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2"/>
  </p:notesMasterIdLst>
  <p:sldIdLst>
    <p:sldId id="256" r:id="rId2"/>
    <p:sldId id="387" r:id="rId3"/>
    <p:sldId id="390" r:id="rId4"/>
    <p:sldId id="394" r:id="rId5"/>
    <p:sldId id="393" r:id="rId6"/>
    <p:sldId id="392" r:id="rId7"/>
    <p:sldId id="391" r:id="rId8"/>
    <p:sldId id="612" r:id="rId9"/>
    <p:sldId id="399" r:id="rId10"/>
    <p:sldId id="651" r:id="rId11"/>
    <p:sldId id="652" r:id="rId12"/>
    <p:sldId id="285" r:id="rId13"/>
    <p:sldId id="402" r:id="rId14"/>
    <p:sldId id="403" r:id="rId15"/>
    <p:sldId id="404" r:id="rId16"/>
    <p:sldId id="405" r:id="rId17"/>
    <p:sldId id="413" r:id="rId18"/>
    <p:sldId id="395" r:id="rId19"/>
    <p:sldId id="396" r:id="rId20"/>
    <p:sldId id="397" r:id="rId21"/>
    <p:sldId id="408" r:id="rId22"/>
    <p:sldId id="407" r:id="rId23"/>
    <p:sldId id="406" r:id="rId24"/>
    <p:sldId id="409" r:id="rId25"/>
    <p:sldId id="411" r:id="rId26"/>
    <p:sldId id="412" r:id="rId27"/>
    <p:sldId id="410" r:id="rId28"/>
    <p:sldId id="386" r:id="rId29"/>
    <p:sldId id="384" r:id="rId30"/>
    <p:sldId id="385" r:id="rId31"/>
    <p:sldId id="383" r:id="rId32"/>
    <p:sldId id="629" r:id="rId33"/>
    <p:sldId id="630" r:id="rId34"/>
    <p:sldId id="631" r:id="rId35"/>
    <p:sldId id="632" r:id="rId36"/>
    <p:sldId id="633" r:id="rId37"/>
    <p:sldId id="635" r:id="rId38"/>
    <p:sldId id="636" r:id="rId39"/>
    <p:sldId id="637" r:id="rId40"/>
    <p:sldId id="638" r:id="rId41"/>
    <p:sldId id="639" r:id="rId42"/>
    <p:sldId id="640" r:id="rId43"/>
    <p:sldId id="641" r:id="rId44"/>
    <p:sldId id="257" r:id="rId45"/>
    <p:sldId id="258" r:id="rId46"/>
    <p:sldId id="259" r:id="rId47"/>
    <p:sldId id="260" r:id="rId48"/>
    <p:sldId id="261" r:id="rId49"/>
    <p:sldId id="262" r:id="rId50"/>
    <p:sldId id="263" r:id="rId51"/>
    <p:sldId id="264" r:id="rId52"/>
    <p:sldId id="265" r:id="rId53"/>
    <p:sldId id="266" r:id="rId54"/>
    <p:sldId id="414" r:id="rId55"/>
    <p:sldId id="613" r:id="rId56"/>
    <p:sldId id="332" r:id="rId57"/>
    <p:sldId id="334" r:id="rId58"/>
    <p:sldId id="614" r:id="rId59"/>
    <p:sldId id="268" r:id="rId60"/>
    <p:sldId id="269" r:id="rId61"/>
    <p:sldId id="270" r:id="rId62"/>
    <p:sldId id="343" r:id="rId63"/>
    <p:sldId id="267" r:id="rId64"/>
    <p:sldId id="616" r:id="rId65"/>
    <p:sldId id="618" r:id="rId66"/>
    <p:sldId id="619" r:id="rId67"/>
    <p:sldId id="620" r:id="rId68"/>
    <p:sldId id="621" r:id="rId69"/>
    <p:sldId id="623" r:id="rId70"/>
    <p:sldId id="271" r:id="rId71"/>
    <p:sldId id="624" r:id="rId72"/>
    <p:sldId id="415" r:id="rId73"/>
    <p:sldId id="326" r:id="rId74"/>
    <p:sldId id="272" r:id="rId75"/>
    <p:sldId id="625" r:id="rId76"/>
    <p:sldId id="626" r:id="rId77"/>
    <p:sldId id="627" r:id="rId78"/>
    <p:sldId id="276" r:id="rId79"/>
    <p:sldId id="277" r:id="rId80"/>
    <p:sldId id="278" r:id="rId81"/>
    <p:sldId id="279" r:id="rId82"/>
    <p:sldId id="280" r:id="rId83"/>
    <p:sldId id="281" r:id="rId84"/>
    <p:sldId id="282" r:id="rId85"/>
    <p:sldId id="283" r:id="rId86"/>
    <p:sldId id="284" r:id="rId87"/>
    <p:sldId id="286" r:id="rId88"/>
    <p:sldId id="287" r:id="rId89"/>
    <p:sldId id="288" r:id="rId90"/>
    <p:sldId id="289" r:id="rId91"/>
    <p:sldId id="290" r:id="rId92"/>
    <p:sldId id="291" r:id="rId93"/>
    <p:sldId id="292" r:id="rId94"/>
    <p:sldId id="294" r:id="rId95"/>
    <p:sldId id="382" r:id="rId96"/>
    <p:sldId id="295" r:id="rId97"/>
    <p:sldId id="296" r:id="rId98"/>
    <p:sldId id="297" r:id="rId99"/>
    <p:sldId id="298" r:id="rId100"/>
    <p:sldId id="299" r:id="rId101"/>
    <p:sldId id="300" r:id="rId102"/>
    <p:sldId id="301" r:id="rId103"/>
    <p:sldId id="302" r:id="rId104"/>
    <p:sldId id="303" r:id="rId105"/>
    <p:sldId id="304" r:id="rId106"/>
    <p:sldId id="305" r:id="rId107"/>
    <p:sldId id="306" r:id="rId108"/>
    <p:sldId id="307" r:id="rId109"/>
    <p:sldId id="308" r:id="rId110"/>
    <p:sldId id="309" r:id="rId111"/>
    <p:sldId id="310" r:id="rId112"/>
    <p:sldId id="312" r:id="rId113"/>
    <p:sldId id="313" r:id="rId114"/>
    <p:sldId id="314" r:id="rId115"/>
    <p:sldId id="316" r:id="rId116"/>
    <p:sldId id="318" r:id="rId117"/>
    <p:sldId id="319" r:id="rId118"/>
    <p:sldId id="320" r:id="rId119"/>
    <p:sldId id="321" r:id="rId120"/>
    <p:sldId id="322" r:id="rId121"/>
    <p:sldId id="323" r:id="rId122"/>
    <p:sldId id="324" r:id="rId123"/>
    <p:sldId id="325" r:id="rId124"/>
    <p:sldId id="328" r:id="rId125"/>
    <p:sldId id="330" r:id="rId126"/>
    <p:sldId id="327" r:id="rId127"/>
    <p:sldId id="1345" r:id="rId128"/>
    <p:sldId id="416" r:id="rId129"/>
    <p:sldId id="1348" r:id="rId130"/>
    <p:sldId id="335" r:id="rId131"/>
    <p:sldId id="378" r:id="rId132"/>
    <p:sldId id="374" r:id="rId133"/>
    <p:sldId id="375" r:id="rId134"/>
    <p:sldId id="376" r:id="rId135"/>
    <p:sldId id="377" r:id="rId136"/>
    <p:sldId id="379" r:id="rId137"/>
    <p:sldId id="380" r:id="rId138"/>
    <p:sldId id="381" r:id="rId139"/>
    <p:sldId id="417" r:id="rId140"/>
    <p:sldId id="418" r:id="rId141"/>
    <p:sldId id="336" r:id="rId142"/>
    <p:sldId id="337" r:id="rId143"/>
    <p:sldId id="338" r:id="rId144"/>
    <p:sldId id="339" r:id="rId145"/>
    <p:sldId id="340" r:id="rId146"/>
    <p:sldId id="341" r:id="rId147"/>
    <p:sldId id="419" r:id="rId148"/>
    <p:sldId id="420" r:id="rId149"/>
    <p:sldId id="421" r:id="rId150"/>
    <p:sldId id="342" r:id="rId151"/>
    <p:sldId id="422" r:id="rId152"/>
    <p:sldId id="423" r:id="rId153"/>
    <p:sldId id="424" r:id="rId154"/>
    <p:sldId id="425" r:id="rId155"/>
    <p:sldId id="426" r:id="rId156"/>
    <p:sldId id="427" r:id="rId157"/>
    <p:sldId id="428" r:id="rId158"/>
    <p:sldId id="429" r:id="rId159"/>
    <p:sldId id="430" r:id="rId160"/>
    <p:sldId id="431" r:id="rId161"/>
    <p:sldId id="432" r:id="rId162"/>
    <p:sldId id="433" r:id="rId163"/>
    <p:sldId id="436" r:id="rId164"/>
    <p:sldId id="434" r:id="rId165"/>
    <p:sldId id="437" r:id="rId166"/>
    <p:sldId id="438" r:id="rId167"/>
    <p:sldId id="439" r:id="rId168"/>
    <p:sldId id="440" r:id="rId169"/>
    <p:sldId id="441" r:id="rId170"/>
    <p:sldId id="443" r:id="rId171"/>
    <p:sldId id="444" r:id="rId172"/>
    <p:sldId id="445" r:id="rId173"/>
    <p:sldId id="358" r:id="rId174"/>
    <p:sldId id="363" r:id="rId175"/>
    <p:sldId id="359" r:id="rId176"/>
    <p:sldId id="1003" r:id="rId177"/>
    <p:sldId id="447" r:id="rId178"/>
    <p:sldId id="361" r:id="rId179"/>
    <p:sldId id="362" r:id="rId180"/>
    <p:sldId id="346" r:id="rId181"/>
    <p:sldId id="347" r:id="rId182"/>
    <p:sldId id="348" r:id="rId183"/>
    <p:sldId id="349" r:id="rId184"/>
    <p:sldId id="350" r:id="rId185"/>
    <p:sldId id="351" r:id="rId186"/>
    <p:sldId id="352" r:id="rId187"/>
    <p:sldId id="373" r:id="rId188"/>
    <p:sldId id="353" r:id="rId189"/>
    <p:sldId id="354" r:id="rId190"/>
    <p:sldId id="355" r:id="rId191"/>
    <p:sldId id="642" r:id="rId192"/>
    <p:sldId id="643" r:id="rId193"/>
    <p:sldId id="644" r:id="rId194"/>
    <p:sldId id="645" r:id="rId195"/>
    <p:sldId id="617" r:id="rId196"/>
    <p:sldId id="646" r:id="rId197"/>
    <p:sldId id="647" r:id="rId198"/>
    <p:sldId id="648" r:id="rId199"/>
    <p:sldId id="649" r:id="rId200"/>
    <p:sldId id="650" r:id="rId201"/>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FF"/>
    <a:srgbClr val="A50021"/>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995" autoAdjust="0"/>
    <p:restoredTop sz="94619" autoAdjust="0"/>
  </p:normalViewPr>
  <p:slideViewPr>
    <p:cSldViewPr snapToGrid="0">
      <p:cViewPr varScale="1">
        <p:scale>
          <a:sx n="78" d="100"/>
          <a:sy n="78" d="100"/>
        </p:scale>
        <p:origin x="878" y="58"/>
      </p:cViewPr>
      <p:guideLst/>
    </p:cSldViewPr>
  </p:slideViewPr>
  <p:outlineViewPr>
    <p:cViewPr>
      <p:scale>
        <a:sx n="33" d="100"/>
        <a:sy n="33" d="100"/>
      </p:scale>
      <p:origin x="0" y="-3456"/>
    </p:cViewPr>
  </p:outlineViewPr>
  <p:notesTextViewPr>
    <p:cViewPr>
      <p:scale>
        <a:sx n="1" d="1"/>
        <a:sy n="1" d="1"/>
      </p:scale>
      <p:origin x="0" y="0"/>
    </p:cViewPr>
  </p:notesTextViewPr>
  <p:sorterViewPr>
    <p:cViewPr varScale="1">
      <p:scale>
        <a:sx n="100" d="100"/>
        <a:sy n="100" d="100"/>
      </p:scale>
      <p:origin x="0" y="-33926"/>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theme" Target="theme/theme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tableStyles" Target="tableStyles.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190" Type="http://schemas.openxmlformats.org/officeDocument/2006/relationships/slide" Target="slides/slide189.xml"/><Relationship Id="rId204"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notesMaster" Target="notesMasters/notesMaster1.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768AE6-1C0D-4C01-8391-CA2ADD417E88}" type="datetimeFigureOut">
              <a:rPr lang="zh-TW" altLang="en-US" smtClean="0"/>
              <a:t>2026/6/5</a:t>
            </a:fld>
            <a:endParaRPr lang="zh-TW" altLang="en-US"/>
          </a:p>
        </p:txBody>
      </p:sp>
      <p:sp>
        <p:nvSpPr>
          <p:cNvPr id="4" name="投影片圖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63196D-0064-4CA4-8E56-39C412FE31B5}" type="slidenum">
              <a:rPr lang="zh-TW" altLang="en-US" smtClean="0"/>
              <a:t>‹#›</a:t>
            </a:fld>
            <a:endParaRPr lang="zh-TW" altLang="en-US"/>
          </a:p>
        </p:txBody>
      </p:sp>
    </p:spTree>
    <p:extLst>
      <p:ext uri="{BB962C8B-B14F-4D97-AF65-F5344CB8AC3E}">
        <p14:creationId xmlns:p14="http://schemas.microsoft.com/office/powerpoint/2010/main" val="3412077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lvl1pPr defTabSz="1073018" eaLnBrk="0" hangingPunct="0">
              <a:defRPr kumimoji="1" sz="3500">
                <a:solidFill>
                  <a:schemeClr val="tx1"/>
                </a:solidFill>
                <a:latin typeface="Arial" pitchFamily="34" charset="0"/>
                <a:ea typeface="華康中特圓體" pitchFamily="49" charset="-120"/>
              </a:defRPr>
            </a:lvl1pPr>
            <a:lvl2pPr marL="804763" indent="-309524" defTabSz="1073018" eaLnBrk="0" hangingPunct="0">
              <a:defRPr kumimoji="1" sz="3500">
                <a:solidFill>
                  <a:schemeClr val="tx1"/>
                </a:solidFill>
                <a:latin typeface="Arial" pitchFamily="34" charset="0"/>
                <a:ea typeface="華康中特圓體" pitchFamily="49" charset="-120"/>
              </a:defRPr>
            </a:lvl2pPr>
            <a:lvl3pPr marL="1238098" indent="-247620" defTabSz="1073018" eaLnBrk="0" hangingPunct="0">
              <a:defRPr kumimoji="1" sz="3500">
                <a:solidFill>
                  <a:schemeClr val="tx1"/>
                </a:solidFill>
                <a:latin typeface="Arial" pitchFamily="34" charset="0"/>
                <a:ea typeface="華康中特圓體" pitchFamily="49" charset="-120"/>
              </a:defRPr>
            </a:lvl3pPr>
            <a:lvl4pPr marL="1733337" indent="-247620" defTabSz="1073018" eaLnBrk="0" hangingPunct="0">
              <a:defRPr kumimoji="1" sz="3500">
                <a:solidFill>
                  <a:schemeClr val="tx1"/>
                </a:solidFill>
                <a:latin typeface="Arial" pitchFamily="34" charset="0"/>
                <a:ea typeface="華康中特圓體" pitchFamily="49" charset="-120"/>
              </a:defRPr>
            </a:lvl4pPr>
            <a:lvl5pPr marL="2228576" indent="-247620" defTabSz="1073018" eaLnBrk="0" hangingPunct="0">
              <a:defRPr kumimoji="1" sz="3500">
                <a:solidFill>
                  <a:schemeClr val="tx1"/>
                </a:solidFill>
                <a:latin typeface="Arial" pitchFamily="34" charset="0"/>
                <a:ea typeface="華康中特圓體" pitchFamily="49" charset="-120"/>
              </a:defRPr>
            </a:lvl5pPr>
            <a:lvl6pPr marL="2723815" indent="-247620" defTabSz="1073018" eaLnBrk="0" fontAlgn="base" hangingPunct="0">
              <a:spcBef>
                <a:spcPct val="0"/>
              </a:spcBef>
              <a:spcAft>
                <a:spcPct val="0"/>
              </a:spcAft>
              <a:defRPr kumimoji="1" sz="3500">
                <a:solidFill>
                  <a:schemeClr val="tx1"/>
                </a:solidFill>
                <a:latin typeface="Arial" pitchFamily="34" charset="0"/>
                <a:ea typeface="華康中特圓體" pitchFamily="49" charset="-120"/>
              </a:defRPr>
            </a:lvl6pPr>
            <a:lvl7pPr marL="3219054" indent="-247620" defTabSz="1073018" eaLnBrk="0" fontAlgn="base" hangingPunct="0">
              <a:spcBef>
                <a:spcPct val="0"/>
              </a:spcBef>
              <a:spcAft>
                <a:spcPct val="0"/>
              </a:spcAft>
              <a:defRPr kumimoji="1" sz="3500">
                <a:solidFill>
                  <a:schemeClr val="tx1"/>
                </a:solidFill>
                <a:latin typeface="Arial" pitchFamily="34" charset="0"/>
                <a:ea typeface="華康中特圓體" pitchFamily="49" charset="-120"/>
              </a:defRPr>
            </a:lvl7pPr>
            <a:lvl8pPr marL="3714293" indent="-247620" defTabSz="1073018" eaLnBrk="0" fontAlgn="base" hangingPunct="0">
              <a:spcBef>
                <a:spcPct val="0"/>
              </a:spcBef>
              <a:spcAft>
                <a:spcPct val="0"/>
              </a:spcAft>
              <a:defRPr kumimoji="1" sz="3500">
                <a:solidFill>
                  <a:schemeClr val="tx1"/>
                </a:solidFill>
                <a:latin typeface="Arial" pitchFamily="34" charset="0"/>
                <a:ea typeface="華康中特圓體" pitchFamily="49" charset="-120"/>
              </a:defRPr>
            </a:lvl8pPr>
            <a:lvl9pPr marL="4209532" indent="-247620" defTabSz="1073018" eaLnBrk="0" fontAlgn="base" hangingPunct="0">
              <a:spcBef>
                <a:spcPct val="0"/>
              </a:spcBef>
              <a:spcAft>
                <a:spcPct val="0"/>
              </a:spcAft>
              <a:defRPr kumimoji="1" sz="3500">
                <a:solidFill>
                  <a:schemeClr val="tx1"/>
                </a:solidFill>
                <a:latin typeface="Arial" pitchFamily="34" charset="0"/>
                <a:ea typeface="華康中特圓體" pitchFamily="49" charset="-120"/>
              </a:defRPr>
            </a:lvl9pPr>
          </a:lstStyle>
          <a:p>
            <a:pPr eaLnBrk="1" hangingPunct="1"/>
            <a:fld id="{9062A58B-B6F9-4852-977F-942B7FAB452A}" type="slidenum">
              <a:rPr lang="en-US" altLang="zh-TW" sz="1400">
                <a:ea typeface="新細明體" pitchFamily="18" charset="-120"/>
              </a:rPr>
              <a:pPr eaLnBrk="1" hangingPunct="1"/>
              <a:t>3</a:t>
            </a:fld>
            <a:endParaRPr lang="en-US" altLang="zh-TW" sz="1400" dirty="0">
              <a:ea typeface="新細明體" pitchFamily="18" charset="-120"/>
            </a:endParaRPr>
          </a:p>
        </p:txBody>
      </p:sp>
      <p:sp>
        <p:nvSpPr>
          <p:cNvPr id="177155" name="Rectangle 2"/>
          <p:cNvSpPr>
            <a:spLocks noGrp="1" noRot="1" noChangeAspect="1" noChangeArrowheads="1" noTextEdit="1"/>
          </p:cNvSpPr>
          <p:nvPr>
            <p:ph type="sldImg"/>
          </p:nvPr>
        </p:nvSpPr>
        <p:spPr>
          <a:xfrm>
            <a:off x="-141288" y="860425"/>
            <a:ext cx="7631113" cy="4294188"/>
          </a:xfrm>
          <a:ln/>
        </p:spPr>
      </p:sp>
      <p:sp>
        <p:nvSpPr>
          <p:cNvPr id="177156" name="Rectangle 3"/>
          <p:cNvSpPr>
            <a:spLocks noGrp="1" noChangeArrowheads="1"/>
          </p:cNvSpPr>
          <p:nvPr>
            <p:ph type="body" idx="1"/>
          </p:nvPr>
        </p:nvSpPr>
        <p:spPr>
          <a:noFill/>
        </p:spPr>
        <p:txBody>
          <a:bodyPr/>
          <a:lstStyle/>
          <a:p>
            <a:pPr eaLnBrk="1" hangingPunct="1"/>
            <a:endParaRPr lang="zh-TW" altLang="zh-TW" dirty="0">
              <a:latin typeface="Arial" pitchFamily="34" charset="0"/>
            </a:endParaRPr>
          </a:p>
        </p:txBody>
      </p:sp>
    </p:spTree>
    <p:extLst>
      <p:ext uri="{BB962C8B-B14F-4D97-AF65-F5344CB8AC3E}">
        <p14:creationId xmlns:p14="http://schemas.microsoft.com/office/powerpoint/2010/main" val="26390529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t>55445872444444</a:t>
            </a:r>
            <a:endParaRPr lang="zh-TW" altLang="en-US" dirty="0"/>
          </a:p>
        </p:txBody>
      </p:sp>
      <p:sp>
        <p:nvSpPr>
          <p:cNvPr id="4" name="投影片編號版面配置區 3"/>
          <p:cNvSpPr>
            <a:spLocks noGrp="1"/>
          </p:cNvSpPr>
          <p:nvPr>
            <p:ph type="sldNum" sz="quarter" idx="10"/>
          </p:nvPr>
        </p:nvSpPr>
        <p:spPr/>
        <p:txBody>
          <a:bodyPr/>
          <a:lstStyle/>
          <a:p>
            <a:fld id="{DF375F7A-ED7A-4FB4-A531-360E7802C37A}" type="slidenum">
              <a:rPr lang="zh-TW" altLang="en-US" smtClean="0"/>
              <a:t>39</a:t>
            </a:fld>
            <a:endParaRPr lang="zh-TW" altLang="en-US"/>
          </a:p>
        </p:txBody>
      </p:sp>
    </p:spTree>
    <p:extLst>
      <p:ext uri="{BB962C8B-B14F-4D97-AF65-F5344CB8AC3E}">
        <p14:creationId xmlns:p14="http://schemas.microsoft.com/office/powerpoint/2010/main" val="14584354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DF375F7A-ED7A-4FB4-A531-360E7802C37A}" type="slidenum">
              <a:rPr lang="zh-TW" altLang="en-US" smtClean="0"/>
              <a:t>41</a:t>
            </a:fld>
            <a:endParaRPr lang="zh-TW" altLang="en-US"/>
          </a:p>
        </p:txBody>
      </p:sp>
    </p:spTree>
    <p:extLst>
      <p:ext uri="{BB962C8B-B14F-4D97-AF65-F5344CB8AC3E}">
        <p14:creationId xmlns:p14="http://schemas.microsoft.com/office/powerpoint/2010/main" val="39831599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DF375F7A-ED7A-4FB4-A531-360E7802C37A}" type="slidenum">
              <a:rPr lang="zh-TW" altLang="en-US" smtClean="0"/>
              <a:t>42</a:t>
            </a:fld>
            <a:endParaRPr lang="zh-TW" altLang="en-US"/>
          </a:p>
        </p:txBody>
      </p:sp>
    </p:spTree>
    <p:extLst>
      <p:ext uri="{BB962C8B-B14F-4D97-AF65-F5344CB8AC3E}">
        <p14:creationId xmlns:p14="http://schemas.microsoft.com/office/powerpoint/2010/main" val="41719363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BFA203-A025-47B1-B968-7740EDDC953D}" type="slidenum">
              <a:rPr lang="en-US" altLang="zh-TW"/>
              <a:pPr/>
              <a:t>49</a:t>
            </a:fld>
            <a:endParaRPr lang="en-US" altLang="zh-TW"/>
          </a:p>
        </p:txBody>
      </p:sp>
      <p:sp>
        <p:nvSpPr>
          <p:cNvPr id="532482" name="Rectangle 2"/>
          <p:cNvSpPr>
            <a:spLocks noGrp="1" noRot="1" noChangeAspect="1" noChangeArrowheads="1" noTextEdit="1"/>
          </p:cNvSpPr>
          <p:nvPr>
            <p:ph type="sldImg"/>
          </p:nvPr>
        </p:nvSpPr>
        <p:spPr>
          <a:xfrm>
            <a:off x="139700" y="768350"/>
            <a:ext cx="6819900" cy="3836988"/>
          </a:xfrm>
          <a:ln/>
        </p:spPr>
      </p:sp>
      <p:sp>
        <p:nvSpPr>
          <p:cNvPr id="532483" name="Rectangle 3"/>
          <p:cNvSpPr>
            <a:spLocks noGrp="1" noChangeArrowheads="1"/>
          </p:cNvSpPr>
          <p:nvPr>
            <p:ph type="body" idx="1"/>
          </p:nvPr>
        </p:nvSpPr>
        <p:spPr/>
        <p:txBody>
          <a:bodyPr/>
          <a:lstStyle/>
          <a:p>
            <a:endParaRPr lang="zh-TW" altLang="zh-TW"/>
          </a:p>
        </p:txBody>
      </p:sp>
    </p:spTree>
    <p:extLst>
      <p:ext uri="{BB962C8B-B14F-4D97-AF65-F5344CB8AC3E}">
        <p14:creationId xmlns:p14="http://schemas.microsoft.com/office/powerpoint/2010/main" val="25760505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7A246A74-90E0-400B-8863-4890177227FA}" type="slidenum">
              <a:rPr lang="zh-TW" altLang="en-US" smtClean="0"/>
              <a:t>52</a:t>
            </a:fld>
            <a:endParaRPr lang="zh-TW" altLang="en-US"/>
          </a:p>
        </p:txBody>
      </p:sp>
    </p:spTree>
    <p:extLst>
      <p:ext uri="{BB962C8B-B14F-4D97-AF65-F5344CB8AC3E}">
        <p14:creationId xmlns:p14="http://schemas.microsoft.com/office/powerpoint/2010/main" val="5207023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7A246A74-90E0-400B-8863-4890177227FA}" type="slidenum">
              <a:rPr lang="zh-TW" altLang="en-US" smtClean="0"/>
              <a:t>53</a:t>
            </a:fld>
            <a:endParaRPr lang="zh-TW" altLang="en-US"/>
          </a:p>
        </p:txBody>
      </p:sp>
    </p:spTree>
    <p:extLst>
      <p:ext uri="{BB962C8B-B14F-4D97-AF65-F5344CB8AC3E}">
        <p14:creationId xmlns:p14="http://schemas.microsoft.com/office/powerpoint/2010/main" val="17262214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p:spPr>
        <p:txBody>
          <a:bodyPr/>
          <a:lstStyle>
            <a:lvl1pPr defTabSz="990600" eaLnBrk="0" hangingPunct="0">
              <a:defRPr kumimoji="1" b="1" i="1">
                <a:solidFill>
                  <a:schemeClr val="tx1"/>
                </a:solidFill>
                <a:latin typeface="Arial" charset="0"/>
                <a:ea typeface="新細明體" charset="-120"/>
              </a:defRPr>
            </a:lvl1pPr>
            <a:lvl2pPr marL="742950" indent="-285750" defTabSz="990600" eaLnBrk="0" hangingPunct="0">
              <a:defRPr kumimoji="1" b="1" i="1">
                <a:solidFill>
                  <a:schemeClr val="tx1"/>
                </a:solidFill>
                <a:latin typeface="Arial" charset="0"/>
                <a:ea typeface="新細明體" charset="-120"/>
              </a:defRPr>
            </a:lvl2pPr>
            <a:lvl3pPr marL="1143000" indent="-228600" defTabSz="990600" eaLnBrk="0" hangingPunct="0">
              <a:defRPr kumimoji="1" b="1" i="1">
                <a:solidFill>
                  <a:schemeClr val="tx1"/>
                </a:solidFill>
                <a:latin typeface="Arial" charset="0"/>
                <a:ea typeface="新細明體" charset="-120"/>
              </a:defRPr>
            </a:lvl3pPr>
            <a:lvl4pPr marL="1600200" indent="-228600" defTabSz="990600" eaLnBrk="0" hangingPunct="0">
              <a:defRPr kumimoji="1" b="1" i="1">
                <a:solidFill>
                  <a:schemeClr val="tx1"/>
                </a:solidFill>
                <a:latin typeface="Arial" charset="0"/>
                <a:ea typeface="新細明體" charset="-120"/>
              </a:defRPr>
            </a:lvl4pPr>
            <a:lvl5pPr marL="2057400" indent="-228600" defTabSz="990600" eaLnBrk="0" hangingPunct="0">
              <a:defRPr kumimoji="1" b="1" i="1">
                <a:solidFill>
                  <a:schemeClr val="tx1"/>
                </a:solidFill>
                <a:latin typeface="Arial" charset="0"/>
                <a:ea typeface="新細明體" charset="-120"/>
              </a:defRPr>
            </a:lvl5pPr>
            <a:lvl6pPr marL="2514600" indent="-228600" defTabSz="990600" eaLnBrk="0" fontAlgn="base" hangingPunct="0">
              <a:spcBef>
                <a:spcPct val="0"/>
              </a:spcBef>
              <a:spcAft>
                <a:spcPct val="0"/>
              </a:spcAft>
              <a:defRPr kumimoji="1" b="1" i="1">
                <a:solidFill>
                  <a:schemeClr val="tx1"/>
                </a:solidFill>
                <a:latin typeface="Arial" charset="0"/>
                <a:ea typeface="新細明體" charset="-120"/>
              </a:defRPr>
            </a:lvl6pPr>
            <a:lvl7pPr marL="2971800" indent="-228600" defTabSz="990600" eaLnBrk="0" fontAlgn="base" hangingPunct="0">
              <a:spcBef>
                <a:spcPct val="0"/>
              </a:spcBef>
              <a:spcAft>
                <a:spcPct val="0"/>
              </a:spcAft>
              <a:defRPr kumimoji="1" b="1" i="1">
                <a:solidFill>
                  <a:schemeClr val="tx1"/>
                </a:solidFill>
                <a:latin typeface="Arial" charset="0"/>
                <a:ea typeface="新細明體" charset="-120"/>
              </a:defRPr>
            </a:lvl7pPr>
            <a:lvl8pPr marL="3429000" indent="-228600" defTabSz="990600" eaLnBrk="0" fontAlgn="base" hangingPunct="0">
              <a:spcBef>
                <a:spcPct val="0"/>
              </a:spcBef>
              <a:spcAft>
                <a:spcPct val="0"/>
              </a:spcAft>
              <a:defRPr kumimoji="1" b="1" i="1">
                <a:solidFill>
                  <a:schemeClr val="tx1"/>
                </a:solidFill>
                <a:latin typeface="Arial" charset="0"/>
                <a:ea typeface="新細明體" charset="-120"/>
              </a:defRPr>
            </a:lvl8pPr>
            <a:lvl9pPr marL="3886200" indent="-228600" defTabSz="990600" eaLnBrk="0" fontAlgn="base" hangingPunct="0">
              <a:spcBef>
                <a:spcPct val="0"/>
              </a:spcBef>
              <a:spcAft>
                <a:spcPct val="0"/>
              </a:spcAft>
              <a:defRPr kumimoji="1" b="1" i="1">
                <a:solidFill>
                  <a:schemeClr val="tx1"/>
                </a:solidFill>
                <a:latin typeface="Arial" charset="0"/>
                <a:ea typeface="新細明體" charset="-120"/>
              </a:defRPr>
            </a:lvl9pPr>
          </a:lstStyle>
          <a:p>
            <a:pPr eaLnBrk="1" hangingPunct="1"/>
            <a:fld id="{DF68F447-3D34-4ABD-9239-824251ABEE98}" type="slidenum">
              <a:rPr lang="en-US" altLang="zh-TW" b="0" i="0" smtClean="0"/>
              <a:pPr eaLnBrk="1" hangingPunct="1"/>
              <a:t>54</a:t>
            </a:fld>
            <a:endParaRPr lang="en-US" altLang="zh-TW" b="0" i="0"/>
          </a:p>
        </p:txBody>
      </p:sp>
      <p:sp>
        <p:nvSpPr>
          <p:cNvPr id="208899" name="Rectangle 2"/>
          <p:cNvSpPr>
            <a:spLocks noGrp="1" noRot="1" noChangeAspect="1" noChangeArrowheads="1" noTextEdit="1"/>
          </p:cNvSpPr>
          <p:nvPr>
            <p:ph type="sldImg"/>
          </p:nvPr>
        </p:nvSpPr>
        <p:spPr>
          <a:xfrm>
            <a:off x="139700" y="768350"/>
            <a:ext cx="6819900" cy="3836988"/>
          </a:xfrm>
          <a:ln/>
        </p:spPr>
      </p:sp>
      <p:sp>
        <p:nvSpPr>
          <p:cNvPr id="208900" name="Rectangle 3"/>
          <p:cNvSpPr>
            <a:spLocks noGrp="1" noChangeArrowheads="1"/>
          </p:cNvSpPr>
          <p:nvPr>
            <p:ph type="body" idx="1"/>
          </p:nvPr>
        </p:nvSpPr>
        <p:spPr>
          <a:noFill/>
        </p:spPr>
        <p:txBody>
          <a:bodyPr/>
          <a:lstStyle/>
          <a:p>
            <a:pPr eaLnBrk="1" hangingPunct="1"/>
            <a:endParaRPr lang="zh-TW" altLang="zh-TW" dirty="0">
              <a:ea typeface="新細明體" charset="-120"/>
            </a:endParaRPr>
          </a:p>
        </p:txBody>
      </p:sp>
    </p:spTree>
    <p:extLst>
      <p:ext uri="{BB962C8B-B14F-4D97-AF65-F5344CB8AC3E}">
        <p14:creationId xmlns:p14="http://schemas.microsoft.com/office/powerpoint/2010/main" val="30683963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p:spPr>
        <p:txBody>
          <a:bodyPr/>
          <a:lstStyle>
            <a:lvl1pPr defTabSz="1073018" eaLnBrk="0" hangingPunct="0">
              <a:defRPr kumimoji="1" sz="3500">
                <a:solidFill>
                  <a:schemeClr val="tx1"/>
                </a:solidFill>
                <a:latin typeface="Arial" pitchFamily="34" charset="0"/>
                <a:ea typeface="華康中特圓體" pitchFamily="49" charset="-120"/>
              </a:defRPr>
            </a:lvl1pPr>
            <a:lvl2pPr marL="804763" indent="-309524" defTabSz="1073018" eaLnBrk="0" hangingPunct="0">
              <a:defRPr kumimoji="1" sz="3500">
                <a:solidFill>
                  <a:schemeClr val="tx1"/>
                </a:solidFill>
                <a:latin typeface="Arial" pitchFamily="34" charset="0"/>
                <a:ea typeface="華康中特圓體" pitchFamily="49" charset="-120"/>
              </a:defRPr>
            </a:lvl2pPr>
            <a:lvl3pPr marL="1238098" indent="-247620" defTabSz="1073018" eaLnBrk="0" hangingPunct="0">
              <a:defRPr kumimoji="1" sz="3500">
                <a:solidFill>
                  <a:schemeClr val="tx1"/>
                </a:solidFill>
                <a:latin typeface="Arial" pitchFamily="34" charset="0"/>
                <a:ea typeface="華康中特圓體" pitchFamily="49" charset="-120"/>
              </a:defRPr>
            </a:lvl3pPr>
            <a:lvl4pPr marL="1733337" indent="-247620" defTabSz="1073018" eaLnBrk="0" hangingPunct="0">
              <a:defRPr kumimoji="1" sz="3500">
                <a:solidFill>
                  <a:schemeClr val="tx1"/>
                </a:solidFill>
                <a:latin typeface="Arial" pitchFamily="34" charset="0"/>
                <a:ea typeface="華康中特圓體" pitchFamily="49" charset="-120"/>
              </a:defRPr>
            </a:lvl4pPr>
            <a:lvl5pPr marL="2228576" indent="-247620" defTabSz="1073018" eaLnBrk="0" hangingPunct="0">
              <a:defRPr kumimoji="1" sz="3500">
                <a:solidFill>
                  <a:schemeClr val="tx1"/>
                </a:solidFill>
                <a:latin typeface="Arial" pitchFamily="34" charset="0"/>
                <a:ea typeface="華康中特圓體" pitchFamily="49" charset="-120"/>
              </a:defRPr>
            </a:lvl5pPr>
            <a:lvl6pPr marL="2723815" indent="-247620" defTabSz="1073018" eaLnBrk="0" fontAlgn="base" hangingPunct="0">
              <a:spcBef>
                <a:spcPct val="0"/>
              </a:spcBef>
              <a:spcAft>
                <a:spcPct val="0"/>
              </a:spcAft>
              <a:defRPr kumimoji="1" sz="3500">
                <a:solidFill>
                  <a:schemeClr val="tx1"/>
                </a:solidFill>
                <a:latin typeface="Arial" pitchFamily="34" charset="0"/>
                <a:ea typeface="華康中特圓體" pitchFamily="49" charset="-120"/>
              </a:defRPr>
            </a:lvl6pPr>
            <a:lvl7pPr marL="3219054" indent="-247620" defTabSz="1073018" eaLnBrk="0" fontAlgn="base" hangingPunct="0">
              <a:spcBef>
                <a:spcPct val="0"/>
              </a:spcBef>
              <a:spcAft>
                <a:spcPct val="0"/>
              </a:spcAft>
              <a:defRPr kumimoji="1" sz="3500">
                <a:solidFill>
                  <a:schemeClr val="tx1"/>
                </a:solidFill>
                <a:latin typeface="Arial" pitchFamily="34" charset="0"/>
                <a:ea typeface="華康中特圓體" pitchFamily="49" charset="-120"/>
              </a:defRPr>
            </a:lvl7pPr>
            <a:lvl8pPr marL="3714293" indent="-247620" defTabSz="1073018" eaLnBrk="0" fontAlgn="base" hangingPunct="0">
              <a:spcBef>
                <a:spcPct val="0"/>
              </a:spcBef>
              <a:spcAft>
                <a:spcPct val="0"/>
              </a:spcAft>
              <a:defRPr kumimoji="1" sz="3500">
                <a:solidFill>
                  <a:schemeClr val="tx1"/>
                </a:solidFill>
                <a:latin typeface="Arial" pitchFamily="34" charset="0"/>
                <a:ea typeface="華康中特圓體" pitchFamily="49" charset="-120"/>
              </a:defRPr>
            </a:lvl8pPr>
            <a:lvl9pPr marL="4209532" indent="-247620" defTabSz="1073018" eaLnBrk="0" fontAlgn="base" hangingPunct="0">
              <a:spcBef>
                <a:spcPct val="0"/>
              </a:spcBef>
              <a:spcAft>
                <a:spcPct val="0"/>
              </a:spcAft>
              <a:defRPr kumimoji="1" sz="3500">
                <a:solidFill>
                  <a:schemeClr val="tx1"/>
                </a:solidFill>
                <a:latin typeface="Arial" pitchFamily="34" charset="0"/>
                <a:ea typeface="華康中特圓體" pitchFamily="49" charset="-120"/>
              </a:defRPr>
            </a:lvl9pPr>
          </a:lstStyle>
          <a:p>
            <a:pPr eaLnBrk="1" hangingPunct="1"/>
            <a:fld id="{3A8E2E7B-0F49-4C20-B687-2E0B9112A54F}" type="slidenum">
              <a:rPr lang="en-US" altLang="zh-TW" sz="1400">
                <a:ea typeface="新細明體" pitchFamily="18" charset="-120"/>
              </a:rPr>
              <a:pPr eaLnBrk="1" hangingPunct="1"/>
              <a:t>55</a:t>
            </a:fld>
            <a:endParaRPr lang="en-US" altLang="zh-TW" sz="1400" dirty="0">
              <a:ea typeface="新細明體" pitchFamily="18" charset="-120"/>
            </a:endParaRPr>
          </a:p>
        </p:txBody>
      </p:sp>
      <p:sp>
        <p:nvSpPr>
          <p:cNvPr id="189443" name="Rectangle 2"/>
          <p:cNvSpPr>
            <a:spLocks noGrp="1" noRot="1" noChangeAspect="1" noChangeArrowheads="1" noTextEdit="1"/>
          </p:cNvSpPr>
          <p:nvPr>
            <p:ph type="sldImg"/>
          </p:nvPr>
        </p:nvSpPr>
        <p:spPr>
          <a:xfrm>
            <a:off x="-141288" y="860425"/>
            <a:ext cx="7631113" cy="4294188"/>
          </a:xfrm>
          <a:ln/>
        </p:spPr>
      </p:sp>
      <p:sp>
        <p:nvSpPr>
          <p:cNvPr id="189444" name="Rectangle 3"/>
          <p:cNvSpPr>
            <a:spLocks noGrp="1" noChangeArrowheads="1"/>
          </p:cNvSpPr>
          <p:nvPr>
            <p:ph type="body" idx="1"/>
          </p:nvPr>
        </p:nvSpPr>
        <p:spPr>
          <a:noFill/>
        </p:spPr>
        <p:txBody>
          <a:bodyPr/>
          <a:lstStyle/>
          <a:p>
            <a:pPr eaLnBrk="1" hangingPunct="1"/>
            <a:endParaRPr lang="zh-TW" altLang="zh-TW" dirty="0">
              <a:latin typeface="Arial" pitchFamily="34" charset="0"/>
            </a:endParaRPr>
          </a:p>
        </p:txBody>
      </p:sp>
    </p:spTree>
    <p:extLst>
      <p:ext uri="{BB962C8B-B14F-4D97-AF65-F5344CB8AC3E}">
        <p14:creationId xmlns:p14="http://schemas.microsoft.com/office/powerpoint/2010/main" val="13782213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p:spPr>
        <p:txBody>
          <a:bodyPr/>
          <a:lstStyle>
            <a:lvl1pPr defTabSz="1073018" eaLnBrk="0" hangingPunct="0">
              <a:defRPr kumimoji="1" sz="3500">
                <a:solidFill>
                  <a:schemeClr val="tx1"/>
                </a:solidFill>
                <a:latin typeface="Arial" pitchFamily="34" charset="0"/>
                <a:ea typeface="華康中特圓體" pitchFamily="49" charset="-120"/>
              </a:defRPr>
            </a:lvl1pPr>
            <a:lvl2pPr marL="804763" indent="-309524" defTabSz="1073018" eaLnBrk="0" hangingPunct="0">
              <a:defRPr kumimoji="1" sz="3500">
                <a:solidFill>
                  <a:schemeClr val="tx1"/>
                </a:solidFill>
                <a:latin typeface="Arial" pitchFamily="34" charset="0"/>
                <a:ea typeface="華康中特圓體" pitchFamily="49" charset="-120"/>
              </a:defRPr>
            </a:lvl2pPr>
            <a:lvl3pPr marL="1238098" indent="-247620" defTabSz="1073018" eaLnBrk="0" hangingPunct="0">
              <a:defRPr kumimoji="1" sz="3500">
                <a:solidFill>
                  <a:schemeClr val="tx1"/>
                </a:solidFill>
                <a:latin typeface="Arial" pitchFamily="34" charset="0"/>
                <a:ea typeface="華康中特圓體" pitchFamily="49" charset="-120"/>
              </a:defRPr>
            </a:lvl3pPr>
            <a:lvl4pPr marL="1733337" indent="-247620" defTabSz="1073018" eaLnBrk="0" hangingPunct="0">
              <a:defRPr kumimoji="1" sz="3500">
                <a:solidFill>
                  <a:schemeClr val="tx1"/>
                </a:solidFill>
                <a:latin typeface="Arial" pitchFamily="34" charset="0"/>
                <a:ea typeface="華康中特圓體" pitchFamily="49" charset="-120"/>
              </a:defRPr>
            </a:lvl4pPr>
            <a:lvl5pPr marL="2228576" indent="-247620" defTabSz="1073018" eaLnBrk="0" hangingPunct="0">
              <a:defRPr kumimoji="1" sz="3500">
                <a:solidFill>
                  <a:schemeClr val="tx1"/>
                </a:solidFill>
                <a:latin typeface="Arial" pitchFamily="34" charset="0"/>
                <a:ea typeface="華康中特圓體" pitchFamily="49" charset="-120"/>
              </a:defRPr>
            </a:lvl5pPr>
            <a:lvl6pPr marL="2723815" indent="-247620" defTabSz="1073018" eaLnBrk="0" fontAlgn="base" hangingPunct="0">
              <a:spcBef>
                <a:spcPct val="0"/>
              </a:spcBef>
              <a:spcAft>
                <a:spcPct val="0"/>
              </a:spcAft>
              <a:defRPr kumimoji="1" sz="3500">
                <a:solidFill>
                  <a:schemeClr val="tx1"/>
                </a:solidFill>
                <a:latin typeface="Arial" pitchFamily="34" charset="0"/>
                <a:ea typeface="華康中特圓體" pitchFamily="49" charset="-120"/>
              </a:defRPr>
            </a:lvl6pPr>
            <a:lvl7pPr marL="3219054" indent="-247620" defTabSz="1073018" eaLnBrk="0" fontAlgn="base" hangingPunct="0">
              <a:spcBef>
                <a:spcPct val="0"/>
              </a:spcBef>
              <a:spcAft>
                <a:spcPct val="0"/>
              </a:spcAft>
              <a:defRPr kumimoji="1" sz="3500">
                <a:solidFill>
                  <a:schemeClr val="tx1"/>
                </a:solidFill>
                <a:latin typeface="Arial" pitchFamily="34" charset="0"/>
                <a:ea typeface="華康中特圓體" pitchFamily="49" charset="-120"/>
              </a:defRPr>
            </a:lvl7pPr>
            <a:lvl8pPr marL="3714293" indent="-247620" defTabSz="1073018" eaLnBrk="0" fontAlgn="base" hangingPunct="0">
              <a:spcBef>
                <a:spcPct val="0"/>
              </a:spcBef>
              <a:spcAft>
                <a:spcPct val="0"/>
              </a:spcAft>
              <a:defRPr kumimoji="1" sz="3500">
                <a:solidFill>
                  <a:schemeClr val="tx1"/>
                </a:solidFill>
                <a:latin typeface="Arial" pitchFamily="34" charset="0"/>
                <a:ea typeface="華康中特圓體" pitchFamily="49" charset="-120"/>
              </a:defRPr>
            </a:lvl8pPr>
            <a:lvl9pPr marL="4209532" indent="-247620" defTabSz="1073018" eaLnBrk="0" fontAlgn="base" hangingPunct="0">
              <a:spcBef>
                <a:spcPct val="0"/>
              </a:spcBef>
              <a:spcAft>
                <a:spcPct val="0"/>
              </a:spcAft>
              <a:defRPr kumimoji="1" sz="3500">
                <a:solidFill>
                  <a:schemeClr val="tx1"/>
                </a:solidFill>
                <a:latin typeface="Arial" pitchFamily="34" charset="0"/>
                <a:ea typeface="華康中特圓體" pitchFamily="49" charset="-120"/>
              </a:defRPr>
            </a:lvl9pPr>
          </a:lstStyle>
          <a:p>
            <a:pPr eaLnBrk="1" hangingPunct="1"/>
            <a:fld id="{C2DCB66E-D354-49BF-A0D0-9EC610E33E47}" type="slidenum">
              <a:rPr lang="en-US" altLang="zh-TW" sz="1400">
                <a:ea typeface="新細明體" pitchFamily="18" charset="-120"/>
              </a:rPr>
              <a:pPr eaLnBrk="1" hangingPunct="1"/>
              <a:t>56</a:t>
            </a:fld>
            <a:endParaRPr lang="en-US" altLang="zh-TW" sz="1400" dirty="0">
              <a:ea typeface="新細明體" pitchFamily="18" charset="-120"/>
            </a:endParaRPr>
          </a:p>
        </p:txBody>
      </p:sp>
      <p:sp>
        <p:nvSpPr>
          <p:cNvPr id="190467" name="Rectangle 2"/>
          <p:cNvSpPr>
            <a:spLocks noGrp="1" noRot="1" noChangeAspect="1" noChangeArrowheads="1" noTextEdit="1"/>
          </p:cNvSpPr>
          <p:nvPr>
            <p:ph type="sldImg"/>
          </p:nvPr>
        </p:nvSpPr>
        <p:spPr>
          <a:xfrm>
            <a:off x="-141288" y="860425"/>
            <a:ext cx="7631113" cy="4294188"/>
          </a:xfrm>
          <a:ln/>
        </p:spPr>
      </p:sp>
      <p:sp>
        <p:nvSpPr>
          <p:cNvPr id="190468" name="Rectangle 3"/>
          <p:cNvSpPr>
            <a:spLocks noGrp="1" noChangeArrowheads="1"/>
          </p:cNvSpPr>
          <p:nvPr>
            <p:ph type="body" idx="1"/>
          </p:nvPr>
        </p:nvSpPr>
        <p:spPr>
          <a:noFill/>
        </p:spPr>
        <p:txBody>
          <a:bodyPr/>
          <a:lstStyle/>
          <a:p>
            <a:pPr eaLnBrk="1" hangingPunct="1"/>
            <a:endParaRPr lang="zh-TW" altLang="zh-TW">
              <a:latin typeface="Arial" pitchFamily="34" charset="0"/>
            </a:endParaRPr>
          </a:p>
        </p:txBody>
      </p:sp>
    </p:spTree>
    <p:extLst>
      <p:ext uri="{BB962C8B-B14F-4D97-AF65-F5344CB8AC3E}">
        <p14:creationId xmlns:p14="http://schemas.microsoft.com/office/powerpoint/2010/main" val="6923864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DF375F7A-ED7A-4FB4-A531-360E7802C37A}" type="slidenum">
              <a:rPr lang="zh-TW" altLang="en-US" smtClean="0"/>
              <a:t>57</a:t>
            </a:fld>
            <a:endParaRPr lang="zh-TW" altLang="en-US"/>
          </a:p>
        </p:txBody>
      </p:sp>
    </p:spTree>
    <p:extLst>
      <p:ext uri="{BB962C8B-B14F-4D97-AF65-F5344CB8AC3E}">
        <p14:creationId xmlns:p14="http://schemas.microsoft.com/office/powerpoint/2010/main" val="31403519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p:spPr>
        <p:txBody>
          <a:bodyPr/>
          <a:lstStyle>
            <a:lvl1pPr defTabSz="1073018" eaLnBrk="0" hangingPunct="0">
              <a:defRPr kumimoji="1" sz="3500">
                <a:solidFill>
                  <a:schemeClr val="tx1"/>
                </a:solidFill>
                <a:latin typeface="Arial" pitchFamily="34" charset="0"/>
                <a:ea typeface="華康中特圓體" pitchFamily="49" charset="-120"/>
              </a:defRPr>
            </a:lvl1pPr>
            <a:lvl2pPr marL="804763" indent="-309524" defTabSz="1073018" eaLnBrk="0" hangingPunct="0">
              <a:defRPr kumimoji="1" sz="3500">
                <a:solidFill>
                  <a:schemeClr val="tx1"/>
                </a:solidFill>
                <a:latin typeface="Arial" pitchFamily="34" charset="0"/>
                <a:ea typeface="華康中特圓體" pitchFamily="49" charset="-120"/>
              </a:defRPr>
            </a:lvl2pPr>
            <a:lvl3pPr marL="1238098" indent="-247620" defTabSz="1073018" eaLnBrk="0" hangingPunct="0">
              <a:defRPr kumimoji="1" sz="3500">
                <a:solidFill>
                  <a:schemeClr val="tx1"/>
                </a:solidFill>
                <a:latin typeface="Arial" pitchFamily="34" charset="0"/>
                <a:ea typeface="華康中特圓體" pitchFamily="49" charset="-120"/>
              </a:defRPr>
            </a:lvl3pPr>
            <a:lvl4pPr marL="1733337" indent="-247620" defTabSz="1073018" eaLnBrk="0" hangingPunct="0">
              <a:defRPr kumimoji="1" sz="3500">
                <a:solidFill>
                  <a:schemeClr val="tx1"/>
                </a:solidFill>
                <a:latin typeface="Arial" pitchFamily="34" charset="0"/>
                <a:ea typeface="華康中特圓體" pitchFamily="49" charset="-120"/>
              </a:defRPr>
            </a:lvl4pPr>
            <a:lvl5pPr marL="2228576" indent="-247620" defTabSz="1073018" eaLnBrk="0" hangingPunct="0">
              <a:defRPr kumimoji="1" sz="3500">
                <a:solidFill>
                  <a:schemeClr val="tx1"/>
                </a:solidFill>
                <a:latin typeface="Arial" pitchFamily="34" charset="0"/>
                <a:ea typeface="華康中特圓體" pitchFamily="49" charset="-120"/>
              </a:defRPr>
            </a:lvl5pPr>
            <a:lvl6pPr marL="2723815" indent="-247620" defTabSz="1073018" eaLnBrk="0" fontAlgn="base" hangingPunct="0">
              <a:spcBef>
                <a:spcPct val="0"/>
              </a:spcBef>
              <a:spcAft>
                <a:spcPct val="0"/>
              </a:spcAft>
              <a:defRPr kumimoji="1" sz="3500">
                <a:solidFill>
                  <a:schemeClr val="tx1"/>
                </a:solidFill>
                <a:latin typeface="Arial" pitchFamily="34" charset="0"/>
                <a:ea typeface="華康中特圓體" pitchFamily="49" charset="-120"/>
              </a:defRPr>
            </a:lvl6pPr>
            <a:lvl7pPr marL="3219054" indent="-247620" defTabSz="1073018" eaLnBrk="0" fontAlgn="base" hangingPunct="0">
              <a:spcBef>
                <a:spcPct val="0"/>
              </a:spcBef>
              <a:spcAft>
                <a:spcPct val="0"/>
              </a:spcAft>
              <a:defRPr kumimoji="1" sz="3500">
                <a:solidFill>
                  <a:schemeClr val="tx1"/>
                </a:solidFill>
                <a:latin typeface="Arial" pitchFamily="34" charset="0"/>
                <a:ea typeface="華康中特圓體" pitchFamily="49" charset="-120"/>
              </a:defRPr>
            </a:lvl7pPr>
            <a:lvl8pPr marL="3714293" indent="-247620" defTabSz="1073018" eaLnBrk="0" fontAlgn="base" hangingPunct="0">
              <a:spcBef>
                <a:spcPct val="0"/>
              </a:spcBef>
              <a:spcAft>
                <a:spcPct val="0"/>
              </a:spcAft>
              <a:defRPr kumimoji="1" sz="3500">
                <a:solidFill>
                  <a:schemeClr val="tx1"/>
                </a:solidFill>
                <a:latin typeface="Arial" pitchFamily="34" charset="0"/>
                <a:ea typeface="華康中特圓體" pitchFamily="49" charset="-120"/>
              </a:defRPr>
            </a:lvl8pPr>
            <a:lvl9pPr marL="4209532" indent="-247620" defTabSz="1073018" eaLnBrk="0" fontAlgn="base" hangingPunct="0">
              <a:spcBef>
                <a:spcPct val="0"/>
              </a:spcBef>
              <a:spcAft>
                <a:spcPct val="0"/>
              </a:spcAft>
              <a:defRPr kumimoji="1" sz="3500">
                <a:solidFill>
                  <a:schemeClr val="tx1"/>
                </a:solidFill>
                <a:latin typeface="Arial" pitchFamily="34" charset="0"/>
                <a:ea typeface="華康中特圓體" pitchFamily="49" charset="-120"/>
              </a:defRPr>
            </a:lvl9pPr>
          </a:lstStyle>
          <a:p>
            <a:pPr eaLnBrk="1" hangingPunct="1"/>
            <a:fld id="{455E0A6D-A163-458D-B09D-B8B102141109}" type="slidenum">
              <a:rPr lang="en-US" altLang="zh-TW" sz="1400">
                <a:ea typeface="新細明體" pitchFamily="18" charset="-120"/>
              </a:rPr>
              <a:pPr eaLnBrk="1" hangingPunct="1"/>
              <a:t>6</a:t>
            </a:fld>
            <a:endParaRPr lang="en-US" altLang="zh-TW" sz="1400" dirty="0">
              <a:ea typeface="新細明體" pitchFamily="18" charset="-120"/>
            </a:endParaRPr>
          </a:p>
        </p:txBody>
      </p:sp>
      <p:sp>
        <p:nvSpPr>
          <p:cNvPr id="180227" name="Rectangle 2"/>
          <p:cNvSpPr>
            <a:spLocks noGrp="1" noRot="1" noChangeAspect="1" noChangeArrowheads="1" noTextEdit="1"/>
          </p:cNvSpPr>
          <p:nvPr>
            <p:ph type="sldImg"/>
          </p:nvPr>
        </p:nvSpPr>
        <p:spPr>
          <a:xfrm>
            <a:off x="-141288" y="860425"/>
            <a:ext cx="7631113" cy="4294188"/>
          </a:xfrm>
          <a:ln/>
        </p:spPr>
      </p:sp>
      <p:sp>
        <p:nvSpPr>
          <p:cNvPr id="180228" name="Rectangle 3"/>
          <p:cNvSpPr>
            <a:spLocks noGrp="1" noChangeArrowheads="1"/>
          </p:cNvSpPr>
          <p:nvPr>
            <p:ph type="body" idx="1"/>
          </p:nvPr>
        </p:nvSpPr>
        <p:spPr>
          <a:noFill/>
        </p:spPr>
        <p:txBody>
          <a:bodyPr/>
          <a:lstStyle/>
          <a:p>
            <a:pPr eaLnBrk="1" hangingPunct="1"/>
            <a:endParaRPr lang="zh-TW" altLang="zh-TW" dirty="0">
              <a:latin typeface="Arial" pitchFamily="34" charset="0"/>
            </a:endParaRPr>
          </a:p>
        </p:txBody>
      </p:sp>
    </p:spTree>
    <p:extLst>
      <p:ext uri="{BB962C8B-B14F-4D97-AF65-F5344CB8AC3E}">
        <p14:creationId xmlns:p14="http://schemas.microsoft.com/office/powerpoint/2010/main" val="7640543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p:spPr>
        <p:txBody>
          <a:bodyPr/>
          <a:lstStyle>
            <a:lvl1pPr defTabSz="1073018" eaLnBrk="0" hangingPunct="0">
              <a:defRPr kumimoji="1" sz="3500">
                <a:solidFill>
                  <a:schemeClr val="tx1"/>
                </a:solidFill>
                <a:latin typeface="Arial" pitchFamily="34" charset="0"/>
                <a:ea typeface="華康中特圓體" pitchFamily="49" charset="-120"/>
              </a:defRPr>
            </a:lvl1pPr>
            <a:lvl2pPr marL="804763" indent="-309524" defTabSz="1073018" eaLnBrk="0" hangingPunct="0">
              <a:defRPr kumimoji="1" sz="3500">
                <a:solidFill>
                  <a:schemeClr val="tx1"/>
                </a:solidFill>
                <a:latin typeface="Arial" pitchFamily="34" charset="0"/>
                <a:ea typeface="華康中特圓體" pitchFamily="49" charset="-120"/>
              </a:defRPr>
            </a:lvl2pPr>
            <a:lvl3pPr marL="1238098" indent="-247620" defTabSz="1073018" eaLnBrk="0" hangingPunct="0">
              <a:defRPr kumimoji="1" sz="3500">
                <a:solidFill>
                  <a:schemeClr val="tx1"/>
                </a:solidFill>
                <a:latin typeface="Arial" pitchFamily="34" charset="0"/>
                <a:ea typeface="華康中特圓體" pitchFamily="49" charset="-120"/>
              </a:defRPr>
            </a:lvl3pPr>
            <a:lvl4pPr marL="1733337" indent="-247620" defTabSz="1073018" eaLnBrk="0" hangingPunct="0">
              <a:defRPr kumimoji="1" sz="3500">
                <a:solidFill>
                  <a:schemeClr val="tx1"/>
                </a:solidFill>
                <a:latin typeface="Arial" pitchFamily="34" charset="0"/>
                <a:ea typeface="華康中特圓體" pitchFamily="49" charset="-120"/>
              </a:defRPr>
            </a:lvl4pPr>
            <a:lvl5pPr marL="2228576" indent="-247620" defTabSz="1073018" eaLnBrk="0" hangingPunct="0">
              <a:defRPr kumimoji="1" sz="3500">
                <a:solidFill>
                  <a:schemeClr val="tx1"/>
                </a:solidFill>
                <a:latin typeface="Arial" pitchFamily="34" charset="0"/>
                <a:ea typeface="華康中特圓體" pitchFamily="49" charset="-120"/>
              </a:defRPr>
            </a:lvl5pPr>
            <a:lvl6pPr marL="2723815" indent="-247620" defTabSz="1073018" eaLnBrk="0" fontAlgn="base" hangingPunct="0">
              <a:spcBef>
                <a:spcPct val="0"/>
              </a:spcBef>
              <a:spcAft>
                <a:spcPct val="0"/>
              </a:spcAft>
              <a:defRPr kumimoji="1" sz="3500">
                <a:solidFill>
                  <a:schemeClr val="tx1"/>
                </a:solidFill>
                <a:latin typeface="Arial" pitchFamily="34" charset="0"/>
                <a:ea typeface="華康中特圓體" pitchFamily="49" charset="-120"/>
              </a:defRPr>
            </a:lvl6pPr>
            <a:lvl7pPr marL="3219054" indent="-247620" defTabSz="1073018" eaLnBrk="0" fontAlgn="base" hangingPunct="0">
              <a:spcBef>
                <a:spcPct val="0"/>
              </a:spcBef>
              <a:spcAft>
                <a:spcPct val="0"/>
              </a:spcAft>
              <a:defRPr kumimoji="1" sz="3500">
                <a:solidFill>
                  <a:schemeClr val="tx1"/>
                </a:solidFill>
                <a:latin typeface="Arial" pitchFamily="34" charset="0"/>
                <a:ea typeface="華康中特圓體" pitchFamily="49" charset="-120"/>
              </a:defRPr>
            </a:lvl7pPr>
            <a:lvl8pPr marL="3714293" indent="-247620" defTabSz="1073018" eaLnBrk="0" fontAlgn="base" hangingPunct="0">
              <a:spcBef>
                <a:spcPct val="0"/>
              </a:spcBef>
              <a:spcAft>
                <a:spcPct val="0"/>
              </a:spcAft>
              <a:defRPr kumimoji="1" sz="3500">
                <a:solidFill>
                  <a:schemeClr val="tx1"/>
                </a:solidFill>
                <a:latin typeface="Arial" pitchFamily="34" charset="0"/>
                <a:ea typeface="華康中特圓體" pitchFamily="49" charset="-120"/>
              </a:defRPr>
            </a:lvl8pPr>
            <a:lvl9pPr marL="4209532" indent="-247620" defTabSz="1073018" eaLnBrk="0" fontAlgn="base" hangingPunct="0">
              <a:spcBef>
                <a:spcPct val="0"/>
              </a:spcBef>
              <a:spcAft>
                <a:spcPct val="0"/>
              </a:spcAft>
              <a:defRPr kumimoji="1" sz="3500">
                <a:solidFill>
                  <a:schemeClr val="tx1"/>
                </a:solidFill>
                <a:latin typeface="Arial" pitchFamily="34" charset="0"/>
                <a:ea typeface="華康中特圓體" pitchFamily="49" charset="-120"/>
              </a:defRPr>
            </a:lvl9pPr>
          </a:lstStyle>
          <a:p>
            <a:pPr eaLnBrk="1" hangingPunct="1"/>
            <a:fld id="{8E089C1F-9D36-4584-B782-E925877B6885}" type="slidenum">
              <a:rPr lang="en-US" altLang="zh-TW" sz="1400">
                <a:ea typeface="新細明體" pitchFamily="18" charset="-120"/>
              </a:rPr>
              <a:pPr eaLnBrk="1" hangingPunct="1"/>
              <a:t>58</a:t>
            </a:fld>
            <a:endParaRPr lang="en-US" altLang="zh-TW" sz="1400" dirty="0">
              <a:ea typeface="新細明體" pitchFamily="18" charset="-120"/>
            </a:endParaRPr>
          </a:p>
        </p:txBody>
      </p:sp>
      <p:sp>
        <p:nvSpPr>
          <p:cNvPr id="196611" name="Rectangle 2"/>
          <p:cNvSpPr>
            <a:spLocks noGrp="1" noRot="1" noChangeAspect="1" noChangeArrowheads="1" noTextEdit="1"/>
          </p:cNvSpPr>
          <p:nvPr>
            <p:ph type="sldImg"/>
          </p:nvPr>
        </p:nvSpPr>
        <p:spPr>
          <a:xfrm>
            <a:off x="-141288" y="860425"/>
            <a:ext cx="7631113" cy="4294188"/>
          </a:xfrm>
          <a:ln/>
        </p:spPr>
      </p:sp>
      <p:sp>
        <p:nvSpPr>
          <p:cNvPr id="196612" name="Rectangle 3"/>
          <p:cNvSpPr>
            <a:spLocks noGrp="1" noChangeArrowheads="1"/>
          </p:cNvSpPr>
          <p:nvPr>
            <p:ph type="body" idx="1"/>
          </p:nvPr>
        </p:nvSpPr>
        <p:spPr>
          <a:noFill/>
        </p:spPr>
        <p:txBody>
          <a:bodyPr/>
          <a:lstStyle/>
          <a:p>
            <a:pPr eaLnBrk="1" hangingPunct="1"/>
            <a:endParaRPr lang="zh-TW" altLang="zh-TW" dirty="0">
              <a:latin typeface="Arial" pitchFamily="34" charset="0"/>
            </a:endParaRPr>
          </a:p>
        </p:txBody>
      </p:sp>
    </p:spTree>
    <p:extLst>
      <p:ext uri="{BB962C8B-B14F-4D97-AF65-F5344CB8AC3E}">
        <p14:creationId xmlns:p14="http://schemas.microsoft.com/office/powerpoint/2010/main" val="17158870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8EF5E510-7A01-4AC7-96D1-0C00FD0290E6}" type="slidenum">
              <a:rPr lang="zh-TW" altLang="en-US" smtClean="0"/>
              <a:t>60</a:t>
            </a:fld>
            <a:endParaRPr lang="zh-TW" altLang="en-US"/>
          </a:p>
        </p:txBody>
      </p:sp>
    </p:spTree>
    <p:extLst>
      <p:ext uri="{BB962C8B-B14F-4D97-AF65-F5344CB8AC3E}">
        <p14:creationId xmlns:p14="http://schemas.microsoft.com/office/powerpoint/2010/main" val="20415281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p:spPr>
        <p:txBody>
          <a:bodyPr/>
          <a:lstStyle>
            <a:lvl1pPr defTabSz="1073018" eaLnBrk="0" hangingPunct="0">
              <a:defRPr kumimoji="1" sz="3500">
                <a:solidFill>
                  <a:schemeClr val="tx1"/>
                </a:solidFill>
                <a:latin typeface="Arial" pitchFamily="34" charset="0"/>
                <a:ea typeface="華康中特圓體" pitchFamily="49" charset="-120"/>
              </a:defRPr>
            </a:lvl1pPr>
            <a:lvl2pPr marL="804763" indent="-309524" defTabSz="1073018" eaLnBrk="0" hangingPunct="0">
              <a:defRPr kumimoji="1" sz="3500">
                <a:solidFill>
                  <a:schemeClr val="tx1"/>
                </a:solidFill>
                <a:latin typeface="Arial" pitchFamily="34" charset="0"/>
                <a:ea typeface="華康中特圓體" pitchFamily="49" charset="-120"/>
              </a:defRPr>
            </a:lvl2pPr>
            <a:lvl3pPr marL="1238098" indent="-247620" defTabSz="1073018" eaLnBrk="0" hangingPunct="0">
              <a:defRPr kumimoji="1" sz="3500">
                <a:solidFill>
                  <a:schemeClr val="tx1"/>
                </a:solidFill>
                <a:latin typeface="Arial" pitchFamily="34" charset="0"/>
                <a:ea typeface="華康中特圓體" pitchFamily="49" charset="-120"/>
              </a:defRPr>
            </a:lvl3pPr>
            <a:lvl4pPr marL="1733337" indent="-247620" defTabSz="1073018" eaLnBrk="0" hangingPunct="0">
              <a:defRPr kumimoji="1" sz="3500">
                <a:solidFill>
                  <a:schemeClr val="tx1"/>
                </a:solidFill>
                <a:latin typeface="Arial" pitchFamily="34" charset="0"/>
                <a:ea typeface="華康中特圓體" pitchFamily="49" charset="-120"/>
              </a:defRPr>
            </a:lvl4pPr>
            <a:lvl5pPr marL="2228576" indent="-247620" defTabSz="1073018" eaLnBrk="0" hangingPunct="0">
              <a:defRPr kumimoji="1" sz="3500">
                <a:solidFill>
                  <a:schemeClr val="tx1"/>
                </a:solidFill>
                <a:latin typeface="Arial" pitchFamily="34" charset="0"/>
                <a:ea typeface="華康中特圓體" pitchFamily="49" charset="-120"/>
              </a:defRPr>
            </a:lvl5pPr>
            <a:lvl6pPr marL="2723815" indent="-247620" defTabSz="1073018" eaLnBrk="0" fontAlgn="base" hangingPunct="0">
              <a:spcBef>
                <a:spcPct val="0"/>
              </a:spcBef>
              <a:spcAft>
                <a:spcPct val="0"/>
              </a:spcAft>
              <a:defRPr kumimoji="1" sz="3500">
                <a:solidFill>
                  <a:schemeClr val="tx1"/>
                </a:solidFill>
                <a:latin typeface="Arial" pitchFamily="34" charset="0"/>
                <a:ea typeface="華康中特圓體" pitchFamily="49" charset="-120"/>
              </a:defRPr>
            </a:lvl6pPr>
            <a:lvl7pPr marL="3219054" indent="-247620" defTabSz="1073018" eaLnBrk="0" fontAlgn="base" hangingPunct="0">
              <a:spcBef>
                <a:spcPct val="0"/>
              </a:spcBef>
              <a:spcAft>
                <a:spcPct val="0"/>
              </a:spcAft>
              <a:defRPr kumimoji="1" sz="3500">
                <a:solidFill>
                  <a:schemeClr val="tx1"/>
                </a:solidFill>
                <a:latin typeface="Arial" pitchFamily="34" charset="0"/>
                <a:ea typeface="華康中特圓體" pitchFamily="49" charset="-120"/>
              </a:defRPr>
            </a:lvl7pPr>
            <a:lvl8pPr marL="3714293" indent="-247620" defTabSz="1073018" eaLnBrk="0" fontAlgn="base" hangingPunct="0">
              <a:spcBef>
                <a:spcPct val="0"/>
              </a:spcBef>
              <a:spcAft>
                <a:spcPct val="0"/>
              </a:spcAft>
              <a:defRPr kumimoji="1" sz="3500">
                <a:solidFill>
                  <a:schemeClr val="tx1"/>
                </a:solidFill>
                <a:latin typeface="Arial" pitchFamily="34" charset="0"/>
                <a:ea typeface="華康中特圓體" pitchFamily="49" charset="-120"/>
              </a:defRPr>
            </a:lvl8pPr>
            <a:lvl9pPr marL="4209532" indent="-247620" defTabSz="1073018" eaLnBrk="0" fontAlgn="base" hangingPunct="0">
              <a:spcBef>
                <a:spcPct val="0"/>
              </a:spcBef>
              <a:spcAft>
                <a:spcPct val="0"/>
              </a:spcAft>
              <a:defRPr kumimoji="1" sz="3500">
                <a:solidFill>
                  <a:schemeClr val="tx1"/>
                </a:solidFill>
                <a:latin typeface="Arial" pitchFamily="34" charset="0"/>
                <a:ea typeface="華康中特圓體" pitchFamily="49" charset="-120"/>
              </a:defRPr>
            </a:lvl9pPr>
          </a:lstStyle>
          <a:p>
            <a:pPr eaLnBrk="1" hangingPunct="1"/>
            <a:fld id="{17C32147-F26B-4CAD-A75A-042C36163713}" type="slidenum">
              <a:rPr lang="en-US" altLang="zh-TW" sz="1400">
                <a:ea typeface="新細明體" pitchFamily="18" charset="-120"/>
              </a:rPr>
              <a:pPr eaLnBrk="1" hangingPunct="1"/>
              <a:t>61</a:t>
            </a:fld>
            <a:endParaRPr lang="en-US" altLang="zh-TW" sz="1400" dirty="0">
              <a:ea typeface="新細明體" pitchFamily="18" charset="-120"/>
            </a:endParaRPr>
          </a:p>
        </p:txBody>
      </p:sp>
      <p:sp>
        <p:nvSpPr>
          <p:cNvPr id="194563" name="Rectangle 2"/>
          <p:cNvSpPr>
            <a:spLocks noGrp="1" noRot="1" noChangeAspect="1" noChangeArrowheads="1" noTextEdit="1"/>
          </p:cNvSpPr>
          <p:nvPr>
            <p:ph type="sldImg"/>
          </p:nvPr>
        </p:nvSpPr>
        <p:spPr>
          <a:xfrm>
            <a:off x="-141288" y="860425"/>
            <a:ext cx="7631113" cy="4294188"/>
          </a:xfrm>
          <a:ln/>
        </p:spPr>
      </p:sp>
      <p:sp>
        <p:nvSpPr>
          <p:cNvPr id="194564" name="Rectangle 3"/>
          <p:cNvSpPr>
            <a:spLocks noGrp="1" noChangeArrowheads="1"/>
          </p:cNvSpPr>
          <p:nvPr>
            <p:ph type="body" idx="1"/>
          </p:nvPr>
        </p:nvSpPr>
        <p:spPr>
          <a:noFill/>
        </p:spPr>
        <p:txBody>
          <a:bodyPr/>
          <a:lstStyle/>
          <a:p>
            <a:pPr eaLnBrk="1" hangingPunct="1"/>
            <a:endParaRPr lang="zh-TW" altLang="zh-TW">
              <a:latin typeface="Arial" pitchFamily="34" charset="0"/>
            </a:endParaRPr>
          </a:p>
        </p:txBody>
      </p:sp>
    </p:spTree>
    <p:extLst>
      <p:ext uri="{BB962C8B-B14F-4D97-AF65-F5344CB8AC3E}">
        <p14:creationId xmlns:p14="http://schemas.microsoft.com/office/powerpoint/2010/main" val="26199531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8EF5E510-7A01-4AC7-96D1-0C00FD0290E6}" type="slidenum">
              <a:rPr lang="zh-TW" altLang="en-US" smtClean="0"/>
              <a:t>65</a:t>
            </a:fld>
            <a:endParaRPr lang="zh-TW" altLang="en-US"/>
          </a:p>
        </p:txBody>
      </p:sp>
    </p:spTree>
    <p:extLst>
      <p:ext uri="{BB962C8B-B14F-4D97-AF65-F5344CB8AC3E}">
        <p14:creationId xmlns:p14="http://schemas.microsoft.com/office/powerpoint/2010/main" val="1455021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p:spPr>
        <p:txBody>
          <a:bodyPr/>
          <a:lstStyle>
            <a:lvl1pPr defTabSz="1073018" eaLnBrk="0" hangingPunct="0">
              <a:defRPr kumimoji="1" sz="3500">
                <a:solidFill>
                  <a:schemeClr val="tx1"/>
                </a:solidFill>
                <a:latin typeface="Arial" pitchFamily="34" charset="0"/>
                <a:ea typeface="華康中特圓體" pitchFamily="49" charset="-120"/>
              </a:defRPr>
            </a:lvl1pPr>
            <a:lvl2pPr marL="804763" indent="-309524" defTabSz="1073018" eaLnBrk="0" hangingPunct="0">
              <a:defRPr kumimoji="1" sz="3500">
                <a:solidFill>
                  <a:schemeClr val="tx1"/>
                </a:solidFill>
                <a:latin typeface="Arial" pitchFamily="34" charset="0"/>
                <a:ea typeface="華康中特圓體" pitchFamily="49" charset="-120"/>
              </a:defRPr>
            </a:lvl2pPr>
            <a:lvl3pPr marL="1238098" indent="-247620" defTabSz="1073018" eaLnBrk="0" hangingPunct="0">
              <a:defRPr kumimoji="1" sz="3500">
                <a:solidFill>
                  <a:schemeClr val="tx1"/>
                </a:solidFill>
                <a:latin typeface="Arial" pitchFamily="34" charset="0"/>
                <a:ea typeface="華康中特圓體" pitchFamily="49" charset="-120"/>
              </a:defRPr>
            </a:lvl3pPr>
            <a:lvl4pPr marL="1733337" indent="-247620" defTabSz="1073018" eaLnBrk="0" hangingPunct="0">
              <a:defRPr kumimoji="1" sz="3500">
                <a:solidFill>
                  <a:schemeClr val="tx1"/>
                </a:solidFill>
                <a:latin typeface="Arial" pitchFamily="34" charset="0"/>
                <a:ea typeface="華康中特圓體" pitchFamily="49" charset="-120"/>
              </a:defRPr>
            </a:lvl4pPr>
            <a:lvl5pPr marL="2228576" indent="-247620" defTabSz="1073018" eaLnBrk="0" hangingPunct="0">
              <a:defRPr kumimoji="1" sz="3500">
                <a:solidFill>
                  <a:schemeClr val="tx1"/>
                </a:solidFill>
                <a:latin typeface="Arial" pitchFamily="34" charset="0"/>
                <a:ea typeface="華康中特圓體" pitchFamily="49" charset="-120"/>
              </a:defRPr>
            </a:lvl5pPr>
            <a:lvl6pPr marL="2723815" indent="-247620" defTabSz="1073018" eaLnBrk="0" fontAlgn="base" hangingPunct="0">
              <a:spcBef>
                <a:spcPct val="0"/>
              </a:spcBef>
              <a:spcAft>
                <a:spcPct val="0"/>
              </a:spcAft>
              <a:defRPr kumimoji="1" sz="3500">
                <a:solidFill>
                  <a:schemeClr val="tx1"/>
                </a:solidFill>
                <a:latin typeface="Arial" pitchFamily="34" charset="0"/>
                <a:ea typeface="華康中特圓體" pitchFamily="49" charset="-120"/>
              </a:defRPr>
            </a:lvl6pPr>
            <a:lvl7pPr marL="3219054" indent="-247620" defTabSz="1073018" eaLnBrk="0" fontAlgn="base" hangingPunct="0">
              <a:spcBef>
                <a:spcPct val="0"/>
              </a:spcBef>
              <a:spcAft>
                <a:spcPct val="0"/>
              </a:spcAft>
              <a:defRPr kumimoji="1" sz="3500">
                <a:solidFill>
                  <a:schemeClr val="tx1"/>
                </a:solidFill>
                <a:latin typeface="Arial" pitchFamily="34" charset="0"/>
                <a:ea typeface="華康中特圓體" pitchFamily="49" charset="-120"/>
              </a:defRPr>
            </a:lvl7pPr>
            <a:lvl8pPr marL="3714293" indent="-247620" defTabSz="1073018" eaLnBrk="0" fontAlgn="base" hangingPunct="0">
              <a:spcBef>
                <a:spcPct val="0"/>
              </a:spcBef>
              <a:spcAft>
                <a:spcPct val="0"/>
              </a:spcAft>
              <a:defRPr kumimoji="1" sz="3500">
                <a:solidFill>
                  <a:schemeClr val="tx1"/>
                </a:solidFill>
                <a:latin typeface="Arial" pitchFamily="34" charset="0"/>
                <a:ea typeface="華康中特圓體" pitchFamily="49" charset="-120"/>
              </a:defRPr>
            </a:lvl8pPr>
            <a:lvl9pPr marL="4209532" indent="-247620" defTabSz="1073018" eaLnBrk="0" fontAlgn="base" hangingPunct="0">
              <a:spcBef>
                <a:spcPct val="0"/>
              </a:spcBef>
              <a:spcAft>
                <a:spcPct val="0"/>
              </a:spcAft>
              <a:defRPr kumimoji="1" sz="3500">
                <a:solidFill>
                  <a:schemeClr val="tx1"/>
                </a:solidFill>
                <a:latin typeface="Arial" pitchFamily="34" charset="0"/>
                <a:ea typeface="華康中特圓體" pitchFamily="49" charset="-120"/>
              </a:defRPr>
            </a:lvl9pPr>
          </a:lstStyle>
          <a:p>
            <a:pPr eaLnBrk="1" hangingPunct="1"/>
            <a:fld id="{B5BC38B8-4A6B-43D3-9441-A513EA147D40}" type="slidenum">
              <a:rPr lang="en-US" altLang="zh-TW" sz="1400">
                <a:ea typeface="新細明體" pitchFamily="18" charset="-120"/>
              </a:rPr>
              <a:pPr eaLnBrk="1" hangingPunct="1"/>
              <a:t>66</a:t>
            </a:fld>
            <a:endParaRPr lang="en-US" altLang="zh-TW" sz="1400" dirty="0">
              <a:ea typeface="新細明體" pitchFamily="18" charset="-120"/>
            </a:endParaRPr>
          </a:p>
        </p:txBody>
      </p:sp>
      <p:sp>
        <p:nvSpPr>
          <p:cNvPr id="198659" name="Rectangle 2"/>
          <p:cNvSpPr>
            <a:spLocks noGrp="1" noRot="1" noChangeAspect="1" noChangeArrowheads="1" noTextEdit="1"/>
          </p:cNvSpPr>
          <p:nvPr>
            <p:ph type="sldImg"/>
          </p:nvPr>
        </p:nvSpPr>
        <p:spPr>
          <a:xfrm>
            <a:off x="-141288" y="860425"/>
            <a:ext cx="7631113" cy="4294188"/>
          </a:xfrm>
          <a:ln/>
        </p:spPr>
      </p:sp>
      <p:sp>
        <p:nvSpPr>
          <p:cNvPr id="198660" name="Rectangle 3"/>
          <p:cNvSpPr>
            <a:spLocks noGrp="1" noChangeArrowheads="1"/>
          </p:cNvSpPr>
          <p:nvPr>
            <p:ph type="body" idx="1"/>
          </p:nvPr>
        </p:nvSpPr>
        <p:spPr>
          <a:noFill/>
        </p:spPr>
        <p:txBody>
          <a:bodyPr/>
          <a:lstStyle/>
          <a:p>
            <a:pPr eaLnBrk="1" hangingPunct="1"/>
            <a:endParaRPr lang="zh-TW" altLang="zh-TW" dirty="0">
              <a:latin typeface="Arial" pitchFamily="34" charset="0"/>
            </a:endParaRPr>
          </a:p>
        </p:txBody>
      </p:sp>
    </p:spTree>
    <p:extLst>
      <p:ext uri="{BB962C8B-B14F-4D97-AF65-F5344CB8AC3E}">
        <p14:creationId xmlns:p14="http://schemas.microsoft.com/office/powerpoint/2010/main" val="35610064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p:spPr>
        <p:txBody>
          <a:bodyPr/>
          <a:lstStyle>
            <a:lvl1pPr defTabSz="1073018" eaLnBrk="0" hangingPunct="0">
              <a:defRPr kumimoji="1" sz="3500">
                <a:solidFill>
                  <a:schemeClr val="tx1"/>
                </a:solidFill>
                <a:latin typeface="Arial" pitchFamily="34" charset="0"/>
                <a:ea typeface="華康中特圓體" pitchFamily="49" charset="-120"/>
              </a:defRPr>
            </a:lvl1pPr>
            <a:lvl2pPr marL="804763" indent="-309524" defTabSz="1073018" eaLnBrk="0" hangingPunct="0">
              <a:defRPr kumimoji="1" sz="3500">
                <a:solidFill>
                  <a:schemeClr val="tx1"/>
                </a:solidFill>
                <a:latin typeface="Arial" pitchFamily="34" charset="0"/>
                <a:ea typeface="華康中特圓體" pitchFamily="49" charset="-120"/>
              </a:defRPr>
            </a:lvl2pPr>
            <a:lvl3pPr marL="1238098" indent="-247620" defTabSz="1073018" eaLnBrk="0" hangingPunct="0">
              <a:defRPr kumimoji="1" sz="3500">
                <a:solidFill>
                  <a:schemeClr val="tx1"/>
                </a:solidFill>
                <a:latin typeface="Arial" pitchFamily="34" charset="0"/>
                <a:ea typeface="華康中特圓體" pitchFamily="49" charset="-120"/>
              </a:defRPr>
            </a:lvl3pPr>
            <a:lvl4pPr marL="1733337" indent="-247620" defTabSz="1073018" eaLnBrk="0" hangingPunct="0">
              <a:defRPr kumimoji="1" sz="3500">
                <a:solidFill>
                  <a:schemeClr val="tx1"/>
                </a:solidFill>
                <a:latin typeface="Arial" pitchFamily="34" charset="0"/>
                <a:ea typeface="華康中特圓體" pitchFamily="49" charset="-120"/>
              </a:defRPr>
            </a:lvl4pPr>
            <a:lvl5pPr marL="2228576" indent="-247620" defTabSz="1073018" eaLnBrk="0" hangingPunct="0">
              <a:defRPr kumimoji="1" sz="3500">
                <a:solidFill>
                  <a:schemeClr val="tx1"/>
                </a:solidFill>
                <a:latin typeface="Arial" pitchFamily="34" charset="0"/>
                <a:ea typeface="華康中特圓體" pitchFamily="49" charset="-120"/>
              </a:defRPr>
            </a:lvl5pPr>
            <a:lvl6pPr marL="2723815" indent="-247620" defTabSz="1073018" eaLnBrk="0" fontAlgn="base" hangingPunct="0">
              <a:spcBef>
                <a:spcPct val="0"/>
              </a:spcBef>
              <a:spcAft>
                <a:spcPct val="0"/>
              </a:spcAft>
              <a:defRPr kumimoji="1" sz="3500">
                <a:solidFill>
                  <a:schemeClr val="tx1"/>
                </a:solidFill>
                <a:latin typeface="Arial" pitchFamily="34" charset="0"/>
                <a:ea typeface="華康中特圓體" pitchFamily="49" charset="-120"/>
              </a:defRPr>
            </a:lvl6pPr>
            <a:lvl7pPr marL="3219054" indent="-247620" defTabSz="1073018" eaLnBrk="0" fontAlgn="base" hangingPunct="0">
              <a:spcBef>
                <a:spcPct val="0"/>
              </a:spcBef>
              <a:spcAft>
                <a:spcPct val="0"/>
              </a:spcAft>
              <a:defRPr kumimoji="1" sz="3500">
                <a:solidFill>
                  <a:schemeClr val="tx1"/>
                </a:solidFill>
                <a:latin typeface="Arial" pitchFamily="34" charset="0"/>
                <a:ea typeface="華康中特圓體" pitchFamily="49" charset="-120"/>
              </a:defRPr>
            </a:lvl7pPr>
            <a:lvl8pPr marL="3714293" indent="-247620" defTabSz="1073018" eaLnBrk="0" fontAlgn="base" hangingPunct="0">
              <a:spcBef>
                <a:spcPct val="0"/>
              </a:spcBef>
              <a:spcAft>
                <a:spcPct val="0"/>
              </a:spcAft>
              <a:defRPr kumimoji="1" sz="3500">
                <a:solidFill>
                  <a:schemeClr val="tx1"/>
                </a:solidFill>
                <a:latin typeface="Arial" pitchFamily="34" charset="0"/>
                <a:ea typeface="華康中特圓體" pitchFamily="49" charset="-120"/>
              </a:defRPr>
            </a:lvl8pPr>
            <a:lvl9pPr marL="4209532" indent="-247620" defTabSz="1073018" eaLnBrk="0" fontAlgn="base" hangingPunct="0">
              <a:spcBef>
                <a:spcPct val="0"/>
              </a:spcBef>
              <a:spcAft>
                <a:spcPct val="0"/>
              </a:spcAft>
              <a:defRPr kumimoji="1" sz="3500">
                <a:solidFill>
                  <a:schemeClr val="tx1"/>
                </a:solidFill>
                <a:latin typeface="Arial" pitchFamily="34" charset="0"/>
                <a:ea typeface="華康中特圓體" pitchFamily="49" charset="-120"/>
              </a:defRPr>
            </a:lvl9pPr>
          </a:lstStyle>
          <a:p>
            <a:pPr eaLnBrk="1" hangingPunct="1"/>
            <a:fld id="{87F0402B-18A5-47EB-993D-A47CB2554161}" type="slidenum">
              <a:rPr lang="en-US" altLang="zh-TW" sz="1400">
                <a:ea typeface="新細明體" pitchFamily="18" charset="-120"/>
              </a:rPr>
              <a:pPr eaLnBrk="1" hangingPunct="1"/>
              <a:t>67</a:t>
            </a:fld>
            <a:endParaRPr lang="en-US" altLang="zh-TW" sz="1400" dirty="0">
              <a:ea typeface="新細明體" pitchFamily="18" charset="-120"/>
            </a:endParaRPr>
          </a:p>
        </p:txBody>
      </p:sp>
      <p:sp>
        <p:nvSpPr>
          <p:cNvPr id="199683" name="Rectangle 2"/>
          <p:cNvSpPr>
            <a:spLocks noGrp="1" noRot="1" noChangeAspect="1" noChangeArrowheads="1" noTextEdit="1"/>
          </p:cNvSpPr>
          <p:nvPr>
            <p:ph type="sldImg"/>
          </p:nvPr>
        </p:nvSpPr>
        <p:spPr>
          <a:xfrm>
            <a:off x="-141288" y="860425"/>
            <a:ext cx="7631113" cy="4294188"/>
          </a:xfrm>
          <a:ln/>
        </p:spPr>
      </p:sp>
      <p:sp>
        <p:nvSpPr>
          <p:cNvPr id="199684" name="Rectangle 3"/>
          <p:cNvSpPr>
            <a:spLocks noGrp="1" noChangeArrowheads="1"/>
          </p:cNvSpPr>
          <p:nvPr>
            <p:ph type="body" idx="1"/>
          </p:nvPr>
        </p:nvSpPr>
        <p:spPr>
          <a:noFill/>
        </p:spPr>
        <p:txBody>
          <a:bodyPr/>
          <a:lstStyle/>
          <a:p>
            <a:pPr eaLnBrk="1" hangingPunct="1"/>
            <a:endParaRPr lang="zh-TW" altLang="zh-TW" dirty="0">
              <a:latin typeface="Arial" pitchFamily="34" charset="0"/>
            </a:endParaRPr>
          </a:p>
        </p:txBody>
      </p:sp>
    </p:spTree>
    <p:extLst>
      <p:ext uri="{BB962C8B-B14F-4D97-AF65-F5344CB8AC3E}">
        <p14:creationId xmlns:p14="http://schemas.microsoft.com/office/powerpoint/2010/main" val="16032731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p:spPr>
        <p:txBody>
          <a:bodyPr/>
          <a:lstStyle>
            <a:lvl1pPr defTabSz="1073018" eaLnBrk="0" hangingPunct="0">
              <a:defRPr kumimoji="1" sz="3500">
                <a:solidFill>
                  <a:schemeClr val="tx1"/>
                </a:solidFill>
                <a:latin typeface="Arial" pitchFamily="34" charset="0"/>
                <a:ea typeface="華康中特圓體" pitchFamily="49" charset="-120"/>
              </a:defRPr>
            </a:lvl1pPr>
            <a:lvl2pPr marL="804763" indent="-309524" defTabSz="1073018" eaLnBrk="0" hangingPunct="0">
              <a:defRPr kumimoji="1" sz="3500">
                <a:solidFill>
                  <a:schemeClr val="tx1"/>
                </a:solidFill>
                <a:latin typeface="Arial" pitchFamily="34" charset="0"/>
                <a:ea typeface="華康中特圓體" pitchFamily="49" charset="-120"/>
              </a:defRPr>
            </a:lvl2pPr>
            <a:lvl3pPr marL="1238098" indent="-247620" defTabSz="1073018" eaLnBrk="0" hangingPunct="0">
              <a:defRPr kumimoji="1" sz="3500">
                <a:solidFill>
                  <a:schemeClr val="tx1"/>
                </a:solidFill>
                <a:latin typeface="Arial" pitchFamily="34" charset="0"/>
                <a:ea typeface="華康中特圓體" pitchFamily="49" charset="-120"/>
              </a:defRPr>
            </a:lvl3pPr>
            <a:lvl4pPr marL="1733337" indent="-247620" defTabSz="1073018" eaLnBrk="0" hangingPunct="0">
              <a:defRPr kumimoji="1" sz="3500">
                <a:solidFill>
                  <a:schemeClr val="tx1"/>
                </a:solidFill>
                <a:latin typeface="Arial" pitchFamily="34" charset="0"/>
                <a:ea typeface="華康中特圓體" pitchFamily="49" charset="-120"/>
              </a:defRPr>
            </a:lvl4pPr>
            <a:lvl5pPr marL="2228576" indent="-247620" defTabSz="1073018" eaLnBrk="0" hangingPunct="0">
              <a:defRPr kumimoji="1" sz="3500">
                <a:solidFill>
                  <a:schemeClr val="tx1"/>
                </a:solidFill>
                <a:latin typeface="Arial" pitchFamily="34" charset="0"/>
                <a:ea typeface="華康中特圓體" pitchFamily="49" charset="-120"/>
              </a:defRPr>
            </a:lvl5pPr>
            <a:lvl6pPr marL="2723815" indent="-247620" defTabSz="1073018" eaLnBrk="0" fontAlgn="base" hangingPunct="0">
              <a:spcBef>
                <a:spcPct val="0"/>
              </a:spcBef>
              <a:spcAft>
                <a:spcPct val="0"/>
              </a:spcAft>
              <a:defRPr kumimoji="1" sz="3500">
                <a:solidFill>
                  <a:schemeClr val="tx1"/>
                </a:solidFill>
                <a:latin typeface="Arial" pitchFamily="34" charset="0"/>
                <a:ea typeface="華康中特圓體" pitchFamily="49" charset="-120"/>
              </a:defRPr>
            </a:lvl6pPr>
            <a:lvl7pPr marL="3219054" indent="-247620" defTabSz="1073018" eaLnBrk="0" fontAlgn="base" hangingPunct="0">
              <a:spcBef>
                <a:spcPct val="0"/>
              </a:spcBef>
              <a:spcAft>
                <a:spcPct val="0"/>
              </a:spcAft>
              <a:defRPr kumimoji="1" sz="3500">
                <a:solidFill>
                  <a:schemeClr val="tx1"/>
                </a:solidFill>
                <a:latin typeface="Arial" pitchFamily="34" charset="0"/>
                <a:ea typeface="華康中特圓體" pitchFamily="49" charset="-120"/>
              </a:defRPr>
            </a:lvl7pPr>
            <a:lvl8pPr marL="3714293" indent="-247620" defTabSz="1073018" eaLnBrk="0" fontAlgn="base" hangingPunct="0">
              <a:spcBef>
                <a:spcPct val="0"/>
              </a:spcBef>
              <a:spcAft>
                <a:spcPct val="0"/>
              </a:spcAft>
              <a:defRPr kumimoji="1" sz="3500">
                <a:solidFill>
                  <a:schemeClr val="tx1"/>
                </a:solidFill>
                <a:latin typeface="Arial" pitchFamily="34" charset="0"/>
                <a:ea typeface="華康中特圓體" pitchFamily="49" charset="-120"/>
              </a:defRPr>
            </a:lvl8pPr>
            <a:lvl9pPr marL="4209532" indent="-247620" defTabSz="1073018" eaLnBrk="0" fontAlgn="base" hangingPunct="0">
              <a:spcBef>
                <a:spcPct val="0"/>
              </a:spcBef>
              <a:spcAft>
                <a:spcPct val="0"/>
              </a:spcAft>
              <a:defRPr kumimoji="1" sz="3500">
                <a:solidFill>
                  <a:schemeClr val="tx1"/>
                </a:solidFill>
                <a:latin typeface="Arial" pitchFamily="34" charset="0"/>
                <a:ea typeface="華康中特圓體" pitchFamily="49" charset="-120"/>
              </a:defRPr>
            </a:lvl9pPr>
          </a:lstStyle>
          <a:p>
            <a:pPr eaLnBrk="1" hangingPunct="1"/>
            <a:fld id="{6B836988-ED7F-4A59-8FEC-C94E6180DDFE}" type="slidenum">
              <a:rPr lang="en-US" altLang="zh-TW" sz="1400">
                <a:ea typeface="新細明體" pitchFamily="18" charset="-120"/>
              </a:rPr>
              <a:pPr eaLnBrk="1" hangingPunct="1"/>
              <a:t>68</a:t>
            </a:fld>
            <a:endParaRPr lang="en-US" altLang="zh-TW" sz="1400" dirty="0">
              <a:ea typeface="新細明體" pitchFamily="18" charset="-120"/>
            </a:endParaRPr>
          </a:p>
        </p:txBody>
      </p:sp>
      <p:sp>
        <p:nvSpPr>
          <p:cNvPr id="200707" name="Rectangle 2"/>
          <p:cNvSpPr>
            <a:spLocks noGrp="1" noRot="1" noChangeAspect="1" noChangeArrowheads="1" noTextEdit="1"/>
          </p:cNvSpPr>
          <p:nvPr>
            <p:ph type="sldImg"/>
          </p:nvPr>
        </p:nvSpPr>
        <p:spPr>
          <a:xfrm>
            <a:off x="-141288" y="860425"/>
            <a:ext cx="7631113" cy="4294188"/>
          </a:xfrm>
          <a:ln/>
        </p:spPr>
      </p:sp>
      <p:sp>
        <p:nvSpPr>
          <p:cNvPr id="200708" name="Rectangle 3"/>
          <p:cNvSpPr>
            <a:spLocks noGrp="1" noChangeArrowheads="1"/>
          </p:cNvSpPr>
          <p:nvPr>
            <p:ph type="body" idx="1"/>
          </p:nvPr>
        </p:nvSpPr>
        <p:spPr>
          <a:noFill/>
        </p:spPr>
        <p:txBody>
          <a:bodyPr/>
          <a:lstStyle/>
          <a:p>
            <a:pPr eaLnBrk="1" hangingPunct="1"/>
            <a:endParaRPr lang="zh-TW" altLang="zh-TW" dirty="0">
              <a:latin typeface="Arial" pitchFamily="34" charset="0"/>
            </a:endParaRPr>
          </a:p>
        </p:txBody>
      </p:sp>
    </p:spTree>
    <p:extLst>
      <p:ext uri="{BB962C8B-B14F-4D97-AF65-F5344CB8AC3E}">
        <p14:creationId xmlns:p14="http://schemas.microsoft.com/office/powerpoint/2010/main" val="2007863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p:spPr>
        <p:txBody>
          <a:bodyPr/>
          <a:lstStyle>
            <a:lvl1pPr defTabSz="1073018" eaLnBrk="0" hangingPunct="0">
              <a:defRPr kumimoji="1" sz="3500">
                <a:solidFill>
                  <a:schemeClr val="tx1"/>
                </a:solidFill>
                <a:latin typeface="Arial" pitchFamily="34" charset="0"/>
                <a:ea typeface="華康中特圓體" pitchFamily="49" charset="-120"/>
              </a:defRPr>
            </a:lvl1pPr>
            <a:lvl2pPr marL="804763" indent="-309524" defTabSz="1073018" eaLnBrk="0" hangingPunct="0">
              <a:defRPr kumimoji="1" sz="3500">
                <a:solidFill>
                  <a:schemeClr val="tx1"/>
                </a:solidFill>
                <a:latin typeface="Arial" pitchFamily="34" charset="0"/>
                <a:ea typeface="華康中特圓體" pitchFamily="49" charset="-120"/>
              </a:defRPr>
            </a:lvl2pPr>
            <a:lvl3pPr marL="1238098" indent="-247620" defTabSz="1073018" eaLnBrk="0" hangingPunct="0">
              <a:defRPr kumimoji="1" sz="3500">
                <a:solidFill>
                  <a:schemeClr val="tx1"/>
                </a:solidFill>
                <a:latin typeface="Arial" pitchFamily="34" charset="0"/>
                <a:ea typeface="華康中特圓體" pitchFamily="49" charset="-120"/>
              </a:defRPr>
            </a:lvl3pPr>
            <a:lvl4pPr marL="1733337" indent="-247620" defTabSz="1073018" eaLnBrk="0" hangingPunct="0">
              <a:defRPr kumimoji="1" sz="3500">
                <a:solidFill>
                  <a:schemeClr val="tx1"/>
                </a:solidFill>
                <a:latin typeface="Arial" pitchFamily="34" charset="0"/>
                <a:ea typeface="華康中特圓體" pitchFamily="49" charset="-120"/>
              </a:defRPr>
            </a:lvl4pPr>
            <a:lvl5pPr marL="2228576" indent="-247620" defTabSz="1073018" eaLnBrk="0" hangingPunct="0">
              <a:defRPr kumimoji="1" sz="3500">
                <a:solidFill>
                  <a:schemeClr val="tx1"/>
                </a:solidFill>
                <a:latin typeface="Arial" pitchFamily="34" charset="0"/>
                <a:ea typeface="華康中特圓體" pitchFamily="49" charset="-120"/>
              </a:defRPr>
            </a:lvl5pPr>
            <a:lvl6pPr marL="2723815" indent="-247620" defTabSz="1073018" eaLnBrk="0" fontAlgn="base" hangingPunct="0">
              <a:spcBef>
                <a:spcPct val="0"/>
              </a:spcBef>
              <a:spcAft>
                <a:spcPct val="0"/>
              </a:spcAft>
              <a:defRPr kumimoji="1" sz="3500">
                <a:solidFill>
                  <a:schemeClr val="tx1"/>
                </a:solidFill>
                <a:latin typeface="Arial" pitchFamily="34" charset="0"/>
                <a:ea typeface="華康中特圓體" pitchFamily="49" charset="-120"/>
              </a:defRPr>
            </a:lvl6pPr>
            <a:lvl7pPr marL="3219054" indent="-247620" defTabSz="1073018" eaLnBrk="0" fontAlgn="base" hangingPunct="0">
              <a:spcBef>
                <a:spcPct val="0"/>
              </a:spcBef>
              <a:spcAft>
                <a:spcPct val="0"/>
              </a:spcAft>
              <a:defRPr kumimoji="1" sz="3500">
                <a:solidFill>
                  <a:schemeClr val="tx1"/>
                </a:solidFill>
                <a:latin typeface="Arial" pitchFamily="34" charset="0"/>
                <a:ea typeface="華康中特圓體" pitchFamily="49" charset="-120"/>
              </a:defRPr>
            </a:lvl7pPr>
            <a:lvl8pPr marL="3714293" indent="-247620" defTabSz="1073018" eaLnBrk="0" fontAlgn="base" hangingPunct="0">
              <a:spcBef>
                <a:spcPct val="0"/>
              </a:spcBef>
              <a:spcAft>
                <a:spcPct val="0"/>
              </a:spcAft>
              <a:defRPr kumimoji="1" sz="3500">
                <a:solidFill>
                  <a:schemeClr val="tx1"/>
                </a:solidFill>
                <a:latin typeface="Arial" pitchFamily="34" charset="0"/>
                <a:ea typeface="華康中特圓體" pitchFamily="49" charset="-120"/>
              </a:defRPr>
            </a:lvl8pPr>
            <a:lvl9pPr marL="4209532" indent="-247620" defTabSz="1073018" eaLnBrk="0" fontAlgn="base" hangingPunct="0">
              <a:spcBef>
                <a:spcPct val="0"/>
              </a:spcBef>
              <a:spcAft>
                <a:spcPct val="0"/>
              </a:spcAft>
              <a:defRPr kumimoji="1" sz="3500">
                <a:solidFill>
                  <a:schemeClr val="tx1"/>
                </a:solidFill>
                <a:latin typeface="Arial" pitchFamily="34" charset="0"/>
                <a:ea typeface="華康中特圓體" pitchFamily="49" charset="-120"/>
              </a:defRPr>
            </a:lvl9pPr>
          </a:lstStyle>
          <a:p>
            <a:pPr marL="0" marR="0" lvl="0" indent="0" algn="r" defTabSz="1073018" rtl="0" eaLnBrk="1" fontAlgn="auto" latinLnBrk="0" hangingPunct="1">
              <a:lnSpc>
                <a:spcPct val="100000"/>
              </a:lnSpc>
              <a:spcBef>
                <a:spcPts val="0"/>
              </a:spcBef>
              <a:spcAft>
                <a:spcPts val="0"/>
              </a:spcAft>
              <a:buClrTx/>
              <a:buSzTx/>
              <a:buFontTx/>
              <a:buNone/>
              <a:tabLst/>
              <a:defRPr/>
            </a:pPr>
            <a:fld id="{12D7E67B-E852-4C61-B33E-97ECDD4E74D3}" type="slidenum">
              <a:rPr kumimoji="1" lang="en-US" altLang="zh-TW" sz="1400" b="0" i="0" u="none" strike="noStrike" kern="1200" cap="none" spc="0" normalizeH="0" baseline="0" noProof="0">
                <a:ln>
                  <a:noFill/>
                </a:ln>
                <a:solidFill>
                  <a:prstClr val="black"/>
                </a:solidFill>
                <a:effectLst/>
                <a:uLnTx/>
                <a:uFillTx/>
                <a:latin typeface="Arial" pitchFamily="34" charset="0"/>
                <a:ea typeface="新細明體" pitchFamily="18" charset="-120"/>
                <a:cs typeface="+mn-cs"/>
              </a:rPr>
              <a:pPr marL="0" marR="0" lvl="0" indent="0" algn="r" defTabSz="1073018" rtl="0" eaLnBrk="1" fontAlgn="auto" latinLnBrk="0" hangingPunct="1">
                <a:lnSpc>
                  <a:spcPct val="100000"/>
                </a:lnSpc>
                <a:spcBef>
                  <a:spcPts val="0"/>
                </a:spcBef>
                <a:spcAft>
                  <a:spcPts val="0"/>
                </a:spcAft>
                <a:buClrTx/>
                <a:buSzTx/>
                <a:buFontTx/>
                <a:buNone/>
                <a:tabLst/>
                <a:defRPr/>
              </a:pPr>
              <a:t>71</a:t>
            </a:fld>
            <a:endParaRPr kumimoji="1" lang="en-US" altLang="zh-TW" sz="1400" b="0" i="0" u="none" strike="noStrike" kern="1200" cap="none" spc="0" normalizeH="0" baseline="0" noProof="0">
              <a:ln>
                <a:noFill/>
              </a:ln>
              <a:solidFill>
                <a:prstClr val="black"/>
              </a:solidFill>
              <a:effectLst/>
              <a:uLnTx/>
              <a:uFillTx/>
              <a:latin typeface="Arial" pitchFamily="34" charset="0"/>
              <a:ea typeface="新細明體" pitchFamily="18" charset="-120"/>
              <a:cs typeface="+mn-cs"/>
            </a:endParaRPr>
          </a:p>
        </p:txBody>
      </p:sp>
      <p:sp>
        <p:nvSpPr>
          <p:cNvPr id="201731" name="Rectangle 2"/>
          <p:cNvSpPr>
            <a:spLocks noGrp="1" noRot="1" noChangeAspect="1" noChangeArrowheads="1" noTextEdit="1"/>
          </p:cNvSpPr>
          <p:nvPr>
            <p:ph type="sldImg"/>
          </p:nvPr>
        </p:nvSpPr>
        <p:spPr>
          <a:xfrm>
            <a:off x="-141288" y="860425"/>
            <a:ext cx="7631113" cy="4294188"/>
          </a:xfrm>
          <a:ln/>
        </p:spPr>
      </p:sp>
      <p:sp>
        <p:nvSpPr>
          <p:cNvPr id="201732" name="Rectangle 3"/>
          <p:cNvSpPr>
            <a:spLocks noGrp="1" noChangeArrowheads="1"/>
          </p:cNvSpPr>
          <p:nvPr>
            <p:ph type="body" idx="1"/>
          </p:nvPr>
        </p:nvSpPr>
        <p:spPr>
          <a:noFill/>
        </p:spPr>
        <p:txBody>
          <a:bodyPr/>
          <a:lstStyle/>
          <a:p>
            <a:pPr eaLnBrk="1" hangingPunct="1"/>
            <a:endParaRPr lang="zh-TW" altLang="zh-TW">
              <a:latin typeface="Arial" pitchFamily="34" charset="0"/>
            </a:endParaRPr>
          </a:p>
        </p:txBody>
      </p:sp>
    </p:spTree>
    <p:extLst>
      <p:ext uri="{BB962C8B-B14F-4D97-AF65-F5344CB8AC3E}">
        <p14:creationId xmlns:p14="http://schemas.microsoft.com/office/powerpoint/2010/main" val="36603094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p:spPr>
        <p:txBody>
          <a:bodyPr/>
          <a:lstStyle>
            <a:lvl1pPr defTabSz="1073018" eaLnBrk="0" hangingPunct="0">
              <a:defRPr kumimoji="1" sz="3500">
                <a:solidFill>
                  <a:schemeClr val="tx1"/>
                </a:solidFill>
                <a:latin typeface="Arial" pitchFamily="34" charset="0"/>
                <a:ea typeface="華康中特圓體" pitchFamily="49" charset="-120"/>
              </a:defRPr>
            </a:lvl1pPr>
            <a:lvl2pPr marL="804763" indent="-309524" defTabSz="1073018" eaLnBrk="0" hangingPunct="0">
              <a:defRPr kumimoji="1" sz="3500">
                <a:solidFill>
                  <a:schemeClr val="tx1"/>
                </a:solidFill>
                <a:latin typeface="Arial" pitchFamily="34" charset="0"/>
                <a:ea typeface="華康中特圓體" pitchFamily="49" charset="-120"/>
              </a:defRPr>
            </a:lvl2pPr>
            <a:lvl3pPr marL="1238098" indent="-247620" defTabSz="1073018" eaLnBrk="0" hangingPunct="0">
              <a:defRPr kumimoji="1" sz="3500">
                <a:solidFill>
                  <a:schemeClr val="tx1"/>
                </a:solidFill>
                <a:latin typeface="Arial" pitchFamily="34" charset="0"/>
                <a:ea typeface="華康中特圓體" pitchFamily="49" charset="-120"/>
              </a:defRPr>
            </a:lvl3pPr>
            <a:lvl4pPr marL="1733337" indent="-247620" defTabSz="1073018" eaLnBrk="0" hangingPunct="0">
              <a:defRPr kumimoji="1" sz="3500">
                <a:solidFill>
                  <a:schemeClr val="tx1"/>
                </a:solidFill>
                <a:latin typeface="Arial" pitchFamily="34" charset="0"/>
                <a:ea typeface="華康中特圓體" pitchFamily="49" charset="-120"/>
              </a:defRPr>
            </a:lvl4pPr>
            <a:lvl5pPr marL="2228576" indent="-247620" defTabSz="1073018" eaLnBrk="0" hangingPunct="0">
              <a:defRPr kumimoji="1" sz="3500">
                <a:solidFill>
                  <a:schemeClr val="tx1"/>
                </a:solidFill>
                <a:latin typeface="Arial" pitchFamily="34" charset="0"/>
                <a:ea typeface="華康中特圓體" pitchFamily="49" charset="-120"/>
              </a:defRPr>
            </a:lvl5pPr>
            <a:lvl6pPr marL="2723815" indent="-247620" defTabSz="1073018" eaLnBrk="0" fontAlgn="base" hangingPunct="0">
              <a:spcBef>
                <a:spcPct val="0"/>
              </a:spcBef>
              <a:spcAft>
                <a:spcPct val="0"/>
              </a:spcAft>
              <a:defRPr kumimoji="1" sz="3500">
                <a:solidFill>
                  <a:schemeClr val="tx1"/>
                </a:solidFill>
                <a:latin typeface="Arial" pitchFamily="34" charset="0"/>
                <a:ea typeface="華康中特圓體" pitchFamily="49" charset="-120"/>
              </a:defRPr>
            </a:lvl6pPr>
            <a:lvl7pPr marL="3219054" indent="-247620" defTabSz="1073018" eaLnBrk="0" fontAlgn="base" hangingPunct="0">
              <a:spcBef>
                <a:spcPct val="0"/>
              </a:spcBef>
              <a:spcAft>
                <a:spcPct val="0"/>
              </a:spcAft>
              <a:defRPr kumimoji="1" sz="3500">
                <a:solidFill>
                  <a:schemeClr val="tx1"/>
                </a:solidFill>
                <a:latin typeface="Arial" pitchFamily="34" charset="0"/>
                <a:ea typeface="華康中特圓體" pitchFamily="49" charset="-120"/>
              </a:defRPr>
            </a:lvl7pPr>
            <a:lvl8pPr marL="3714293" indent="-247620" defTabSz="1073018" eaLnBrk="0" fontAlgn="base" hangingPunct="0">
              <a:spcBef>
                <a:spcPct val="0"/>
              </a:spcBef>
              <a:spcAft>
                <a:spcPct val="0"/>
              </a:spcAft>
              <a:defRPr kumimoji="1" sz="3500">
                <a:solidFill>
                  <a:schemeClr val="tx1"/>
                </a:solidFill>
                <a:latin typeface="Arial" pitchFamily="34" charset="0"/>
                <a:ea typeface="華康中特圓體" pitchFamily="49" charset="-120"/>
              </a:defRPr>
            </a:lvl8pPr>
            <a:lvl9pPr marL="4209532" indent="-247620" defTabSz="1073018" eaLnBrk="0" fontAlgn="base" hangingPunct="0">
              <a:spcBef>
                <a:spcPct val="0"/>
              </a:spcBef>
              <a:spcAft>
                <a:spcPct val="0"/>
              </a:spcAft>
              <a:defRPr kumimoji="1" sz="3500">
                <a:solidFill>
                  <a:schemeClr val="tx1"/>
                </a:solidFill>
                <a:latin typeface="Arial" pitchFamily="34" charset="0"/>
                <a:ea typeface="華康中特圓體" pitchFamily="49" charset="-120"/>
              </a:defRPr>
            </a:lvl9pPr>
          </a:lstStyle>
          <a:p>
            <a:pPr eaLnBrk="1" hangingPunct="1"/>
            <a:fld id="{A88062B6-BC22-4333-9A7D-89E576AB589E}" type="slidenum">
              <a:rPr lang="en-US" altLang="zh-TW" sz="1400">
                <a:ea typeface="新細明體" pitchFamily="18" charset="-120"/>
              </a:rPr>
              <a:pPr eaLnBrk="1" hangingPunct="1"/>
              <a:t>72</a:t>
            </a:fld>
            <a:endParaRPr lang="en-US" altLang="zh-TW" sz="1400" dirty="0">
              <a:ea typeface="新細明體" pitchFamily="18" charset="-120"/>
            </a:endParaRPr>
          </a:p>
        </p:txBody>
      </p:sp>
      <p:sp>
        <p:nvSpPr>
          <p:cNvPr id="202755" name="Rectangle 2"/>
          <p:cNvSpPr>
            <a:spLocks noGrp="1" noRot="1" noChangeAspect="1" noChangeArrowheads="1" noTextEdit="1"/>
          </p:cNvSpPr>
          <p:nvPr>
            <p:ph type="sldImg"/>
          </p:nvPr>
        </p:nvSpPr>
        <p:spPr>
          <a:xfrm>
            <a:off x="-141288" y="860425"/>
            <a:ext cx="7631113" cy="4294188"/>
          </a:xfrm>
          <a:ln/>
        </p:spPr>
      </p:sp>
      <p:sp>
        <p:nvSpPr>
          <p:cNvPr id="202756" name="Rectangle 3"/>
          <p:cNvSpPr>
            <a:spLocks noGrp="1" noChangeArrowheads="1"/>
          </p:cNvSpPr>
          <p:nvPr>
            <p:ph type="body" idx="1"/>
          </p:nvPr>
        </p:nvSpPr>
        <p:spPr>
          <a:noFill/>
        </p:spPr>
        <p:txBody>
          <a:bodyPr/>
          <a:lstStyle/>
          <a:p>
            <a:pPr eaLnBrk="1" hangingPunct="1"/>
            <a:endParaRPr lang="zh-TW" altLang="zh-TW">
              <a:latin typeface="Arial" pitchFamily="34" charset="0"/>
            </a:endParaRPr>
          </a:p>
        </p:txBody>
      </p:sp>
    </p:spTree>
    <p:extLst>
      <p:ext uri="{BB962C8B-B14F-4D97-AF65-F5344CB8AC3E}">
        <p14:creationId xmlns:p14="http://schemas.microsoft.com/office/powerpoint/2010/main" val="42487732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375F7A-ED7A-4FB4-A531-360E7802C37A}"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9415030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p:spPr>
        <p:txBody>
          <a:bodyPr/>
          <a:lstStyle>
            <a:lvl1pPr defTabSz="1073018" eaLnBrk="0" hangingPunct="0">
              <a:defRPr kumimoji="1" sz="3500">
                <a:solidFill>
                  <a:schemeClr val="tx1"/>
                </a:solidFill>
                <a:latin typeface="Arial" pitchFamily="34" charset="0"/>
                <a:ea typeface="華康中特圓體" pitchFamily="49" charset="-120"/>
              </a:defRPr>
            </a:lvl1pPr>
            <a:lvl2pPr marL="804763" indent="-309524" defTabSz="1073018" eaLnBrk="0" hangingPunct="0">
              <a:defRPr kumimoji="1" sz="3500">
                <a:solidFill>
                  <a:schemeClr val="tx1"/>
                </a:solidFill>
                <a:latin typeface="Arial" pitchFamily="34" charset="0"/>
                <a:ea typeface="華康中特圓體" pitchFamily="49" charset="-120"/>
              </a:defRPr>
            </a:lvl2pPr>
            <a:lvl3pPr marL="1238098" indent="-247620" defTabSz="1073018" eaLnBrk="0" hangingPunct="0">
              <a:defRPr kumimoji="1" sz="3500">
                <a:solidFill>
                  <a:schemeClr val="tx1"/>
                </a:solidFill>
                <a:latin typeface="Arial" pitchFamily="34" charset="0"/>
                <a:ea typeface="華康中特圓體" pitchFamily="49" charset="-120"/>
              </a:defRPr>
            </a:lvl3pPr>
            <a:lvl4pPr marL="1733337" indent="-247620" defTabSz="1073018" eaLnBrk="0" hangingPunct="0">
              <a:defRPr kumimoji="1" sz="3500">
                <a:solidFill>
                  <a:schemeClr val="tx1"/>
                </a:solidFill>
                <a:latin typeface="Arial" pitchFamily="34" charset="0"/>
                <a:ea typeface="華康中特圓體" pitchFamily="49" charset="-120"/>
              </a:defRPr>
            </a:lvl4pPr>
            <a:lvl5pPr marL="2228576" indent="-247620" defTabSz="1073018" eaLnBrk="0" hangingPunct="0">
              <a:defRPr kumimoji="1" sz="3500">
                <a:solidFill>
                  <a:schemeClr val="tx1"/>
                </a:solidFill>
                <a:latin typeface="Arial" pitchFamily="34" charset="0"/>
                <a:ea typeface="華康中特圓體" pitchFamily="49" charset="-120"/>
              </a:defRPr>
            </a:lvl5pPr>
            <a:lvl6pPr marL="2723815" indent="-247620" defTabSz="1073018" eaLnBrk="0" fontAlgn="base" hangingPunct="0">
              <a:spcBef>
                <a:spcPct val="0"/>
              </a:spcBef>
              <a:spcAft>
                <a:spcPct val="0"/>
              </a:spcAft>
              <a:defRPr kumimoji="1" sz="3500">
                <a:solidFill>
                  <a:schemeClr val="tx1"/>
                </a:solidFill>
                <a:latin typeface="Arial" pitchFamily="34" charset="0"/>
                <a:ea typeface="華康中特圓體" pitchFamily="49" charset="-120"/>
              </a:defRPr>
            </a:lvl6pPr>
            <a:lvl7pPr marL="3219054" indent="-247620" defTabSz="1073018" eaLnBrk="0" fontAlgn="base" hangingPunct="0">
              <a:spcBef>
                <a:spcPct val="0"/>
              </a:spcBef>
              <a:spcAft>
                <a:spcPct val="0"/>
              </a:spcAft>
              <a:defRPr kumimoji="1" sz="3500">
                <a:solidFill>
                  <a:schemeClr val="tx1"/>
                </a:solidFill>
                <a:latin typeface="Arial" pitchFamily="34" charset="0"/>
                <a:ea typeface="華康中特圓體" pitchFamily="49" charset="-120"/>
              </a:defRPr>
            </a:lvl7pPr>
            <a:lvl8pPr marL="3714293" indent="-247620" defTabSz="1073018" eaLnBrk="0" fontAlgn="base" hangingPunct="0">
              <a:spcBef>
                <a:spcPct val="0"/>
              </a:spcBef>
              <a:spcAft>
                <a:spcPct val="0"/>
              </a:spcAft>
              <a:defRPr kumimoji="1" sz="3500">
                <a:solidFill>
                  <a:schemeClr val="tx1"/>
                </a:solidFill>
                <a:latin typeface="Arial" pitchFamily="34" charset="0"/>
                <a:ea typeface="華康中特圓體" pitchFamily="49" charset="-120"/>
              </a:defRPr>
            </a:lvl8pPr>
            <a:lvl9pPr marL="4209532" indent="-247620" defTabSz="1073018" eaLnBrk="0" fontAlgn="base" hangingPunct="0">
              <a:spcBef>
                <a:spcPct val="0"/>
              </a:spcBef>
              <a:spcAft>
                <a:spcPct val="0"/>
              </a:spcAft>
              <a:defRPr kumimoji="1" sz="3500">
                <a:solidFill>
                  <a:schemeClr val="tx1"/>
                </a:solidFill>
                <a:latin typeface="Arial" pitchFamily="34" charset="0"/>
                <a:ea typeface="華康中特圓體" pitchFamily="49" charset="-120"/>
              </a:defRPr>
            </a:lvl9pPr>
          </a:lstStyle>
          <a:p>
            <a:pPr marL="0" marR="0" lvl="0" indent="0" algn="r" defTabSz="1073018" rtl="0" eaLnBrk="1" fontAlgn="auto" latinLnBrk="0" hangingPunct="1">
              <a:lnSpc>
                <a:spcPct val="100000"/>
              </a:lnSpc>
              <a:spcBef>
                <a:spcPts val="0"/>
              </a:spcBef>
              <a:spcAft>
                <a:spcPts val="0"/>
              </a:spcAft>
              <a:buClrTx/>
              <a:buSzTx/>
              <a:buFontTx/>
              <a:buNone/>
              <a:tabLst/>
              <a:defRPr/>
            </a:pPr>
            <a:fld id="{C3F3B4D1-D1CC-4E4B-BE07-DAE50B8F5F8F}" type="slidenum">
              <a:rPr kumimoji="1" lang="en-US" altLang="zh-TW" sz="1400" b="0" i="0" u="none" strike="noStrike" kern="1200" cap="none" spc="0" normalizeH="0" baseline="0" noProof="0">
                <a:ln>
                  <a:noFill/>
                </a:ln>
                <a:solidFill>
                  <a:prstClr val="black"/>
                </a:solidFill>
                <a:effectLst/>
                <a:uLnTx/>
                <a:uFillTx/>
                <a:latin typeface="Arial" pitchFamily="34" charset="0"/>
                <a:ea typeface="新細明體" pitchFamily="18" charset="-120"/>
                <a:cs typeface="+mn-cs"/>
              </a:rPr>
              <a:pPr marL="0" marR="0" lvl="0" indent="0" algn="r" defTabSz="1073018" rtl="0" eaLnBrk="1" fontAlgn="auto" latinLnBrk="0" hangingPunct="1">
                <a:lnSpc>
                  <a:spcPct val="100000"/>
                </a:lnSpc>
                <a:spcBef>
                  <a:spcPts val="0"/>
                </a:spcBef>
                <a:spcAft>
                  <a:spcPts val="0"/>
                </a:spcAft>
                <a:buClrTx/>
                <a:buSzTx/>
                <a:buFontTx/>
                <a:buNone/>
                <a:tabLst/>
                <a:defRPr/>
              </a:pPr>
              <a:t>8</a:t>
            </a:fld>
            <a:endParaRPr kumimoji="1" lang="en-US" altLang="zh-TW" sz="1400" b="0" i="0" u="none" strike="noStrike" kern="1200" cap="none" spc="0" normalizeH="0" baseline="0" noProof="0" dirty="0">
              <a:ln>
                <a:noFill/>
              </a:ln>
              <a:solidFill>
                <a:prstClr val="black"/>
              </a:solidFill>
              <a:effectLst/>
              <a:uLnTx/>
              <a:uFillTx/>
              <a:latin typeface="Arial" pitchFamily="34" charset="0"/>
              <a:ea typeface="新細明體" pitchFamily="18" charset="-120"/>
              <a:cs typeface="+mn-cs"/>
            </a:endParaRPr>
          </a:p>
        </p:txBody>
      </p:sp>
      <p:sp>
        <p:nvSpPr>
          <p:cNvPr id="184323" name="Rectangle 2"/>
          <p:cNvSpPr>
            <a:spLocks noGrp="1" noRot="1" noChangeAspect="1" noChangeArrowheads="1" noTextEdit="1"/>
          </p:cNvSpPr>
          <p:nvPr>
            <p:ph type="sldImg"/>
          </p:nvPr>
        </p:nvSpPr>
        <p:spPr>
          <a:xfrm>
            <a:off x="-141288" y="860425"/>
            <a:ext cx="7631113" cy="4294188"/>
          </a:xfrm>
          <a:ln/>
        </p:spPr>
      </p:sp>
      <p:sp>
        <p:nvSpPr>
          <p:cNvPr id="184324" name="Rectangle 3"/>
          <p:cNvSpPr>
            <a:spLocks noGrp="1" noChangeArrowheads="1"/>
          </p:cNvSpPr>
          <p:nvPr>
            <p:ph type="body" idx="1"/>
          </p:nvPr>
        </p:nvSpPr>
        <p:spPr>
          <a:noFill/>
        </p:spPr>
        <p:txBody>
          <a:bodyPr/>
          <a:lstStyle/>
          <a:p>
            <a:pPr eaLnBrk="1" hangingPunct="1"/>
            <a:endParaRPr lang="zh-TW" altLang="zh-TW" dirty="0">
              <a:latin typeface="Arial" pitchFamily="34" charset="0"/>
            </a:endParaRPr>
          </a:p>
        </p:txBody>
      </p:sp>
    </p:spTree>
    <p:extLst>
      <p:ext uri="{BB962C8B-B14F-4D97-AF65-F5344CB8AC3E}">
        <p14:creationId xmlns:p14="http://schemas.microsoft.com/office/powerpoint/2010/main" val="14032890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lvl1pPr defTabSz="1073018" eaLnBrk="0" hangingPunct="0">
              <a:defRPr kumimoji="1" sz="4800">
                <a:solidFill>
                  <a:schemeClr val="tx1"/>
                </a:solidFill>
                <a:latin typeface="Arial" charset="0"/>
                <a:ea typeface="華康儷粗圓" pitchFamily="49" charset="-120"/>
              </a:defRPr>
            </a:lvl1pPr>
            <a:lvl2pPr marL="804763" indent="-309524" defTabSz="1073018" eaLnBrk="0" hangingPunct="0">
              <a:defRPr kumimoji="1" sz="4800">
                <a:solidFill>
                  <a:schemeClr val="tx1"/>
                </a:solidFill>
                <a:latin typeface="Arial" charset="0"/>
                <a:ea typeface="華康儷粗圓" pitchFamily="49" charset="-120"/>
              </a:defRPr>
            </a:lvl2pPr>
            <a:lvl3pPr marL="1238098" indent="-247620" defTabSz="1073018" eaLnBrk="0" hangingPunct="0">
              <a:defRPr kumimoji="1" sz="4800">
                <a:solidFill>
                  <a:schemeClr val="tx1"/>
                </a:solidFill>
                <a:latin typeface="Arial" charset="0"/>
                <a:ea typeface="華康儷粗圓" pitchFamily="49" charset="-120"/>
              </a:defRPr>
            </a:lvl3pPr>
            <a:lvl4pPr marL="1733337" indent="-247620" defTabSz="1073018" eaLnBrk="0" hangingPunct="0">
              <a:defRPr kumimoji="1" sz="4800">
                <a:solidFill>
                  <a:schemeClr val="tx1"/>
                </a:solidFill>
                <a:latin typeface="Arial" charset="0"/>
                <a:ea typeface="華康儷粗圓" pitchFamily="49" charset="-120"/>
              </a:defRPr>
            </a:lvl4pPr>
            <a:lvl5pPr marL="2228576" indent="-247620" defTabSz="1073018" eaLnBrk="0" hangingPunct="0">
              <a:defRPr kumimoji="1" sz="4800">
                <a:solidFill>
                  <a:schemeClr val="tx1"/>
                </a:solidFill>
                <a:latin typeface="Arial" charset="0"/>
                <a:ea typeface="華康儷粗圓" pitchFamily="49" charset="-120"/>
              </a:defRPr>
            </a:lvl5pPr>
            <a:lvl6pPr marL="2723815" indent="-247620" defTabSz="1073018" eaLnBrk="0" fontAlgn="ctr" hangingPunct="0">
              <a:spcBef>
                <a:spcPct val="0"/>
              </a:spcBef>
              <a:spcAft>
                <a:spcPct val="0"/>
              </a:spcAft>
              <a:defRPr kumimoji="1" sz="4800">
                <a:solidFill>
                  <a:schemeClr val="tx1"/>
                </a:solidFill>
                <a:latin typeface="Arial" charset="0"/>
                <a:ea typeface="華康儷粗圓" pitchFamily="49" charset="-120"/>
              </a:defRPr>
            </a:lvl6pPr>
            <a:lvl7pPr marL="3219054" indent="-247620" defTabSz="1073018" eaLnBrk="0" fontAlgn="ctr" hangingPunct="0">
              <a:spcBef>
                <a:spcPct val="0"/>
              </a:spcBef>
              <a:spcAft>
                <a:spcPct val="0"/>
              </a:spcAft>
              <a:defRPr kumimoji="1" sz="4800">
                <a:solidFill>
                  <a:schemeClr val="tx1"/>
                </a:solidFill>
                <a:latin typeface="Arial" charset="0"/>
                <a:ea typeface="華康儷粗圓" pitchFamily="49" charset="-120"/>
              </a:defRPr>
            </a:lvl7pPr>
            <a:lvl8pPr marL="3714293" indent="-247620" defTabSz="1073018" eaLnBrk="0" fontAlgn="ctr" hangingPunct="0">
              <a:spcBef>
                <a:spcPct val="0"/>
              </a:spcBef>
              <a:spcAft>
                <a:spcPct val="0"/>
              </a:spcAft>
              <a:defRPr kumimoji="1" sz="4800">
                <a:solidFill>
                  <a:schemeClr val="tx1"/>
                </a:solidFill>
                <a:latin typeface="Arial" charset="0"/>
                <a:ea typeface="華康儷粗圓" pitchFamily="49" charset="-120"/>
              </a:defRPr>
            </a:lvl8pPr>
            <a:lvl9pPr marL="4209532" indent="-247620" defTabSz="1073018" eaLnBrk="0" fontAlgn="ctr" hangingPunct="0">
              <a:spcBef>
                <a:spcPct val="0"/>
              </a:spcBef>
              <a:spcAft>
                <a:spcPct val="0"/>
              </a:spcAft>
              <a:defRPr kumimoji="1" sz="4800">
                <a:solidFill>
                  <a:schemeClr val="tx1"/>
                </a:solidFill>
                <a:latin typeface="Arial" charset="0"/>
                <a:ea typeface="華康儷粗圓" pitchFamily="49" charset="-120"/>
              </a:defRPr>
            </a:lvl9pPr>
          </a:lstStyle>
          <a:p>
            <a:pPr eaLnBrk="1" hangingPunct="1"/>
            <a:fld id="{612B223F-240F-42C7-8E85-08567E42AEAE}" type="slidenum">
              <a:rPr lang="en-US" altLang="zh-TW" sz="1400">
                <a:ea typeface="新細明體" charset="-120"/>
              </a:rPr>
              <a:pPr eaLnBrk="1" hangingPunct="1"/>
              <a:t>78</a:t>
            </a:fld>
            <a:endParaRPr lang="en-US" altLang="zh-TW" sz="1400">
              <a:ea typeface="新細明體" charset="-120"/>
            </a:endParaRPr>
          </a:p>
        </p:txBody>
      </p:sp>
      <p:sp>
        <p:nvSpPr>
          <p:cNvPr id="137219" name="Rectangle 2"/>
          <p:cNvSpPr>
            <a:spLocks noGrp="1" noRot="1" noChangeAspect="1" noChangeArrowheads="1" noTextEdit="1"/>
          </p:cNvSpPr>
          <p:nvPr>
            <p:ph type="sldImg"/>
          </p:nvPr>
        </p:nvSpPr>
        <p:spPr>
          <a:xfrm>
            <a:off x="-141288" y="860425"/>
            <a:ext cx="7631113" cy="4294188"/>
          </a:xfrm>
          <a:ln/>
        </p:spPr>
      </p:sp>
      <p:sp>
        <p:nvSpPr>
          <p:cNvPr id="137220" name="Rectangle 3"/>
          <p:cNvSpPr>
            <a:spLocks noGrp="1" noChangeArrowheads="1"/>
          </p:cNvSpPr>
          <p:nvPr>
            <p:ph type="body" idx="1"/>
          </p:nvPr>
        </p:nvSpPr>
        <p:spPr>
          <a:noFill/>
        </p:spPr>
        <p:txBody>
          <a:bodyPr/>
          <a:lstStyle/>
          <a:p>
            <a:pPr eaLnBrk="1" hangingPunct="1"/>
            <a:endParaRPr lang="zh-TW" altLang="zh-TW"/>
          </a:p>
        </p:txBody>
      </p:sp>
    </p:spTree>
    <p:extLst>
      <p:ext uri="{BB962C8B-B14F-4D97-AF65-F5344CB8AC3E}">
        <p14:creationId xmlns:p14="http://schemas.microsoft.com/office/powerpoint/2010/main" val="18206636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DF375F7A-ED7A-4FB4-A531-360E7802C37A}" type="slidenum">
              <a:rPr lang="zh-TW" altLang="en-US" smtClean="0"/>
              <a:t>81</a:t>
            </a:fld>
            <a:endParaRPr lang="zh-TW" altLang="en-US"/>
          </a:p>
        </p:txBody>
      </p:sp>
    </p:spTree>
    <p:extLst>
      <p:ext uri="{BB962C8B-B14F-4D97-AF65-F5344CB8AC3E}">
        <p14:creationId xmlns:p14="http://schemas.microsoft.com/office/powerpoint/2010/main" val="5881793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DF375F7A-ED7A-4FB4-A531-360E7802C37A}" type="slidenum">
              <a:rPr lang="zh-TW" altLang="en-US" smtClean="0"/>
              <a:t>82</a:t>
            </a:fld>
            <a:endParaRPr lang="zh-TW" altLang="en-US"/>
          </a:p>
        </p:txBody>
      </p:sp>
    </p:spTree>
    <p:extLst>
      <p:ext uri="{BB962C8B-B14F-4D97-AF65-F5344CB8AC3E}">
        <p14:creationId xmlns:p14="http://schemas.microsoft.com/office/powerpoint/2010/main" val="11770431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DF375F7A-ED7A-4FB4-A531-360E7802C37A}" type="slidenum">
              <a:rPr lang="zh-TW" altLang="en-US" smtClean="0"/>
              <a:t>88</a:t>
            </a:fld>
            <a:endParaRPr lang="zh-TW" altLang="en-US"/>
          </a:p>
        </p:txBody>
      </p:sp>
    </p:spTree>
    <p:extLst>
      <p:ext uri="{BB962C8B-B14F-4D97-AF65-F5344CB8AC3E}">
        <p14:creationId xmlns:p14="http://schemas.microsoft.com/office/powerpoint/2010/main" val="24206919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DF375F7A-ED7A-4FB4-A531-360E7802C37A}" type="slidenum">
              <a:rPr lang="zh-TW" altLang="en-US" smtClean="0"/>
              <a:t>93</a:t>
            </a:fld>
            <a:endParaRPr lang="zh-TW" altLang="en-US"/>
          </a:p>
        </p:txBody>
      </p:sp>
    </p:spTree>
    <p:extLst>
      <p:ext uri="{BB962C8B-B14F-4D97-AF65-F5344CB8AC3E}">
        <p14:creationId xmlns:p14="http://schemas.microsoft.com/office/powerpoint/2010/main" val="5042276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DF375F7A-ED7A-4FB4-A531-360E7802C37A}" type="slidenum">
              <a:rPr lang="zh-TW" altLang="en-US" smtClean="0"/>
              <a:t>94</a:t>
            </a:fld>
            <a:endParaRPr lang="zh-TW" altLang="en-US"/>
          </a:p>
        </p:txBody>
      </p:sp>
    </p:spTree>
    <p:extLst>
      <p:ext uri="{BB962C8B-B14F-4D97-AF65-F5344CB8AC3E}">
        <p14:creationId xmlns:p14="http://schemas.microsoft.com/office/powerpoint/2010/main" val="7709051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DF375F7A-ED7A-4FB4-A531-360E7802C37A}" type="slidenum">
              <a:rPr lang="zh-TW" altLang="en-US" smtClean="0"/>
              <a:t>96</a:t>
            </a:fld>
            <a:endParaRPr lang="zh-TW" altLang="en-US"/>
          </a:p>
        </p:txBody>
      </p:sp>
    </p:spTree>
    <p:extLst>
      <p:ext uri="{BB962C8B-B14F-4D97-AF65-F5344CB8AC3E}">
        <p14:creationId xmlns:p14="http://schemas.microsoft.com/office/powerpoint/2010/main" val="20238073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DF375F7A-ED7A-4FB4-A531-360E7802C37A}" type="slidenum">
              <a:rPr lang="zh-TW" altLang="en-US" smtClean="0"/>
              <a:t>103</a:t>
            </a:fld>
            <a:endParaRPr lang="zh-TW" altLang="en-US"/>
          </a:p>
        </p:txBody>
      </p:sp>
    </p:spTree>
    <p:extLst>
      <p:ext uri="{BB962C8B-B14F-4D97-AF65-F5344CB8AC3E}">
        <p14:creationId xmlns:p14="http://schemas.microsoft.com/office/powerpoint/2010/main" val="41787819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DF375F7A-ED7A-4FB4-A531-360E7802C37A}" type="slidenum">
              <a:rPr lang="zh-TW" altLang="en-US" smtClean="0"/>
              <a:t>116</a:t>
            </a:fld>
            <a:endParaRPr lang="zh-TW" altLang="en-US"/>
          </a:p>
        </p:txBody>
      </p:sp>
    </p:spTree>
    <p:extLst>
      <p:ext uri="{BB962C8B-B14F-4D97-AF65-F5344CB8AC3E}">
        <p14:creationId xmlns:p14="http://schemas.microsoft.com/office/powerpoint/2010/main" val="32399841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DF375F7A-ED7A-4FB4-A531-360E7802C37A}" type="slidenum">
              <a:rPr lang="zh-TW" altLang="en-US" smtClean="0"/>
              <a:t>118</a:t>
            </a:fld>
            <a:endParaRPr lang="zh-TW" altLang="en-US"/>
          </a:p>
        </p:txBody>
      </p:sp>
    </p:spTree>
    <p:extLst>
      <p:ext uri="{BB962C8B-B14F-4D97-AF65-F5344CB8AC3E}">
        <p14:creationId xmlns:p14="http://schemas.microsoft.com/office/powerpoint/2010/main" val="26805890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8EF5E510-7A01-4AC7-96D1-0C00FD0290E6}" type="slidenum">
              <a:rPr lang="zh-TW" altLang="en-US" smtClean="0"/>
              <a:t>11</a:t>
            </a:fld>
            <a:endParaRPr lang="zh-TW" altLang="en-US"/>
          </a:p>
        </p:txBody>
      </p:sp>
    </p:spTree>
    <p:extLst>
      <p:ext uri="{BB962C8B-B14F-4D97-AF65-F5344CB8AC3E}">
        <p14:creationId xmlns:p14="http://schemas.microsoft.com/office/powerpoint/2010/main" val="33836408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DF375F7A-ED7A-4FB4-A531-360E7802C37A}" type="slidenum">
              <a:rPr lang="zh-TW" altLang="en-US" smtClean="0"/>
              <a:t>119</a:t>
            </a:fld>
            <a:endParaRPr lang="zh-TW" altLang="en-US"/>
          </a:p>
        </p:txBody>
      </p:sp>
    </p:spTree>
    <p:extLst>
      <p:ext uri="{BB962C8B-B14F-4D97-AF65-F5344CB8AC3E}">
        <p14:creationId xmlns:p14="http://schemas.microsoft.com/office/powerpoint/2010/main" val="33708789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DF375F7A-ED7A-4FB4-A531-360E7802C37A}" type="slidenum">
              <a:rPr lang="zh-TW" altLang="en-US" smtClean="0"/>
              <a:t>120</a:t>
            </a:fld>
            <a:endParaRPr lang="zh-TW" altLang="en-US"/>
          </a:p>
        </p:txBody>
      </p:sp>
    </p:spTree>
    <p:extLst>
      <p:ext uri="{BB962C8B-B14F-4D97-AF65-F5344CB8AC3E}">
        <p14:creationId xmlns:p14="http://schemas.microsoft.com/office/powerpoint/2010/main" val="2009123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DF375F7A-ED7A-4FB4-A531-360E7802C37A}" type="slidenum">
              <a:rPr lang="zh-TW" altLang="en-US" smtClean="0"/>
              <a:t>121</a:t>
            </a:fld>
            <a:endParaRPr lang="zh-TW" altLang="en-US"/>
          </a:p>
        </p:txBody>
      </p:sp>
    </p:spTree>
    <p:extLst>
      <p:ext uri="{BB962C8B-B14F-4D97-AF65-F5344CB8AC3E}">
        <p14:creationId xmlns:p14="http://schemas.microsoft.com/office/powerpoint/2010/main" val="37669313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DF375F7A-ED7A-4FB4-A531-360E7802C37A}" type="slidenum">
              <a:rPr lang="zh-TW" altLang="en-US" smtClean="0"/>
              <a:t>122</a:t>
            </a:fld>
            <a:endParaRPr lang="zh-TW" altLang="en-US"/>
          </a:p>
        </p:txBody>
      </p:sp>
    </p:spTree>
    <p:extLst>
      <p:ext uri="{BB962C8B-B14F-4D97-AF65-F5344CB8AC3E}">
        <p14:creationId xmlns:p14="http://schemas.microsoft.com/office/powerpoint/2010/main" val="27122023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DF375F7A-ED7A-4FB4-A531-360E7802C37A}" type="slidenum">
              <a:rPr lang="zh-TW" altLang="en-US" smtClean="0"/>
              <a:t>124</a:t>
            </a:fld>
            <a:endParaRPr lang="zh-TW" altLang="en-US"/>
          </a:p>
        </p:txBody>
      </p:sp>
    </p:spTree>
    <p:extLst>
      <p:ext uri="{BB962C8B-B14F-4D97-AF65-F5344CB8AC3E}">
        <p14:creationId xmlns:p14="http://schemas.microsoft.com/office/powerpoint/2010/main" val="24319164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8EF5E510-7A01-4AC7-96D1-0C00FD0290E6}" type="slidenum">
              <a:rPr lang="zh-TW" altLang="en-US" smtClean="0"/>
              <a:t>125</a:t>
            </a:fld>
            <a:endParaRPr lang="zh-TW" altLang="en-US"/>
          </a:p>
        </p:txBody>
      </p:sp>
    </p:spTree>
    <p:extLst>
      <p:ext uri="{BB962C8B-B14F-4D97-AF65-F5344CB8AC3E}">
        <p14:creationId xmlns:p14="http://schemas.microsoft.com/office/powerpoint/2010/main" val="11555684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DF375F7A-ED7A-4FB4-A531-360E7802C37A}" type="slidenum">
              <a:rPr lang="zh-TW" altLang="en-US" smtClean="0"/>
              <a:t>126</a:t>
            </a:fld>
            <a:endParaRPr lang="zh-TW" altLang="en-US"/>
          </a:p>
        </p:txBody>
      </p:sp>
    </p:spTree>
    <p:extLst>
      <p:ext uri="{BB962C8B-B14F-4D97-AF65-F5344CB8AC3E}">
        <p14:creationId xmlns:p14="http://schemas.microsoft.com/office/powerpoint/2010/main" val="31928696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7A246A74-90E0-400B-8863-4890177227FA}" type="slidenum">
              <a:rPr lang="zh-TW" altLang="en-US" smtClean="0"/>
              <a:t>127</a:t>
            </a:fld>
            <a:endParaRPr lang="zh-TW" altLang="en-US"/>
          </a:p>
        </p:txBody>
      </p:sp>
    </p:spTree>
    <p:extLst>
      <p:ext uri="{BB962C8B-B14F-4D97-AF65-F5344CB8AC3E}">
        <p14:creationId xmlns:p14="http://schemas.microsoft.com/office/powerpoint/2010/main" val="134129194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DF375F7A-ED7A-4FB4-A531-360E7802C37A}" type="slidenum">
              <a:rPr lang="zh-TW" altLang="en-US" smtClean="0"/>
              <a:t>128</a:t>
            </a:fld>
            <a:endParaRPr lang="zh-TW" altLang="en-US"/>
          </a:p>
        </p:txBody>
      </p:sp>
    </p:spTree>
    <p:extLst>
      <p:ext uri="{BB962C8B-B14F-4D97-AF65-F5344CB8AC3E}">
        <p14:creationId xmlns:p14="http://schemas.microsoft.com/office/powerpoint/2010/main" val="377292049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7A246A74-90E0-400B-8863-4890177227FA}" type="slidenum">
              <a:rPr lang="zh-TW" altLang="en-US" smtClean="0"/>
              <a:t>129</a:t>
            </a:fld>
            <a:endParaRPr lang="zh-TW" altLang="en-US"/>
          </a:p>
        </p:txBody>
      </p:sp>
    </p:spTree>
    <p:extLst>
      <p:ext uri="{BB962C8B-B14F-4D97-AF65-F5344CB8AC3E}">
        <p14:creationId xmlns:p14="http://schemas.microsoft.com/office/powerpoint/2010/main" val="14325493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DF375F7A-ED7A-4FB4-A531-360E7802C37A}" type="slidenum">
              <a:rPr lang="zh-TW" altLang="en-US" smtClean="0"/>
              <a:t>12</a:t>
            </a:fld>
            <a:endParaRPr lang="zh-TW" altLang="en-US"/>
          </a:p>
        </p:txBody>
      </p:sp>
    </p:spTree>
    <p:extLst>
      <p:ext uri="{BB962C8B-B14F-4D97-AF65-F5344CB8AC3E}">
        <p14:creationId xmlns:p14="http://schemas.microsoft.com/office/powerpoint/2010/main" val="237984008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dirty="0"/>
          </a:p>
        </p:txBody>
      </p:sp>
      <p:sp>
        <p:nvSpPr>
          <p:cNvPr id="1126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F6636806-5749-41C7-8BCA-5CAFAC525123}" type="slidenum">
              <a:rPr lang="zh-TW" altLang="en-US" smtClean="0"/>
              <a:pPr fontAlgn="base">
                <a:spcBef>
                  <a:spcPct val="0"/>
                </a:spcBef>
                <a:spcAft>
                  <a:spcPct val="0"/>
                </a:spcAft>
              </a:pPr>
              <a:t>132</a:t>
            </a:fld>
            <a:endParaRPr lang="zh-TW" altLang="en-US"/>
          </a:p>
        </p:txBody>
      </p:sp>
    </p:spTree>
    <p:extLst>
      <p:ext uri="{BB962C8B-B14F-4D97-AF65-F5344CB8AC3E}">
        <p14:creationId xmlns:p14="http://schemas.microsoft.com/office/powerpoint/2010/main" val="362233722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lvl1pPr>
              <a:defRPr kumimoji="1">
                <a:solidFill>
                  <a:schemeClr val="tx1"/>
                </a:solidFill>
                <a:latin typeface="Arial" panose="020B0604020202020204" pitchFamily="34" charset="0"/>
                <a:ea typeface="新細明體" panose="02020500000000000000" pitchFamily="18" charset="-120"/>
              </a:defRPr>
            </a:lvl1pPr>
            <a:lvl2pPr marL="803275" indent="-307975">
              <a:defRPr kumimoji="1">
                <a:solidFill>
                  <a:schemeClr val="tx1"/>
                </a:solidFill>
                <a:latin typeface="Arial" panose="020B0604020202020204" pitchFamily="34" charset="0"/>
                <a:ea typeface="新細明體" panose="02020500000000000000" pitchFamily="18" charset="-120"/>
              </a:defRPr>
            </a:lvl2pPr>
            <a:lvl3pPr marL="1236663" indent="-246063">
              <a:defRPr kumimoji="1">
                <a:solidFill>
                  <a:schemeClr val="tx1"/>
                </a:solidFill>
                <a:latin typeface="Arial" panose="020B0604020202020204" pitchFamily="34" charset="0"/>
                <a:ea typeface="新細明體" panose="02020500000000000000" pitchFamily="18" charset="-120"/>
              </a:defRPr>
            </a:lvl3pPr>
            <a:lvl4pPr marL="1731963" indent="-246063">
              <a:defRPr kumimoji="1">
                <a:solidFill>
                  <a:schemeClr val="tx1"/>
                </a:solidFill>
                <a:latin typeface="Arial" panose="020B0604020202020204" pitchFamily="34" charset="0"/>
                <a:ea typeface="新細明體" panose="02020500000000000000" pitchFamily="18" charset="-120"/>
              </a:defRPr>
            </a:lvl4pPr>
            <a:lvl5pPr marL="2227263" indent="-246063">
              <a:defRPr kumimoji="1">
                <a:solidFill>
                  <a:schemeClr val="tx1"/>
                </a:solidFill>
                <a:latin typeface="Arial" panose="020B0604020202020204" pitchFamily="34" charset="0"/>
                <a:ea typeface="新細明體" panose="02020500000000000000" pitchFamily="18" charset="-120"/>
              </a:defRPr>
            </a:lvl5pPr>
            <a:lvl6pPr marL="2684463" indent="-246063"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3141663" indent="-246063"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598863" indent="-246063"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4056063" indent="-246063"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DFD278B5-4998-48B4-BA35-499F4AC66036}" type="slidenum">
              <a:rPr lang="en-US" altLang="zh-TW" smtClean="0"/>
              <a:pPr/>
              <a:t>161</a:t>
            </a:fld>
            <a:endParaRPr lang="en-US" altLang="zh-TW"/>
          </a:p>
        </p:txBody>
      </p:sp>
      <p:sp>
        <p:nvSpPr>
          <p:cNvPr id="50179" name="Rectangle 2"/>
          <p:cNvSpPr>
            <a:spLocks noGrp="1" noRot="1" noChangeAspect="1" noChangeArrowheads="1" noTextEdit="1"/>
          </p:cNvSpPr>
          <p:nvPr>
            <p:ph type="sldImg"/>
          </p:nvPr>
        </p:nvSpPr>
        <p:spPr>
          <a:xfrm>
            <a:off x="139700" y="768350"/>
            <a:ext cx="6819900" cy="3836988"/>
          </a:xfrm>
          <a:ln/>
        </p:spPr>
      </p:sp>
      <p:sp>
        <p:nvSpPr>
          <p:cNvPr id="50180" name="Rectangle 3"/>
          <p:cNvSpPr>
            <a:spLocks noGrp="1" noChangeArrowheads="1"/>
          </p:cNvSpPr>
          <p:nvPr>
            <p:ph type="body" idx="1"/>
          </p:nvPr>
        </p:nvSpPr>
        <p:spPr>
          <a:noFill/>
        </p:spPr>
        <p:txBody>
          <a:bodyPr/>
          <a:lstStyle/>
          <a:p>
            <a:pPr eaLnBrk="1" hangingPunct="1"/>
            <a:endParaRPr lang="zh-TW" altLang="zh-TW" dirty="0"/>
          </a:p>
        </p:txBody>
      </p:sp>
    </p:spTree>
    <p:extLst>
      <p:ext uri="{BB962C8B-B14F-4D97-AF65-F5344CB8AC3E}">
        <p14:creationId xmlns:p14="http://schemas.microsoft.com/office/powerpoint/2010/main" val="305469753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lvl1pPr>
              <a:defRPr kumimoji="1">
                <a:solidFill>
                  <a:schemeClr val="tx1"/>
                </a:solidFill>
                <a:latin typeface="Arial" panose="020B0604020202020204" pitchFamily="34" charset="0"/>
                <a:ea typeface="新細明體" panose="02020500000000000000" pitchFamily="18" charset="-120"/>
              </a:defRPr>
            </a:lvl1pPr>
            <a:lvl2pPr marL="803275" indent="-307975">
              <a:defRPr kumimoji="1">
                <a:solidFill>
                  <a:schemeClr val="tx1"/>
                </a:solidFill>
                <a:latin typeface="Arial" panose="020B0604020202020204" pitchFamily="34" charset="0"/>
                <a:ea typeface="新細明體" panose="02020500000000000000" pitchFamily="18" charset="-120"/>
              </a:defRPr>
            </a:lvl2pPr>
            <a:lvl3pPr marL="1236663" indent="-246063">
              <a:defRPr kumimoji="1">
                <a:solidFill>
                  <a:schemeClr val="tx1"/>
                </a:solidFill>
                <a:latin typeface="Arial" panose="020B0604020202020204" pitchFamily="34" charset="0"/>
                <a:ea typeface="新細明體" panose="02020500000000000000" pitchFamily="18" charset="-120"/>
              </a:defRPr>
            </a:lvl3pPr>
            <a:lvl4pPr marL="1731963" indent="-246063">
              <a:defRPr kumimoji="1">
                <a:solidFill>
                  <a:schemeClr val="tx1"/>
                </a:solidFill>
                <a:latin typeface="Arial" panose="020B0604020202020204" pitchFamily="34" charset="0"/>
                <a:ea typeface="新細明體" panose="02020500000000000000" pitchFamily="18" charset="-120"/>
              </a:defRPr>
            </a:lvl4pPr>
            <a:lvl5pPr marL="2227263" indent="-246063">
              <a:defRPr kumimoji="1">
                <a:solidFill>
                  <a:schemeClr val="tx1"/>
                </a:solidFill>
                <a:latin typeface="Arial" panose="020B0604020202020204" pitchFamily="34" charset="0"/>
                <a:ea typeface="新細明體" panose="02020500000000000000" pitchFamily="18" charset="-120"/>
              </a:defRPr>
            </a:lvl5pPr>
            <a:lvl6pPr marL="2684463" indent="-246063"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3141663" indent="-246063"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598863" indent="-246063"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4056063" indent="-246063"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F2621C11-459C-4034-80AA-2FBB29874644}" type="slidenum">
              <a:rPr lang="en-US" altLang="zh-TW" smtClean="0"/>
              <a:pPr/>
              <a:t>162</a:t>
            </a:fld>
            <a:endParaRPr lang="en-US" altLang="zh-TW"/>
          </a:p>
        </p:txBody>
      </p:sp>
      <p:sp>
        <p:nvSpPr>
          <p:cNvPr id="35843" name="Rectangle 2"/>
          <p:cNvSpPr>
            <a:spLocks noGrp="1" noRot="1" noChangeAspect="1" noChangeArrowheads="1" noTextEdit="1"/>
          </p:cNvSpPr>
          <p:nvPr>
            <p:ph type="sldImg"/>
          </p:nvPr>
        </p:nvSpPr>
        <p:spPr>
          <a:xfrm>
            <a:off x="139700" y="768350"/>
            <a:ext cx="6819900" cy="3836988"/>
          </a:xfrm>
          <a:ln/>
        </p:spPr>
      </p:sp>
      <p:sp>
        <p:nvSpPr>
          <p:cNvPr id="35844" name="Rectangle 3"/>
          <p:cNvSpPr>
            <a:spLocks noGrp="1" noChangeArrowheads="1"/>
          </p:cNvSpPr>
          <p:nvPr>
            <p:ph type="body" idx="1"/>
          </p:nvPr>
        </p:nvSpPr>
        <p:spPr>
          <a:noFill/>
        </p:spPr>
        <p:txBody>
          <a:bodyPr/>
          <a:lstStyle/>
          <a:p>
            <a:pPr eaLnBrk="1" hangingPunct="1"/>
            <a:endParaRPr lang="zh-TW" altLang="zh-TW" dirty="0"/>
          </a:p>
        </p:txBody>
      </p:sp>
    </p:spTree>
    <p:extLst>
      <p:ext uri="{BB962C8B-B14F-4D97-AF65-F5344CB8AC3E}">
        <p14:creationId xmlns:p14="http://schemas.microsoft.com/office/powerpoint/2010/main" val="342299308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8EF5E510-7A01-4AC7-96D1-0C00FD0290E6}" type="slidenum">
              <a:rPr lang="zh-TW" altLang="en-US" smtClean="0"/>
              <a:t>176</a:t>
            </a:fld>
            <a:endParaRPr lang="zh-TW" altLang="en-US"/>
          </a:p>
        </p:txBody>
      </p:sp>
    </p:spTree>
    <p:extLst>
      <p:ext uri="{BB962C8B-B14F-4D97-AF65-F5344CB8AC3E}">
        <p14:creationId xmlns:p14="http://schemas.microsoft.com/office/powerpoint/2010/main" val="191520496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8EF5E510-7A01-4AC7-96D1-0C00FD0290E6}" type="slidenum">
              <a:rPr lang="zh-TW" altLang="en-US" smtClean="0"/>
              <a:t>182</a:t>
            </a:fld>
            <a:endParaRPr lang="zh-TW" altLang="en-US"/>
          </a:p>
        </p:txBody>
      </p:sp>
    </p:spTree>
    <p:extLst>
      <p:ext uri="{BB962C8B-B14F-4D97-AF65-F5344CB8AC3E}">
        <p14:creationId xmlns:p14="http://schemas.microsoft.com/office/powerpoint/2010/main" val="34677340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7A246A74-90E0-400B-8863-4890177227FA}" type="slidenum">
              <a:rPr lang="zh-TW" altLang="en-US" smtClean="0"/>
              <a:t>189</a:t>
            </a:fld>
            <a:endParaRPr lang="zh-TW" altLang="en-US"/>
          </a:p>
        </p:txBody>
      </p:sp>
    </p:spTree>
    <p:extLst>
      <p:ext uri="{BB962C8B-B14F-4D97-AF65-F5344CB8AC3E}">
        <p14:creationId xmlns:p14="http://schemas.microsoft.com/office/powerpoint/2010/main" val="42481253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DF375F7A-ED7A-4FB4-A531-360E7802C37A}" type="slidenum">
              <a:rPr lang="zh-TW" altLang="en-US" smtClean="0"/>
              <a:t>17</a:t>
            </a:fld>
            <a:endParaRPr lang="zh-TW" altLang="en-US"/>
          </a:p>
        </p:txBody>
      </p:sp>
    </p:spTree>
    <p:extLst>
      <p:ext uri="{BB962C8B-B14F-4D97-AF65-F5344CB8AC3E}">
        <p14:creationId xmlns:p14="http://schemas.microsoft.com/office/powerpoint/2010/main" val="8380948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DF375F7A-ED7A-4FB4-A531-360E7802C37A}" type="slidenum">
              <a:rPr lang="zh-TW" altLang="en-US" smtClean="0"/>
              <a:t>30</a:t>
            </a:fld>
            <a:endParaRPr lang="zh-TW" altLang="en-US"/>
          </a:p>
        </p:txBody>
      </p:sp>
    </p:spTree>
    <p:extLst>
      <p:ext uri="{BB962C8B-B14F-4D97-AF65-F5344CB8AC3E}">
        <p14:creationId xmlns:p14="http://schemas.microsoft.com/office/powerpoint/2010/main" val="42769551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8EF5E510-7A01-4AC7-96D1-0C00FD0290E6}" type="slidenum">
              <a:rPr lang="zh-TW" altLang="en-US" smtClean="0"/>
              <a:t>31</a:t>
            </a:fld>
            <a:endParaRPr lang="zh-TW" altLang="en-US"/>
          </a:p>
        </p:txBody>
      </p:sp>
    </p:spTree>
    <p:extLst>
      <p:ext uri="{BB962C8B-B14F-4D97-AF65-F5344CB8AC3E}">
        <p14:creationId xmlns:p14="http://schemas.microsoft.com/office/powerpoint/2010/main" val="38160723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a:noFill/>
        </p:spPr>
        <p:txBody>
          <a:bodyPr/>
          <a:lstStyle>
            <a:lvl1pPr defTabSz="990600" eaLnBrk="0" hangingPunct="0">
              <a:defRPr kumimoji="1" sz="3200">
                <a:solidFill>
                  <a:schemeClr val="tx1"/>
                </a:solidFill>
                <a:latin typeface="Arial" charset="0"/>
                <a:ea typeface="華康中特圓體" pitchFamily="49" charset="-120"/>
              </a:defRPr>
            </a:lvl1pPr>
            <a:lvl2pPr marL="742950" indent="-285750" defTabSz="990600" eaLnBrk="0" hangingPunct="0">
              <a:defRPr kumimoji="1" sz="3200">
                <a:solidFill>
                  <a:schemeClr val="tx1"/>
                </a:solidFill>
                <a:latin typeface="Arial" charset="0"/>
                <a:ea typeface="華康中特圓體" pitchFamily="49" charset="-120"/>
              </a:defRPr>
            </a:lvl2pPr>
            <a:lvl3pPr marL="1143000" indent="-228600" defTabSz="990600" eaLnBrk="0" hangingPunct="0">
              <a:defRPr kumimoji="1" sz="3200">
                <a:solidFill>
                  <a:schemeClr val="tx1"/>
                </a:solidFill>
                <a:latin typeface="Arial" charset="0"/>
                <a:ea typeface="華康中特圓體" pitchFamily="49" charset="-120"/>
              </a:defRPr>
            </a:lvl3pPr>
            <a:lvl4pPr marL="1600200" indent="-228600" defTabSz="990600" eaLnBrk="0" hangingPunct="0">
              <a:defRPr kumimoji="1" sz="3200">
                <a:solidFill>
                  <a:schemeClr val="tx1"/>
                </a:solidFill>
                <a:latin typeface="Arial" charset="0"/>
                <a:ea typeface="華康中特圓體" pitchFamily="49" charset="-120"/>
              </a:defRPr>
            </a:lvl4pPr>
            <a:lvl5pPr marL="2057400" indent="-228600" defTabSz="990600" eaLnBrk="0" hangingPunct="0">
              <a:defRPr kumimoji="1" sz="3200">
                <a:solidFill>
                  <a:schemeClr val="tx1"/>
                </a:solidFill>
                <a:latin typeface="Arial" charset="0"/>
                <a:ea typeface="華康中特圓體" pitchFamily="49" charset="-120"/>
              </a:defRPr>
            </a:lvl5pPr>
            <a:lvl6pPr marL="2514600" indent="-228600" algn="ctr" defTabSz="990600" eaLnBrk="0" fontAlgn="base" hangingPunct="0">
              <a:spcBef>
                <a:spcPct val="0"/>
              </a:spcBef>
              <a:spcAft>
                <a:spcPct val="0"/>
              </a:spcAft>
              <a:defRPr kumimoji="1" sz="3200">
                <a:solidFill>
                  <a:schemeClr val="tx1"/>
                </a:solidFill>
                <a:latin typeface="Arial" charset="0"/>
                <a:ea typeface="華康中特圓體" pitchFamily="49" charset="-120"/>
              </a:defRPr>
            </a:lvl6pPr>
            <a:lvl7pPr marL="2971800" indent="-228600" algn="ctr" defTabSz="990600" eaLnBrk="0" fontAlgn="base" hangingPunct="0">
              <a:spcBef>
                <a:spcPct val="0"/>
              </a:spcBef>
              <a:spcAft>
                <a:spcPct val="0"/>
              </a:spcAft>
              <a:defRPr kumimoji="1" sz="3200">
                <a:solidFill>
                  <a:schemeClr val="tx1"/>
                </a:solidFill>
                <a:latin typeface="Arial" charset="0"/>
                <a:ea typeface="華康中特圓體" pitchFamily="49" charset="-120"/>
              </a:defRPr>
            </a:lvl7pPr>
            <a:lvl8pPr marL="3429000" indent="-228600" algn="ctr" defTabSz="990600" eaLnBrk="0" fontAlgn="base" hangingPunct="0">
              <a:spcBef>
                <a:spcPct val="0"/>
              </a:spcBef>
              <a:spcAft>
                <a:spcPct val="0"/>
              </a:spcAft>
              <a:defRPr kumimoji="1" sz="3200">
                <a:solidFill>
                  <a:schemeClr val="tx1"/>
                </a:solidFill>
                <a:latin typeface="Arial" charset="0"/>
                <a:ea typeface="華康中特圓體" pitchFamily="49" charset="-120"/>
              </a:defRPr>
            </a:lvl8pPr>
            <a:lvl9pPr marL="3886200" indent="-228600" algn="ctr" defTabSz="990600" eaLnBrk="0" fontAlgn="base" hangingPunct="0">
              <a:spcBef>
                <a:spcPct val="0"/>
              </a:spcBef>
              <a:spcAft>
                <a:spcPct val="0"/>
              </a:spcAft>
              <a:defRPr kumimoji="1" sz="3200">
                <a:solidFill>
                  <a:schemeClr val="tx1"/>
                </a:solidFill>
                <a:latin typeface="Arial" charset="0"/>
                <a:ea typeface="華康中特圓體" pitchFamily="49" charset="-120"/>
              </a:defRPr>
            </a:lvl9pPr>
          </a:lstStyle>
          <a:p>
            <a:pPr eaLnBrk="1" hangingPunct="1"/>
            <a:fld id="{40C30107-2F27-469A-8727-71F95C030473}" type="slidenum">
              <a:rPr lang="en-US" altLang="zh-TW" sz="1300" smtClean="0">
                <a:ea typeface="新細明體" charset="-120"/>
              </a:rPr>
              <a:pPr eaLnBrk="1" hangingPunct="1"/>
              <a:t>38</a:t>
            </a:fld>
            <a:endParaRPr lang="en-US" altLang="zh-TW" sz="1300">
              <a:ea typeface="新細明體" charset="-120"/>
            </a:endParaRPr>
          </a:p>
        </p:txBody>
      </p:sp>
      <p:sp>
        <p:nvSpPr>
          <p:cNvPr id="261123" name="Rectangle 2"/>
          <p:cNvSpPr>
            <a:spLocks noGrp="1" noRot="1" noChangeAspect="1" noChangeArrowheads="1" noTextEdit="1"/>
          </p:cNvSpPr>
          <p:nvPr>
            <p:ph type="sldImg"/>
          </p:nvPr>
        </p:nvSpPr>
        <p:spPr>
          <a:xfrm>
            <a:off x="139700" y="768350"/>
            <a:ext cx="6819900" cy="3836988"/>
          </a:xfrm>
          <a:ln/>
        </p:spPr>
      </p:sp>
      <p:sp>
        <p:nvSpPr>
          <p:cNvPr id="261124" name="Rectangle 3"/>
          <p:cNvSpPr>
            <a:spLocks noGrp="1" noChangeArrowheads="1"/>
          </p:cNvSpPr>
          <p:nvPr>
            <p:ph type="body" idx="1"/>
          </p:nvPr>
        </p:nvSpPr>
        <p:spPr>
          <a:noFill/>
        </p:spPr>
        <p:txBody>
          <a:bodyPr/>
          <a:lstStyle/>
          <a:p>
            <a:pPr eaLnBrk="1" hangingPunct="1"/>
            <a:endParaRPr lang="zh-TW" altLang="zh-TW" dirty="0">
              <a:ea typeface="新細明體" charset="-120"/>
            </a:endParaRPr>
          </a:p>
        </p:txBody>
      </p:sp>
    </p:spTree>
    <p:extLst>
      <p:ext uri="{BB962C8B-B14F-4D97-AF65-F5344CB8AC3E}">
        <p14:creationId xmlns:p14="http://schemas.microsoft.com/office/powerpoint/2010/main" val="18554354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p>
        </p:txBody>
      </p:sp>
      <p:sp>
        <p:nvSpPr>
          <p:cNvPr id="3" name="副標題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按一下以編輯母片副標題樣式</a:t>
            </a:r>
          </a:p>
        </p:txBody>
      </p:sp>
      <p:sp>
        <p:nvSpPr>
          <p:cNvPr id="4" name="日期版面配置區 3"/>
          <p:cNvSpPr>
            <a:spLocks noGrp="1"/>
          </p:cNvSpPr>
          <p:nvPr>
            <p:ph type="dt" sz="half" idx="10"/>
          </p:nvPr>
        </p:nvSpPr>
        <p:spPr/>
        <p:txBody>
          <a:bodyPr/>
          <a:lstStyle/>
          <a:p>
            <a:fld id="{FFD83E98-07B6-48A7-99F8-09C3646A044C}" type="datetimeFigureOut">
              <a:rPr lang="zh-TW" altLang="en-US" smtClean="0"/>
              <a:t>2026/6/5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1EAC1065-3A35-4586-83B4-989D3B1A236C}" type="slidenum">
              <a:rPr lang="zh-TW" altLang="en-US" smtClean="0"/>
              <a:t>‹#›</a:t>
            </a:fld>
            <a:endParaRPr lang="zh-TW" altLang="en-US"/>
          </a:p>
        </p:txBody>
      </p:sp>
    </p:spTree>
    <p:extLst>
      <p:ext uri="{BB962C8B-B14F-4D97-AF65-F5344CB8AC3E}">
        <p14:creationId xmlns:p14="http://schemas.microsoft.com/office/powerpoint/2010/main" val="2139962360"/>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FFD83E98-07B6-48A7-99F8-09C3646A044C}" type="datetimeFigureOut">
              <a:rPr lang="zh-TW" altLang="en-US" smtClean="0"/>
              <a:t>2026/6/5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1EAC1065-3A35-4586-83B4-989D3B1A236C}" type="slidenum">
              <a:rPr lang="zh-TW" altLang="en-US" smtClean="0"/>
              <a:t>‹#›</a:t>
            </a:fld>
            <a:endParaRPr lang="zh-TW" altLang="en-US"/>
          </a:p>
        </p:txBody>
      </p:sp>
    </p:spTree>
    <p:extLst>
      <p:ext uri="{BB962C8B-B14F-4D97-AF65-F5344CB8AC3E}">
        <p14:creationId xmlns:p14="http://schemas.microsoft.com/office/powerpoint/2010/main" val="267027259"/>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724900" y="365125"/>
            <a:ext cx="2628900" cy="5811838"/>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838200" y="365125"/>
            <a:ext cx="7734300" cy="5811838"/>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FFD83E98-07B6-48A7-99F8-09C3646A044C}" type="datetimeFigureOut">
              <a:rPr lang="zh-TW" altLang="en-US" smtClean="0"/>
              <a:t>2026/6/5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1EAC1065-3A35-4586-83B4-989D3B1A236C}" type="slidenum">
              <a:rPr lang="zh-TW" altLang="en-US" smtClean="0"/>
              <a:t>‹#›</a:t>
            </a:fld>
            <a:endParaRPr lang="zh-TW" altLang="en-US"/>
          </a:p>
        </p:txBody>
      </p:sp>
    </p:spTree>
    <p:extLst>
      <p:ext uri="{BB962C8B-B14F-4D97-AF65-F5344CB8AC3E}">
        <p14:creationId xmlns:p14="http://schemas.microsoft.com/office/powerpoint/2010/main" val="4265667346"/>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FFD83E98-07B6-48A7-99F8-09C3646A044C}" type="datetimeFigureOut">
              <a:rPr lang="zh-TW" altLang="en-US" smtClean="0"/>
              <a:t>2026/6/5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1EAC1065-3A35-4586-83B4-989D3B1A236C}" type="slidenum">
              <a:rPr lang="zh-TW" altLang="en-US" smtClean="0"/>
              <a:t>‹#›</a:t>
            </a:fld>
            <a:endParaRPr lang="zh-TW" altLang="en-US"/>
          </a:p>
        </p:txBody>
      </p:sp>
    </p:spTree>
    <p:extLst>
      <p:ext uri="{BB962C8B-B14F-4D97-AF65-F5344CB8AC3E}">
        <p14:creationId xmlns:p14="http://schemas.microsoft.com/office/powerpoint/2010/main" val="228604196"/>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p>
        </p:txBody>
      </p:sp>
      <p:sp>
        <p:nvSpPr>
          <p:cNvPr id="3" name="文字版面配置區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編輯母片文字樣式</a:t>
            </a:r>
          </a:p>
        </p:txBody>
      </p:sp>
      <p:sp>
        <p:nvSpPr>
          <p:cNvPr id="4" name="日期版面配置區 3"/>
          <p:cNvSpPr>
            <a:spLocks noGrp="1"/>
          </p:cNvSpPr>
          <p:nvPr>
            <p:ph type="dt" sz="half" idx="10"/>
          </p:nvPr>
        </p:nvSpPr>
        <p:spPr/>
        <p:txBody>
          <a:bodyPr/>
          <a:lstStyle/>
          <a:p>
            <a:fld id="{FFD83E98-07B6-48A7-99F8-09C3646A044C}" type="datetimeFigureOut">
              <a:rPr lang="zh-TW" altLang="en-US" smtClean="0"/>
              <a:t>2026/6/5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1EAC1065-3A35-4586-83B4-989D3B1A236C}" type="slidenum">
              <a:rPr lang="zh-TW" altLang="en-US" smtClean="0"/>
              <a:t>‹#›</a:t>
            </a:fld>
            <a:endParaRPr lang="zh-TW" altLang="en-US"/>
          </a:p>
        </p:txBody>
      </p:sp>
    </p:spTree>
    <p:extLst>
      <p:ext uri="{BB962C8B-B14F-4D97-AF65-F5344CB8AC3E}">
        <p14:creationId xmlns:p14="http://schemas.microsoft.com/office/powerpoint/2010/main" val="14688487"/>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838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72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fld id="{FFD83E98-07B6-48A7-99F8-09C3646A044C}" type="datetimeFigureOut">
              <a:rPr lang="zh-TW" altLang="en-US" smtClean="0"/>
              <a:t>2026/6/5</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1EAC1065-3A35-4586-83B4-989D3B1A236C}" type="slidenum">
              <a:rPr lang="zh-TW" altLang="en-US" smtClean="0"/>
              <a:t>‹#›</a:t>
            </a:fld>
            <a:endParaRPr lang="zh-TW" altLang="en-US"/>
          </a:p>
        </p:txBody>
      </p:sp>
    </p:spTree>
    <p:extLst>
      <p:ext uri="{BB962C8B-B14F-4D97-AF65-F5344CB8AC3E}">
        <p14:creationId xmlns:p14="http://schemas.microsoft.com/office/powerpoint/2010/main" val="3651788310"/>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839788" y="365125"/>
            <a:ext cx="10515600" cy="1325563"/>
          </a:xfrm>
        </p:spPr>
        <p:txBody>
          <a:bodyPr/>
          <a:lstStyle/>
          <a:p>
            <a:r>
              <a:rPr lang="zh-TW" altLang="en-US"/>
              <a:t>按一下以編輯母片標題樣式</a:t>
            </a:r>
          </a:p>
        </p:txBody>
      </p:sp>
      <p:sp>
        <p:nvSpPr>
          <p:cNvPr id="3" name="文字版面配置區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內容版面配置區 3"/>
          <p:cNvSpPr>
            <a:spLocks noGrp="1"/>
          </p:cNvSpPr>
          <p:nvPr>
            <p:ph sz="half" idx="2"/>
          </p:nvPr>
        </p:nvSpPr>
        <p:spPr>
          <a:xfrm>
            <a:off x="839788" y="2505075"/>
            <a:ext cx="5157787"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內容版面配置區 5"/>
          <p:cNvSpPr>
            <a:spLocks noGrp="1"/>
          </p:cNvSpPr>
          <p:nvPr>
            <p:ph sz="quarter" idx="4"/>
          </p:nvPr>
        </p:nvSpPr>
        <p:spPr>
          <a:xfrm>
            <a:off x="6172200" y="2505075"/>
            <a:ext cx="5183188"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fld id="{FFD83E98-07B6-48A7-99F8-09C3646A044C}" type="datetimeFigureOut">
              <a:rPr lang="zh-TW" altLang="en-US" smtClean="0"/>
              <a:t>2026/6/5</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1EAC1065-3A35-4586-83B4-989D3B1A236C}" type="slidenum">
              <a:rPr lang="zh-TW" altLang="en-US" smtClean="0"/>
              <a:t>‹#›</a:t>
            </a:fld>
            <a:endParaRPr lang="zh-TW" altLang="en-US"/>
          </a:p>
        </p:txBody>
      </p:sp>
    </p:spTree>
    <p:extLst>
      <p:ext uri="{BB962C8B-B14F-4D97-AF65-F5344CB8AC3E}">
        <p14:creationId xmlns:p14="http://schemas.microsoft.com/office/powerpoint/2010/main" val="1123757961"/>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fld id="{FFD83E98-07B6-48A7-99F8-09C3646A044C}" type="datetimeFigureOut">
              <a:rPr lang="zh-TW" altLang="en-US" smtClean="0"/>
              <a:t>2026/6/5</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1EAC1065-3A35-4586-83B4-989D3B1A236C}" type="slidenum">
              <a:rPr lang="zh-TW" altLang="en-US" smtClean="0"/>
              <a:t>‹#›</a:t>
            </a:fld>
            <a:endParaRPr lang="zh-TW" altLang="en-US"/>
          </a:p>
        </p:txBody>
      </p:sp>
    </p:spTree>
    <p:extLst>
      <p:ext uri="{BB962C8B-B14F-4D97-AF65-F5344CB8AC3E}">
        <p14:creationId xmlns:p14="http://schemas.microsoft.com/office/powerpoint/2010/main" val="3397856954"/>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FFD83E98-07B6-48A7-99F8-09C3646A044C}" type="datetimeFigureOut">
              <a:rPr lang="zh-TW" altLang="en-US" smtClean="0"/>
              <a:t>2026/6/5</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1EAC1065-3A35-4586-83B4-989D3B1A236C}" type="slidenum">
              <a:rPr lang="zh-TW" altLang="en-US" smtClean="0"/>
              <a:t>‹#›</a:t>
            </a:fld>
            <a:endParaRPr lang="zh-TW" altLang="en-US"/>
          </a:p>
        </p:txBody>
      </p:sp>
    </p:spTree>
    <p:extLst>
      <p:ext uri="{BB962C8B-B14F-4D97-AF65-F5344CB8AC3E}">
        <p14:creationId xmlns:p14="http://schemas.microsoft.com/office/powerpoint/2010/main" val="1898747838"/>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內容版面配置區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p:cNvSpPr>
            <a:spLocks noGrp="1"/>
          </p:cNvSpPr>
          <p:nvPr>
            <p:ph type="dt" sz="half" idx="10"/>
          </p:nvPr>
        </p:nvSpPr>
        <p:spPr/>
        <p:txBody>
          <a:bodyPr/>
          <a:lstStyle/>
          <a:p>
            <a:fld id="{FFD83E98-07B6-48A7-99F8-09C3646A044C}" type="datetimeFigureOut">
              <a:rPr lang="zh-TW" altLang="en-US" smtClean="0"/>
              <a:t>2026/6/5</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1EAC1065-3A35-4586-83B4-989D3B1A236C}" type="slidenum">
              <a:rPr lang="zh-TW" altLang="en-US" smtClean="0"/>
              <a:t>‹#›</a:t>
            </a:fld>
            <a:endParaRPr lang="zh-TW" altLang="en-US"/>
          </a:p>
        </p:txBody>
      </p:sp>
    </p:spTree>
    <p:extLst>
      <p:ext uri="{BB962C8B-B14F-4D97-AF65-F5344CB8AC3E}">
        <p14:creationId xmlns:p14="http://schemas.microsoft.com/office/powerpoint/2010/main" val="3753000918"/>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圖片版面配置區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p:cNvSpPr>
            <a:spLocks noGrp="1"/>
          </p:cNvSpPr>
          <p:nvPr>
            <p:ph type="dt" sz="half" idx="10"/>
          </p:nvPr>
        </p:nvSpPr>
        <p:spPr/>
        <p:txBody>
          <a:bodyPr/>
          <a:lstStyle/>
          <a:p>
            <a:fld id="{FFD83E98-07B6-48A7-99F8-09C3646A044C}" type="datetimeFigureOut">
              <a:rPr lang="zh-TW" altLang="en-US" smtClean="0"/>
              <a:t>2026/6/5</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1EAC1065-3A35-4586-83B4-989D3B1A236C}" type="slidenum">
              <a:rPr lang="zh-TW" altLang="en-US" smtClean="0"/>
              <a:t>‹#›</a:t>
            </a:fld>
            <a:endParaRPr lang="zh-TW" altLang="en-US"/>
          </a:p>
        </p:txBody>
      </p:sp>
    </p:spTree>
    <p:extLst>
      <p:ext uri="{BB962C8B-B14F-4D97-AF65-F5344CB8AC3E}">
        <p14:creationId xmlns:p14="http://schemas.microsoft.com/office/powerpoint/2010/main" val="306995353"/>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D83E98-07B6-48A7-99F8-09C3646A044C}" type="datetimeFigureOut">
              <a:rPr lang="zh-TW" altLang="en-US" smtClean="0"/>
              <a:t>2026/6/5</a:t>
            </a:fld>
            <a:endParaRPr lang="zh-TW" altLang="en-US"/>
          </a:p>
        </p:txBody>
      </p:sp>
      <p:sp>
        <p:nvSpPr>
          <p:cNvPr id="5" name="頁尾版面配置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AC1065-3A35-4586-83B4-989D3B1A236C}" type="slidenum">
              <a:rPr lang="zh-TW" altLang="en-US" smtClean="0"/>
              <a:t>‹#›</a:t>
            </a:fld>
            <a:endParaRPr lang="zh-TW" altLang="en-US"/>
          </a:p>
        </p:txBody>
      </p:sp>
    </p:spTree>
    <p:extLst>
      <p:ext uri="{BB962C8B-B14F-4D97-AF65-F5344CB8AC3E}">
        <p14:creationId xmlns:p14="http://schemas.microsoft.com/office/powerpoint/2010/main" val="20303899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oleObject" Target="../embeddings/oleObject1.bin"/><Relationship Id="rId4" Type="http://schemas.openxmlformats.org/officeDocument/2006/relationships/image" Target="../media/image14.png"/></Relationships>
</file>

<file path=ppt/slides/_rels/slide100.xml.rels><?xml version="1.0" encoding="UTF-8" standalone="yes"?>
<Relationships xmlns="http://schemas.openxmlformats.org/package/2006/relationships"><Relationship Id="rId3" Type="http://schemas.openxmlformats.org/officeDocument/2006/relationships/image" Target="../media/image156.jpeg"/><Relationship Id="rId7" Type="http://schemas.openxmlformats.org/officeDocument/2006/relationships/image" Target="../media/image160.jpg"/><Relationship Id="rId2" Type="http://schemas.openxmlformats.org/officeDocument/2006/relationships/image" Target="../media/image155.jpeg"/><Relationship Id="rId1" Type="http://schemas.openxmlformats.org/officeDocument/2006/relationships/slideLayout" Target="../slideLayouts/slideLayout6.xml"/><Relationship Id="rId6" Type="http://schemas.openxmlformats.org/officeDocument/2006/relationships/image" Target="../media/image159.jpeg"/><Relationship Id="rId5" Type="http://schemas.openxmlformats.org/officeDocument/2006/relationships/image" Target="../media/image158.jpeg"/><Relationship Id="rId4" Type="http://schemas.openxmlformats.org/officeDocument/2006/relationships/image" Target="../media/image157.jpeg"/></Relationships>
</file>

<file path=ppt/slides/_rels/slide101.xml.rels><?xml version="1.0" encoding="UTF-8" standalone="yes"?>
<Relationships xmlns="http://schemas.openxmlformats.org/package/2006/relationships"><Relationship Id="rId3" Type="http://schemas.openxmlformats.org/officeDocument/2006/relationships/image" Target="../media/image162.jpg"/><Relationship Id="rId2" Type="http://schemas.openxmlformats.org/officeDocument/2006/relationships/image" Target="../media/image161.jp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64.jpg"/><Relationship Id="rId2" Type="http://schemas.openxmlformats.org/officeDocument/2006/relationships/image" Target="../media/image163.jp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65.jp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166.jpg"/></Relationships>
</file>

<file path=ppt/slides/_rels/slide104.xml.rels><?xml version="1.0" encoding="UTF-8" standalone="yes"?>
<Relationships xmlns="http://schemas.openxmlformats.org/package/2006/relationships"><Relationship Id="rId3" Type="http://schemas.openxmlformats.org/officeDocument/2006/relationships/image" Target="../media/image168.jpg"/><Relationship Id="rId2" Type="http://schemas.openxmlformats.org/officeDocument/2006/relationships/image" Target="../media/image167.jp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image" Target="../media/image169.tiff"/><Relationship Id="rId1" Type="http://schemas.openxmlformats.org/officeDocument/2006/relationships/slideLayout" Target="../slideLayouts/slideLayout7.xml"/><Relationship Id="rId5" Type="http://schemas.openxmlformats.org/officeDocument/2006/relationships/image" Target="../media/image172.jpg"/><Relationship Id="rId4" Type="http://schemas.openxmlformats.org/officeDocument/2006/relationships/image" Target="../media/image171.jpg"/></Relationships>
</file>

<file path=ppt/slides/_rels/slide106.xml.rels><?xml version="1.0" encoding="UTF-8" standalone="yes"?>
<Relationships xmlns="http://schemas.openxmlformats.org/package/2006/relationships"><Relationship Id="rId3" Type="http://schemas.openxmlformats.org/officeDocument/2006/relationships/image" Target="../media/image174.jpg"/><Relationship Id="rId2" Type="http://schemas.openxmlformats.org/officeDocument/2006/relationships/image" Target="../media/image173.jpg"/><Relationship Id="rId1" Type="http://schemas.openxmlformats.org/officeDocument/2006/relationships/slideLayout" Target="../slideLayouts/slideLayout7.xml"/><Relationship Id="rId4" Type="http://schemas.openxmlformats.org/officeDocument/2006/relationships/image" Target="../media/image175.jpg"/></Relationships>
</file>

<file path=ppt/slides/_rels/slide107.xml.rels><?xml version="1.0" encoding="UTF-8" standalone="yes"?>
<Relationships xmlns="http://schemas.openxmlformats.org/package/2006/relationships"><Relationship Id="rId3" Type="http://schemas.openxmlformats.org/officeDocument/2006/relationships/image" Target="../media/image177.jpg"/><Relationship Id="rId2" Type="http://schemas.openxmlformats.org/officeDocument/2006/relationships/image" Target="../media/image176.jpeg"/><Relationship Id="rId1" Type="http://schemas.openxmlformats.org/officeDocument/2006/relationships/slideLayout" Target="../slideLayouts/slideLayout7.xml"/><Relationship Id="rId4" Type="http://schemas.openxmlformats.org/officeDocument/2006/relationships/image" Target="../media/image178.wmf"/></Relationships>
</file>

<file path=ppt/slides/_rels/slide108.xml.rels><?xml version="1.0" encoding="UTF-8" standalone="yes"?>
<Relationships xmlns="http://schemas.openxmlformats.org/package/2006/relationships"><Relationship Id="rId3" Type="http://schemas.openxmlformats.org/officeDocument/2006/relationships/image" Target="../media/image180.jpg"/><Relationship Id="rId2" Type="http://schemas.openxmlformats.org/officeDocument/2006/relationships/image" Target="../media/image179.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182.jpg"/><Relationship Id="rId2" Type="http://schemas.openxmlformats.org/officeDocument/2006/relationships/image" Target="../media/image181.jpg"/><Relationship Id="rId1" Type="http://schemas.openxmlformats.org/officeDocument/2006/relationships/slideLayout" Target="../slideLayouts/slideLayout6.xml"/><Relationship Id="rId4" Type="http://schemas.openxmlformats.org/officeDocument/2006/relationships/image" Target="../media/image183.jpe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10.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image" Target="../media/image184.jpeg"/><Relationship Id="rId1" Type="http://schemas.openxmlformats.org/officeDocument/2006/relationships/slideLayout" Target="../slideLayouts/slideLayout7.xml"/><Relationship Id="rId4" Type="http://schemas.openxmlformats.org/officeDocument/2006/relationships/image" Target="../media/image186.jpeg"/></Relationships>
</file>

<file path=ppt/slides/_rels/slide111.xml.rels><?xml version="1.0" encoding="UTF-8" standalone="yes"?>
<Relationships xmlns="http://schemas.openxmlformats.org/package/2006/relationships"><Relationship Id="rId3" Type="http://schemas.openxmlformats.org/officeDocument/2006/relationships/image" Target="../media/image188.jpg"/><Relationship Id="rId2" Type="http://schemas.openxmlformats.org/officeDocument/2006/relationships/image" Target="../media/image187.jp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image" Target="../media/image189.jp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92.jpg"/><Relationship Id="rId2" Type="http://schemas.openxmlformats.org/officeDocument/2006/relationships/image" Target="../media/image191.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94.jpg"/><Relationship Id="rId2" Type="http://schemas.openxmlformats.org/officeDocument/2006/relationships/image" Target="../media/image193.jp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195.jp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197.jpeg"/></Relationships>
</file>

<file path=ppt/slides/_rels/slide117.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image" Target="../media/image198.jpeg"/><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3" Type="http://schemas.openxmlformats.org/officeDocument/2006/relationships/image" Target="../media/image200.jp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202.jpg"/></Relationships>
</file>

<file path=ppt/slides/_rels/slide12.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0.emf"/></Relationships>
</file>

<file path=ppt/slides/_rels/slide120.xml.rels><?xml version="1.0" encoding="UTF-8" standalone="yes"?>
<Relationships xmlns="http://schemas.openxmlformats.org/package/2006/relationships"><Relationship Id="rId3" Type="http://schemas.openxmlformats.org/officeDocument/2006/relationships/image" Target="../media/image203.jpg"/><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image" Target="../media/image204.jpg"/></Relationships>
</file>

<file path=ppt/slides/_rels/slide121.xml.rels><?xml version="1.0" encoding="UTF-8" standalone="yes"?>
<Relationships xmlns="http://schemas.openxmlformats.org/package/2006/relationships"><Relationship Id="rId3" Type="http://schemas.openxmlformats.org/officeDocument/2006/relationships/image" Target="../media/image205.jp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3" Type="http://schemas.openxmlformats.org/officeDocument/2006/relationships/image" Target="../media/image206.jp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207.jpeg"/></Relationships>
</file>

<file path=ppt/slides/_rels/slide123.xml.rels><?xml version="1.0" encoding="UTF-8" standalone="yes"?>
<Relationships xmlns="http://schemas.openxmlformats.org/package/2006/relationships"><Relationship Id="rId3" Type="http://schemas.openxmlformats.org/officeDocument/2006/relationships/image" Target="../media/image209.jpg"/><Relationship Id="rId2" Type="http://schemas.openxmlformats.org/officeDocument/2006/relationships/image" Target="../media/image208.jpg"/><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3" Type="http://schemas.openxmlformats.org/officeDocument/2006/relationships/image" Target="../media/image210.jp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211.jpg"/></Relationships>
</file>

<file path=ppt/slides/_rels/slide125.xml.rels><?xml version="1.0" encoding="UTF-8" standalone="yes"?>
<Relationships xmlns="http://schemas.openxmlformats.org/package/2006/relationships"><Relationship Id="rId3" Type="http://schemas.openxmlformats.org/officeDocument/2006/relationships/image" Target="../media/image212.jp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213.jpg"/></Relationships>
</file>

<file path=ppt/slides/_rels/slide126.xml.rels><?xml version="1.0" encoding="UTF-8" standalone="yes"?>
<Relationships xmlns="http://schemas.openxmlformats.org/package/2006/relationships"><Relationship Id="rId3" Type="http://schemas.openxmlformats.org/officeDocument/2006/relationships/image" Target="../media/image214.gif"/><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215.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216.jp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3" Type="http://schemas.openxmlformats.org/officeDocument/2006/relationships/image" Target="../media/image217.jp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image" Target="../media/image21.jpg"/><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30.xml.rels><?xml version="1.0" encoding="UTF-8" standalone="yes"?>
<Relationships xmlns="http://schemas.openxmlformats.org/package/2006/relationships"><Relationship Id="rId2" Type="http://schemas.openxmlformats.org/officeDocument/2006/relationships/image" Target="../media/image218.jp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219.gif"/><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220.gif"/><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2" Type="http://schemas.openxmlformats.org/officeDocument/2006/relationships/image" Target="../media/image221.gif"/><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222.jp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223.jp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224.jp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225.gif"/><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227.gif"/><Relationship Id="rId2" Type="http://schemas.openxmlformats.org/officeDocument/2006/relationships/image" Target="../media/image226.jp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229.jpg"/><Relationship Id="rId2" Type="http://schemas.openxmlformats.org/officeDocument/2006/relationships/image" Target="../media/image228.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9.jpeg"/></Relationships>
</file>

<file path=ppt/slides/_rels/slide140.xml.rels><?xml version="1.0" encoding="UTF-8" standalone="yes"?>
<Relationships xmlns="http://schemas.openxmlformats.org/package/2006/relationships"><Relationship Id="rId2" Type="http://schemas.openxmlformats.org/officeDocument/2006/relationships/image" Target="../media/image230.jp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231.jp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232.jp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image" Target="../media/image234.jpg"/><Relationship Id="rId2" Type="http://schemas.openxmlformats.org/officeDocument/2006/relationships/image" Target="../media/image233.jp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235.jpg"/><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3" Type="http://schemas.openxmlformats.org/officeDocument/2006/relationships/image" Target="../media/image237.jpg"/><Relationship Id="rId2" Type="http://schemas.openxmlformats.org/officeDocument/2006/relationships/image" Target="../media/image236.jpg"/><Relationship Id="rId1" Type="http://schemas.openxmlformats.org/officeDocument/2006/relationships/slideLayout" Target="../slideLayouts/slideLayout6.xml"/><Relationship Id="rId4" Type="http://schemas.openxmlformats.org/officeDocument/2006/relationships/image" Target="../media/image238.jpg"/></Relationships>
</file>

<file path=ppt/slides/_rels/slide146.xml.rels><?xml version="1.0" encoding="UTF-8" standalone="yes"?>
<Relationships xmlns="http://schemas.openxmlformats.org/package/2006/relationships"><Relationship Id="rId3" Type="http://schemas.openxmlformats.org/officeDocument/2006/relationships/image" Target="../media/image240.jpg"/><Relationship Id="rId2" Type="http://schemas.openxmlformats.org/officeDocument/2006/relationships/image" Target="../media/image239.jpg"/><Relationship Id="rId1" Type="http://schemas.openxmlformats.org/officeDocument/2006/relationships/slideLayout" Target="../slideLayouts/slideLayout7.xml"/><Relationship Id="rId4" Type="http://schemas.openxmlformats.org/officeDocument/2006/relationships/image" Target="../media/image241.jpg"/></Relationships>
</file>

<file path=ppt/slides/_rels/slide147.xml.rels><?xml version="1.0" encoding="UTF-8" standalone="yes"?>
<Relationships xmlns="http://schemas.openxmlformats.org/package/2006/relationships"><Relationship Id="rId2" Type="http://schemas.openxmlformats.org/officeDocument/2006/relationships/image" Target="../media/image242.gif"/><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3" Type="http://schemas.openxmlformats.org/officeDocument/2006/relationships/image" Target="../media/image244.jpg"/><Relationship Id="rId2" Type="http://schemas.openxmlformats.org/officeDocument/2006/relationships/image" Target="../media/image243.jp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3" Type="http://schemas.openxmlformats.org/officeDocument/2006/relationships/image" Target="../media/image246.jpeg"/><Relationship Id="rId2" Type="http://schemas.openxmlformats.org/officeDocument/2006/relationships/image" Target="../media/image245.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image" Target="../media/image247.jpe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image" Target="../media/image248.jp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image" Target="../media/image249.pn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image" Target="../media/image251.jp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3" Type="http://schemas.openxmlformats.org/officeDocument/2006/relationships/image" Target="../media/image253.gif"/><Relationship Id="rId2" Type="http://schemas.openxmlformats.org/officeDocument/2006/relationships/image" Target="../media/image252.jpg"/><Relationship Id="rId1" Type="http://schemas.openxmlformats.org/officeDocument/2006/relationships/slideLayout" Target="../slideLayouts/slideLayout7.xml"/><Relationship Id="rId4" Type="http://schemas.openxmlformats.org/officeDocument/2006/relationships/image" Target="../media/image254.jpg"/></Relationships>
</file>

<file path=ppt/slides/_rels/slide155.xml.rels><?xml version="1.0" encoding="UTF-8" standalone="yes"?>
<Relationships xmlns="http://schemas.openxmlformats.org/package/2006/relationships"><Relationship Id="rId3" Type="http://schemas.openxmlformats.org/officeDocument/2006/relationships/image" Target="../media/image256.jpeg"/><Relationship Id="rId2" Type="http://schemas.openxmlformats.org/officeDocument/2006/relationships/image" Target="../media/image255.jp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3" Type="http://schemas.openxmlformats.org/officeDocument/2006/relationships/image" Target="../media/image258.jpeg"/><Relationship Id="rId2" Type="http://schemas.openxmlformats.org/officeDocument/2006/relationships/image" Target="../media/image257.jpeg"/><Relationship Id="rId1" Type="http://schemas.openxmlformats.org/officeDocument/2006/relationships/slideLayout" Target="../slideLayouts/slideLayout6.xml"/></Relationships>
</file>

<file path=ppt/slides/_rels/slide157.xml.rels><?xml version="1.0" encoding="UTF-8" standalone="yes"?>
<Relationships xmlns="http://schemas.openxmlformats.org/package/2006/relationships"><Relationship Id="rId3" Type="http://schemas.openxmlformats.org/officeDocument/2006/relationships/image" Target="../media/image260.jpeg"/><Relationship Id="rId2" Type="http://schemas.openxmlformats.org/officeDocument/2006/relationships/image" Target="../media/image259.jp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image" Target="../media/image261.gif"/><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image" Target="../media/image262.gi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3" Type="http://schemas.openxmlformats.org/officeDocument/2006/relationships/image" Target="../media/image264.jpg"/><Relationship Id="rId7" Type="http://schemas.openxmlformats.org/officeDocument/2006/relationships/image" Target="../media/image268.jpeg"/><Relationship Id="rId2" Type="http://schemas.openxmlformats.org/officeDocument/2006/relationships/image" Target="../media/image263.jpeg"/><Relationship Id="rId1" Type="http://schemas.openxmlformats.org/officeDocument/2006/relationships/slideLayout" Target="../slideLayouts/slideLayout7.xml"/><Relationship Id="rId6" Type="http://schemas.openxmlformats.org/officeDocument/2006/relationships/image" Target="../media/image267.jpeg"/><Relationship Id="rId5" Type="http://schemas.openxmlformats.org/officeDocument/2006/relationships/image" Target="../media/image266.jpeg"/><Relationship Id="rId4" Type="http://schemas.openxmlformats.org/officeDocument/2006/relationships/image" Target="../media/image265.jpeg"/></Relationships>
</file>

<file path=ppt/slides/_rels/slide161.xml.rels><?xml version="1.0" encoding="UTF-8" standalone="yes"?>
<Relationships xmlns="http://schemas.openxmlformats.org/package/2006/relationships"><Relationship Id="rId3" Type="http://schemas.openxmlformats.org/officeDocument/2006/relationships/image" Target="../media/image269.jpe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271.jpg"/><Relationship Id="rId4" Type="http://schemas.openxmlformats.org/officeDocument/2006/relationships/image" Target="../media/image270.jpeg"/></Relationships>
</file>

<file path=ppt/slides/_rels/slide162.xml.rels><?xml version="1.0" encoding="UTF-8" standalone="yes"?>
<Relationships xmlns="http://schemas.openxmlformats.org/package/2006/relationships"><Relationship Id="rId3" Type="http://schemas.openxmlformats.org/officeDocument/2006/relationships/image" Target="../media/image272.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274.jpg"/><Relationship Id="rId2" Type="http://schemas.openxmlformats.org/officeDocument/2006/relationships/image" Target="../media/image273.jpg"/><Relationship Id="rId1" Type="http://schemas.openxmlformats.org/officeDocument/2006/relationships/slideLayout" Target="../slideLayouts/slideLayout7.xml"/><Relationship Id="rId5" Type="http://schemas.openxmlformats.org/officeDocument/2006/relationships/image" Target="../media/image276.jpg"/><Relationship Id="rId4" Type="http://schemas.openxmlformats.org/officeDocument/2006/relationships/image" Target="../media/image275.jpg"/></Relationships>
</file>

<file path=ppt/slides/_rels/slide164.xml.rels><?xml version="1.0" encoding="UTF-8" standalone="yes"?>
<Relationships xmlns="http://schemas.openxmlformats.org/package/2006/relationships"><Relationship Id="rId2" Type="http://schemas.openxmlformats.org/officeDocument/2006/relationships/image" Target="../media/image277.jpeg"/><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2" Type="http://schemas.openxmlformats.org/officeDocument/2006/relationships/image" Target="../media/image278.jpg"/><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2" Type="http://schemas.openxmlformats.org/officeDocument/2006/relationships/image" Target="../media/image279.gif"/><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2" Type="http://schemas.openxmlformats.org/officeDocument/2006/relationships/image" Target="../media/image280.jpeg"/><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3" Type="http://schemas.openxmlformats.org/officeDocument/2006/relationships/image" Target="../media/image282.jpg"/><Relationship Id="rId2" Type="http://schemas.openxmlformats.org/officeDocument/2006/relationships/image" Target="../media/image281.jpg"/><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2" Type="http://schemas.openxmlformats.org/officeDocument/2006/relationships/image" Target="../media/image283.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2" Type="http://schemas.openxmlformats.org/officeDocument/2006/relationships/image" Target="../media/image284.gif"/><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2" Type="http://schemas.openxmlformats.org/officeDocument/2006/relationships/image" Target="../media/image285.jpg"/><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2" Type="http://schemas.openxmlformats.org/officeDocument/2006/relationships/image" Target="../media/image286.jpg"/><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3" Type="http://schemas.openxmlformats.org/officeDocument/2006/relationships/image" Target="../media/image288.jpg"/><Relationship Id="rId2" Type="http://schemas.openxmlformats.org/officeDocument/2006/relationships/image" Target="../media/image287.jpg"/><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2" Type="http://schemas.openxmlformats.org/officeDocument/2006/relationships/image" Target="../media/image289.jpg"/><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3" Type="http://schemas.openxmlformats.org/officeDocument/2006/relationships/oleObject" Target="../embeddings/oleObject3.bin"/><Relationship Id="rId7" Type="http://schemas.openxmlformats.org/officeDocument/2006/relationships/image" Target="../media/image293.jpg"/><Relationship Id="rId2" Type="http://schemas.openxmlformats.org/officeDocument/2006/relationships/image" Target="../media/image290.png"/><Relationship Id="rId1" Type="http://schemas.openxmlformats.org/officeDocument/2006/relationships/slideLayout" Target="../slideLayouts/slideLayout7.xml"/><Relationship Id="rId6" Type="http://schemas.openxmlformats.org/officeDocument/2006/relationships/image" Target="../media/image292.emf"/><Relationship Id="rId5" Type="http://schemas.openxmlformats.org/officeDocument/2006/relationships/oleObject" Target="../embeddings/oleObject4.bin"/><Relationship Id="rId4" Type="http://schemas.openxmlformats.org/officeDocument/2006/relationships/image" Target="../media/image291.emf"/></Relationships>
</file>

<file path=ppt/slides/_rels/slide176.xml.rels><?xml version="1.0" encoding="UTF-8" standalone="yes"?>
<Relationships xmlns="http://schemas.openxmlformats.org/package/2006/relationships"><Relationship Id="rId3" Type="http://schemas.openxmlformats.org/officeDocument/2006/relationships/image" Target="../media/image294.jp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3" Type="http://schemas.openxmlformats.org/officeDocument/2006/relationships/image" Target="../media/image296.png"/><Relationship Id="rId2" Type="http://schemas.openxmlformats.org/officeDocument/2006/relationships/image" Target="../media/image295.jpg"/><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2" Type="http://schemas.openxmlformats.org/officeDocument/2006/relationships/image" Target="../media/image297.emf"/><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2" Type="http://schemas.openxmlformats.org/officeDocument/2006/relationships/image" Target="../media/image29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2" Type="http://schemas.openxmlformats.org/officeDocument/2006/relationships/image" Target="../media/image299.gif"/><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2" Type="http://schemas.openxmlformats.org/officeDocument/2006/relationships/image" Target="../media/image300.jpg"/><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2" Type="http://schemas.openxmlformats.org/officeDocument/2006/relationships/image" Target="../media/image301.jpeg"/><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3" Type="http://schemas.openxmlformats.org/officeDocument/2006/relationships/image" Target="../media/image303.jpeg"/><Relationship Id="rId2" Type="http://schemas.openxmlformats.org/officeDocument/2006/relationships/image" Target="../media/image302.jpeg"/><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2" Type="http://schemas.openxmlformats.org/officeDocument/2006/relationships/image" Target="../media/image304.jpg"/><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3" Type="http://schemas.openxmlformats.org/officeDocument/2006/relationships/image" Target="../media/image306.jpeg"/><Relationship Id="rId2" Type="http://schemas.openxmlformats.org/officeDocument/2006/relationships/image" Target="../media/image305.jpeg"/><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2" Type="http://schemas.openxmlformats.org/officeDocument/2006/relationships/image" Target="../media/image307.jpeg"/><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3" Type="http://schemas.openxmlformats.org/officeDocument/2006/relationships/image" Target="../media/image309.jpeg"/><Relationship Id="rId2" Type="http://schemas.openxmlformats.org/officeDocument/2006/relationships/image" Target="../media/image308.jpeg"/><Relationship Id="rId1" Type="http://schemas.openxmlformats.org/officeDocument/2006/relationships/slideLayout" Target="../slideLayouts/slideLayout7.xml"/><Relationship Id="rId4" Type="http://schemas.openxmlformats.org/officeDocument/2006/relationships/image" Target="../media/image310.jpeg"/></Relationships>
</file>

<file path=ppt/slides/_rels/slide198.xml.rels><?xml version="1.0" encoding="UTF-8" standalone="yes"?>
<Relationships xmlns="http://schemas.openxmlformats.org/package/2006/relationships"><Relationship Id="rId2" Type="http://schemas.openxmlformats.org/officeDocument/2006/relationships/image" Target="../media/image311.jpg"/><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3" Type="http://schemas.openxmlformats.org/officeDocument/2006/relationships/image" Target="../media/image313.jpg"/><Relationship Id="rId2" Type="http://schemas.openxmlformats.org/officeDocument/2006/relationships/image" Target="../media/image31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2" Type="http://schemas.openxmlformats.org/officeDocument/2006/relationships/image" Target="../media/image31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image" Target="../media/image45.JPG"/><Relationship Id="rId5" Type="http://schemas.openxmlformats.org/officeDocument/2006/relationships/image" Target="../media/image44.jpeg"/><Relationship Id="rId4" Type="http://schemas.openxmlformats.org/officeDocument/2006/relationships/image" Target="../media/image43.jpeg"/></Relationships>
</file>

<file path=ppt/slides/_rels/slide2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26.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image" Target="../media/image51.gif"/><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2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5.gi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7.gif"/></Relationships>
</file>

<file path=ppt/slides/_rels/slide31.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9.gif"/><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74.wmf"/></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76.gif"/><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77.gif"/><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78.gi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9.gi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80.jpg"/></Relationships>
</file>

<file path=ppt/slides/_rels/slide56.xml.rels><?xml version="1.0" encoding="UTF-8" standalone="yes"?>
<Relationships xmlns="http://schemas.openxmlformats.org/package/2006/relationships"><Relationship Id="rId3" Type="http://schemas.openxmlformats.org/officeDocument/2006/relationships/image" Target="../media/image81.gi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2.gi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85.jpg"/><Relationship Id="rId4" Type="http://schemas.openxmlformats.org/officeDocument/2006/relationships/image" Target="../media/image84.jpg"/></Relationships>
</file>

<file path=ppt/slides/_rels/slide5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89.jpg"/></Relationships>
</file>

<file path=ppt/slides/_rels/slide61.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91.jpg"/></Relationships>
</file>

<file path=ppt/slides/_rels/slide62.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image" Target="../media/image95.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98.emf"/></Relationships>
</file>

<file path=ppt/slides/_rels/slide6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00.jpeg"/></Relationships>
</file>

<file path=ppt/slides/_rels/slide67.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02.jpg"/></Relationships>
</file>

<file path=ppt/slides/_rels/slide68.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04.jpg"/></Relationships>
</file>

<file path=ppt/slides/_rels/slide69.xml.rels><?xml version="1.0" encoding="UTF-8" standalone="yes"?>
<Relationships xmlns="http://schemas.openxmlformats.org/package/2006/relationships"><Relationship Id="rId2" Type="http://schemas.openxmlformats.org/officeDocument/2006/relationships/image" Target="../media/image105.gi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09.jpg"/></Relationships>
</file>

<file path=ppt/slides/_rels/slide72.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13.gif"/><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114.emf"/><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6.xml"/><Relationship Id="rId4" Type="http://schemas.openxmlformats.org/officeDocument/2006/relationships/image" Target="../media/image118.jpeg"/></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image" Target="../media/image119.jp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31.xml"/><Relationship Id="rId1" Type="http://schemas.openxmlformats.org/officeDocument/2006/relationships/slideLayout" Target="../slideLayouts/slideLayout6.xml"/><Relationship Id="rId5" Type="http://schemas.openxmlformats.org/officeDocument/2006/relationships/image" Target="../media/image123.jpeg"/><Relationship Id="rId4" Type="http://schemas.openxmlformats.org/officeDocument/2006/relationships/image" Target="../media/image122.jpg"/></Relationships>
</file>

<file path=ppt/slides/_rels/slide82.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6.xml"/><Relationship Id="rId4" Type="http://schemas.openxmlformats.org/officeDocument/2006/relationships/image" Target="../media/image127.jpeg"/></Relationships>
</file>

<file path=ppt/slides/_rels/slide84.xml.rels><?xml version="1.0" encoding="UTF-8" standalone="yes"?>
<Relationships xmlns="http://schemas.openxmlformats.org/package/2006/relationships"><Relationship Id="rId2" Type="http://schemas.openxmlformats.org/officeDocument/2006/relationships/image" Target="../media/image128.jp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image" Target="../media/image129.jp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image" Target="../media/image131.jp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135.jpg"/></Relationships>
</file>

<file path=ppt/slides/_rels/slide89.xml.rels><?xml version="1.0" encoding="UTF-8" standalone="yes"?>
<Relationships xmlns="http://schemas.openxmlformats.org/package/2006/relationships"><Relationship Id="rId3" Type="http://schemas.openxmlformats.org/officeDocument/2006/relationships/image" Target="../media/image137.jpg"/><Relationship Id="rId2" Type="http://schemas.openxmlformats.org/officeDocument/2006/relationships/image" Target="../media/image136.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138.jp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140.jpg"/><Relationship Id="rId2" Type="http://schemas.openxmlformats.org/officeDocument/2006/relationships/image" Target="../media/image139.jp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image" Target="../media/image141.jp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43.jp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145.jpg"/></Relationships>
</file>

<file path=ppt/slides/_rels/slide95.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3" Type="http://schemas.openxmlformats.org/officeDocument/2006/relationships/image" Target="../media/image148.jp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image" Target="../media/image152.jpg"/><Relationship Id="rId2" Type="http://schemas.openxmlformats.org/officeDocument/2006/relationships/image" Target="../media/image151.jpeg"/><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image" Target="../media/image154.jpg"/><Relationship Id="rId2" Type="http://schemas.openxmlformats.org/officeDocument/2006/relationships/image" Target="../media/image153.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4149" y="0"/>
            <a:ext cx="10803699" cy="6858000"/>
          </a:xfrm>
          <a:prstGeom prst="rect">
            <a:avLst/>
          </a:prstGeom>
        </p:spPr>
      </p:pic>
    </p:spTree>
    <p:extLst>
      <p:ext uri="{BB962C8B-B14F-4D97-AF65-F5344CB8AC3E}">
        <p14:creationId xmlns:p14="http://schemas.microsoft.com/office/powerpoint/2010/main" val="3377798831"/>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7" name="Text Box 5"/>
          <p:cNvSpPr txBox="1">
            <a:spLocks noChangeArrowheads="1"/>
          </p:cNvSpPr>
          <p:nvPr/>
        </p:nvSpPr>
        <p:spPr bwMode="auto">
          <a:xfrm>
            <a:off x="4639816" y="1904253"/>
            <a:ext cx="6965776"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3200">
                <a:solidFill>
                  <a:schemeClr val="tx1"/>
                </a:solidFill>
                <a:latin typeface="Arial" pitchFamily="34" charset="0"/>
                <a:ea typeface="華康中特圓體" pitchFamily="49" charset="-120"/>
              </a:defRPr>
            </a:lvl1pPr>
            <a:lvl2pPr marL="742950" indent="-285750" eaLnBrk="0" hangingPunct="0">
              <a:defRPr kumimoji="1" sz="3200">
                <a:solidFill>
                  <a:schemeClr val="tx1"/>
                </a:solidFill>
                <a:latin typeface="Arial" pitchFamily="34" charset="0"/>
                <a:ea typeface="華康中特圓體" pitchFamily="49" charset="-120"/>
              </a:defRPr>
            </a:lvl2pPr>
            <a:lvl3pPr marL="1143000" indent="-228600" eaLnBrk="0" hangingPunct="0">
              <a:defRPr kumimoji="1" sz="3200">
                <a:solidFill>
                  <a:schemeClr val="tx1"/>
                </a:solidFill>
                <a:latin typeface="Arial" pitchFamily="34" charset="0"/>
                <a:ea typeface="華康中特圓體" pitchFamily="49" charset="-120"/>
              </a:defRPr>
            </a:lvl3pPr>
            <a:lvl4pPr marL="1600200" indent="-228600" eaLnBrk="0" hangingPunct="0">
              <a:defRPr kumimoji="1" sz="3200">
                <a:solidFill>
                  <a:schemeClr val="tx1"/>
                </a:solidFill>
                <a:latin typeface="Arial" pitchFamily="34" charset="0"/>
                <a:ea typeface="華康中特圓體" pitchFamily="49" charset="-120"/>
              </a:defRPr>
            </a:lvl4pPr>
            <a:lvl5pPr marL="2057400" indent="-228600" eaLnBrk="0" hangingPunct="0">
              <a:defRPr kumimoji="1" sz="3200">
                <a:solidFill>
                  <a:schemeClr val="tx1"/>
                </a:solidFill>
                <a:latin typeface="Arial" pitchFamily="34" charset="0"/>
                <a:ea typeface="華康中特圓體" pitchFamily="49" charset="-120"/>
              </a:defRPr>
            </a:lvl5pPr>
            <a:lvl6pPr marL="2514600" indent="-228600" eaLnBrk="0" fontAlgn="base" hangingPunct="0">
              <a:spcBef>
                <a:spcPct val="0"/>
              </a:spcBef>
              <a:spcAft>
                <a:spcPct val="0"/>
              </a:spcAft>
              <a:defRPr kumimoji="1" sz="3200">
                <a:solidFill>
                  <a:schemeClr val="tx1"/>
                </a:solidFill>
                <a:latin typeface="Arial" pitchFamily="34" charset="0"/>
                <a:ea typeface="華康中特圓體" pitchFamily="49" charset="-120"/>
              </a:defRPr>
            </a:lvl6pPr>
            <a:lvl7pPr marL="2971800" indent="-228600" eaLnBrk="0" fontAlgn="base" hangingPunct="0">
              <a:spcBef>
                <a:spcPct val="0"/>
              </a:spcBef>
              <a:spcAft>
                <a:spcPct val="0"/>
              </a:spcAft>
              <a:defRPr kumimoji="1" sz="3200">
                <a:solidFill>
                  <a:schemeClr val="tx1"/>
                </a:solidFill>
                <a:latin typeface="Arial" pitchFamily="34" charset="0"/>
                <a:ea typeface="華康中特圓體" pitchFamily="49" charset="-120"/>
              </a:defRPr>
            </a:lvl7pPr>
            <a:lvl8pPr marL="3429000" indent="-228600" eaLnBrk="0" fontAlgn="base" hangingPunct="0">
              <a:spcBef>
                <a:spcPct val="0"/>
              </a:spcBef>
              <a:spcAft>
                <a:spcPct val="0"/>
              </a:spcAft>
              <a:defRPr kumimoji="1" sz="3200">
                <a:solidFill>
                  <a:schemeClr val="tx1"/>
                </a:solidFill>
                <a:latin typeface="Arial" pitchFamily="34" charset="0"/>
                <a:ea typeface="華康中特圓體" pitchFamily="49" charset="-120"/>
              </a:defRPr>
            </a:lvl8pPr>
            <a:lvl9pPr marL="3886200" indent="-228600" eaLnBrk="0" fontAlgn="base" hangingPunct="0">
              <a:spcBef>
                <a:spcPct val="0"/>
              </a:spcBef>
              <a:spcAft>
                <a:spcPct val="0"/>
              </a:spcAft>
              <a:defRPr kumimoji="1" sz="3200">
                <a:solidFill>
                  <a:schemeClr val="tx1"/>
                </a:solidFill>
                <a:latin typeface="Arial" pitchFamily="34" charset="0"/>
                <a:ea typeface="華康中特圓體" pitchFamily="49" charset="-120"/>
              </a:defRPr>
            </a:lvl9pPr>
          </a:lstStyle>
          <a:p>
            <a:pPr algn="just" eaLnBrk="1">
              <a:lnSpc>
                <a:spcPts val="3600"/>
              </a:lnSpc>
            </a:pPr>
            <a:r>
              <a:rPr lang="en-US" altLang="zh-TW" sz="2800" dirty="0">
                <a:solidFill>
                  <a:srgbClr val="000066"/>
                </a:solidFill>
                <a:latin typeface="華康中圓體" panose="020F0509000000000000" pitchFamily="49" charset="-120"/>
                <a:ea typeface="華康中圓體" panose="020F0509000000000000" pitchFamily="49" charset="-120"/>
              </a:rPr>
              <a:t>《</a:t>
            </a:r>
            <a:r>
              <a:rPr lang="zh-TW" altLang="en-US" sz="2800" dirty="0">
                <a:solidFill>
                  <a:srgbClr val="000066"/>
                </a:solidFill>
                <a:latin typeface="華康中圓體" panose="020F0509000000000000" pitchFamily="49" charset="-120"/>
                <a:ea typeface="華康中圓體" panose="020F0509000000000000" pitchFamily="49" charset="-120"/>
              </a:rPr>
              <a:t>消失的姆大陸</a:t>
            </a:r>
            <a:r>
              <a:rPr lang="en-US" altLang="zh-TW" sz="2800" dirty="0">
                <a:solidFill>
                  <a:srgbClr val="000066"/>
                </a:solidFill>
                <a:latin typeface="華康中圓體" panose="020F0509000000000000" pitchFamily="49" charset="-120"/>
                <a:ea typeface="華康中圓體" panose="020F0509000000000000" pitchFamily="49" charset="-120"/>
              </a:rPr>
              <a:t>》</a:t>
            </a:r>
            <a:r>
              <a:rPr lang="zh-TW" altLang="en-US" sz="2800" dirty="0">
                <a:solidFill>
                  <a:srgbClr val="000066"/>
                </a:solidFill>
                <a:latin typeface="華康中圓體" panose="020F0509000000000000" pitchFamily="49" charset="-120"/>
                <a:ea typeface="華康中圓體" panose="020F0509000000000000" pitchFamily="49" charset="-120"/>
              </a:rPr>
              <a:t>作者邱吉沃德解讀那卡爾文粘土書板圖</a:t>
            </a:r>
            <a:r>
              <a:rPr lang="zh-TW" altLang="en-US" sz="2800" dirty="0">
                <a:solidFill>
                  <a:srgbClr val="000066"/>
                </a:solidFill>
                <a:latin typeface="華康中圓體" panose="020F0509000000000000" pitchFamily="49" charset="-120"/>
                <a:ea typeface="華康中圓體" panose="020F0509000000000000" pitchFamily="49" charset="-120"/>
                <a:cs typeface="Arial Unicode MS" panose="020B0604020202020204" pitchFamily="34" charset="-120"/>
              </a:rPr>
              <a:t>像</a:t>
            </a:r>
            <a:r>
              <a:rPr lang="zh-TW" altLang="en-US" sz="2800" dirty="0">
                <a:solidFill>
                  <a:srgbClr val="000066"/>
                </a:solidFill>
                <a:latin typeface="Arial Unicode MS" panose="020B0604020202020204" pitchFamily="34" charset="-120"/>
                <a:ea typeface="Arial Unicode MS" panose="020B0604020202020204" pitchFamily="34" charset="-120"/>
                <a:cs typeface="Arial Unicode MS" panose="020B0604020202020204" pitchFamily="34" charset="-120"/>
              </a:rPr>
              <a:t>    </a:t>
            </a:r>
            <a:r>
              <a:rPr lang="zh-TW" altLang="en-US" sz="2800" dirty="0">
                <a:solidFill>
                  <a:srgbClr val="000066"/>
                </a:solidFill>
                <a:latin typeface="華康中圓體" panose="020F0509000000000000" pitchFamily="49" charset="-120"/>
                <a:ea typeface="華康中圓體" panose="020F0509000000000000" pitchFamily="49" charset="-120"/>
              </a:rPr>
              <a:t>本身表示姆大陸的出現；  上的三株蓮花     表示姆大陸有三島，中間是大島，另有二個小島在兩旁，表示姆大陸由三個陸塊組成，用狹窄的海峽或水道彼此分開。  字兩旁水波紋    表示姆大陸被海洋所包圍。左</a:t>
            </a:r>
            <a:r>
              <a:rPr lang="zh-TW" altLang="en-US" sz="2800" dirty="0">
                <a:solidFill>
                  <a:srgbClr val="000066"/>
                </a:solidFill>
                <a:latin typeface="華康細圓體" panose="020F0309000000000000" pitchFamily="49" charset="-120"/>
                <a:ea typeface="華康細圓體" panose="020F0309000000000000" pitchFamily="49" charset="-120"/>
              </a:rPr>
              <a:t>邊</a:t>
            </a:r>
            <a:r>
              <a:rPr lang="zh-TW" altLang="en-US" sz="2800" dirty="0">
                <a:solidFill>
                  <a:srgbClr val="000066"/>
                </a:solidFill>
                <a:latin typeface="華康中圓體" panose="020F0509000000000000" pitchFamily="49" charset="-120"/>
                <a:ea typeface="華康中圓體" panose="020F0509000000000000" pitchFamily="49" charset="-120"/>
              </a:rPr>
              <a:t>「跳躍的鹿   」表示「首位人類」在地球出現。 </a:t>
            </a:r>
          </a:p>
        </p:txBody>
      </p:sp>
      <p:pic>
        <p:nvPicPr>
          <p:cNvPr id="95238" name="Picture 7" desc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3453" y="4297670"/>
            <a:ext cx="348465" cy="306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9" name="Picture 7" desc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8835" y="2423413"/>
            <a:ext cx="324687" cy="287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2" name="Picture 7" desc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8967" y="2925809"/>
            <a:ext cx="388758" cy="34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3" name="Picture 11" descr="Mu水"/>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9757795" y="4297670"/>
            <a:ext cx="50482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4" name="Picture 13" descr="first m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3351" y="4604013"/>
            <a:ext cx="456032" cy="678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5245" name="物件 1"/>
          <p:cNvGraphicFramePr>
            <a:graphicFrameLocks noChangeAspect="1"/>
          </p:cNvGraphicFramePr>
          <p:nvPr/>
        </p:nvGraphicFramePr>
        <p:xfrm>
          <a:off x="192240" y="1591330"/>
          <a:ext cx="4447576" cy="3898580"/>
        </p:xfrm>
        <a:graphic>
          <a:graphicData uri="http://schemas.openxmlformats.org/presentationml/2006/ole">
            <mc:AlternateContent xmlns:mc="http://schemas.openxmlformats.org/markup-compatibility/2006">
              <mc:Choice xmlns:v="urn:schemas-microsoft-com:vml" Requires="v">
                <p:oleObj r:id="rId5" imgW="6659048" imgH="5828571" progId="PI3.Image">
                  <p:embed/>
                </p:oleObj>
              </mc:Choice>
              <mc:Fallback>
                <p:oleObj r:id="rId5" imgW="6659048" imgH="5828571" progId="PI3.Image">
                  <p:embed/>
                  <p:pic>
                    <p:nvPicPr>
                      <p:cNvPr id="95245" name="物件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2240" y="1591330"/>
                        <a:ext cx="4447576" cy="3898580"/>
                      </a:xfrm>
                      <a:prstGeom prst="rect">
                        <a:avLst/>
                      </a:prstGeom>
                      <a:noFill/>
                      <a:ln>
                        <a:noFill/>
                      </a:ln>
                    </p:spPr>
                  </p:pic>
                </p:oleObj>
              </mc:Fallback>
            </mc:AlternateContent>
          </a:graphicData>
        </a:graphic>
      </p:graphicFrame>
      <p:sp>
        <p:nvSpPr>
          <p:cNvPr id="4" name="矩形 3"/>
          <p:cNvSpPr/>
          <p:nvPr/>
        </p:nvSpPr>
        <p:spPr>
          <a:xfrm>
            <a:off x="718171" y="5282546"/>
            <a:ext cx="3775393" cy="523220"/>
          </a:xfrm>
          <a:prstGeom prst="rect">
            <a:avLst/>
          </a:prstGeom>
        </p:spPr>
        <p:txBody>
          <a:bodyPr wrap="none">
            <a:spAutoFit/>
          </a:bodyPr>
          <a:lstStyle/>
          <a:p>
            <a:r>
              <a:rPr lang="zh-TW" altLang="en-US" sz="2800" b="1" dirty="0">
                <a:solidFill>
                  <a:srgbClr val="3333FF"/>
                </a:solidFill>
                <a:latin typeface="華康標楷體" panose="03000509000000000000" pitchFamily="65" charset="-120"/>
                <a:ea typeface="華康標楷體" panose="03000509000000000000" pitchFamily="65" charset="-120"/>
              </a:rPr>
              <a:t>那卡爾文粘土書板圖像</a:t>
            </a:r>
          </a:p>
        </p:txBody>
      </p:sp>
      <p:pic>
        <p:nvPicPr>
          <p:cNvPr id="14" name="Picture 8" descr="Mu3花"/>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22704" y="2825067"/>
            <a:ext cx="7175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矩形 12"/>
          <p:cNvSpPr/>
          <p:nvPr/>
        </p:nvSpPr>
        <p:spPr>
          <a:xfrm>
            <a:off x="3599311" y="1139242"/>
            <a:ext cx="5724644" cy="646331"/>
          </a:xfrm>
          <a:prstGeom prst="rect">
            <a:avLst/>
          </a:prstGeom>
        </p:spPr>
        <p:txBody>
          <a:bodyPr wrap="none">
            <a:spAutoFit/>
          </a:bodyPr>
          <a:lstStyle/>
          <a:p>
            <a:r>
              <a:rPr lang="zh-TW" altLang="en-US" sz="3600" dirty="0">
                <a:solidFill>
                  <a:srgbClr val="A50021"/>
                </a:solidFill>
                <a:latin typeface="華康中特圓體" panose="020F0809000000000000" pitchFamily="49" charset="-120"/>
                <a:ea typeface="華康中特圓體" panose="020F0809000000000000" pitchFamily="49" charset="-120"/>
              </a:rPr>
              <a:t>邱吉沃德解讀粘土書板圖</a:t>
            </a:r>
            <a:r>
              <a:rPr lang="zh-TW" altLang="en-US" sz="3600" dirty="0">
                <a:solidFill>
                  <a:srgbClr val="A50021"/>
                </a:solidFill>
                <a:latin typeface="華康中特圓體" panose="020F0809000000000000" pitchFamily="49" charset="-120"/>
                <a:ea typeface="華康中特圓體" panose="020F0809000000000000" pitchFamily="49" charset="-120"/>
                <a:cs typeface="Arial Unicode MS" panose="020B0604020202020204" pitchFamily="34" charset="-120"/>
              </a:rPr>
              <a:t>像</a:t>
            </a:r>
            <a:endParaRPr lang="zh-TW" altLang="en-US" sz="3600" dirty="0">
              <a:solidFill>
                <a:srgbClr val="A50021"/>
              </a:solidFill>
              <a:latin typeface="華康中特圓體" panose="020F0809000000000000" pitchFamily="49" charset="-120"/>
              <a:ea typeface="華康中特圓體" panose="020F0809000000000000" pitchFamily="49" charset="-120"/>
            </a:endParaRPr>
          </a:p>
        </p:txBody>
      </p:sp>
      <p:sp>
        <p:nvSpPr>
          <p:cNvPr id="2" name="矩形 1">
            <a:extLst>
              <a:ext uri="{FF2B5EF4-FFF2-40B4-BE49-F238E27FC236}">
                <a16:creationId xmlns:a16="http://schemas.microsoft.com/office/drawing/2014/main" id="{9E165A76-3D1B-C8CE-BB80-546DF690AAB1}"/>
              </a:ext>
            </a:extLst>
          </p:cNvPr>
          <p:cNvSpPr/>
          <p:nvPr/>
        </p:nvSpPr>
        <p:spPr>
          <a:xfrm>
            <a:off x="1892072" y="231361"/>
            <a:ext cx="10582762" cy="707886"/>
          </a:xfrm>
          <a:prstGeom prst="rect">
            <a:avLst/>
          </a:prstGeom>
        </p:spPr>
        <p:txBody>
          <a:bodyPr wrap="square">
            <a:spAutoFit/>
          </a:bodyPr>
          <a:lstStyle/>
          <a:p>
            <a:r>
              <a:rPr lang="zh-TW" altLang="en-US" sz="4000" dirty="0">
                <a:solidFill>
                  <a:srgbClr val="7030A0"/>
                </a:solidFill>
                <a:latin typeface="華康中特圓體" panose="020F0809000000000000" pitchFamily="49" charset="-120"/>
                <a:ea typeface="華康中特圓體" panose="020F0809000000000000" pitchFamily="49" charset="-120"/>
              </a:rPr>
              <a:t>解讀粘土書板圖</a:t>
            </a:r>
            <a:r>
              <a:rPr lang="zh-TW" altLang="en-US" sz="4000" dirty="0">
                <a:solidFill>
                  <a:srgbClr val="7030A0"/>
                </a:solidFill>
                <a:latin typeface="華康中特圓體" panose="020F0809000000000000" pitchFamily="49" charset="-120"/>
                <a:ea typeface="華康中特圓體" panose="020F0809000000000000" pitchFamily="49" charset="-120"/>
                <a:cs typeface="Arial Unicode MS" panose="020B0604020202020204" pitchFamily="34" charset="-120"/>
              </a:rPr>
              <a:t>像</a:t>
            </a:r>
            <a:r>
              <a:rPr lang="zh-TW" altLang="en-US" sz="4000" dirty="0">
                <a:solidFill>
                  <a:srgbClr val="7030A0"/>
                </a:solidFill>
                <a:latin typeface="華康中特圓體" panose="020F0809000000000000" pitchFamily="49" charset="-120"/>
                <a:ea typeface="華康中特圓體" panose="020F0809000000000000" pitchFamily="49" charset="-120"/>
              </a:rPr>
              <a:t>透露姆大陸應是台灣</a:t>
            </a:r>
          </a:p>
        </p:txBody>
      </p:sp>
    </p:spTree>
    <p:extLst>
      <p:ext uri="{BB962C8B-B14F-4D97-AF65-F5344CB8AC3E}">
        <p14:creationId xmlns:p14="http://schemas.microsoft.com/office/powerpoint/2010/main" val="437612616"/>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4"/>
          <p:cNvSpPr>
            <a:spLocks noGrp="1" noChangeArrowheads="1"/>
          </p:cNvSpPr>
          <p:nvPr>
            <p:ph type="title"/>
          </p:nvPr>
        </p:nvSpPr>
        <p:spPr>
          <a:xfrm>
            <a:off x="2084471" y="107675"/>
            <a:ext cx="7648188" cy="563956"/>
          </a:xfrm>
        </p:spPr>
        <p:txBody>
          <a:bodyPr>
            <a:noAutofit/>
          </a:bodyPr>
          <a:lstStyle/>
          <a:p>
            <a:pPr algn="ctr" eaLnBrk="1" hangingPunct="1"/>
            <a:r>
              <a:rPr lang="zh-TW" altLang="en-US" sz="3600" dirty="0">
                <a:solidFill>
                  <a:srgbClr val="A50021"/>
                </a:solidFill>
                <a:latin typeface="華康中特圓體" panose="020F0809000000000000" pitchFamily="49" charset="-120"/>
                <a:ea typeface="華康中特圓體" panose="020F0809000000000000" pitchFamily="49" charset="-120"/>
              </a:rPr>
              <a:t>台灣和中國岩雕的文化系統相同</a:t>
            </a:r>
          </a:p>
        </p:txBody>
      </p:sp>
      <p:pic>
        <p:nvPicPr>
          <p:cNvPr id="40965" name="Picture 7" descr="孤巴察峨F2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5396" y="671631"/>
            <a:ext cx="3076573" cy="265644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0966" name="Picture 8" descr="賀蘭圓s"/>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90367" y="3850970"/>
            <a:ext cx="3230056" cy="215527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0967" name="Picture 9" descr="連雲面s"/>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626228" y="3868709"/>
            <a:ext cx="3240430" cy="214650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0968" name="Picture 10" descr="賀蘭面s"/>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8070572" y="3868709"/>
            <a:ext cx="3261397" cy="214650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0969" name="Text Box 11"/>
          <p:cNvSpPr txBox="1">
            <a:spLocks noChangeArrowheads="1"/>
          </p:cNvSpPr>
          <p:nvPr/>
        </p:nvSpPr>
        <p:spPr bwMode="auto">
          <a:xfrm>
            <a:off x="1190367" y="6015958"/>
            <a:ext cx="1002133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4400">
                <a:solidFill>
                  <a:schemeClr val="tx1"/>
                </a:solidFill>
                <a:latin typeface="Arial" charset="0"/>
                <a:ea typeface="華康儷粗圓" pitchFamily="49" charset="-120"/>
              </a:defRPr>
            </a:lvl1pPr>
            <a:lvl2pPr marL="742950" indent="-285750" eaLnBrk="0" hangingPunct="0">
              <a:defRPr kumimoji="1" sz="4400">
                <a:solidFill>
                  <a:schemeClr val="tx1"/>
                </a:solidFill>
                <a:latin typeface="Arial" charset="0"/>
                <a:ea typeface="華康儷粗圓" pitchFamily="49" charset="-120"/>
              </a:defRPr>
            </a:lvl2pPr>
            <a:lvl3pPr marL="1143000" indent="-228600" eaLnBrk="0" hangingPunct="0">
              <a:defRPr kumimoji="1" sz="4400">
                <a:solidFill>
                  <a:schemeClr val="tx1"/>
                </a:solidFill>
                <a:latin typeface="Arial" charset="0"/>
                <a:ea typeface="華康儷粗圓" pitchFamily="49" charset="-120"/>
              </a:defRPr>
            </a:lvl3pPr>
            <a:lvl4pPr marL="1600200" indent="-228600" eaLnBrk="0" hangingPunct="0">
              <a:defRPr kumimoji="1" sz="4400">
                <a:solidFill>
                  <a:schemeClr val="tx1"/>
                </a:solidFill>
                <a:latin typeface="Arial" charset="0"/>
                <a:ea typeface="華康儷粗圓" pitchFamily="49" charset="-120"/>
              </a:defRPr>
            </a:lvl4pPr>
            <a:lvl5pPr marL="2057400" indent="-228600" eaLnBrk="0" hangingPunct="0">
              <a:defRPr kumimoji="1" sz="4400">
                <a:solidFill>
                  <a:schemeClr val="tx1"/>
                </a:solidFill>
                <a:latin typeface="Arial" charset="0"/>
                <a:ea typeface="華康儷粗圓" pitchFamily="49" charset="-120"/>
              </a:defRPr>
            </a:lvl5pPr>
            <a:lvl6pPr marL="2514600" indent="-228600" eaLnBrk="0" fontAlgn="ctr" hangingPunct="0">
              <a:spcBef>
                <a:spcPct val="0"/>
              </a:spcBef>
              <a:spcAft>
                <a:spcPct val="0"/>
              </a:spcAft>
              <a:defRPr kumimoji="1" sz="4400">
                <a:solidFill>
                  <a:schemeClr val="tx1"/>
                </a:solidFill>
                <a:latin typeface="Arial" charset="0"/>
                <a:ea typeface="華康儷粗圓" pitchFamily="49" charset="-120"/>
              </a:defRPr>
            </a:lvl6pPr>
            <a:lvl7pPr marL="2971800" indent="-228600" eaLnBrk="0" fontAlgn="ctr" hangingPunct="0">
              <a:spcBef>
                <a:spcPct val="0"/>
              </a:spcBef>
              <a:spcAft>
                <a:spcPct val="0"/>
              </a:spcAft>
              <a:defRPr kumimoji="1" sz="4400">
                <a:solidFill>
                  <a:schemeClr val="tx1"/>
                </a:solidFill>
                <a:latin typeface="Arial" charset="0"/>
                <a:ea typeface="華康儷粗圓" pitchFamily="49" charset="-120"/>
              </a:defRPr>
            </a:lvl7pPr>
            <a:lvl8pPr marL="3429000" indent="-228600" eaLnBrk="0" fontAlgn="ctr" hangingPunct="0">
              <a:spcBef>
                <a:spcPct val="0"/>
              </a:spcBef>
              <a:spcAft>
                <a:spcPct val="0"/>
              </a:spcAft>
              <a:defRPr kumimoji="1" sz="4400">
                <a:solidFill>
                  <a:schemeClr val="tx1"/>
                </a:solidFill>
                <a:latin typeface="Arial" charset="0"/>
                <a:ea typeface="華康儷粗圓" pitchFamily="49" charset="-120"/>
              </a:defRPr>
            </a:lvl8pPr>
            <a:lvl9pPr marL="3886200" indent="-228600" eaLnBrk="0" fontAlgn="ctr" hangingPunct="0">
              <a:spcBef>
                <a:spcPct val="0"/>
              </a:spcBef>
              <a:spcAft>
                <a:spcPct val="0"/>
              </a:spcAft>
              <a:defRPr kumimoji="1" sz="4400">
                <a:solidFill>
                  <a:schemeClr val="tx1"/>
                </a:solidFill>
                <a:latin typeface="Arial" charset="0"/>
                <a:ea typeface="華康儷粗圓" pitchFamily="49" charset="-120"/>
              </a:defRPr>
            </a:lvl9pPr>
          </a:lstStyle>
          <a:p>
            <a:pPr eaLnBrk="1" hangingPunct="1">
              <a:spcBef>
                <a:spcPct val="50000"/>
              </a:spcBef>
            </a:pPr>
            <a:r>
              <a:rPr lang="en-US" altLang="zh-TW" sz="2800" b="1" dirty="0">
                <a:solidFill>
                  <a:srgbClr val="3333FF"/>
                </a:solidFill>
                <a:latin typeface="華康標楷體" panose="03000509000000000000" pitchFamily="65" charset="-120"/>
                <a:ea typeface="華康標楷體" panose="03000509000000000000" pitchFamily="65" charset="-120"/>
              </a:rPr>
              <a:t>  </a:t>
            </a:r>
            <a:r>
              <a:rPr lang="zh-TW" altLang="en-US" sz="2800" b="1" dirty="0">
                <a:solidFill>
                  <a:srgbClr val="3333FF"/>
                </a:solidFill>
                <a:latin typeface="華康標楷體" panose="03000509000000000000" pitchFamily="65" charset="-120"/>
                <a:ea typeface="華康標楷體" panose="03000509000000000000" pitchFamily="65" charset="-120"/>
              </a:rPr>
              <a:t> 賀蘭山同心圓      賀蘭山人面岩雕     連雲港人面岩雕</a:t>
            </a:r>
          </a:p>
        </p:txBody>
      </p:sp>
      <p:sp>
        <p:nvSpPr>
          <p:cNvPr id="40970" name="Text Box 12"/>
          <p:cNvSpPr txBox="1">
            <a:spLocks noChangeArrowheads="1"/>
          </p:cNvSpPr>
          <p:nvPr/>
        </p:nvSpPr>
        <p:spPr bwMode="auto">
          <a:xfrm>
            <a:off x="1410311" y="3337044"/>
            <a:ext cx="10230704" cy="540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4400">
                <a:solidFill>
                  <a:schemeClr val="tx1"/>
                </a:solidFill>
                <a:latin typeface="Arial" charset="0"/>
                <a:ea typeface="華康儷粗圓" pitchFamily="49" charset="-120"/>
              </a:defRPr>
            </a:lvl1pPr>
            <a:lvl2pPr marL="742950" indent="-285750" eaLnBrk="0" hangingPunct="0">
              <a:defRPr kumimoji="1" sz="4400">
                <a:solidFill>
                  <a:schemeClr val="tx1"/>
                </a:solidFill>
                <a:latin typeface="Arial" charset="0"/>
                <a:ea typeface="華康儷粗圓" pitchFamily="49" charset="-120"/>
              </a:defRPr>
            </a:lvl2pPr>
            <a:lvl3pPr marL="1143000" indent="-228600" eaLnBrk="0" hangingPunct="0">
              <a:defRPr kumimoji="1" sz="4400">
                <a:solidFill>
                  <a:schemeClr val="tx1"/>
                </a:solidFill>
                <a:latin typeface="Arial" charset="0"/>
                <a:ea typeface="華康儷粗圓" pitchFamily="49" charset="-120"/>
              </a:defRPr>
            </a:lvl3pPr>
            <a:lvl4pPr marL="1600200" indent="-228600" eaLnBrk="0" hangingPunct="0">
              <a:defRPr kumimoji="1" sz="4400">
                <a:solidFill>
                  <a:schemeClr val="tx1"/>
                </a:solidFill>
                <a:latin typeface="Arial" charset="0"/>
                <a:ea typeface="華康儷粗圓" pitchFamily="49" charset="-120"/>
              </a:defRPr>
            </a:lvl4pPr>
            <a:lvl5pPr marL="2057400" indent="-228600" eaLnBrk="0" hangingPunct="0">
              <a:defRPr kumimoji="1" sz="4400">
                <a:solidFill>
                  <a:schemeClr val="tx1"/>
                </a:solidFill>
                <a:latin typeface="Arial" charset="0"/>
                <a:ea typeface="華康儷粗圓" pitchFamily="49" charset="-120"/>
              </a:defRPr>
            </a:lvl5pPr>
            <a:lvl6pPr marL="2514600" indent="-228600" eaLnBrk="0" fontAlgn="ctr" hangingPunct="0">
              <a:spcBef>
                <a:spcPct val="0"/>
              </a:spcBef>
              <a:spcAft>
                <a:spcPct val="0"/>
              </a:spcAft>
              <a:defRPr kumimoji="1" sz="4400">
                <a:solidFill>
                  <a:schemeClr val="tx1"/>
                </a:solidFill>
                <a:latin typeface="Arial" charset="0"/>
                <a:ea typeface="華康儷粗圓" pitchFamily="49" charset="-120"/>
              </a:defRPr>
            </a:lvl6pPr>
            <a:lvl7pPr marL="2971800" indent="-228600" eaLnBrk="0" fontAlgn="ctr" hangingPunct="0">
              <a:spcBef>
                <a:spcPct val="0"/>
              </a:spcBef>
              <a:spcAft>
                <a:spcPct val="0"/>
              </a:spcAft>
              <a:defRPr kumimoji="1" sz="4400">
                <a:solidFill>
                  <a:schemeClr val="tx1"/>
                </a:solidFill>
                <a:latin typeface="Arial" charset="0"/>
                <a:ea typeface="華康儷粗圓" pitchFamily="49" charset="-120"/>
              </a:defRPr>
            </a:lvl7pPr>
            <a:lvl8pPr marL="3429000" indent="-228600" eaLnBrk="0" fontAlgn="ctr" hangingPunct="0">
              <a:spcBef>
                <a:spcPct val="0"/>
              </a:spcBef>
              <a:spcAft>
                <a:spcPct val="0"/>
              </a:spcAft>
              <a:defRPr kumimoji="1" sz="4400">
                <a:solidFill>
                  <a:schemeClr val="tx1"/>
                </a:solidFill>
                <a:latin typeface="Arial" charset="0"/>
                <a:ea typeface="華康儷粗圓" pitchFamily="49" charset="-120"/>
              </a:defRPr>
            </a:lvl8pPr>
            <a:lvl9pPr marL="3886200" indent="-228600" eaLnBrk="0" fontAlgn="ctr" hangingPunct="0">
              <a:spcBef>
                <a:spcPct val="0"/>
              </a:spcBef>
              <a:spcAft>
                <a:spcPct val="0"/>
              </a:spcAft>
              <a:defRPr kumimoji="1" sz="4400">
                <a:solidFill>
                  <a:schemeClr val="tx1"/>
                </a:solidFill>
                <a:latin typeface="Arial" charset="0"/>
                <a:ea typeface="華康儷粗圓" pitchFamily="49" charset="-120"/>
              </a:defRPr>
            </a:lvl9pPr>
          </a:lstStyle>
          <a:p>
            <a:pPr eaLnBrk="1" hangingPunct="1">
              <a:spcBef>
                <a:spcPct val="50000"/>
              </a:spcBef>
            </a:pPr>
            <a:r>
              <a:rPr lang="zh-TW" altLang="en-US" sz="2800" b="1" dirty="0">
                <a:solidFill>
                  <a:srgbClr val="3333FF"/>
                </a:solidFill>
                <a:latin typeface="華康標楷體" panose="03000509000000000000" pitchFamily="65" charset="-120"/>
                <a:ea typeface="華康標楷體" panose="03000509000000000000" pitchFamily="65" charset="-120"/>
              </a:rPr>
              <a:t>孤巴察峨同心圓     孤巴察峨人面岩雕    孤巴察峨人面岩雕</a:t>
            </a:r>
          </a:p>
        </p:txBody>
      </p:sp>
      <p:sp>
        <p:nvSpPr>
          <p:cNvPr id="2" name="文字方塊 1"/>
          <p:cNvSpPr txBox="1"/>
          <p:nvPr/>
        </p:nvSpPr>
        <p:spPr>
          <a:xfrm>
            <a:off x="513259" y="1408578"/>
            <a:ext cx="677108" cy="1178560"/>
          </a:xfrm>
          <a:prstGeom prst="rect">
            <a:avLst/>
          </a:prstGeom>
          <a:noFill/>
        </p:spPr>
        <p:txBody>
          <a:bodyPr vert="eaVert" wrap="square" rtlCol="0">
            <a:spAutoFit/>
          </a:bodyPr>
          <a:lstStyle/>
          <a:p>
            <a:r>
              <a:rPr lang="zh-TW" altLang="en-US" sz="3200" dirty="0">
                <a:solidFill>
                  <a:srgbClr val="3333FF"/>
                </a:solidFill>
                <a:latin typeface="華康中圓體" panose="020F0509000000000000" pitchFamily="49" charset="-120"/>
                <a:ea typeface="華康中圓體" panose="020F0509000000000000" pitchFamily="49" charset="-120"/>
              </a:rPr>
              <a:t>台 灣</a:t>
            </a:r>
          </a:p>
        </p:txBody>
      </p:sp>
      <p:sp>
        <p:nvSpPr>
          <p:cNvPr id="5" name="文字方塊 4"/>
          <p:cNvSpPr txBox="1"/>
          <p:nvPr/>
        </p:nvSpPr>
        <p:spPr>
          <a:xfrm>
            <a:off x="513259" y="4448437"/>
            <a:ext cx="677108" cy="1198880"/>
          </a:xfrm>
          <a:prstGeom prst="rect">
            <a:avLst/>
          </a:prstGeom>
          <a:noFill/>
        </p:spPr>
        <p:txBody>
          <a:bodyPr vert="eaVert" wrap="square" rtlCol="0">
            <a:spAutoFit/>
          </a:bodyPr>
          <a:lstStyle/>
          <a:p>
            <a:r>
              <a:rPr lang="zh-TW" altLang="en-US" sz="3200" dirty="0">
                <a:solidFill>
                  <a:srgbClr val="3333FF"/>
                </a:solidFill>
                <a:latin typeface="華康中圓體" panose="020F0509000000000000" pitchFamily="49" charset="-120"/>
                <a:ea typeface="華康中圓體" panose="020F0509000000000000" pitchFamily="49" charset="-120"/>
              </a:rPr>
              <a:t>中 國</a:t>
            </a:r>
          </a:p>
        </p:txBody>
      </p:sp>
      <p:pic>
        <p:nvPicPr>
          <p:cNvPr id="3" name="圖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90367" y="671631"/>
            <a:ext cx="3010112" cy="2665819"/>
          </a:xfrm>
          <a:prstGeom prst="rect">
            <a:avLst/>
          </a:prstGeom>
          <a:ln w="12700">
            <a:solidFill>
              <a:schemeClr val="tx1"/>
            </a:solidFill>
          </a:ln>
        </p:spPr>
      </p:pic>
      <p:pic>
        <p:nvPicPr>
          <p:cNvPr id="6" name="圖片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20423" y="671631"/>
            <a:ext cx="3670300" cy="2703875"/>
          </a:xfrm>
          <a:prstGeom prst="rect">
            <a:avLst/>
          </a:prstGeom>
          <a:ln w="12700">
            <a:solidFill>
              <a:schemeClr val="tx1"/>
            </a:solidFill>
          </a:ln>
        </p:spPr>
      </p:pic>
    </p:spTree>
    <p:extLst>
      <p:ext uri="{BB962C8B-B14F-4D97-AF65-F5344CB8AC3E}">
        <p14:creationId xmlns:p14="http://schemas.microsoft.com/office/powerpoint/2010/main" val="697339162"/>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0448870" y="4181151"/>
            <a:ext cx="1328602" cy="954107"/>
          </a:xfrm>
          <a:prstGeom prst="rect">
            <a:avLst/>
          </a:prstGeom>
        </p:spPr>
        <p:txBody>
          <a:bodyPr wrap="square">
            <a:spAutoFit/>
          </a:bodyPr>
          <a:lstStyle/>
          <a:p>
            <a:r>
              <a:rPr lang="zh-TW" altLang="en-US" sz="2800" b="1" dirty="0">
                <a:solidFill>
                  <a:srgbClr val="3333FF"/>
                </a:solidFill>
                <a:latin typeface="華康標楷體" panose="03000509000000000000" pitchFamily="65" charset="-120"/>
                <a:ea typeface="華康標楷體" panose="03000509000000000000" pitchFamily="65" charset="-120"/>
              </a:rPr>
              <a:t>台東</a:t>
            </a:r>
            <a:r>
              <a:rPr lang="zh-TW" altLang="en-US" sz="2400" b="1" dirty="0">
                <a:solidFill>
                  <a:srgbClr val="3333FF"/>
                </a:solidFill>
                <a:latin typeface="華康標楷體" panose="03000509000000000000" pitchFamily="65" charset="-120"/>
                <a:ea typeface="華康標楷體" panose="03000509000000000000" pitchFamily="65" charset="-120"/>
              </a:rPr>
              <a:t>東河</a:t>
            </a:r>
            <a:r>
              <a:rPr lang="zh-TW" altLang="en-US" sz="2800" b="1" dirty="0">
                <a:solidFill>
                  <a:srgbClr val="3333FF"/>
                </a:solidFill>
                <a:latin typeface="華康標楷體" panose="03000509000000000000" pitchFamily="65" charset="-120"/>
                <a:ea typeface="華康標楷體" panose="03000509000000000000" pitchFamily="65" charset="-120"/>
              </a:rPr>
              <a:t>石壁</a:t>
            </a:r>
          </a:p>
        </p:txBody>
      </p:sp>
      <p:sp>
        <p:nvSpPr>
          <p:cNvPr id="7" name="矩形 6"/>
          <p:cNvSpPr/>
          <p:nvPr/>
        </p:nvSpPr>
        <p:spPr>
          <a:xfrm>
            <a:off x="4764570" y="4001995"/>
            <a:ext cx="1153982" cy="1200329"/>
          </a:xfrm>
          <a:prstGeom prst="rect">
            <a:avLst/>
          </a:prstGeom>
        </p:spPr>
        <p:txBody>
          <a:bodyPr wrap="square">
            <a:spAutoFit/>
          </a:bodyPr>
          <a:lstStyle/>
          <a:p>
            <a:r>
              <a:rPr lang="zh-TW" altLang="en-US" sz="2400" b="1" dirty="0">
                <a:solidFill>
                  <a:srgbClr val="3333FF"/>
                </a:solidFill>
                <a:latin typeface="華康標楷體" panose="03000509000000000000" pitchFamily="65" charset="-120"/>
                <a:ea typeface="華康標楷體" panose="03000509000000000000" pitchFamily="65" charset="-120"/>
              </a:rPr>
              <a:t>台東富里公埔石壁</a:t>
            </a:r>
          </a:p>
        </p:txBody>
      </p:sp>
      <p:sp>
        <p:nvSpPr>
          <p:cNvPr id="10" name="矩形 9"/>
          <p:cNvSpPr/>
          <p:nvPr/>
        </p:nvSpPr>
        <p:spPr>
          <a:xfrm>
            <a:off x="420624" y="737858"/>
            <a:ext cx="11356848" cy="1938992"/>
          </a:xfrm>
          <a:prstGeom prst="rect">
            <a:avLst/>
          </a:prstGeom>
        </p:spPr>
        <p:txBody>
          <a:bodyPr wrap="square">
            <a:spAutoFit/>
          </a:bodyPr>
          <a:lstStyle/>
          <a:p>
            <a:pPr algn="just" hangingPunct="0">
              <a:lnSpc>
                <a:spcPts val="3600"/>
              </a:lnSpc>
            </a:pPr>
            <a:r>
              <a:rPr lang="zh-TW" altLang="en-US" sz="2800" dirty="0">
                <a:solidFill>
                  <a:srgbClr val="000066"/>
                </a:solidFill>
                <a:latin typeface="華康中圓體" panose="020F0509000000000000" pitchFamily="49" charset="-120"/>
                <a:ea typeface="華康中圓體" panose="020F0509000000000000" pitchFamily="49" charset="-120"/>
              </a:rPr>
              <a:t>石壁又稱石墻，石壁</a:t>
            </a:r>
            <a:r>
              <a:rPr lang="zh-TW" altLang="zh-TW" sz="2800" dirty="0">
                <a:solidFill>
                  <a:srgbClr val="000066"/>
                </a:solidFill>
                <a:latin typeface="華康中圓體" panose="020F0509000000000000" pitchFamily="49" charset="-120"/>
                <a:ea typeface="華康中圓體" panose="020F0509000000000000" pitchFamily="49" charset="-120"/>
              </a:rPr>
              <a:t>的高度約</a:t>
            </a:r>
            <a:r>
              <a:rPr lang="en-US" altLang="zh-TW" sz="2800" dirty="0">
                <a:solidFill>
                  <a:srgbClr val="000066"/>
                </a:solidFill>
                <a:latin typeface="華康中圓體" panose="020F0509000000000000" pitchFamily="49" charset="-120"/>
                <a:ea typeface="華康中圓體" panose="020F0509000000000000" pitchFamily="49" charset="-120"/>
              </a:rPr>
              <a:t>1</a:t>
            </a:r>
            <a:r>
              <a:rPr lang="zh-TW" altLang="zh-TW" sz="2800" dirty="0">
                <a:solidFill>
                  <a:srgbClr val="000066"/>
                </a:solidFill>
                <a:latin typeface="華康中圓體" panose="020F0509000000000000" pitchFamily="49" charset="-120"/>
                <a:ea typeface="華康中圓體" panose="020F0509000000000000" pitchFamily="49" charset="-120"/>
              </a:rPr>
              <a:t>公尺餘</a:t>
            </a:r>
            <a:r>
              <a:rPr lang="zh-TW" altLang="en-US" sz="2800" dirty="0">
                <a:solidFill>
                  <a:srgbClr val="000066"/>
                </a:solidFill>
                <a:latin typeface="華康中圓體" panose="020F0509000000000000" pitchFamily="49" charset="-120"/>
                <a:ea typeface="華康中圓體" panose="020F0509000000000000" pitchFamily="49" charset="-120"/>
              </a:rPr>
              <a:t>，</a:t>
            </a:r>
            <a:r>
              <a:rPr lang="zh-TW" altLang="zh-TW" sz="2800" dirty="0">
                <a:solidFill>
                  <a:srgbClr val="000066"/>
                </a:solidFill>
                <a:latin typeface="華康中圓體" panose="020F0509000000000000" pitchFamily="49" charset="-120"/>
                <a:ea typeface="華康中圓體" panose="020F0509000000000000" pitchFamily="49" charset="-120"/>
              </a:rPr>
              <a:t>整體似牆面</a:t>
            </a:r>
            <a:r>
              <a:rPr lang="zh-TW" altLang="en-US" sz="2800" dirty="0">
                <a:solidFill>
                  <a:srgbClr val="000066"/>
                </a:solidFill>
                <a:latin typeface="華康中圓體" panose="020F0509000000000000" pitchFamily="49" charset="-120"/>
                <a:ea typeface="華康中圓體" panose="020F0509000000000000" pitchFamily="49" charset="-120"/>
              </a:rPr>
              <a:t>，</a:t>
            </a:r>
            <a:r>
              <a:rPr lang="zh-TW" altLang="zh-TW" sz="2800" dirty="0">
                <a:solidFill>
                  <a:srgbClr val="000066"/>
                </a:solidFill>
                <a:latin typeface="華康中圓體" panose="020F0509000000000000" pitchFamily="49" charset="-120"/>
                <a:ea typeface="華康中圓體" panose="020F0509000000000000" pitchFamily="49" charset="-120"/>
              </a:rPr>
              <a:t>或在一面加工使</a:t>
            </a:r>
            <a:r>
              <a:rPr lang="zh-TW" altLang="en-US" sz="2800" dirty="0">
                <a:solidFill>
                  <a:srgbClr val="000066"/>
                </a:solidFill>
                <a:latin typeface="華康中圓體" panose="020F0509000000000000" pitchFamily="49" charset="-120"/>
                <a:ea typeface="華康中圓體" panose="020F0509000000000000" pitchFamily="49" charset="-120"/>
              </a:rPr>
              <a:t>其</a:t>
            </a:r>
            <a:r>
              <a:rPr lang="zh-TW" altLang="zh-TW" sz="2800" dirty="0">
                <a:solidFill>
                  <a:srgbClr val="000066"/>
                </a:solidFill>
                <a:latin typeface="華康中圓體" panose="020F0509000000000000" pitchFamily="49" charset="-120"/>
                <a:ea typeface="華康中圓體" panose="020F0509000000000000" pitchFamily="49" charset="-120"/>
              </a:rPr>
              <a:t>帶有兩個突狀物</a:t>
            </a:r>
            <a:r>
              <a:rPr lang="zh-TW" altLang="en-US" sz="2800" dirty="0">
                <a:solidFill>
                  <a:srgbClr val="000066"/>
                </a:solidFill>
                <a:latin typeface="華康中圓體" panose="020F0509000000000000" pitchFamily="49" charset="-120"/>
                <a:ea typeface="華康中圓體" panose="020F0509000000000000" pitchFamily="49" charset="-120"/>
              </a:rPr>
              <a:t>，稱為乳型</a:t>
            </a:r>
            <a:r>
              <a:rPr lang="zh-TW" altLang="zh-TW" sz="2800" dirty="0">
                <a:solidFill>
                  <a:srgbClr val="000066"/>
                </a:solidFill>
                <a:latin typeface="華康中圓體" panose="020F0509000000000000" pitchFamily="49" charset="-120"/>
                <a:ea typeface="華康中圓體" panose="020F0509000000000000" pitchFamily="49" charset="-120"/>
              </a:rPr>
              <a:t>石壁。</a:t>
            </a:r>
            <a:r>
              <a:rPr lang="zh-TW" altLang="en-US" sz="2800" dirty="0">
                <a:solidFill>
                  <a:srgbClr val="000066"/>
                </a:solidFill>
                <a:latin typeface="華康中圓體" panose="020F0509000000000000" pitchFamily="49" charset="-120"/>
                <a:ea typeface="華康中圓體" panose="020F0509000000000000" pitchFamily="49" charset="-120"/>
              </a:rPr>
              <a:t>石壁是</a:t>
            </a:r>
            <a:r>
              <a:rPr lang="zh-TW" altLang="zh-TW" sz="2800" dirty="0">
                <a:solidFill>
                  <a:srgbClr val="000066"/>
                </a:solidFill>
                <a:latin typeface="華康中圓體" panose="020F0509000000000000" pitchFamily="49" charset="-120"/>
                <a:ea typeface="華康中圓體" panose="020F0509000000000000" pitchFamily="49" charset="-120"/>
              </a:rPr>
              <a:t>巨大石造物</a:t>
            </a:r>
            <a:r>
              <a:rPr lang="zh-TW" altLang="en-US" sz="2800" dirty="0">
                <a:solidFill>
                  <a:srgbClr val="000066"/>
                </a:solidFill>
                <a:latin typeface="華康中圓體" panose="020F0509000000000000" pitchFamily="49" charset="-120"/>
                <a:ea typeface="華康中圓體" panose="020F0509000000000000" pitchFamily="49" charset="-120"/>
              </a:rPr>
              <a:t>，大多在台東縣被發現。由於岩石單獨無法做建造年代的檢測，故被學者歸併</a:t>
            </a:r>
            <a:r>
              <a:rPr lang="zh-TW" altLang="en-US" sz="2800" dirty="0">
                <a:solidFill>
                  <a:srgbClr val="000066"/>
                </a:solidFill>
                <a:latin typeface="華康細圓體" panose="020F0309000000000000" pitchFamily="49" charset="-120"/>
                <a:ea typeface="華康細圓體" panose="020F0309000000000000" pitchFamily="49" charset="-120"/>
              </a:rPr>
              <a:t>屬</a:t>
            </a:r>
            <a:r>
              <a:rPr lang="zh-TW" altLang="en-US" sz="2800" dirty="0">
                <a:solidFill>
                  <a:srgbClr val="000066"/>
                </a:solidFill>
                <a:latin typeface="華康中圓體" panose="020F0509000000000000" pitchFamily="49" charset="-120"/>
                <a:ea typeface="華康中圓體" panose="020F0509000000000000" pitchFamily="49" charset="-120"/>
              </a:rPr>
              <a:t>於麒麟文化，也認為用於祭祀儀式，但現在原住民並不知其用途。</a:t>
            </a:r>
          </a:p>
        </p:txBody>
      </p:sp>
      <p:pic>
        <p:nvPicPr>
          <p:cNvPr id="9" name="圖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8604" y="2676850"/>
            <a:ext cx="4064112" cy="3952549"/>
          </a:xfrm>
          <a:prstGeom prst="rect">
            <a:avLst/>
          </a:prstGeom>
          <a:ln w="12700">
            <a:solidFill>
              <a:schemeClr val="tx1"/>
            </a:solidFill>
          </a:ln>
        </p:spPr>
      </p:pic>
      <p:sp>
        <p:nvSpPr>
          <p:cNvPr id="15" name="矩形 14"/>
          <p:cNvSpPr/>
          <p:nvPr/>
        </p:nvSpPr>
        <p:spPr>
          <a:xfrm>
            <a:off x="4470950" y="112998"/>
            <a:ext cx="3250099" cy="769441"/>
          </a:xfrm>
          <a:prstGeom prst="rect">
            <a:avLst/>
          </a:prstGeom>
        </p:spPr>
        <p:txBody>
          <a:bodyPr wrap="square">
            <a:spAutoFit/>
          </a:bodyPr>
          <a:lstStyle/>
          <a:p>
            <a:pPr algn="ctr"/>
            <a:r>
              <a:rPr lang="zh-TW" altLang="en-US" sz="4400" dirty="0">
                <a:solidFill>
                  <a:srgbClr val="7030A0"/>
                </a:solidFill>
                <a:latin typeface="華康中特圓體" panose="020F0809000000000000" pitchFamily="49" charset="-120"/>
                <a:ea typeface="華康中特圓體" panose="020F0809000000000000" pitchFamily="49" charset="-120"/>
              </a:rPr>
              <a:t>六、石壁</a:t>
            </a:r>
          </a:p>
        </p:txBody>
      </p:sp>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219" y="2676851"/>
            <a:ext cx="3834351" cy="3952549"/>
          </a:xfrm>
          <a:prstGeom prst="rect">
            <a:avLst/>
          </a:prstGeom>
          <a:ln w="12700">
            <a:solidFill>
              <a:schemeClr val="tx1"/>
            </a:solidFill>
          </a:ln>
        </p:spPr>
      </p:pic>
    </p:spTree>
    <p:extLst>
      <p:ext uri="{BB962C8B-B14F-4D97-AF65-F5344CB8AC3E}">
        <p14:creationId xmlns:p14="http://schemas.microsoft.com/office/powerpoint/2010/main" val="29758732"/>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8662" y="1025436"/>
            <a:ext cx="5383277" cy="4310418"/>
          </a:xfrm>
          <a:prstGeom prst="rect">
            <a:avLst/>
          </a:prstGeom>
          <a:ln w="12700">
            <a:solidFill>
              <a:schemeClr val="tx1"/>
            </a:solidFill>
          </a:ln>
        </p:spPr>
      </p:pic>
      <p:sp>
        <p:nvSpPr>
          <p:cNvPr id="4" name="矩形 3"/>
          <p:cNvSpPr/>
          <p:nvPr/>
        </p:nvSpPr>
        <p:spPr>
          <a:xfrm>
            <a:off x="369277" y="5335854"/>
            <a:ext cx="11372662" cy="523220"/>
          </a:xfrm>
          <a:prstGeom prst="rect">
            <a:avLst/>
          </a:prstGeom>
        </p:spPr>
        <p:txBody>
          <a:bodyPr wrap="square">
            <a:spAutoFit/>
          </a:bodyPr>
          <a:lstStyle/>
          <a:p>
            <a:r>
              <a:rPr lang="zh-TW" altLang="en-US" sz="2800" b="1" dirty="0">
                <a:solidFill>
                  <a:srgbClr val="3333FF"/>
                </a:solidFill>
                <a:latin typeface="華康標楷體" panose="03000509000000000000" pitchFamily="65" charset="-120"/>
                <a:ea typeface="華康標楷體" panose="03000509000000000000" pitchFamily="65" charset="-120"/>
              </a:rPr>
              <a:t>         台東都蘭石壁一                    台東都蘭石壁三    </a:t>
            </a:r>
            <a:endParaRPr lang="zh-TW" altLang="en-US" sz="2800" b="1" dirty="0">
              <a:solidFill>
                <a:srgbClr val="3333FF"/>
              </a:solidFill>
            </a:endParaRPr>
          </a:p>
        </p:txBody>
      </p:sp>
      <p:pic>
        <p:nvPicPr>
          <p:cNvPr id="6" name="圖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182" y="1016248"/>
            <a:ext cx="5822950" cy="4319606"/>
          </a:xfrm>
          <a:prstGeom prst="rect">
            <a:avLst/>
          </a:prstGeom>
        </p:spPr>
      </p:pic>
    </p:spTree>
    <p:extLst>
      <p:ext uri="{BB962C8B-B14F-4D97-AF65-F5344CB8AC3E}">
        <p14:creationId xmlns:p14="http://schemas.microsoft.com/office/powerpoint/2010/main" val="1270140658"/>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p:cNvSpPr>
            <a:spLocks noGrp="1" noChangeArrowheads="1"/>
          </p:cNvSpPr>
          <p:nvPr>
            <p:ph type="title"/>
          </p:nvPr>
        </p:nvSpPr>
        <p:spPr>
          <a:xfrm>
            <a:off x="2286001" y="5275384"/>
            <a:ext cx="8387542" cy="601714"/>
          </a:xfrm>
        </p:spPr>
        <p:txBody>
          <a:bodyPr>
            <a:noAutofit/>
          </a:bodyPr>
          <a:lstStyle/>
          <a:p>
            <a:pPr algn="ctr">
              <a:lnSpc>
                <a:spcPts val="4200"/>
              </a:lnSpc>
            </a:pPr>
            <a:r>
              <a:rPr lang="zh-TW" altLang="en-US" sz="2800" b="1" dirty="0">
                <a:solidFill>
                  <a:srgbClr val="3333FF"/>
                </a:solidFill>
                <a:latin typeface="華康標楷體" panose="03000509000000000000" pitchFamily="65" charset="-120"/>
                <a:ea typeface="華康標楷體" panose="03000509000000000000" pitchFamily="65" charset="-120"/>
              </a:rPr>
              <a:t>台東東河都蘭石壁</a:t>
            </a:r>
            <a:r>
              <a:rPr lang="en-US" altLang="zh-TW" sz="2800" b="1" dirty="0">
                <a:solidFill>
                  <a:srgbClr val="3333FF"/>
                </a:solidFill>
                <a:latin typeface="華康標楷體" panose="03000509000000000000" pitchFamily="65" charset="-120"/>
                <a:ea typeface="華康標楷體" panose="03000509000000000000" pitchFamily="65" charset="-120"/>
              </a:rPr>
              <a:t>(</a:t>
            </a:r>
            <a:r>
              <a:rPr lang="zh-TW" altLang="en-US" sz="2800" b="1" dirty="0">
                <a:solidFill>
                  <a:srgbClr val="3333FF"/>
                </a:solidFill>
                <a:latin typeface="華康標楷體" panose="03000509000000000000" pitchFamily="65" charset="-120"/>
                <a:ea typeface="華康標楷體" panose="03000509000000000000" pitchFamily="65" charset="-120"/>
              </a:rPr>
              <a:t>二</a:t>
            </a:r>
            <a:r>
              <a:rPr lang="en-US" altLang="zh-TW" sz="2800" b="1" dirty="0">
                <a:solidFill>
                  <a:srgbClr val="3333FF"/>
                </a:solidFill>
                <a:latin typeface="華康標楷體" panose="03000509000000000000" pitchFamily="65" charset="-120"/>
                <a:ea typeface="華康標楷體" panose="03000509000000000000" pitchFamily="65" charset="-120"/>
              </a:rPr>
              <a:t>)</a:t>
            </a:r>
            <a:r>
              <a:rPr lang="zh-TW" altLang="en-US" sz="2800" b="1" dirty="0">
                <a:solidFill>
                  <a:srgbClr val="3333FF"/>
                </a:solidFill>
                <a:latin typeface="華康標楷體" panose="03000509000000000000" pitchFamily="65" charset="-120"/>
                <a:ea typeface="華康標楷體" panose="03000509000000000000" pitchFamily="65" charset="-120"/>
              </a:rPr>
              <a:t>孕婦石前面</a:t>
            </a:r>
            <a:r>
              <a:rPr lang="en-US" altLang="zh-TW" sz="2800" b="1" dirty="0">
                <a:solidFill>
                  <a:srgbClr val="3333FF"/>
                </a:solidFill>
                <a:latin typeface="華康標楷體" panose="03000509000000000000" pitchFamily="65" charset="-120"/>
                <a:ea typeface="華康標楷體" panose="03000509000000000000" pitchFamily="65" charset="-120"/>
              </a:rPr>
              <a:t>(</a:t>
            </a:r>
            <a:r>
              <a:rPr lang="zh-TW" altLang="en-US" sz="2800" b="1" dirty="0">
                <a:solidFill>
                  <a:srgbClr val="3333FF"/>
                </a:solidFill>
                <a:latin typeface="華康標楷體" panose="03000509000000000000" pitchFamily="65" charset="-120"/>
                <a:ea typeface="華康標楷體" panose="03000509000000000000" pitchFamily="65" charset="-120"/>
              </a:rPr>
              <a:t>左</a:t>
            </a:r>
            <a:r>
              <a:rPr lang="en-US" altLang="zh-TW" sz="2800" b="1" dirty="0">
                <a:solidFill>
                  <a:srgbClr val="3333FF"/>
                </a:solidFill>
                <a:latin typeface="華康標楷體" panose="03000509000000000000" pitchFamily="65" charset="-120"/>
                <a:ea typeface="華康標楷體" panose="03000509000000000000" pitchFamily="65" charset="-120"/>
              </a:rPr>
              <a:t>)</a:t>
            </a:r>
            <a:r>
              <a:rPr lang="zh-TW" altLang="en-US" sz="2800" b="1" dirty="0">
                <a:solidFill>
                  <a:srgbClr val="3333FF"/>
                </a:solidFill>
                <a:latin typeface="華康標楷體" panose="03000509000000000000" pitchFamily="65" charset="-120"/>
                <a:ea typeface="華康標楷體" panose="03000509000000000000" pitchFamily="65" charset="-120"/>
              </a:rPr>
              <a:t>和背面</a:t>
            </a:r>
            <a:r>
              <a:rPr lang="en-US" altLang="zh-TW" sz="2800" b="1" dirty="0">
                <a:solidFill>
                  <a:srgbClr val="3333FF"/>
                </a:solidFill>
                <a:latin typeface="華康標楷體" panose="03000509000000000000" pitchFamily="65" charset="-120"/>
                <a:ea typeface="華康標楷體" panose="03000509000000000000" pitchFamily="65" charset="-120"/>
              </a:rPr>
              <a:t>(</a:t>
            </a:r>
            <a:r>
              <a:rPr lang="zh-TW" altLang="en-US" sz="2800" b="1" dirty="0">
                <a:solidFill>
                  <a:srgbClr val="3333FF"/>
                </a:solidFill>
                <a:latin typeface="華康標楷體" panose="03000509000000000000" pitchFamily="65" charset="-120"/>
                <a:ea typeface="華康標楷體" panose="03000509000000000000" pitchFamily="65" charset="-120"/>
              </a:rPr>
              <a:t>右</a:t>
            </a:r>
            <a:r>
              <a:rPr lang="en-US" altLang="zh-TW" sz="2800" b="1" dirty="0">
                <a:solidFill>
                  <a:srgbClr val="3333FF"/>
                </a:solidFill>
                <a:latin typeface="華康標楷體" panose="03000509000000000000" pitchFamily="65" charset="-120"/>
                <a:ea typeface="華康標楷體" panose="03000509000000000000" pitchFamily="65" charset="-120"/>
              </a:rPr>
              <a:t>)</a:t>
            </a:r>
            <a:r>
              <a:rPr lang="zh-TW" altLang="en-US" sz="2800" b="1" dirty="0">
                <a:solidFill>
                  <a:srgbClr val="3333FF"/>
                </a:solidFill>
                <a:latin typeface="華康標楷體" panose="03000509000000000000" pitchFamily="65" charset="-120"/>
                <a:ea typeface="華康標楷體" panose="03000509000000000000" pitchFamily="65" charset="-120"/>
              </a:rPr>
              <a:t>。</a:t>
            </a:r>
          </a:p>
        </p:txBody>
      </p:sp>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5828" y="907773"/>
            <a:ext cx="5812072" cy="4367611"/>
          </a:xfrm>
          <a:prstGeom prst="rect">
            <a:avLst/>
          </a:prstGeom>
          <a:ln>
            <a:solidFill>
              <a:schemeClr val="tx1"/>
            </a:solidFill>
          </a:ln>
        </p:spPr>
      </p:pic>
      <p:pic>
        <p:nvPicPr>
          <p:cNvPr id="6" name="圖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0253" y="927496"/>
            <a:ext cx="5785826" cy="4347888"/>
          </a:xfrm>
          <a:prstGeom prst="rect">
            <a:avLst/>
          </a:prstGeom>
          <a:ln w="12700">
            <a:solidFill>
              <a:schemeClr val="tx1"/>
            </a:solidFill>
          </a:ln>
        </p:spPr>
      </p:pic>
    </p:spTree>
    <p:extLst>
      <p:ext uri="{BB962C8B-B14F-4D97-AF65-F5344CB8AC3E}">
        <p14:creationId xmlns:p14="http://schemas.microsoft.com/office/powerpoint/2010/main" val="1731337019"/>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bwMode="auto">
          <a:xfrm>
            <a:off x="1994471" y="5717239"/>
            <a:ext cx="8009108" cy="649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新細明體" pitchFamily="18" charset="-120"/>
              </a:defRPr>
            </a:lvl2pPr>
            <a:lvl3pPr algn="ctr" rtl="0" eaLnBrk="0" fontAlgn="base" hangingPunct="0">
              <a:spcBef>
                <a:spcPct val="0"/>
              </a:spcBef>
              <a:spcAft>
                <a:spcPct val="0"/>
              </a:spcAft>
              <a:defRPr kumimoji="1" sz="4400">
                <a:solidFill>
                  <a:schemeClr val="tx2"/>
                </a:solidFill>
                <a:latin typeface="Arial" charset="0"/>
                <a:ea typeface="新細明體" pitchFamily="18" charset="-120"/>
              </a:defRPr>
            </a:lvl3pPr>
            <a:lvl4pPr algn="ctr" rtl="0" eaLnBrk="0" fontAlgn="base" hangingPunct="0">
              <a:spcBef>
                <a:spcPct val="0"/>
              </a:spcBef>
              <a:spcAft>
                <a:spcPct val="0"/>
              </a:spcAft>
              <a:defRPr kumimoji="1" sz="4400">
                <a:solidFill>
                  <a:schemeClr val="tx2"/>
                </a:solidFill>
                <a:latin typeface="Arial" charset="0"/>
                <a:ea typeface="新細明體" pitchFamily="18" charset="-120"/>
              </a:defRPr>
            </a:lvl4pPr>
            <a:lvl5pPr algn="ctr" rtl="0" eaLnBrk="0" fontAlgn="base" hangingPunct="0">
              <a:spcBef>
                <a:spcPct val="0"/>
              </a:spcBef>
              <a:spcAft>
                <a:spcPct val="0"/>
              </a:spcAft>
              <a:defRPr kumimoji="1" sz="4400">
                <a:solidFill>
                  <a:schemeClr val="tx2"/>
                </a:solidFill>
                <a:latin typeface="Arial" charset="0"/>
                <a:ea typeface="新細明體" pitchFamily="18" charset="-120"/>
              </a:defRPr>
            </a:lvl5pPr>
            <a:lvl6pPr marL="457200" algn="ctr" rtl="0" fontAlgn="base">
              <a:spcBef>
                <a:spcPct val="0"/>
              </a:spcBef>
              <a:spcAft>
                <a:spcPct val="0"/>
              </a:spcAft>
              <a:defRPr kumimoji="1" sz="4400">
                <a:solidFill>
                  <a:schemeClr val="tx2"/>
                </a:solidFill>
                <a:latin typeface="Arial" charset="0"/>
                <a:ea typeface="新細明體" pitchFamily="18" charset="-120"/>
              </a:defRPr>
            </a:lvl6pPr>
            <a:lvl7pPr marL="914400" algn="ctr" rtl="0" fontAlgn="base">
              <a:spcBef>
                <a:spcPct val="0"/>
              </a:spcBef>
              <a:spcAft>
                <a:spcPct val="0"/>
              </a:spcAft>
              <a:defRPr kumimoji="1" sz="4400">
                <a:solidFill>
                  <a:schemeClr val="tx2"/>
                </a:solidFill>
                <a:latin typeface="Arial" charset="0"/>
                <a:ea typeface="新細明體" pitchFamily="18" charset="-120"/>
              </a:defRPr>
            </a:lvl7pPr>
            <a:lvl8pPr marL="1371600" algn="ctr" rtl="0" fontAlgn="base">
              <a:spcBef>
                <a:spcPct val="0"/>
              </a:spcBef>
              <a:spcAft>
                <a:spcPct val="0"/>
              </a:spcAft>
              <a:defRPr kumimoji="1" sz="4400">
                <a:solidFill>
                  <a:schemeClr val="tx2"/>
                </a:solidFill>
                <a:latin typeface="Arial" charset="0"/>
                <a:ea typeface="新細明體" pitchFamily="18" charset="-120"/>
              </a:defRPr>
            </a:lvl8pPr>
            <a:lvl9pPr marL="1828800" algn="ctr" rtl="0" fontAlgn="base">
              <a:spcBef>
                <a:spcPct val="0"/>
              </a:spcBef>
              <a:spcAft>
                <a:spcPct val="0"/>
              </a:spcAft>
              <a:defRPr kumimoji="1" sz="4400">
                <a:solidFill>
                  <a:schemeClr val="tx2"/>
                </a:solidFill>
                <a:latin typeface="Arial" charset="0"/>
                <a:ea typeface="新細明體" pitchFamily="18" charset="-120"/>
              </a:defRPr>
            </a:lvl9pPr>
          </a:lstStyle>
          <a:p>
            <a:pPr eaLnBrk="1" hangingPunct="1"/>
            <a:r>
              <a:rPr lang="zh-TW" altLang="en-US" sz="2800" b="1" dirty="0">
                <a:solidFill>
                  <a:srgbClr val="3333FF"/>
                </a:solidFill>
                <a:latin typeface="華康標楷體" panose="03000509000000000000" pitchFamily="65" charset="-120"/>
                <a:ea typeface="華康標楷體" panose="03000509000000000000" pitchFamily="65" charset="-120"/>
              </a:rPr>
              <a:t>台東長濱白桑安遺址乳型石壁，左前面，右背面。</a:t>
            </a:r>
          </a:p>
        </p:txBody>
      </p:sp>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118" y="1367077"/>
            <a:ext cx="5807159" cy="4356924"/>
          </a:xfrm>
          <a:prstGeom prst="rect">
            <a:avLst/>
          </a:prstGeom>
          <a:ln w="12700">
            <a:solidFill>
              <a:schemeClr val="tx1"/>
            </a:solidFill>
          </a:ln>
        </p:spPr>
      </p:pic>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4617" y="1373839"/>
            <a:ext cx="5791200" cy="4343400"/>
          </a:xfrm>
          <a:prstGeom prst="rect">
            <a:avLst/>
          </a:prstGeom>
          <a:ln w="12700">
            <a:solidFill>
              <a:schemeClr val="tx1"/>
            </a:solidFill>
          </a:ln>
        </p:spPr>
      </p:pic>
    </p:spTree>
    <p:extLst>
      <p:ext uri="{BB962C8B-B14F-4D97-AF65-F5344CB8AC3E}">
        <p14:creationId xmlns:p14="http://schemas.microsoft.com/office/powerpoint/2010/main" val="2316508500"/>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619" y="2812432"/>
            <a:ext cx="3496102" cy="3153754"/>
          </a:xfrm>
          <a:prstGeom prst="rect">
            <a:avLst/>
          </a:prstGeom>
        </p:spPr>
      </p:pic>
      <p:pic>
        <p:nvPicPr>
          <p:cNvPr id="3" name="圖片 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684684" y="2824760"/>
            <a:ext cx="2732083" cy="3153754"/>
          </a:xfrm>
          <a:prstGeom prst="rect">
            <a:avLst/>
          </a:prstGeom>
          <a:ln w="12700">
            <a:solidFill>
              <a:schemeClr val="tx1"/>
            </a:solidFill>
          </a:ln>
        </p:spPr>
      </p:pic>
      <p:pic>
        <p:nvPicPr>
          <p:cNvPr id="4" name="圖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6132" y="2807826"/>
            <a:ext cx="2455618" cy="3187622"/>
          </a:xfrm>
          <a:prstGeom prst="rect">
            <a:avLst/>
          </a:prstGeom>
        </p:spPr>
      </p:pic>
      <p:pic>
        <p:nvPicPr>
          <p:cNvPr id="5" name="圖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51115" y="2841694"/>
            <a:ext cx="3010176" cy="3153754"/>
          </a:xfrm>
          <a:prstGeom prst="rect">
            <a:avLst/>
          </a:prstGeom>
          <a:ln w="12700">
            <a:solidFill>
              <a:schemeClr val="tx1"/>
            </a:solidFill>
          </a:ln>
        </p:spPr>
      </p:pic>
      <p:sp>
        <p:nvSpPr>
          <p:cNvPr id="8" name="Rectangle 4"/>
          <p:cNvSpPr txBox="1">
            <a:spLocks noChangeArrowheads="1"/>
          </p:cNvSpPr>
          <p:nvPr/>
        </p:nvSpPr>
        <p:spPr>
          <a:xfrm>
            <a:off x="1353657" y="2165864"/>
            <a:ext cx="9202546" cy="77787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3600" dirty="0">
                <a:solidFill>
                  <a:srgbClr val="A50021"/>
                </a:solidFill>
                <a:latin typeface="華康中特圓體" panose="020F0809000000000000" pitchFamily="49" charset="-120"/>
                <a:ea typeface="華康中特圓體" panose="020F0809000000000000" pitchFamily="49" charset="-120"/>
              </a:rPr>
              <a:t>台東長濱白桑安現有的單石</a:t>
            </a:r>
          </a:p>
        </p:txBody>
      </p:sp>
      <p:sp>
        <p:nvSpPr>
          <p:cNvPr id="6" name="矩形 5"/>
          <p:cNvSpPr/>
          <p:nvPr/>
        </p:nvSpPr>
        <p:spPr>
          <a:xfrm>
            <a:off x="2053867" y="5966186"/>
            <a:ext cx="8084264" cy="523220"/>
          </a:xfrm>
          <a:prstGeom prst="rect">
            <a:avLst/>
          </a:prstGeom>
        </p:spPr>
        <p:txBody>
          <a:bodyPr wrap="none">
            <a:spAutoFit/>
          </a:bodyPr>
          <a:lstStyle/>
          <a:p>
            <a:r>
              <a:rPr lang="zh-TW" altLang="en-US" sz="2800" b="1" dirty="0">
                <a:solidFill>
                  <a:srgbClr val="3333FF"/>
                </a:solidFill>
                <a:latin typeface="華康標楷體" panose="03000509000000000000" pitchFamily="65" charset="-120"/>
                <a:ea typeface="華康標楷體" panose="03000509000000000000" pitchFamily="65" charset="-120"/>
              </a:rPr>
              <a:t>台東白桑安民宅院子排列的有肩單石，數量不少。</a:t>
            </a:r>
          </a:p>
        </p:txBody>
      </p:sp>
      <p:sp>
        <p:nvSpPr>
          <p:cNvPr id="9" name="文字方塊 8"/>
          <p:cNvSpPr txBox="1"/>
          <p:nvPr/>
        </p:nvSpPr>
        <p:spPr>
          <a:xfrm>
            <a:off x="4118509" y="133477"/>
            <a:ext cx="4444621" cy="769441"/>
          </a:xfrm>
          <a:prstGeom prst="rect">
            <a:avLst/>
          </a:prstGeom>
          <a:noFill/>
        </p:spPr>
        <p:txBody>
          <a:bodyPr wrap="square" rtlCol="0">
            <a:spAutoFit/>
          </a:bodyPr>
          <a:lstStyle/>
          <a:p>
            <a:pPr algn="ctr"/>
            <a:r>
              <a:rPr lang="zh-TW" altLang="en-US" sz="4400" dirty="0">
                <a:solidFill>
                  <a:srgbClr val="7030A0"/>
                </a:solidFill>
                <a:latin typeface="華康中特圓體" panose="020F0809000000000000" pitchFamily="49" charset="-120"/>
                <a:ea typeface="華康中特圓體" panose="020F0809000000000000" pitchFamily="49" charset="-120"/>
              </a:rPr>
              <a:t>七、單石</a:t>
            </a:r>
          </a:p>
        </p:txBody>
      </p:sp>
      <p:sp>
        <p:nvSpPr>
          <p:cNvPr id="7" name="矩形 6"/>
          <p:cNvSpPr/>
          <p:nvPr/>
        </p:nvSpPr>
        <p:spPr>
          <a:xfrm>
            <a:off x="721821" y="819742"/>
            <a:ext cx="10748357" cy="1384995"/>
          </a:xfrm>
          <a:prstGeom prst="rect">
            <a:avLst/>
          </a:prstGeom>
        </p:spPr>
        <p:txBody>
          <a:bodyPr wrap="square">
            <a:spAutoFit/>
          </a:bodyPr>
          <a:lstStyle/>
          <a:p>
            <a:pPr algn="just" hangingPunct="0"/>
            <a:r>
              <a:rPr lang="zh-TW" altLang="zh-TW"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單石是立於地面，長度多在</a:t>
            </a:r>
            <a:r>
              <a:rPr lang="zh-TW" altLang="en-US"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一</a:t>
            </a:r>
            <a:r>
              <a:rPr lang="zh-TW" altLang="zh-TW"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公尺以內的柱形石塊，年代大約</a:t>
            </a:r>
            <a:r>
              <a:rPr lang="en-US" altLang="zh-TW" sz="2800" dirty="0">
                <a:solidFill>
                  <a:srgbClr val="000066"/>
                </a:solidFill>
                <a:latin typeface="華康中圓體" panose="020F0509000000000000" pitchFamily="49" charset="-120"/>
                <a:ea typeface="華康中圓體" panose="020F0509000000000000" pitchFamily="49" charset="-120"/>
              </a:rPr>
              <a:t>3500</a:t>
            </a:r>
            <a:r>
              <a:rPr lang="zh-TW" altLang="zh-TW"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年到</a:t>
            </a:r>
            <a:r>
              <a:rPr lang="en-US" altLang="zh-TW" sz="2800" dirty="0">
                <a:solidFill>
                  <a:srgbClr val="000066"/>
                </a:solidFill>
                <a:latin typeface="華康中圓體" panose="020F0509000000000000" pitchFamily="49" charset="-120"/>
                <a:ea typeface="華康中圓體" panose="020F0509000000000000" pitchFamily="49" charset="-120"/>
              </a:rPr>
              <a:t>2000</a:t>
            </a:r>
            <a:r>
              <a:rPr lang="zh-TW" altLang="zh-TW"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年前。單石其有兩種主要造型：「有肩單石」與「有槽單石」，又稱「陽石」與「陰石」。</a:t>
            </a:r>
            <a:endParaRPr lang="zh-TW" altLang="en-US" sz="2800" dirty="0">
              <a:solidFill>
                <a:srgbClr val="000066"/>
              </a:solidFill>
              <a:latin typeface="華康中圓體" panose="020F0509000000000000" pitchFamily="49" charset="-120"/>
              <a:ea typeface="華康中圓體" panose="020F0509000000000000" pitchFamily="49" charset="-120"/>
            </a:endParaRPr>
          </a:p>
        </p:txBody>
      </p:sp>
    </p:spTree>
    <p:extLst>
      <p:ext uri="{BB962C8B-B14F-4D97-AF65-F5344CB8AC3E}">
        <p14:creationId xmlns:p14="http://schemas.microsoft.com/office/powerpoint/2010/main" val="2015882157"/>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806" y="1587671"/>
            <a:ext cx="4411476" cy="3204461"/>
          </a:xfrm>
          <a:prstGeom prst="rect">
            <a:avLst/>
          </a:prstGeom>
          <a:ln w="12700">
            <a:solidFill>
              <a:schemeClr val="tx1"/>
            </a:solidFill>
          </a:ln>
        </p:spPr>
      </p:pic>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8159" y="1587671"/>
            <a:ext cx="4264243" cy="3204461"/>
          </a:xfrm>
          <a:prstGeom prst="rect">
            <a:avLst/>
          </a:prstGeom>
          <a:ln w="12700">
            <a:solidFill>
              <a:schemeClr val="tx1"/>
            </a:solidFill>
          </a:ln>
        </p:spPr>
      </p:pic>
      <p:pic>
        <p:nvPicPr>
          <p:cNvPr id="11" name="圖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19244" y="1587670"/>
            <a:ext cx="2765552" cy="3204461"/>
          </a:xfrm>
          <a:prstGeom prst="rect">
            <a:avLst/>
          </a:prstGeom>
          <a:ln w="12700">
            <a:solidFill>
              <a:schemeClr val="tx1"/>
            </a:solidFill>
          </a:ln>
        </p:spPr>
      </p:pic>
      <p:sp>
        <p:nvSpPr>
          <p:cNvPr id="7" name="矩形 6"/>
          <p:cNvSpPr/>
          <p:nvPr/>
        </p:nvSpPr>
        <p:spPr>
          <a:xfrm>
            <a:off x="2053868" y="4747109"/>
            <a:ext cx="8084264" cy="523220"/>
          </a:xfrm>
          <a:prstGeom prst="rect">
            <a:avLst/>
          </a:prstGeom>
        </p:spPr>
        <p:txBody>
          <a:bodyPr wrap="none">
            <a:spAutoFit/>
          </a:bodyPr>
          <a:lstStyle/>
          <a:p>
            <a:r>
              <a:rPr lang="zh-TW" altLang="en-US" sz="2800" b="1" dirty="0">
                <a:solidFill>
                  <a:srgbClr val="3333FF"/>
                </a:solidFill>
                <a:latin typeface="華康標楷體" panose="03000509000000000000" pitchFamily="65" charset="-120"/>
                <a:ea typeface="華康標楷體" panose="03000509000000000000" pitchFamily="65" charset="-120"/>
              </a:rPr>
              <a:t>台東白桑安民宅院子排列的有槽單石，數量不少。</a:t>
            </a:r>
          </a:p>
        </p:txBody>
      </p:sp>
    </p:spTree>
    <p:extLst>
      <p:ext uri="{BB962C8B-B14F-4D97-AF65-F5344CB8AC3E}">
        <p14:creationId xmlns:p14="http://schemas.microsoft.com/office/powerpoint/2010/main" val="967580788"/>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八桑安單石5S"/>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184783" y="763037"/>
            <a:ext cx="3829465" cy="512217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 name="Text Box 7"/>
          <p:cNvSpPr txBox="1">
            <a:spLocks noChangeArrowheads="1"/>
          </p:cNvSpPr>
          <p:nvPr/>
        </p:nvSpPr>
        <p:spPr bwMode="auto">
          <a:xfrm>
            <a:off x="272265" y="5885213"/>
            <a:ext cx="1165869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4400">
                <a:solidFill>
                  <a:schemeClr val="tx1"/>
                </a:solidFill>
                <a:latin typeface="Arial" charset="0"/>
                <a:ea typeface="華康儷粗圓" pitchFamily="49" charset="-120"/>
              </a:defRPr>
            </a:lvl1pPr>
            <a:lvl2pPr marL="742950" indent="-285750" eaLnBrk="0" hangingPunct="0">
              <a:defRPr kumimoji="1" sz="4400">
                <a:solidFill>
                  <a:schemeClr val="tx1"/>
                </a:solidFill>
                <a:latin typeface="Arial" charset="0"/>
                <a:ea typeface="華康儷粗圓" pitchFamily="49" charset="-120"/>
              </a:defRPr>
            </a:lvl2pPr>
            <a:lvl3pPr marL="1143000" indent="-228600" eaLnBrk="0" hangingPunct="0">
              <a:defRPr kumimoji="1" sz="4400">
                <a:solidFill>
                  <a:schemeClr val="tx1"/>
                </a:solidFill>
                <a:latin typeface="Arial" charset="0"/>
                <a:ea typeface="華康儷粗圓" pitchFamily="49" charset="-120"/>
              </a:defRPr>
            </a:lvl3pPr>
            <a:lvl4pPr marL="1600200" indent="-228600" eaLnBrk="0" hangingPunct="0">
              <a:defRPr kumimoji="1" sz="4400">
                <a:solidFill>
                  <a:schemeClr val="tx1"/>
                </a:solidFill>
                <a:latin typeface="Arial" charset="0"/>
                <a:ea typeface="華康儷粗圓" pitchFamily="49" charset="-120"/>
              </a:defRPr>
            </a:lvl4pPr>
            <a:lvl5pPr marL="2057400" indent="-228600" eaLnBrk="0" hangingPunct="0">
              <a:defRPr kumimoji="1" sz="4400">
                <a:solidFill>
                  <a:schemeClr val="tx1"/>
                </a:solidFill>
                <a:latin typeface="Arial" charset="0"/>
                <a:ea typeface="華康儷粗圓" pitchFamily="49" charset="-120"/>
              </a:defRPr>
            </a:lvl5pPr>
            <a:lvl6pPr marL="2514600" indent="-228600" eaLnBrk="0" fontAlgn="ctr" hangingPunct="0">
              <a:spcBef>
                <a:spcPct val="0"/>
              </a:spcBef>
              <a:spcAft>
                <a:spcPct val="0"/>
              </a:spcAft>
              <a:defRPr kumimoji="1" sz="4400">
                <a:solidFill>
                  <a:schemeClr val="tx1"/>
                </a:solidFill>
                <a:latin typeface="Arial" charset="0"/>
                <a:ea typeface="華康儷粗圓" pitchFamily="49" charset="-120"/>
              </a:defRPr>
            </a:lvl6pPr>
            <a:lvl7pPr marL="2971800" indent="-228600" eaLnBrk="0" fontAlgn="ctr" hangingPunct="0">
              <a:spcBef>
                <a:spcPct val="0"/>
              </a:spcBef>
              <a:spcAft>
                <a:spcPct val="0"/>
              </a:spcAft>
              <a:defRPr kumimoji="1" sz="4400">
                <a:solidFill>
                  <a:schemeClr val="tx1"/>
                </a:solidFill>
                <a:latin typeface="Arial" charset="0"/>
                <a:ea typeface="華康儷粗圓" pitchFamily="49" charset="-120"/>
              </a:defRPr>
            </a:lvl7pPr>
            <a:lvl8pPr marL="3429000" indent="-228600" eaLnBrk="0" fontAlgn="ctr" hangingPunct="0">
              <a:spcBef>
                <a:spcPct val="0"/>
              </a:spcBef>
              <a:spcAft>
                <a:spcPct val="0"/>
              </a:spcAft>
              <a:defRPr kumimoji="1" sz="4400">
                <a:solidFill>
                  <a:schemeClr val="tx1"/>
                </a:solidFill>
                <a:latin typeface="Arial" charset="0"/>
                <a:ea typeface="華康儷粗圓" pitchFamily="49" charset="-120"/>
              </a:defRPr>
            </a:lvl8pPr>
            <a:lvl9pPr marL="3886200" indent="-228600" eaLnBrk="0" fontAlgn="ctr" hangingPunct="0">
              <a:spcBef>
                <a:spcPct val="0"/>
              </a:spcBef>
              <a:spcAft>
                <a:spcPct val="0"/>
              </a:spcAft>
              <a:defRPr kumimoji="1" sz="4400">
                <a:solidFill>
                  <a:schemeClr val="tx1"/>
                </a:solidFill>
                <a:latin typeface="Arial" charset="0"/>
                <a:ea typeface="華康儷粗圓" pitchFamily="49" charset="-120"/>
              </a:defRPr>
            </a:lvl9pPr>
          </a:lstStyle>
          <a:p>
            <a:pPr algn="ctr" eaLnBrk="1" hangingPunct="1">
              <a:spcBef>
                <a:spcPct val="50000"/>
              </a:spcBef>
            </a:pPr>
            <a:r>
              <a:rPr lang="zh-TW" altLang="en-US" sz="2400" b="1" kern="0" dirty="0">
                <a:solidFill>
                  <a:srgbClr val="3333FF"/>
                </a:solidFill>
                <a:latin typeface="Arial" panose="020B0604020202020204" pitchFamily="34" charset="0"/>
                <a:ea typeface="華康標楷體" panose="03000509000000000000" pitchFamily="65" charset="-120"/>
                <a:cs typeface="Arial" panose="020B0604020202020204" pitchFamily="34" charset="0"/>
              </a:rPr>
              <a:t>台東長濱忠勇社區的</a:t>
            </a:r>
            <a:r>
              <a:rPr lang="zh-TW" altLang="en-US" sz="2400" b="1" dirty="0">
                <a:solidFill>
                  <a:srgbClr val="3333FF"/>
                </a:solidFill>
                <a:latin typeface="Arial" panose="020B0604020202020204" pitchFamily="34" charset="0"/>
                <a:ea typeface="華康標楷體" panose="03000509000000000000" pitchFamily="65" charset="-120"/>
                <a:cs typeface="Arial" panose="020B0604020202020204" pitchFamily="34" charset="0"/>
              </a:rPr>
              <a:t>二座</a:t>
            </a:r>
            <a:r>
              <a:rPr lang="zh-TW" altLang="en-US" sz="2400" b="1" kern="0" dirty="0">
                <a:solidFill>
                  <a:srgbClr val="3333FF"/>
                </a:solidFill>
                <a:latin typeface="Arial" panose="020B0604020202020204" pitchFamily="34" charset="0"/>
                <a:ea typeface="華康標楷體" panose="03000509000000000000" pitchFamily="65" charset="-120"/>
                <a:cs typeface="Arial" panose="020B0604020202020204" pitchFamily="34" charset="0"/>
              </a:rPr>
              <a:t>有肩單石：</a:t>
            </a:r>
            <a:r>
              <a:rPr lang="zh-TW" altLang="en-US" sz="2400" b="1" dirty="0">
                <a:solidFill>
                  <a:srgbClr val="3333FF"/>
                </a:solidFill>
                <a:latin typeface="Arial" panose="020B0604020202020204" pitchFamily="34" charset="0"/>
                <a:ea typeface="華康標楷體" panose="03000509000000000000" pitchFamily="65" charset="-120"/>
                <a:cs typeface="Arial" panose="020B0604020202020204" pitchFamily="34" charset="0"/>
              </a:rPr>
              <a:t>大約有</a:t>
            </a:r>
            <a:r>
              <a:rPr lang="en-US" altLang="zh-TW" sz="2400" dirty="0">
                <a:solidFill>
                  <a:srgbClr val="3333FF"/>
                </a:solidFill>
                <a:latin typeface="Arial" panose="020B0604020202020204" pitchFamily="34" charset="0"/>
                <a:ea typeface="華康標楷體" panose="03000509000000000000" pitchFamily="65" charset="-120"/>
                <a:cs typeface="Arial" panose="020B0604020202020204" pitchFamily="34" charset="0"/>
              </a:rPr>
              <a:t>73</a:t>
            </a:r>
            <a:r>
              <a:rPr lang="zh-TW" altLang="en-US" sz="2400" b="1" dirty="0">
                <a:solidFill>
                  <a:srgbClr val="3333FF"/>
                </a:solidFill>
                <a:latin typeface="Arial" panose="020B0604020202020204" pitchFamily="34" charset="0"/>
                <a:ea typeface="華康標楷體" panose="03000509000000000000" pitchFamily="65" charset="-120"/>
                <a:cs typeface="Arial" panose="020B0604020202020204" pitchFamily="34" charset="0"/>
              </a:rPr>
              <a:t>公分高，</a:t>
            </a:r>
            <a:r>
              <a:rPr lang="en-US" altLang="zh-TW" sz="2400" dirty="0">
                <a:solidFill>
                  <a:srgbClr val="3333FF"/>
                </a:solidFill>
                <a:latin typeface="Arial" panose="020B0604020202020204" pitchFamily="34" charset="0"/>
                <a:ea typeface="華康標楷體" panose="03000509000000000000" pitchFamily="65" charset="-120"/>
                <a:cs typeface="Arial" panose="020B0604020202020204" pitchFamily="34" charset="0"/>
              </a:rPr>
              <a:t>37</a:t>
            </a:r>
            <a:r>
              <a:rPr lang="zh-TW" altLang="en-US" sz="2400" b="1" dirty="0">
                <a:solidFill>
                  <a:srgbClr val="3333FF"/>
                </a:solidFill>
                <a:latin typeface="Arial" panose="020B0604020202020204" pitchFamily="34" charset="0"/>
                <a:ea typeface="華康標楷體" panose="03000509000000000000" pitchFamily="65" charset="-120"/>
                <a:cs typeface="Arial" panose="020B0604020202020204" pitchFamily="34" charset="0"/>
              </a:rPr>
              <a:t>公分寬單石</a:t>
            </a:r>
            <a:r>
              <a:rPr lang="en-US" altLang="zh-TW" sz="2400" b="1" kern="0" dirty="0">
                <a:solidFill>
                  <a:srgbClr val="3333FF"/>
                </a:solidFill>
                <a:latin typeface="Arial" panose="020B0604020202020204" pitchFamily="34" charset="0"/>
                <a:ea typeface="華康標楷體" panose="03000509000000000000" pitchFamily="65" charset="-120"/>
                <a:cs typeface="Arial" panose="020B0604020202020204" pitchFamily="34" charset="0"/>
              </a:rPr>
              <a:t>(</a:t>
            </a:r>
            <a:r>
              <a:rPr lang="zh-TW" altLang="en-US" sz="2400" b="1" dirty="0">
                <a:solidFill>
                  <a:srgbClr val="3333FF"/>
                </a:solidFill>
                <a:latin typeface="Arial" panose="020B0604020202020204" pitchFamily="34" charset="0"/>
                <a:ea typeface="華康標楷體" panose="03000509000000000000" pitchFamily="65" charset="-120"/>
                <a:cs typeface="Arial" panose="020B0604020202020204" pitchFamily="34" charset="0"/>
              </a:rPr>
              <a:t>左圖</a:t>
            </a:r>
            <a:r>
              <a:rPr lang="en-US" altLang="zh-TW" sz="2400" b="1" dirty="0">
                <a:solidFill>
                  <a:srgbClr val="3333FF"/>
                </a:solidFill>
                <a:latin typeface="Arial" panose="020B0604020202020204" pitchFamily="34" charset="0"/>
                <a:ea typeface="華康標楷體" panose="03000509000000000000" pitchFamily="65" charset="-120"/>
                <a:cs typeface="Arial" panose="020B0604020202020204" pitchFamily="34" charset="0"/>
              </a:rPr>
              <a:t>)</a:t>
            </a:r>
            <a:r>
              <a:rPr lang="zh-TW" altLang="en-US" sz="2400" b="1" dirty="0">
                <a:solidFill>
                  <a:srgbClr val="3333FF"/>
                </a:solidFill>
                <a:latin typeface="Arial" panose="020B0604020202020204" pitchFamily="34" charset="0"/>
                <a:ea typeface="華康標楷體" panose="03000509000000000000" pitchFamily="65" charset="-120"/>
                <a:cs typeface="Arial" panose="020B0604020202020204" pitchFamily="34" charset="0"/>
              </a:rPr>
              <a:t>和</a:t>
            </a:r>
            <a:r>
              <a:rPr lang="en-US" altLang="zh-TW" sz="2400" dirty="0">
                <a:solidFill>
                  <a:srgbClr val="3333FF"/>
                </a:solidFill>
                <a:latin typeface="Arial" panose="020B0604020202020204" pitchFamily="34" charset="0"/>
                <a:ea typeface="華康標楷體" panose="03000509000000000000" pitchFamily="65" charset="-120"/>
                <a:cs typeface="Arial" panose="020B0604020202020204" pitchFamily="34" charset="0"/>
              </a:rPr>
              <a:t>22</a:t>
            </a:r>
            <a:r>
              <a:rPr lang="zh-TW" altLang="en-US" sz="2400" b="1" dirty="0">
                <a:solidFill>
                  <a:srgbClr val="3333FF"/>
                </a:solidFill>
                <a:latin typeface="Arial" panose="020B0604020202020204" pitchFamily="34" charset="0"/>
                <a:ea typeface="華康標楷體" panose="03000509000000000000" pitchFamily="65" charset="-120"/>
                <a:cs typeface="Arial" panose="020B0604020202020204" pitchFamily="34" charset="0"/>
              </a:rPr>
              <a:t>公分厚；</a:t>
            </a:r>
            <a:r>
              <a:rPr lang="zh-TW" altLang="en-US" sz="2400" b="1" kern="0" dirty="0">
                <a:solidFill>
                  <a:srgbClr val="3333FF"/>
                </a:solidFill>
                <a:latin typeface="Arial" panose="020B0604020202020204" pitchFamily="34" charset="0"/>
                <a:ea typeface="華康標楷體" panose="03000509000000000000" pitchFamily="65" charset="-120"/>
                <a:cs typeface="Arial" panose="020B0604020202020204" pitchFamily="34" charset="0"/>
              </a:rPr>
              <a:t>高約</a:t>
            </a:r>
            <a:r>
              <a:rPr lang="en-US" altLang="zh-TW" sz="2400" kern="0" dirty="0">
                <a:solidFill>
                  <a:srgbClr val="3333FF"/>
                </a:solidFill>
                <a:latin typeface="Arial" panose="020B0604020202020204" pitchFamily="34" charset="0"/>
                <a:ea typeface="華康標楷體" panose="03000509000000000000" pitchFamily="65" charset="-120"/>
                <a:cs typeface="Arial" panose="020B0604020202020204" pitchFamily="34" charset="0"/>
              </a:rPr>
              <a:t>1</a:t>
            </a:r>
            <a:r>
              <a:rPr lang="zh-TW" altLang="en-US" sz="2400" b="1" kern="0" dirty="0">
                <a:solidFill>
                  <a:srgbClr val="3333FF"/>
                </a:solidFill>
                <a:latin typeface="Arial" panose="020B0604020202020204" pitchFamily="34" charset="0"/>
                <a:ea typeface="華康標楷體" panose="03000509000000000000" pitchFamily="65" charset="-120"/>
                <a:cs typeface="Arial" panose="020B0604020202020204" pitchFamily="34" charset="0"/>
              </a:rPr>
              <a:t>公尺</a:t>
            </a:r>
            <a:r>
              <a:rPr lang="zh-TW" altLang="en-US" sz="2400" b="1" dirty="0">
                <a:solidFill>
                  <a:srgbClr val="3333FF"/>
                </a:solidFill>
                <a:latin typeface="Arial" panose="020B0604020202020204" pitchFamily="34" charset="0"/>
                <a:ea typeface="華康標楷體" panose="03000509000000000000" pitchFamily="65" charset="-120"/>
                <a:cs typeface="Arial" panose="020B0604020202020204" pitchFamily="34" charset="0"/>
              </a:rPr>
              <a:t>單石</a:t>
            </a:r>
            <a:r>
              <a:rPr lang="en-US" altLang="zh-TW" sz="2400" b="1" kern="0" dirty="0">
                <a:solidFill>
                  <a:srgbClr val="3333FF"/>
                </a:solidFill>
                <a:latin typeface="Arial" panose="020B0604020202020204" pitchFamily="34" charset="0"/>
                <a:ea typeface="華康標楷體" panose="03000509000000000000" pitchFamily="65" charset="-120"/>
                <a:cs typeface="Arial" panose="020B0604020202020204" pitchFamily="34" charset="0"/>
              </a:rPr>
              <a:t>(</a:t>
            </a:r>
            <a:r>
              <a:rPr lang="zh-TW" altLang="en-US" sz="2400" b="1" kern="0" dirty="0">
                <a:solidFill>
                  <a:srgbClr val="3333FF"/>
                </a:solidFill>
                <a:latin typeface="Arial" panose="020B0604020202020204" pitchFamily="34" charset="0"/>
                <a:ea typeface="華康標楷體" panose="03000509000000000000" pitchFamily="65" charset="-120"/>
                <a:cs typeface="Arial" panose="020B0604020202020204" pitchFamily="34" charset="0"/>
              </a:rPr>
              <a:t>左</a:t>
            </a:r>
            <a:r>
              <a:rPr lang="zh-TW" altLang="en-US" sz="2400" b="1" dirty="0">
                <a:solidFill>
                  <a:srgbClr val="3333FF"/>
                </a:solidFill>
                <a:latin typeface="Arial" panose="020B0604020202020204" pitchFamily="34" charset="0"/>
                <a:ea typeface="華康標楷體" panose="03000509000000000000" pitchFamily="65" charset="-120"/>
                <a:cs typeface="Arial" panose="020B0604020202020204" pitchFamily="34" charset="0"/>
              </a:rPr>
              <a:t>圖</a:t>
            </a:r>
            <a:r>
              <a:rPr lang="en-US" altLang="zh-TW" sz="2400" b="1" dirty="0">
                <a:solidFill>
                  <a:srgbClr val="3333FF"/>
                </a:solidFill>
                <a:latin typeface="Arial" panose="020B0604020202020204" pitchFamily="34" charset="0"/>
                <a:ea typeface="華康標楷體" panose="03000509000000000000" pitchFamily="65" charset="-120"/>
                <a:cs typeface="Arial" panose="020B0604020202020204" pitchFamily="34" charset="0"/>
              </a:rPr>
              <a:t>)</a:t>
            </a:r>
            <a:r>
              <a:rPr lang="zh-TW" altLang="en-US" sz="2400" b="1" kern="0" dirty="0">
                <a:solidFill>
                  <a:srgbClr val="3333FF"/>
                </a:solidFill>
                <a:latin typeface="Arial" panose="020B0604020202020204" pitchFamily="34" charset="0"/>
                <a:ea typeface="華康標楷體" panose="03000509000000000000" pitchFamily="65" charset="-120"/>
                <a:cs typeface="Arial" panose="020B0604020202020204" pitchFamily="34" charset="0"/>
              </a:rPr>
              <a:t>。東河泰源果園中的雙單石，前者高約</a:t>
            </a:r>
            <a:r>
              <a:rPr lang="en-US" altLang="zh-TW" sz="2400" kern="0" dirty="0">
                <a:solidFill>
                  <a:srgbClr val="3333FF"/>
                </a:solidFill>
                <a:latin typeface="Arial" panose="020B0604020202020204" pitchFamily="34" charset="0"/>
                <a:ea typeface="華康標楷體" panose="03000509000000000000" pitchFamily="65" charset="-120"/>
                <a:cs typeface="Arial" panose="020B0604020202020204" pitchFamily="34" charset="0"/>
              </a:rPr>
              <a:t>1.2</a:t>
            </a:r>
            <a:r>
              <a:rPr lang="zh-TW" altLang="en-US" sz="2400" b="1" kern="0" dirty="0">
                <a:solidFill>
                  <a:srgbClr val="3333FF"/>
                </a:solidFill>
                <a:latin typeface="Arial" panose="020B0604020202020204" pitchFamily="34" charset="0"/>
                <a:ea typeface="華康標楷體" panose="03000509000000000000" pitchFamily="65" charset="-120"/>
                <a:cs typeface="Arial" panose="020B0604020202020204" pitchFamily="34" charset="0"/>
              </a:rPr>
              <a:t>公尺</a:t>
            </a:r>
            <a:r>
              <a:rPr lang="en-US" altLang="zh-TW" sz="2400" b="1" kern="0" dirty="0">
                <a:solidFill>
                  <a:srgbClr val="3333FF"/>
                </a:solidFill>
                <a:latin typeface="Arial" panose="020B0604020202020204" pitchFamily="34" charset="0"/>
                <a:ea typeface="華康標楷體" panose="03000509000000000000" pitchFamily="65" charset="-120"/>
                <a:cs typeface="Arial" panose="020B0604020202020204" pitchFamily="34" charset="0"/>
              </a:rPr>
              <a:t>(</a:t>
            </a:r>
            <a:r>
              <a:rPr lang="zh-TW" altLang="en-US" sz="2400" b="1" dirty="0">
                <a:solidFill>
                  <a:srgbClr val="3333FF"/>
                </a:solidFill>
                <a:latin typeface="Arial" panose="020B0604020202020204" pitchFamily="34" charset="0"/>
                <a:ea typeface="華康標楷體" panose="03000509000000000000" pitchFamily="65" charset="-120"/>
                <a:cs typeface="Arial" panose="020B0604020202020204" pitchFamily="34" charset="0"/>
              </a:rPr>
              <a:t>右圖</a:t>
            </a:r>
            <a:r>
              <a:rPr lang="en-US" altLang="zh-TW" sz="2400" b="1" dirty="0">
                <a:solidFill>
                  <a:srgbClr val="3333FF"/>
                </a:solidFill>
                <a:latin typeface="Arial" panose="020B0604020202020204" pitchFamily="34" charset="0"/>
                <a:ea typeface="華康標楷體" panose="03000509000000000000" pitchFamily="65" charset="-120"/>
                <a:cs typeface="Arial" panose="020B0604020202020204" pitchFamily="34" charset="0"/>
              </a:rPr>
              <a:t>)</a:t>
            </a:r>
            <a:r>
              <a:rPr lang="zh-TW" altLang="en-US" sz="2400" b="1" kern="0" dirty="0">
                <a:solidFill>
                  <a:srgbClr val="3333FF"/>
                </a:solidFill>
                <a:latin typeface="Arial" panose="020B0604020202020204" pitchFamily="34" charset="0"/>
                <a:ea typeface="華康標楷體" panose="03000509000000000000" pitchFamily="65" charset="-120"/>
                <a:cs typeface="Arial" panose="020B0604020202020204" pitchFamily="34" charset="0"/>
              </a:rPr>
              <a:t>。</a:t>
            </a:r>
            <a:endParaRPr lang="zh-TW" altLang="en-US" sz="2400" b="1" dirty="0">
              <a:solidFill>
                <a:srgbClr val="3333FF"/>
              </a:solidFill>
              <a:latin typeface="Arial" panose="020B0604020202020204" pitchFamily="34" charset="0"/>
              <a:ea typeface="華康標楷體" panose="03000509000000000000" pitchFamily="65" charset="-120"/>
              <a:cs typeface="Arial" panose="020B0604020202020204" pitchFamily="34" charset="0"/>
            </a:endParaRPr>
          </a:p>
        </p:txBody>
      </p:sp>
      <p:sp>
        <p:nvSpPr>
          <p:cNvPr id="9" name="Rectangle 4"/>
          <p:cNvSpPr txBox="1">
            <a:spLocks noChangeArrowheads="1"/>
          </p:cNvSpPr>
          <p:nvPr/>
        </p:nvSpPr>
        <p:spPr>
          <a:xfrm>
            <a:off x="2190995" y="57150"/>
            <a:ext cx="7967158" cy="7778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3600" b="0" i="0" dirty="0">
                <a:solidFill>
                  <a:srgbClr val="A50021"/>
                </a:solidFill>
                <a:latin typeface="華康中特圓體" panose="020F0809000000000000" pitchFamily="49" charset="-120"/>
                <a:ea typeface="華康中特圓體" panose="020F0809000000000000" pitchFamily="49" charset="-120"/>
              </a:rPr>
              <a:t>台東長濱忠勇社區</a:t>
            </a:r>
            <a:r>
              <a:rPr lang="zh-TW" altLang="en-US" sz="3600" dirty="0">
                <a:solidFill>
                  <a:srgbClr val="A50021"/>
                </a:solidFill>
                <a:latin typeface="華康中特圓體" panose="020F0809000000000000" pitchFamily="49" charset="-120"/>
                <a:ea typeface="華康中特圓體" panose="020F0809000000000000" pitchFamily="49" charset="-120"/>
              </a:rPr>
              <a:t>大型</a:t>
            </a:r>
            <a:r>
              <a:rPr lang="zh-TW" altLang="en-US" sz="3600" kern="0" dirty="0">
                <a:solidFill>
                  <a:srgbClr val="A50021"/>
                </a:solidFill>
                <a:latin typeface="華康中特圓體" panose="020F0809000000000000" pitchFamily="49" charset="-120"/>
                <a:ea typeface="華康中特圓體" panose="020F0809000000000000" pitchFamily="49" charset="-120"/>
              </a:rPr>
              <a:t>有肩</a:t>
            </a:r>
            <a:r>
              <a:rPr lang="zh-TW" altLang="en-US" sz="3600" b="0" i="0" dirty="0">
                <a:solidFill>
                  <a:srgbClr val="A50021"/>
                </a:solidFill>
                <a:latin typeface="華康中特圓體" panose="020F0809000000000000" pitchFamily="49" charset="-120"/>
                <a:ea typeface="華康中特圓體" panose="020F0809000000000000" pitchFamily="49" charset="-120"/>
              </a:rPr>
              <a:t>單石</a:t>
            </a:r>
          </a:p>
        </p:txBody>
      </p:sp>
      <p:pic>
        <p:nvPicPr>
          <p:cNvPr id="2"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265" y="777824"/>
            <a:ext cx="3837460" cy="5122176"/>
          </a:xfrm>
          <a:prstGeom prst="rect">
            <a:avLst/>
          </a:prstGeom>
          <a:ln w="12700">
            <a:solidFill>
              <a:schemeClr val="tx1"/>
            </a:solidFill>
          </a:ln>
        </p:spPr>
      </p:pic>
      <p:pic>
        <p:nvPicPr>
          <p:cNvPr id="6" name="圖片 5"/>
          <p:cNvPicPr/>
          <p:nvPr/>
        </p:nvPicPr>
        <p:blipFill>
          <a:blip r:embed="rId4">
            <a:extLst>
              <a:ext uri="{28A0092B-C50C-407E-A947-70E740481C1C}">
                <a14:useLocalDpi xmlns:a14="http://schemas.microsoft.com/office/drawing/2010/main" val="0"/>
              </a:ext>
            </a:extLst>
          </a:blip>
          <a:srcRect/>
          <a:stretch>
            <a:fillRect/>
          </a:stretch>
        </p:blipFill>
        <p:spPr bwMode="auto">
          <a:xfrm>
            <a:off x="8089306" y="777824"/>
            <a:ext cx="3841651" cy="5107389"/>
          </a:xfrm>
          <a:prstGeom prst="rect">
            <a:avLst/>
          </a:prstGeom>
          <a:noFill/>
          <a:ln w="12700">
            <a:solidFill>
              <a:schemeClr val="tx1"/>
            </a:solidFill>
          </a:ln>
        </p:spPr>
      </p:pic>
    </p:spTree>
    <p:extLst>
      <p:ext uri="{BB962C8B-B14F-4D97-AF65-F5344CB8AC3E}">
        <p14:creationId xmlns:p14="http://schemas.microsoft.com/office/powerpoint/2010/main" val="2589832805"/>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874331" y="5485174"/>
            <a:ext cx="8443337" cy="523220"/>
          </a:xfrm>
          <a:prstGeom prst="rect">
            <a:avLst/>
          </a:prstGeom>
        </p:spPr>
        <p:txBody>
          <a:bodyPr wrap="none">
            <a:spAutoFit/>
          </a:bodyPr>
          <a:lstStyle/>
          <a:p>
            <a:r>
              <a:rPr lang="zh-TW" altLang="en-US" sz="2800" b="1" dirty="0">
                <a:solidFill>
                  <a:srgbClr val="3333FF"/>
                </a:solidFill>
                <a:latin typeface="華康標楷體" panose="03000509000000000000" pitchFamily="65" charset="-120"/>
                <a:ea typeface="華康標楷體" panose="03000509000000000000" pitchFamily="65" charset="-120"/>
              </a:rPr>
              <a:t>台東長濱忠勇國小收藏的單石和忠勇社區花圃的單石</a:t>
            </a:r>
          </a:p>
        </p:txBody>
      </p:sp>
      <p:sp>
        <p:nvSpPr>
          <p:cNvPr id="6" name="Rectangle 4"/>
          <p:cNvSpPr txBox="1">
            <a:spLocks noChangeArrowheads="1"/>
          </p:cNvSpPr>
          <p:nvPr/>
        </p:nvSpPr>
        <p:spPr>
          <a:xfrm>
            <a:off x="2058235" y="382385"/>
            <a:ext cx="7967158" cy="7778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3600" dirty="0">
                <a:solidFill>
                  <a:srgbClr val="A50021"/>
                </a:solidFill>
                <a:latin typeface="華康中特圓體" panose="020F0809000000000000" pitchFamily="49" charset="-120"/>
                <a:ea typeface="華康中特圓體" panose="020F0809000000000000" pitchFamily="49" charset="-120"/>
              </a:rPr>
              <a:t>台東長濱忠勇社區現有的各種單石</a:t>
            </a:r>
            <a:endParaRPr lang="zh-TW" altLang="en-US" sz="3600" b="0" i="0" dirty="0">
              <a:solidFill>
                <a:srgbClr val="A50021"/>
              </a:solidFill>
              <a:latin typeface="華康中特圓體" panose="020F0809000000000000" pitchFamily="49" charset="-120"/>
              <a:ea typeface="華康中特圓體" panose="020F0809000000000000" pitchFamily="49" charset="-120"/>
            </a:endParaRPr>
          </a:p>
        </p:txBody>
      </p:sp>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774" y="1513736"/>
            <a:ext cx="5283200" cy="3962400"/>
          </a:xfrm>
          <a:prstGeom prst="rect">
            <a:avLst/>
          </a:prstGeom>
          <a:ln w="12700">
            <a:solidFill>
              <a:schemeClr val="tx1"/>
            </a:solidFill>
          </a:ln>
        </p:spPr>
      </p:pic>
      <p:pic>
        <p:nvPicPr>
          <p:cNvPr id="5" name="圖片 4" descr="一張含有 戶外, 樹狀, 花園, 地被物 的圖片&#10;&#10;AI 產生的內容可能不正確。">
            <a:extLst>
              <a:ext uri="{FF2B5EF4-FFF2-40B4-BE49-F238E27FC236}">
                <a16:creationId xmlns:a16="http://schemas.microsoft.com/office/drawing/2014/main" id="{798A7F72-3DB6-F2C7-EF6B-01156F9E66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7044" y="1522774"/>
            <a:ext cx="6091819" cy="3962400"/>
          </a:xfrm>
          <a:prstGeom prst="rect">
            <a:avLst/>
          </a:prstGeom>
          <a:ln w="6350">
            <a:solidFill>
              <a:schemeClr val="tx1"/>
            </a:solidFill>
          </a:ln>
        </p:spPr>
      </p:pic>
    </p:spTree>
    <p:extLst>
      <p:ext uri="{BB962C8B-B14F-4D97-AF65-F5344CB8AC3E}">
        <p14:creationId xmlns:p14="http://schemas.microsoft.com/office/powerpoint/2010/main" val="1519821014"/>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5" name="Text Box 7"/>
          <p:cNvSpPr txBox="1">
            <a:spLocks noChangeArrowheads="1"/>
          </p:cNvSpPr>
          <p:nvPr/>
        </p:nvSpPr>
        <p:spPr bwMode="auto">
          <a:xfrm>
            <a:off x="412417" y="799663"/>
            <a:ext cx="11304397" cy="1909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3200">
                <a:solidFill>
                  <a:schemeClr val="tx1"/>
                </a:solidFill>
                <a:latin typeface="Arial" charset="0"/>
                <a:ea typeface="華康中特圓體" pitchFamily="49" charset="-120"/>
              </a:defRPr>
            </a:lvl1pPr>
            <a:lvl2pPr marL="742950" indent="-285750" eaLnBrk="0" hangingPunct="0">
              <a:defRPr kumimoji="1" sz="3200">
                <a:solidFill>
                  <a:schemeClr val="tx1"/>
                </a:solidFill>
                <a:latin typeface="Arial" charset="0"/>
                <a:ea typeface="華康中特圓體" pitchFamily="49" charset="-120"/>
              </a:defRPr>
            </a:lvl2pPr>
            <a:lvl3pPr marL="1143000" indent="-228600" eaLnBrk="0" hangingPunct="0">
              <a:defRPr kumimoji="1" sz="3200">
                <a:solidFill>
                  <a:schemeClr val="tx1"/>
                </a:solidFill>
                <a:latin typeface="Arial" charset="0"/>
                <a:ea typeface="華康中特圓體" pitchFamily="49" charset="-120"/>
              </a:defRPr>
            </a:lvl3pPr>
            <a:lvl4pPr marL="1600200" indent="-228600" eaLnBrk="0" hangingPunct="0">
              <a:defRPr kumimoji="1" sz="3200">
                <a:solidFill>
                  <a:schemeClr val="tx1"/>
                </a:solidFill>
                <a:latin typeface="Arial" charset="0"/>
                <a:ea typeface="華康中特圓體" pitchFamily="49" charset="-120"/>
              </a:defRPr>
            </a:lvl4pPr>
            <a:lvl5pPr marL="2057400" indent="-228600" eaLnBrk="0" hangingPunct="0">
              <a:defRPr kumimoji="1" sz="3200">
                <a:solidFill>
                  <a:schemeClr val="tx1"/>
                </a:solidFill>
                <a:latin typeface="Arial" charset="0"/>
                <a:ea typeface="華康中特圓體" pitchFamily="49" charset="-120"/>
              </a:defRPr>
            </a:lvl5pPr>
            <a:lvl6pPr marL="2514600" indent="-228600" algn="ctr" eaLnBrk="0" fontAlgn="base" hangingPunct="0">
              <a:spcBef>
                <a:spcPct val="0"/>
              </a:spcBef>
              <a:spcAft>
                <a:spcPct val="0"/>
              </a:spcAft>
              <a:defRPr kumimoji="1" sz="3200">
                <a:solidFill>
                  <a:schemeClr val="tx1"/>
                </a:solidFill>
                <a:latin typeface="Arial" charset="0"/>
                <a:ea typeface="華康中特圓體" pitchFamily="49" charset="-120"/>
              </a:defRPr>
            </a:lvl6pPr>
            <a:lvl7pPr marL="2971800" indent="-228600" algn="ctr" eaLnBrk="0" fontAlgn="base" hangingPunct="0">
              <a:spcBef>
                <a:spcPct val="0"/>
              </a:spcBef>
              <a:spcAft>
                <a:spcPct val="0"/>
              </a:spcAft>
              <a:defRPr kumimoji="1" sz="3200">
                <a:solidFill>
                  <a:schemeClr val="tx1"/>
                </a:solidFill>
                <a:latin typeface="Arial" charset="0"/>
                <a:ea typeface="華康中特圓體" pitchFamily="49" charset="-120"/>
              </a:defRPr>
            </a:lvl7pPr>
            <a:lvl8pPr marL="3429000" indent="-228600" algn="ctr" eaLnBrk="0" fontAlgn="base" hangingPunct="0">
              <a:spcBef>
                <a:spcPct val="0"/>
              </a:spcBef>
              <a:spcAft>
                <a:spcPct val="0"/>
              </a:spcAft>
              <a:defRPr kumimoji="1" sz="3200">
                <a:solidFill>
                  <a:schemeClr val="tx1"/>
                </a:solidFill>
                <a:latin typeface="Arial" charset="0"/>
                <a:ea typeface="華康中特圓體" pitchFamily="49" charset="-120"/>
              </a:defRPr>
            </a:lvl8pPr>
            <a:lvl9pPr marL="3886200" indent="-228600" algn="ctr" eaLnBrk="0" fontAlgn="base" hangingPunct="0">
              <a:spcBef>
                <a:spcPct val="0"/>
              </a:spcBef>
              <a:spcAft>
                <a:spcPct val="0"/>
              </a:spcAft>
              <a:defRPr kumimoji="1" sz="3200">
                <a:solidFill>
                  <a:schemeClr val="tx1"/>
                </a:solidFill>
                <a:latin typeface="Arial" charset="0"/>
                <a:ea typeface="華康中特圓體" pitchFamily="49" charset="-120"/>
              </a:defRPr>
            </a:lvl9pPr>
          </a:lstStyle>
          <a:p>
            <a:pPr algn="just" eaLnBrk="1">
              <a:lnSpc>
                <a:spcPts val="3600"/>
              </a:lnSpc>
              <a:spcBef>
                <a:spcPct val="50000"/>
              </a:spcBef>
            </a:pPr>
            <a:r>
              <a:rPr lang="zh-TW" altLang="en-US" sz="2800" dirty="0">
                <a:solidFill>
                  <a:srgbClr val="000066"/>
                </a:solidFill>
                <a:latin typeface="華康中圓體" panose="020F0509000000000000" pitchFamily="49" charset="-120"/>
                <a:ea typeface="華康中圓體" panose="020F0509000000000000" pitchFamily="49" charset="-120"/>
              </a:rPr>
              <a:t>石輪又稱為有孔石盤或石幣，正式名稱為「輪狀單石」。石輪為扁圓形中央帶有穿孔，部份呈車輪狀或中國的方孔古錢狀。</a:t>
            </a:r>
            <a:r>
              <a:rPr lang="zh-TW" altLang="zh-TW" sz="2800" dirty="0">
                <a:solidFill>
                  <a:srgbClr val="000066"/>
                </a:solidFill>
                <a:latin typeface="華康中圓體" panose="020F0509000000000000" pitchFamily="49" charset="-120"/>
                <a:ea typeface="華康中圓體" panose="020F0509000000000000" pitchFamily="49" charset="-120"/>
              </a:rPr>
              <a:t>的「石</a:t>
            </a:r>
            <a:r>
              <a:rPr lang="zh-TW" altLang="en-US" sz="2800" dirty="0">
                <a:solidFill>
                  <a:srgbClr val="000066"/>
                </a:solidFill>
                <a:latin typeface="華康中圓體" panose="020F0509000000000000" pitchFamily="49" charset="-120"/>
                <a:ea typeface="華康中圓體" panose="020F0509000000000000" pitchFamily="49" charset="-120"/>
              </a:rPr>
              <a:t>輪</a:t>
            </a:r>
            <a:r>
              <a:rPr lang="zh-TW" altLang="zh-TW" sz="2800" dirty="0">
                <a:solidFill>
                  <a:srgbClr val="000066"/>
                </a:solidFill>
                <a:latin typeface="華康中圓體" panose="020F0509000000000000" pitchFamily="49" charset="-120"/>
                <a:ea typeface="華康中圓體" panose="020F0509000000000000" pitchFamily="49" charset="-120"/>
              </a:rPr>
              <a:t>」</a:t>
            </a:r>
            <a:r>
              <a:rPr lang="zh-TW" altLang="en-US" sz="2800" dirty="0">
                <a:solidFill>
                  <a:srgbClr val="000066"/>
                </a:solidFill>
                <a:latin typeface="華康中圓體" panose="020F0509000000000000" pitchFamily="49" charset="-120"/>
                <a:ea typeface="華康中圓體" panose="020F0509000000000000" pitchFamily="49" charset="-120"/>
              </a:rPr>
              <a:t>，稱為石</a:t>
            </a:r>
            <a:r>
              <a:rPr lang="zh-TW" altLang="zh-TW" sz="2800" dirty="0">
                <a:solidFill>
                  <a:srgbClr val="000066"/>
                </a:solidFill>
                <a:latin typeface="華康中圓體" panose="020F0509000000000000" pitchFamily="49" charset="-120"/>
                <a:ea typeface="華康中圓體" panose="020F0509000000000000" pitchFamily="49" charset="-120"/>
              </a:rPr>
              <a:t>錢</a:t>
            </a:r>
            <a:r>
              <a:rPr lang="zh-TW" altLang="en-US" sz="2800" dirty="0">
                <a:solidFill>
                  <a:srgbClr val="000066"/>
                </a:solidFill>
                <a:latin typeface="華康中圓體" panose="020F0509000000000000" pitchFamily="49" charset="-120"/>
                <a:ea typeface="華康中圓體" panose="020F0509000000000000" pitchFamily="49" charset="-120"/>
              </a:rPr>
              <a:t>或石幣，其大小象徵著財富的多寡。</a:t>
            </a:r>
            <a:r>
              <a:rPr lang="zh-TW" altLang="zh-TW" sz="2800" dirty="0">
                <a:solidFill>
                  <a:srgbClr val="000066"/>
                </a:solidFill>
                <a:latin typeface="華康中圓體" panose="020F0509000000000000" pitchFamily="49" charset="-120"/>
                <a:ea typeface="華康中圓體" panose="020F0509000000000000" pitchFamily="49" charset="-120"/>
              </a:rPr>
              <a:t>這些石錢可能是南島語族從台灣遷徙出去時帶過去的文化之一。</a:t>
            </a:r>
            <a:endParaRPr lang="zh-TW" altLang="en-US" sz="2800" dirty="0">
              <a:solidFill>
                <a:srgbClr val="000066"/>
              </a:solidFill>
              <a:latin typeface="華康中圓體" panose="020F0509000000000000" pitchFamily="49" charset="-120"/>
              <a:ea typeface="華康中圓體" panose="020F0509000000000000" pitchFamily="49" charset="-120"/>
            </a:endParaRPr>
          </a:p>
        </p:txBody>
      </p:sp>
      <p:sp>
        <p:nvSpPr>
          <p:cNvPr id="10" name="矩形 9"/>
          <p:cNvSpPr/>
          <p:nvPr/>
        </p:nvSpPr>
        <p:spPr>
          <a:xfrm>
            <a:off x="2574624" y="150315"/>
            <a:ext cx="6409133" cy="769441"/>
          </a:xfrm>
          <a:prstGeom prst="rect">
            <a:avLst/>
          </a:prstGeom>
        </p:spPr>
        <p:txBody>
          <a:bodyPr wrap="square">
            <a:spAutoFit/>
          </a:bodyPr>
          <a:lstStyle/>
          <a:p>
            <a:pPr algn="ctr"/>
            <a:r>
              <a:rPr lang="zh-TW" altLang="en-US" sz="4400" dirty="0">
                <a:solidFill>
                  <a:srgbClr val="7030A0"/>
                </a:solidFill>
                <a:latin typeface="華康中特圓體" panose="020F0809000000000000" pitchFamily="49" charset="-120"/>
                <a:ea typeface="華康中特圓體" panose="020F0809000000000000" pitchFamily="49" charset="-120"/>
              </a:rPr>
              <a:t>八、石輪</a:t>
            </a:r>
          </a:p>
        </p:txBody>
      </p:sp>
      <p:pic>
        <p:nvPicPr>
          <p:cNvPr id="6" name="圖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2417" y="2709096"/>
            <a:ext cx="3715488" cy="2960074"/>
          </a:xfrm>
          <a:prstGeom prst="rect">
            <a:avLst/>
          </a:prstGeom>
          <a:ln w="12700">
            <a:solidFill>
              <a:schemeClr val="tx1"/>
            </a:solidFill>
          </a:ln>
        </p:spPr>
      </p:pic>
      <p:sp>
        <p:nvSpPr>
          <p:cNvPr id="9" name="矩形 8"/>
          <p:cNvSpPr/>
          <p:nvPr/>
        </p:nvSpPr>
        <p:spPr>
          <a:xfrm>
            <a:off x="3589626" y="5706491"/>
            <a:ext cx="4852610" cy="523220"/>
          </a:xfrm>
          <a:prstGeom prst="rect">
            <a:avLst/>
          </a:prstGeom>
        </p:spPr>
        <p:txBody>
          <a:bodyPr wrap="none">
            <a:spAutoFit/>
          </a:bodyPr>
          <a:lstStyle/>
          <a:p>
            <a:r>
              <a:rPr lang="zh-TW" altLang="en-US" sz="2800" b="1" dirty="0">
                <a:solidFill>
                  <a:srgbClr val="3333FF"/>
                </a:solidFill>
                <a:latin typeface="華康標楷體" panose="03000509000000000000" pitchFamily="65" charset="-120"/>
                <a:ea typeface="華康標楷體" panose="03000509000000000000" pitchFamily="65" charset="-120"/>
              </a:rPr>
              <a:t>台東長濱忠勇民宅附近的石輪</a:t>
            </a:r>
          </a:p>
        </p:txBody>
      </p:sp>
      <p:pic>
        <p:nvPicPr>
          <p:cNvPr id="7" name="圖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2889" y="2709096"/>
            <a:ext cx="3535952" cy="2973415"/>
          </a:xfrm>
          <a:prstGeom prst="rect">
            <a:avLst/>
          </a:prstGeom>
          <a:ln w="12700">
            <a:solidFill>
              <a:schemeClr val="tx1"/>
            </a:solidFill>
          </a:ln>
        </p:spPr>
      </p:pic>
      <p:pic>
        <p:nvPicPr>
          <p:cNvPr id="8" name="圖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13825" y="2712639"/>
            <a:ext cx="3983981" cy="2993852"/>
          </a:xfrm>
          <a:prstGeom prst="rect">
            <a:avLst/>
          </a:prstGeom>
          <a:ln w="12700">
            <a:solidFill>
              <a:schemeClr val="tx1"/>
            </a:solidFill>
          </a:ln>
        </p:spPr>
      </p:pic>
    </p:spTree>
    <p:extLst>
      <p:ext uri="{BB962C8B-B14F-4D97-AF65-F5344CB8AC3E}">
        <p14:creationId xmlns:p14="http://schemas.microsoft.com/office/powerpoint/2010/main" val="3998173724"/>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1281796" y="305245"/>
            <a:ext cx="8332304" cy="638462"/>
          </a:xfrm>
        </p:spPr>
        <p:txBody>
          <a:bodyPr>
            <a:noAutofit/>
          </a:bodyPr>
          <a:lstStyle/>
          <a:p>
            <a:pPr algn="ctr"/>
            <a:r>
              <a:rPr lang="zh-TW" altLang="en-US" sz="3600" dirty="0">
                <a:solidFill>
                  <a:srgbClr val="A50021"/>
                </a:solidFill>
                <a:latin typeface="華康中特圓體" panose="020F0809000000000000" pitchFamily="49" charset="-120"/>
                <a:ea typeface="華康中特圓體" panose="020F0809000000000000" pitchFamily="49" charset="-120"/>
              </a:rPr>
              <a:t>跳躍的鹿代表首位人類降生地就在台灣</a:t>
            </a:r>
          </a:p>
        </p:txBody>
      </p:sp>
      <p:pic>
        <p:nvPicPr>
          <p:cNvPr id="96259" name="Picture 3" descr="first man"/>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641130" y="1912203"/>
            <a:ext cx="2755239" cy="4242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1402865" y="5995002"/>
            <a:ext cx="3231771" cy="523220"/>
          </a:xfrm>
          <a:prstGeom prst="rect">
            <a:avLst/>
          </a:prstGeom>
        </p:spPr>
        <p:txBody>
          <a:bodyPr wrap="square">
            <a:spAutoFit/>
          </a:bodyPr>
          <a:lstStyle/>
          <a:p>
            <a:r>
              <a:rPr lang="zh-TW" altLang="en-US" sz="2800" b="1" dirty="0">
                <a:solidFill>
                  <a:srgbClr val="3333FF"/>
                </a:solidFill>
                <a:latin typeface="華康標楷體" panose="03000509000000000000" pitchFamily="65" charset="-120"/>
                <a:ea typeface="華康標楷體" panose="03000509000000000000" pitchFamily="65" charset="-120"/>
              </a:rPr>
              <a:t>粘土書板跳躍的鹿</a:t>
            </a:r>
          </a:p>
        </p:txBody>
      </p:sp>
      <p:pic>
        <p:nvPicPr>
          <p:cNvPr id="4" name="圖片 3"/>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088817" y="2009307"/>
            <a:ext cx="3713747" cy="4048073"/>
          </a:xfrm>
          <a:prstGeom prst="rect">
            <a:avLst/>
          </a:prstGeom>
          <a:ln w="12700">
            <a:solidFill>
              <a:schemeClr val="tx1"/>
            </a:solidFill>
          </a:ln>
        </p:spPr>
      </p:pic>
      <p:sp>
        <p:nvSpPr>
          <p:cNvPr id="5" name="矩形 4"/>
          <p:cNvSpPr/>
          <p:nvPr/>
        </p:nvSpPr>
        <p:spPr>
          <a:xfrm>
            <a:off x="6951404" y="6029535"/>
            <a:ext cx="1998047" cy="523220"/>
          </a:xfrm>
          <a:prstGeom prst="rect">
            <a:avLst/>
          </a:prstGeom>
        </p:spPr>
        <p:txBody>
          <a:bodyPr wrap="square">
            <a:spAutoFit/>
          </a:bodyPr>
          <a:lstStyle/>
          <a:p>
            <a:r>
              <a:rPr lang="zh-TW" altLang="en-US" sz="2800" b="1" dirty="0">
                <a:solidFill>
                  <a:srgbClr val="3333FF"/>
                </a:solidFill>
                <a:latin typeface="華康標楷體" panose="03000509000000000000" pitchFamily="65" charset="-120"/>
                <a:ea typeface="華康標楷體" panose="03000509000000000000" pitchFamily="65" charset="-120"/>
              </a:rPr>
              <a:t>台灣梅花鹿</a:t>
            </a:r>
          </a:p>
        </p:txBody>
      </p:sp>
      <p:sp>
        <p:nvSpPr>
          <p:cNvPr id="8" name="Text Box 5"/>
          <p:cNvSpPr txBox="1">
            <a:spLocks noChangeArrowheads="1"/>
          </p:cNvSpPr>
          <p:nvPr/>
        </p:nvSpPr>
        <p:spPr bwMode="auto">
          <a:xfrm>
            <a:off x="943853" y="915007"/>
            <a:ext cx="10551159" cy="997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3200">
                <a:solidFill>
                  <a:schemeClr val="tx1"/>
                </a:solidFill>
                <a:latin typeface="Arial" pitchFamily="34" charset="0"/>
                <a:ea typeface="華康中特圓體" pitchFamily="49" charset="-120"/>
              </a:defRPr>
            </a:lvl1pPr>
            <a:lvl2pPr marL="742950" indent="-285750" eaLnBrk="0" hangingPunct="0">
              <a:defRPr kumimoji="1" sz="3200">
                <a:solidFill>
                  <a:schemeClr val="tx1"/>
                </a:solidFill>
                <a:latin typeface="Arial" pitchFamily="34" charset="0"/>
                <a:ea typeface="華康中特圓體" pitchFamily="49" charset="-120"/>
              </a:defRPr>
            </a:lvl2pPr>
            <a:lvl3pPr marL="1143000" indent="-228600" eaLnBrk="0" hangingPunct="0">
              <a:defRPr kumimoji="1" sz="3200">
                <a:solidFill>
                  <a:schemeClr val="tx1"/>
                </a:solidFill>
                <a:latin typeface="Arial" pitchFamily="34" charset="0"/>
                <a:ea typeface="華康中特圓體" pitchFamily="49" charset="-120"/>
              </a:defRPr>
            </a:lvl3pPr>
            <a:lvl4pPr marL="1600200" indent="-228600" eaLnBrk="0" hangingPunct="0">
              <a:defRPr kumimoji="1" sz="3200">
                <a:solidFill>
                  <a:schemeClr val="tx1"/>
                </a:solidFill>
                <a:latin typeface="Arial" pitchFamily="34" charset="0"/>
                <a:ea typeface="華康中特圓體" pitchFamily="49" charset="-120"/>
              </a:defRPr>
            </a:lvl4pPr>
            <a:lvl5pPr marL="2057400" indent="-228600" eaLnBrk="0" hangingPunct="0">
              <a:defRPr kumimoji="1" sz="3200">
                <a:solidFill>
                  <a:schemeClr val="tx1"/>
                </a:solidFill>
                <a:latin typeface="Arial" pitchFamily="34" charset="0"/>
                <a:ea typeface="華康中特圓體" pitchFamily="49" charset="-120"/>
              </a:defRPr>
            </a:lvl5pPr>
            <a:lvl6pPr marL="2514600" indent="-228600" eaLnBrk="0" fontAlgn="base" hangingPunct="0">
              <a:spcBef>
                <a:spcPct val="0"/>
              </a:spcBef>
              <a:spcAft>
                <a:spcPct val="0"/>
              </a:spcAft>
              <a:defRPr kumimoji="1" sz="3200">
                <a:solidFill>
                  <a:schemeClr val="tx1"/>
                </a:solidFill>
                <a:latin typeface="Arial" pitchFamily="34" charset="0"/>
                <a:ea typeface="華康中特圓體" pitchFamily="49" charset="-120"/>
              </a:defRPr>
            </a:lvl6pPr>
            <a:lvl7pPr marL="2971800" indent="-228600" eaLnBrk="0" fontAlgn="base" hangingPunct="0">
              <a:spcBef>
                <a:spcPct val="0"/>
              </a:spcBef>
              <a:spcAft>
                <a:spcPct val="0"/>
              </a:spcAft>
              <a:defRPr kumimoji="1" sz="3200">
                <a:solidFill>
                  <a:schemeClr val="tx1"/>
                </a:solidFill>
                <a:latin typeface="Arial" pitchFamily="34" charset="0"/>
                <a:ea typeface="華康中特圓體" pitchFamily="49" charset="-120"/>
              </a:defRPr>
            </a:lvl7pPr>
            <a:lvl8pPr marL="3429000" indent="-228600" eaLnBrk="0" fontAlgn="base" hangingPunct="0">
              <a:spcBef>
                <a:spcPct val="0"/>
              </a:spcBef>
              <a:spcAft>
                <a:spcPct val="0"/>
              </a:spcAft>
              <a:defRPr kumimoji="1" sz="3200">
                <a:solidFill>
                  <a:schemeClr val="tx1"/>
                </a:solidFill>
                <a:latin typeface="Arial" pitchFamily="34" charset="0"/>
                <a:ea typeface="華康中特圓體" pitchFamily="49" charset="-120"/>
              </a:defRPr>
            </a:lvl8pPr>
            <a:lvl9pPr marL="3886200" indent="-228600" eaLnBrk="0" fontAlgn="base" hangingPunct="0">
              <a:spcBef>
                <a:spcPct val="0"/>
              </a:spcBef>
              <a:spcAft>
                <a:spcPct val="0"/>
              </a:spcAft>
              <a:defRPr kumimoji="1" sz="3200">
                <a:solidFill>
                  <a:schemeClr val="tx1"/>
                </a:solidFill>
                <a:latin typeface="Arial" pitchFamily="34" charset="0"/>
                <a:ea typeface="華康中特圓體" pitchFamily="49" charset="-120"/>
              </a:defRPr>
            </a:lvl9pPr>
          </a:lstStyle>
          <a:p>
            <a:pPr algn="just" eaLnBrk="1">
              <a:lnSpc>
                <a:spcPct val="105000"/>
              </a:lnSpc>
            </a:pPr>
            <a:r>
              <a:rPr lang="zh-TW" altLang="en-US" sz="2800" dirty="0">
                <a:solidFill>
                  <a:srgbClr val="002060"/>
                </a:solidFill>
                <a:latin typeface="華康中圓體" panose="020F0509000000000000" pitchFamily="49" charset="-120"/>
                <a:ea typeface="華康中圓體" panose="020F0509000000000000" pitchFamily="49" charset="-120"/>
              </a:rPr>
              <a:t>根據粘土書板跳躍的鹿圖示，其形狀和特徵與台灣梅花鹿非常相似，顯示地球上首位人類應在台灣出現。</a:t>
            </a:r>
          </a:p>
        </p:txBody>
      </p:sp>
    </p:spTree>
    <p:extLst>
      <p:ext uri="{BB962C8B-B14F-4D97-AF65-F5344CB8AC3E}">
        <p14:creationId xmlns:p14="http://schemas.microsoft.com/office/powerpoint/2010/main" val="1894903493"/>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石輪3S"/>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59473" y="1916832"/>
            <a:ext cx="3676287" cy="357987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 name="圖片 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256240" y="1928553"/>
            <a:ext cx="3711427" cy="3594224"/>
          </a:xfrm>
          <a:prstGeom prst="rect">
            <a:avLst/>
          </a:prstGeom>
          <a:ln w="12700">
            <a:solidFill>
              <a:schemeClr val="tx1"/>
            </a:solidFill>
          </a:ln>
        </p:spPr>
      </p:pic>
      <p:pic>
        <p:nvPicPr>
          <p:cNvPr id="7" name="圖片 6"/>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030791" y="1912060"/>
            <a:ext cx="4153441" cy="3625030"/>
          </a:xfrm>
          <a:prstGeom prst="rect">
            <a:avLst/>
          </a:prstGeom>
          <a:ln w="12700">
            <a:solidFill>
              <a:schemeClr val="tx1"/>
            </a:solidFill>
          </a:ln>
        </p:spPr>
      </p:pic>
      <p:sp>
        <p:nvSpPr>
          <p:cNvPr id="9" name="矩形 8"/>
          <p:cNvSpPr/>
          <p:nvPr/>
        </p:nvSpPr>
        <p:spPr>
          <a:xfrm>
            <a:off x="3681206" y="5609299"/>
            <a:ext cx="4493538" cy="523220"/>
          </a:xfrm>
          <a:prstGeom prst="rect">
            <a:avLst/>
          </a:prstGeom>
        </p:spPr>
        <p:txBody>
          <a:bodyPr wrap="none">
            <a:spAutoFit/>
          </a:bodyPr>
          <a:lstStyle/>
          <a:p>
            <a:r>
              <a:rPr lang="zh-TW" altLang="en-US" sz="2800" b="1" dirty="0">
                <a:solidFill>
                  <a:srgbClr val="3333FF"/>
                </a:solidFill>
                <a:latin typeface="華康標楷體" panose="03000509000000000000" pitchFamily="65" charset="-120"/>
                <a:ea typeface="華康標楷體" panose="03000509000000000000" pitchFamily="65" charset="-120"/>
              </a:rPr>
              <a:t>白桑安民宅院子排列的石輪</a:t>
            </a:r>
          </a:p>
        </p:txBody>
      </p:sp>
    </p:spTree>
    <p:extLst>
      <p:ext uri="{BB962C8B-B14F-4D97-AF65-F5344CB8AC3E}">
        <p14:creationId xmlns:p14="http://schemas.microsoft.com/office/powerpoint/2010/main" val="1391182941"/>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496136" y="5870427"/>
            <a:ext cx="4134465" cy="523220"/>
          </a:xfrm>
          <a:prstGeom prst="rect">
            <a:avLst/>
          </a:prstGeom>
        </p:spPr>
        <p:txBody>
          <a:bodyPr wrap="none">
            <a:spAutoFit/>
          </a:bodyPr>
          <a:lstStyle/>
          <a:p>
            <a:r>
              <a:rPr lang="zh-TW" altLang="en-US" sz="2800" b="1" dirty="0">
                <a:solidFill>
                  <a:srgbClr val="3333FF"/>
                </a:solidFill>
                <a:latin typeface="華康標楷體" panose="03000509000000000000" pitchFamily="65" charset="-120"/>
                <a:ea typeface="華康標楷體" panose="03000509000000000000" pitchFamily="65" charset="-120"/>
              </a:rPr>
              <a:t>佳里遺跡出土巴圖複製品</a:t>
            </a:r>
          </a:p>
        </p:txBody>
      </p:sp>
      <p:sp>
        <p:nvSpPr>
          <p:cNvPr id="3" name="矩形 2"/>
          <p:cNvSpPr/>
          <p:nvPr/>
        </p:nvSpPr>
        <p:spPr>
          <a:xfrm>
            <a:off x="404446" y="1126090"/>
            <a:ext cx="11579007" cy="1015663"/>
          </a:xfrm>
          <a:prstGeom prst="rect">
            <a:avLst/>
          </a:prstGeom>
        </p:spPr>
        <p:txBody>
          <a:bodyPr wrap="square">
            <a:spAutoFit/>
          </a:bodyPr>
          <a:lstStyle/>
          <a:p>
            <a:pPr algn="just" hangingPunct="0">
              <a:lnSpc>
                <a:spcPts val="3600"/>
              </a:lnSpc>
            </a:pPr>
            <a:r>
              <a:rPr lang="zh-TW" altLang="en-US" sz="2800" dirty="0">
                <a:solidFill>
                  <a:srgbClr val="000066"/>
                </a:solidFill>
                <a:latin typeface="華康中圓體" panose="020F0509000000000000" pitchFamily="49" charset="-120"/>
                <a:ea typeface="華康中圓體" panose="020F0509000000000000" pitchFamily="49" charset="-120"/>
              </a:rPr>
              <a:t>巴圖</a:t>
            </a:r>
            <a:r>
              <a:rPr lang="zh-TW" altLang="zh-TW" sz="2800" dirty="0">
                <a:solidFill>
                  <a:srgbClr val="000066"/>
                </a:solidFill>
                <a:latin typeface="華康中圓體" panose="020F0509000000000000" pitchFamily="49" charset="-120"/>
                <a:ea typeface="華康中圓體" panose="020F0509000000000000" pitchFamily="49" charset="-120"/>
              </a:rPr>
              <a:t>做為農具、權杖、兵器、巫術或祭祀所用</a:t>
            </a:r>
            <a:r>
              <a:rPr lang="zh-TW" altLang="en-US" sz="2800" dirty="0">
                <a:solidFill>
                  <a:srgbClr val="000066"/>
                </a:solidFill>
                <a:latin typeface="華康中圓體" panose="020F0509000000000000" pitchFamily="49" charset="-120"/>
                <a:ea typeface="華康中圓體" panose="020F0509000000000000" pitchFamily="49" charset="-120"/>
              </a:rPr>
              <a:t>。巴圖在紐西</a:t>
            </a:r>
            <a:r>
              <a:rPr lang="zh-TW" altLang="en-US" sz="2800" dirty="0">
                <a:solidFill>
                  <a:srgbClr val="000066"/>
                </a:solidFill>
                <a:latin typeface="華康細圓體" panose="020F0309000000000000" pitchFamily="49" charset="-120"/>
                <a:ea typeface="華康細圓體" panose="020F0309000000000000" pitchFamily="49" charset="-120"/>
              </a:rPr>
              <a:t>蘭</a:t>
            </a:r>
            <a:r>
              <a:rPr lang="zh-TW" altLang="en-US" sz="2800" dirty="0">
                <a:solidFill>
                  <a:srgbClr val="000066"/>
                </a:solidFill>
                <a:latin typeface="華康中圓體" panose="020F0509000000000000" pitchFamily="49" charset="-120"/>
                <a:ea typeface="華康中圓體" panose="020F0509000000000000" pitchFamily="49" charset="-120"/>
              </a:rPr>
              <a:t>毛利族是用於武器、權杖及祭儀法器</a:t>
            </a:r>
            <a:r>
              <a:rPr lang="zh-TW" altLang="zh-TW" sz="2800" dirty="0">
                <a:solidFill>
                  <a:srgbClr val="000066"/>
                </a:solidFill>
                <a:latin typeface="華康中圓體" panose="020F0509000000000000" pitchFamily="49" charset="-120"/>
                <a:ea typeface="華康中圓體" panose="020F0509000000000000" pitchFamily="49" charset="-120"/>
              </a:rPr>
              <a:t>。</a:t>
            </a:r>
            <a:endParaRPr lang="en-US" altLang="zh-TW" sz="2800" dirty="0">
              <a:solidFill>
                <a:srgbClr val="000066"/>
              </a:solidFill>
              <a:latin typeface="華康中圓體" panose="020F0509000000000000" pitchFamily="49" charset="-120"/>
              <a:ea typeface="華康中圓體" panose="020F0509000000000000" pitchFamily="49" charset="-120"/>
            </a:endParaRPr>
          </a:p>
        </p:txBody>
      </p:sp>
      <p:sp>
        <p:nvSpPr>
          <p:cNvPr id="4" name="Rectangle 2"/>
          <p:cNvSpPr>
            <a:spLocks noChangeArrowheads="1"/>
          </p:cNvSpPr>
          <p:nvPr/>
        </p:nvSpPr>
        <p:spPr bwMode="auto">
          <a:xfrm>
            <a:off x="0" y="-141704"/>
            <a:ext cx="0" cy="283409"/>
          </a:xfrm>
          <a:prstGeom prst="rect">
            <a:avLst/>
          </a:prstGeom>
          <a:solidFill>
            <a:srgbClr val="3578E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279312" tIns="6348" rIns="73002" bIns="0" numCol="1" anchor="ctr" anchorCtr="0" compatLnSpc="1">
            <a:prstTxWarp prst="textNoShape">
              <a:avLst/>
            </a:prstTxWarp>
            <a:spAutoFit/>
          </a:bodyPr>
          <a:lstStyle/>
          <a:p>
            <a:pPr marL="0" marR="0" lvl="0" indent="0" algn="l" defTabSz="914400" rtl="0" eaLnBrk="0" fontAlgn="ctr" latinLnBrk="0" hangingPunct="0">
              <a:lnSpc>
                <a:spcPct val="100000"/>
              </a:lnSpc>
              <a:spcBef>
                <a:spcPct val="0"/>
              </a:spcBef>
              <a:spcAft>
                <a:spcPct val="0"/>
              </a:spcAft>
              <a:buClrTx/>
              <a:buSzTx/>
              <a:buFontTx/>
              <a:buNone/>
              <a:tabLst/>
            </a:pPr>
            <a:endParaRPr kumimoji="0" lang="zh-TW" altLang="zh-TW" sz="1800" b="0" i="0" u="none" strike="noStrike" cap="none" normalizeH="0" baseline="0" dirty="0">
              <a:ln>
                <a:noFill/>
              </a:ln>
              <a:solidFill>
                <a:schemeClr val="tx1"/>
              </a:solidFill>
              <a:effectLst/>
              <a:latin typeface="Arial" panose="020B0604020202020204" pitchFamily="34" charset="0"/>
            </a:endParaRPr>
          </a:p>
        </p:txBody>
      </p:sp>
      <p:sp>
        <p:nvSpPr>
          <p:cNvPr id="5" name="矩形 4"/>
          <p:cNvSpPr/>
          <p:nvPr/>
        </p:nvSpPr>
        <p:spPr>
          <a:xfrm>
            <a:off x="1012760" y="5870427"/>
            <a:ext cx="4493538" cy="523220"/>
          </a:xfrm>
          <a:prstGeom prst="rect">
            <a:avLst/>
          </a:prstGeom>
        </p:spPr>
        <p:txBody>
          <a:bodyPr wrap="none">
            <a:spAutoFit/>
          </a:bodyPr>
          <a:lstStyle/>
          <a:p>
            <a:r>
              <a:rPr lang="zh-TW" altLang="en-US" sz="2800" b="1" dirty="0">
                <a:solidFill>
                  <a:srgbClr val="3333FF"/>
                </a:solidFill>
                <a:latin typeface="華康標楷體" panose="03000509000000000000" pitchFamily="65" charset="-120"/>
                <a:ea typeface="華康標楷體" panose="03000509000000000000" pitchFamily="65" charset="-120"/>
              </a:rPr>
              <a:t>台南下營武安宮收藏的巴圖</a:t>
            </a:r>
          </a:p>
        </p:txBody>
      </p:sp>
      <p:sp>
        <p:nvSpPr>
          <p:cNvPr id="10" name="矩形 9"/>
          <p:cNvSpPr/>
          <p:nvPr/>
        </p:nvSpPr>
        <p:spPr>
          <a:xfrm>
            <a:off x="4704931" y="210183"/>
            <a:ext cx="2441694" cy="769441"/>
          </a:xfrm>
          <a:prstGeom prst="rect">
            <a:avLst/>
          </a:prstGeom>
        </p:spPr>
        <p:txBody>
          <a:bodyPr wrap="none">
            <a:spAutoFit/>
          </a:bodyPr>
          <a:lstStyle/>
          <a:p>
            <a:r>
              <a:rPr lang="zh-TW" altLang="en-US" sz="4400" dirty="0">
                <a:solidFill>
                  <a:srgbClr val="7030A0"/>
                </a:solidFill>
                <a:latin typeface="華康中特圓體" panose="020F0809000000000000" pitchFamily="49" charset="-120"/>
                <a:ea typeface="華康中特圓體" panose="020F0809000000000000" pitchFamily="49" charset="-120"/>
              </a:rPr>
              <a:t>九、巴圖</a:t>
            </a:r>
          </a:p>
        </p:txBody>
      </p:sp>
      <p:pic>
        <p:nvPicPr>
          <p:cNvPr id="6" name="圖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899" y="2311039"/>
            <a:ext cx="6565786" cy="3651711"/>
          </a:xfrm>
          <a:prstGeom prst="rect">
            <a:avLst/>
          </a:prstGeom>
          <a:ln w="12700">
            <a:solidFill>
              <a:schemeClr val="tx1"/>
            </a:solidFill>
          </a:ln>
        </p:spPr>
      </p:pic>
      <p:pic>
        <p:nvPicPr>
          <p:cNvPr id="9" name="圖片 8" descr="一張含有 藝術, 室內, 博物館, 陳列 的圖片&#10;&#10;AI 產生的內容可能不正確。">
            <a:extLst>
              <a:ext uri="{FF2B5EF4-FFF2-40B4-BE49-F238E27FC236}">
                <a16:creationId xmlns:a16="http://schemas.microsoft.com/office/drawing/2014/main" id="{E4232714-FCB9-6B6F-BB36-D7F7121C15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5703" y="2334366"/>
            <a:ext cx="5451879" cy="3628384"/>
          </a:xfrm>
          <a:prstGeom prst="rect">
            <a:avLst/>
          </a:prstGeom>
          <a:ln w="6350">
            <a:solidFill>
              <a:schemeClr val="tx1"/>
            </a:solidFill>
          </a:ln>
        </p:spPr>
      </p:pic>
    </p:spTree>
    <p:extLst>
      <p:ext uri="{BB962C8B-B14F-4D97-AF65-F5344CB8AC3E}">
        <p14:creationId xmlns:p14="http://schemas.microsoft.com/office/powerpoint/2010/main" val="659582740"/>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1577" y="1746405"/>
            <a:ext cx="5777063" cy="4334779"/>
          </a:xfrm>
          <a:prstGeom prst="rect">
            <a:avLst/>
          </a:prstGeom>
          <a:ln w="12700">
            <a:solidFill>
              <a:schemeClr val="tx1"/>
            </a:solidFill>
          </a:ln>
        </p:spPr>
      </p:pic>
      <p:sp>
        <p:nvSpPr>
          <p:cNvPr id="4" name="矩形 3"/>
          <p:cNvSpPr/>
          <p:nvPr/>
        </p:nvSpPr>
        <p:spPr>
          <a:xfrm>
            <a:off x="2415358" y="6041856"/>
            <a:ext cx="7572438" cy="523220"/>
          </a:xfrm>
          <a:prstGeom prst="rect">
            <a:avLst/>
          </a:prstGeom>
        </p:spPr>
        <p:txBody>
          <a:bodyPr wrap="square">
            <a:spAutoFit/>
          </a:bodyPr>
          <a:lstStyle/>
          <a:p>
            <a:pPr algn="ctr"/>
            <a:r>
              <a:rPr lang="zh-TW" altLang="en-US" sz="2800" b="1" dirty="0">
                <a:solidFill>
                  <a:srgbClr val="3333FF"/>
                </a:solidFill>
                <a:latin typeface="華康標楷體" panose="03000509000000000000" pitchFamily="65" charset="-120"/>
                <a:ea typeface="華康標楷體" panose="03000509000000000000" pitchFamily="65" charset="-120"/>
              </a:rPr>
              <a:t>花蓮豐濱新社岩棺存放台北歷史博物館</a:t>
            </a:r>
          </a:p>
        </p:txBody>
      </p:sp>
      <p:pic>
        <p:nvPicPr>
          <p:cNvPr id="7" name="Picture 5" descr="花蓮岩棺S"/>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34396" y="1753985"/>
            <a:ext cx="5789595" cy="433931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 name="矩形 7"/>
          <p:cNvSpPr/>
          <p:nvPr/>
        </p:nvSpPr>
        <p:spPr>
          <a:xfrm>
            <a:off x="2819424" y="-8675"/>
            <a:ext cx="6409133" cy="830997"/>
          </a:xfrm>
          <a:prstGeom prst="rect">
            <a:avLst/>
          </a:prstGeom>
        </p:spPr>
        <p:txBody>
          <a:bodyPr wrap="square">
            <a:spAutoFit/>
          </a:bodyPr>
          <a:lstStyle/>
          <a:p>
            <a:pPr algn="ctr"/>
            <a:r>
              <a:rPr lang="zh-TW" altLang="en-US" sz="4800" dirty="0">
                <a:solidFill>
                  <a:srgbClr val="7030A0"/>
                </a:solidFill>
                <a:latin typeface="華康中特圓體" panose="020F0809000000000000" pitchFamily="49" charset="-120"/>
                <a:ea typeface="華康中特圓體" panose="020F0809000000000000" pitchFamily="49" charset="-120"/>
              </a:rPr>
              <a:t>十、石棺</a:t>
            </a:r>
          </a:p>
        </p:txBody>
      </p:sp>
      <p:sp>
        <p:nvSpPr>
          <p:cNvPr id="2" name="矩形 1"/>
          <p:cNvSpPr/>
          <p:nvPr/>
        </p:nvSpPr>
        <p:spPr>
          <a:xfrm>
            <a:off x="931822" y="686268"/>
            <a:ext cx="10539510" cy="954107"/>
          </a:xfrm>
          <a:prstGeom prst="rect">
            <a:avLst/>
          </a:prstGeom>
        </p:spPr>
        <p:txBody>
          <a:bodyPr wrap="square">
            <a:spAutoFit/>
          </a:bodyPr>
          <a:lstStyle/>
          <a:p>
            <a:r>
              <a:rPr lang="zh-TW" altLang="zh-TW"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石棺是選用一大塊凝灰岩從中打鑿出一個長方形凹型石槽，</a:t>
            </a:r>
            <a:r>
              <a:rPr lang="zh-TW" altLang="zh-TW" sz="2800" dirty="0">
                <a:solidFill>
                  <a:srgbClr val="000066"/>
                </a:solidFill>
                <a:latin typeface="華康中圓體" panose="020F0509000000000000" pitchFamily="49" charset="-120"/>
                <a:ea typeface="華康中圓體" panose="020F0509000000000000" pitchFamily="49" charset="-120"/>
              </a:rPr>
              <a:t>是一種特殊的文化產品</a:t>
            </a:r>
            <a:r>
              <a:rPr lang="zh-TW" altLang="en-US" sz="2800" dirty="0">
                <a:solidFill>
                  <a:srgbClr val="000066"/>
                </a:solidFill>
                <a:latin typeface="華康中圓體" panose="020F0509000000000000" pitchFamily="49" charset="-120"/>
                <a:ea typeface="華康中圓體" panose="020F0509000000000000" pitchFamily="49" charset="-120"/>
              </a:rPr>
              <a:t>，有</a:t>
            </a:r>
            <a:r>
              <a:rPr lang="zh-TW" altLang="zh-TW" sz="2800" dirty="0">
                <a:solidFill>
                  <a:srgbClr val="000066"/>
                </a:solidFill>
                <a:latin typeface="華康中圓體" panose="020F0509000000000000" pitchFamily="49" charset="-120"/>
                <a:ea typeface="華康中圓體" panose="020F0509000000000000" pitchFamily="49" charset="-120"/>
              </a:rPr>
              <a:t>岩棺</a:t>
            </a:r>
            <a:r>
              <a:rPr lang="zh-TW" altLang="en-US" sz="2800" dirty="0">
                <a:solidFill>
                  <a:srgbClr val="000066"/>
                </a:solidFill>
                <a:latin typeface="華康中圓體" panose="020F0509000000000000" pitchFamily="49" charset="-120"/>
                <a:ea typeface="華康中圓體" panose="020F0509000000000000" pitchFamily="49" charset="-120"/>
              </a:rPr>
              <a:t>和</a:t>
            </a:r>
            <a:r>
              <a:rPr lang="zh-TW" altLang="zh-TW" sz="2800" dirty="0">
                <a:solidFill>
                  <a:srgbClr val="000066"/>
                </a:solidFill>
                <a:latin typeface="華康中圓體" panose="020F0509000000000000" pitchFamily="49" charset="-120"/>
                <a:ea typeface="華康中圓體" panose="020F0509000000000000" pitchFamily="49" charset="-120"/>
              </a:rPr>
              <a:t>石板棺</a:t>
            </a:r>
            <a:r>
              <a:rPr lang="zh-TW" altLang="en-US" sz="2800" dirty="0">
                <a:solidFill>
                  <a:srgbClr val="000066"/>
                </a:solidFill>
                <a:latin typeface="華康中圓體" panose="020F0509000000000000" pitchFamily="49" charset="-120"/>
                <a:ea typeface="華康中圓體" panose="020F0509000000000000" pitchFamily="49" charset="-120"/>
              </a:rPr>
              <a:t>兩種</a:t>
            </a:r>
            <a:r>
              <a:rPr lang="zh-TW" altLang="zh-TW" sz="2800" dirty="0">
                <a:solidFill>
                  <a:srgbClr val="000066"/>
                </a:solidFill>
                <a:latin typeface="華康中圓體" panose="020F0509000000000000" pitchFamily="49" charset="-120"/>
                <a:ea typeface="華康中圓體" panose="020F0509000000000000" pitchFamily="49" charset="-120"/>
              </a:rPr>
              <a:t>。</a:t>
            </a:r>
            <a:endParaRPr lang="zh-TW" altLang="en-US" sz="2800" dirty="0">
              <a:solidFill>
                <a:srgbClr val="000066"/>
              </a:solidFill>
              <a:latin typeface="華康中圓體" panose="020F0509000000000000" pitchFamily="49" charset="-120"/>
              <a:ea typeface="華康中圓體" panose="020F0509000000000000" pitchFamily="49" charset="-120"/>
            </a:endParaRPr>
          </a:p>
        </p:txBody>
      </p:sp>
    </p:spTree>
    <p:extLst>
      <p:ext uri="{BB962C8B-B14F-4D97-AF65-F5344CB8AC3E}">
        <p14:creationId xmlns:p14="http://schemas.microsoft.com/office/powerpoint/2010/main" val="3519289509"/>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277712" y="1615028"/>
            <a:ext cx="3430099" cy="4571814"/>
          </a:xfrm>
          <a:prstGeom prst="rect">
            <a:avLst/>
          </a:prstGeom>
          <a:ln w="12700">
            <a:solidFill>
              <a:schemeClr val="tx1"/>
            </a:solidFill>
          </a:ln>
        </p:spPr>
      </p:pic>
      <p:sp>
        <p:nvSpPr>
          <p:cNvPr id="5" name="矩形 4"/>
          <p:cNvSpPr/>
          <p:nvPr/>
        </p:nvSpPr>
        <p:spPr>
          <a:xfrm>
            <a:off x="776230" y="594245"/>
            <a:ext cx="10639540" cy="954107"/>
          </a:xfrm>
          <a:prstGeom prst="rect">
            <a:avLst/>
          </a:prstGeom>
        </p:spPr>
        <p:txBody>
          <a:bodyPr wrap="square">
            <a:spAutoFit/>
          </a:bodyPr>
          <a:lstStyle/>
          <a:p>
            <a:pPr algn="just" hangingPunct="0"/>
            <a:r>
              <a:rPr lang="zh-TW" altLang="en-US" sz="2800" dirty="0">
                <a:solidFill>
                  <a:srgbClr val="000066"/>
                </a:solidFill>
                <a:latin typeface="華康中圓體" panose="020F0509000000000000" pitchFamily="49" charset="-120"/>
                <a:ea typeface="華康中圓體" panose="020F0509000000000000" pitchFamily="49" charset="-120"/>
              </a:rPr>
              <a:t>台東成功白守蓮出土的岩棺，存放台東縣立文化中心旁；</a:t>
            </a:r>
            <a:r>
              <a:rPr lang="zh-TW" altLang="zh-TW" sz="2800" dirty="0">
                <a:solidFill>
                  <a:srgbClr val="000066"/>
                </a:solidFill>
                <a:latin typeface="華康中圓體" panose="020F0509000000000000" pitchFamily="49" charset="-120"/>
                <a:ea typeface="華康中圓體" panose="020F0509000000000000" pitchFamily="49" charset="-120"/>
              </a:rPr>
              <a:t>長</a:t>
            </a:r>
            <a:r>
              <a:rPr lang="en-US" altLang="zh-TW" sz="2800" dirty="0">
                <a:solidFill>
                  <a:srgbClr val="000066"/>
                </a:solidFill>
                <a:latin typeface="華康中圓體" panose="020F0509000000000000" pitchFamily="49" charset="-120"/>
                <a:ea typeface="華康中圓體" panose="020F0509000000000000" pitchFamily="49" charset="-120"/>
              </a:rPr>
              <a:t>2.64</a:t>
            </a:r>
            <a:r>
              <a:rPr lang="zh-TW" altLang="zh-TW" sz="2800" dirty="0">
                <a:solidFill>
                  <a:srgbClr val="000066"/>
                </a:solidFill>
                <a:latin typeface="華康中圓體" panose="020F0509000000000000" pitchFamily="49" charset="-120"/>
                <a:ea typeface="華康中圓體" panose="020F0509000000000000" pitchFamily="49" charset="-120"/>
              </a:rPr>
              <a:t>公尺、寬</a:t>
            </a:r>
            <a:r>
              <a:rPr lang="en-US" altLang="zh-TW" sz="2800" dirty="0">
                <a:solidFill>
                  <a:srgbClr val="000066"/>
                </a:solidFill>
                <a:latin typeface="華康中圓體" panose="020F0509000000000000" pitchFamily="49" charset="-120"/>
                <a:ea typeface="華康中圓體" panose="020F0509000000000000" pitchFamily="49" charset="-120"/>
              </a:rPr>
              <a:t>1.5</a:t>
            </a:r>
            <a:r>
              <a:rPr lang="zh-TW" altLang="zh-TW" sz="2800" dirty="0">
                <a:solidFill>
                  <a:srgbClr val="000066"/>
                </a:solidFill>
                <a:latin typeface="華康中圓體" panose="020F0509000000000000" pitchFamily="49" charset="-120"/>
                <a:ea typeface="華康中圓體" panose="020F0509000000000000" pitchFamily="49" charset="-120"/>
              </a:rPr>
              <a:t>公尺、高</a:t>
            </a:r>
            <a:r>
              <a:rPr lang="en-US" altLang="zh-TW" sz="2800" dirty="0">
                <a:solidFill>
                  <a:srgbClr val="000066"/>
                </a:solidFill>
                <a:latin typeface="華康中圓體" panose="020F0509000000000000" pitchFamily="49" charset="-120"/>
                <a:ea typeface="華康中圓體" panose="020F0509000000000000" pitchFamily="49" charset="-120"/>
              </a:rPr>
              <a:t>1.32</a:t>
            </a:r>
            <a:r>
              <a:rPr lang="zh-TW" altLang="zh-TW" sz="2800" dirty="0">
                <a:solidFill>
                  <a:srgbClr val="000066"/>
                </a:solidFill>
                <a:latin typeface="華康中圓體" panose="020F0509000000000000" pitchFamily="49" charset="-120"/>
                <a:ea typeface="華康中圓體" panose="020F0509000000000000" pitchFamily="49" charset="-120"/>
              </a:rPr>
              <a:t>公尺的凝灰岩</a:t>
            </a:r>
            <a:r>
              <a:rPr lang="zh-TW" altLang="en-US" sz="2800" dirty="0">
                <a:solidFill>
                  <a:srgbClr val="000066"/>
                </a:solidFill>
                <a:latin typeface="華康中圓體" panose="020F0509000000000000" pitchFamily="49" charset="-120"/>
                <a:ea typeface="華康中圓體" panose="020F0509000000000000" pitchFamily="49" charset="-120"/>
              </a:rPr>
              <a:t>，洩水孔在中央。</a:t>
            </a:r>
          </a:p>
        </p:txBody>
      </p:sp>
      <p:pic>
        <p:nvPicPr>
          <p:cNvPr id="2"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1381" y="1595977"/>
            <a:ext cx="6115991" cy="4588653"/>
          </a:xfrm>
          <a:prstGeom prst="rect">
            <a:avLst/>
          </a:prstGeom>
          <a:ln w="12700">
            <a:solidFill>
              <a:schemeClr val="tx1"/>
            </a:solidFill>
          </a:ln>
        </p:spPr>
      </p:pic>
      <p:sp>
        <p:nvSpPr>
          <p:cNvPr id="4" name="矩形 3"/>
          <p:cNvSpPr/>
          <p:nvPr/>
        </p:nvSpPr>
        <p:spPr>
          <a:xfrm>
            <a:off x="2344787" y="6096814"/>
            <a:ext cx="6647974" cy="523220"/>
          </a:xfrm>
          <a:prstGeom prst="rect">
            <a:avLst/>
          </a:prstGeom>
        </p:spPr>
        <p:txBody>
          <a:bodyPr wrap="none">
            <a:spAutoFit/>
          </a:bodyPr>
          <a:lstStyle/>
          <a:p>
            <a:r>
              <a:rPr lang="zh-TW" altLang="en-US" sz="2800" b="1" dirty="0">
                <a:solidFill>
                  <a:srgbClr val="3333FF"/>
                </a:solidFill>
                <a:latin typeface="華康標楷體" panose="03000509000000000000" pitchFamily="65" charset="-120"/>
                <a:ea typeface="華康標楷體" panose="03000509000000000000" pitchFamily="65" charset="-120"/>
              </a:rPr>
              <a:t>白守蓮出土的岩棺存放台東縣立文化中心</a:t>
            </a:r>
            <a:endParaRPr lang="zh-TW" altLang="en-US" sz="2800" b="1" dirty="0"/>
          </a:p>
        </p:txBody>
      </p:sp>
      <p:sp>
        <p:nvSpPr>
          <p:cNvPr id="6" name="矩形 5"/>
          <p:cNvSpPr/>
          <p:nvPr/>
        </p:nvSpPr>
        <p:spPr>
          <a:xfrm>
            <a:off x="3197481" y="100314"/>
            <a:ext cx="4339650" cy="646331"/>
          </a:xfrm>
          <a:prstGeom prst="rect">
            <a:avLst/>
          </a:prstGeom>
        </p:spPr>
        <p:txBody>
          <a:bodyPr wrap="none">
            <a:spAutoFit/>
          </a:bodyPr>
          <a:lstStyle/>
          <a:p>
            <a:r>
              <a:rPr lang="zh-TW" altLang="en-US" sz="3600" dirty="0">
                <a:solidFill>
                  <a:srgbClr val="A50021"/>
                </a:solidFill>
                <a:latin typeface="華康中特圓體" panose="020F0809000000000000" pitchFamily="49" charset="-120"/>
                <a:ea typeface="華康中特圓體" panose="020F0809000000000000" pitchFamily="49" charset="-120"/>
              </a:rPr>
              <a:t>台東成功白守蓮岩棺</a:t>
            </a:r>
          </a:p>
        </p:txBody>
      </p:sp>
    </p:spTree>
    <p:extLst>
      <p:ext uri="{BB962C8B-B14F-4D97-AF65-F5344CB8AC3E}">
        <p14:creationId xmlns:p14="http://schemas.microsoft.com/office/powerpoint/2010/main" val="3983749459"/>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1" y="1185737"/>
            <a:ext cx="5478562" cy="4116660"/>
          </a:xfrm>
          <a:prstGeom prst="rect">
            <a:avLst/>
          </a:prstGeom>
          <a:ln w="12700">
            <a:solidFill>
              <a:schemeClr val="tx1"/>
            </a:solidFill>
          </a:ln>
        </p:spPr>
      </p:pic>
      <p:sp>
        <p:nvSpPr>
          <p:cNvPr id="5" name="矩形 4"/>
          <p:cNvSpPr/>
          <p:nvPr/>
        </p:nvSpPr>
        <p:spPr>
          <a:xfrm>
            <a:off x="1392359" y="5263267"/>
            <a:ext cx="3775393" cy="523220"/>
          </a:xfrm>
          <a:prstGeom prst="rect">
            <a:avLst/>
          </a:prstGeom>
        </p:spPr>
        <p:txBody>
          <a:bodyPr wrap="none">
            <a:spAutoFit/>
          </a:bodyPr>
          <a:lstStyle/>
          <a:p>
            <a:r>
              <a:rPr lang="zh-TW" altLang="en-US" sz="2800" b="1" dirty="0">
                <a:solidFill>
                  <a:srgbClr val="3333FF"/>
                </a:solidFill>
                <a:latin typeface="華康標楷體" panose="03000509000000000000" pitchFamily="65" charset="-120"/>
                <a:ea typeface="華康標楷體" panose="03000509000000000000" pitchFamily="65" charset="-120"/>
              </a:rPr>
              <a:t>台東東河都蘭遺址岩棺</a:t>
            </a:r>
          </a:p>
        </p:txBody>
      </p:sp>
      <p:pic>
        <p:nvPicPr>
          <p:cNvPr id="6" name="圖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0315" y="1185737"/>
            <a:ext cx="5864444" cy="4129048"/>
          </a:xfrm>
          <a:prstGeom prst="rect">
            <a:avLst/>
          </a:prstGeom>
          <a:ln w="12700">
            <a:solidFill>
              <a:schemeClr val="tx1"/>
            </a:solidFill>
          </a:ln>
        </p:spPr>
      </p:pic>
      <p:sp>
        <p:nvSpPr>
          <p:cNvPr id="7" name="矩形 6"/>
          <p:cNvSpPr/>
          <p:nvPr/>
        </p:nvSpPr>
        <p:spPr>
          <a:xfrm>
            <a:off x="5660170" y="5282832"/>
            <a:ext cx="6624733" cy="523220"/>
          </a:xfrm>
          <a:prstGeom prst="rect">
            <a:avLst/>
          </a:prstGeom>
        </p:spPr>
        <p:txBody>
          <a:bodyPr wrap="square">
            <a:spAutoFit/>
          </a:bodyPr>
          <a:lstStyle/>
          <a:p>
            <a:pPr algn="ctr"/>
            <a:r>
              <a:rPr lang="zh-TW" altLang="en-US" sz="2800" b="1" dirty="0">
                <a:solidFill>
                  <a:srgbClr val="3333FF"/>
                </a:solidFill>
                <a:latin typeface="華康標楷體" panose="03000509000000000000" pitchFamily="65" charset="-120"/>
                <a:ea typeface="華康標楷體" panose="03000509000000000000" pitchFamily="65" charset="-120"/>
              </a:rPr>
              <a:t>花蓮壽豐月眉石槽是神秘的巨石文化</a:t>
            </a:r>
          </a:p>
        </p:txBody>
      </p:sp>
    </p:spTree>
    <p:extLst>
      <p:ext uri="{BB962C8B-B14F-4D97-AF65-F5344CB8AC3E}">
        <p14:creationId xmlns:p14="http://schemas.microsoft.com/office/powerpoint/2010/main" val="2453736982"/>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6950" y="519850"/>
            <a:ext cx="7658100" cy="5404054"/>
          </a:xfrm>
          <a:prstGeom prst="rect">
            <a:avLst/>
          </a:prstGeom>
          <a:ln w="12700">
            <a:solidFill>
              <a:schemeClr val="tx1"/>
            </a:solidFill>
          </a:ln>
        </p:spPr>
      </p:pic>
      <p:sp>
        <p:nvSpPr>
          <p:cNvPr id="3" name="矩形 2"/>
          <p:cNvSpPr/>
          <p:nvPr/>
        </p:nvSpPr>
        <p:spPr>
          <a:xfrm>
            <a:off x="2689981" y="5923904"/>
            <a:ext cx="6647974" cy="523220"/>
          </a:xfrm>
          <a:prstGeom prst="rect">
            <a:avLst/>
          </a:prstGeom>
        </p:spPr>
        <p:txBody>
          <a:bodyPr wrap="none">
            <a:spAutoFit/>
          </a:bodyPr>
          <a:lstStyle/>
          <a:p>
            <a:r>
              <a:rPr lang="zh-TW" altLang="en-US" sz="2800" b="1" dirty="0">
                <a:solidFill>
                  <a:srgbClr val="3333FF"/>
                </a:solidFill>
                <a:latin typeface="華康標楷體" panose="03000509000000000000" pitchFamily="65" charset="-120"/>
                <a:ea typeface="華康標楷體" panose="03000509000000000000" pitchFamily="65" charset="-120"/>
              </a:rPr>
              <a:t>台東太麻里舊香蘭遺址石板棺當作墓葬用</a:t>
            </a:r>
          </a:p>
        </p:txBody>
      </p:sp>
    </p:spTree>
    <p:extLst>
      <p:ext uri="{BB962C8B-B14F-4D97-AF65-F5344CB8AC3E}">
        <p14:creationId xmlns:p14="http://schemas.microsoft.com/office/powerpoint/2010/main" val="2336929497"/>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6" name="Picture 6" descr="鷹石背面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3036" y="2557337"/>
            <a:ext cx="2891674" cy="411844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矩形 1"/>
          <p:cNvSpPr/>
          <p:nvPr/>
        </p:nvSpPr>
        <p:spPr>
          <a:xfrm>
            <a:off x="3055335" y="1960084"/>
            <a:ext cx="5724644" cy="646331"/>
          </a:xfrm>
          <a:prstGeom prst="rect">
            <a:avLst/>
          </a:prstGeom>
        </p:spPr>
        <p:txBody>
          <a:bodyPr wrap="none">
            <a:spAutoFit/>
          </a:bodyPr>
          <a:lstStyle/>
          <a:p>
            <a:r>
              <a:rPr lang="zh-TW" altLang="en-US" sz="3600" dirty="0">
                <a:solidFill>
                  <a:srgbClr val="A50021"/>
                </a:solidFill>
                <a:latin typeface="華康中特圓體" panose="020F0809000000000000" pitchFamily="49" charset="-120"/>
                <a:ea typeface="華康中特圓體" panose="020F0809000000000000" pitchFamily="49" charset="-120"/>
              </a:rPr>
              <a:t>基隆碧沙漁港山坡上老鷹石</a:t>
            </a:r>
          </a:p>
        </p:txBody>
      </p:sp>
      <p:pic>
        <p:nvPicPr>
          <p:cNvPr id="6" name="圖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19687" y="2547257"/>
            <a:ext cx="3096395" cy="4128526"/>
          </a:xfrm>
          <a:prstGeom prst="rect">
            <a:avLst/>
          </a:prstGeom>
          <a:ln w="12700">
            <a:solidFill>
              <a:schemeClr val="tx1"/>
            </a:solidFill>
          </a:ln>
        </p:spPr>
      </p:pic>
      <p:sp>
        <p:nvSpPr>
          <p:cNvPr id="8" name="矩形 7"/>
          <p:cNvSpPr/>
          <p:nvPr/>
        </p:nvSpPr>
        <p:spPr>
          <a:xfrm>
            <a:off x="2898470" y="0"/>
            <a:ext cx="6409133" cy="769441"/>
          </a:xfrm>
          <a:prstGeom prst="rect">
            <a:avLst/>
          </a:prstGeom>
        </p:spPr>
        <p:txBody>
          <a:bodyPr wrap="square">
            <a:spAutoFit/>
          </a:bodyPr>
          <a:lstStyle/>
          <a:p>
            <a:pPr algn="ctr"/>
            <a:r>
              <a:rPr lang="zh-TW" altLang="en-US" sz="4400" dirty="0">
                <a:solidFill>
                  <a:srgbClr val="7030A0"/>
                </a:solidFill>
                <a:latin typeface="華康中特圓體" panose="020F0809000000000000" pitchFamily="49" charset="-120"/>
                <a:ea typeface="華康中特圓體" panose="020F0809000000000000" pitchFamily="49" charset="-120"/>
              </a:rPr>
              <a:t>十一、石像</a:t>
            </a:r>
          </a:p>
        </p:txBody>
      </p:sp>
      <p:sp>
        <p:nvSpPr>
          <p:cNvPr id="3" name="矩形 2"/>
          <p:cNvSpPr/>
          <p:nvPr/>
        </p:nvSpPr>
        <p:spPr>
          <a:xfrm>
            <a:off x="560834" y="642471"/>
            <a:ext cx="11334677" cy="1384995"/>
          </a:xfrm>
          <a:prstGeom prst="rect">
            <a:avLst/>
          </a:prstGeom>
        </p:spPr>
        <p:txBody>
          <a:bodyPr wrap="square">
            <a:spAutoFit/>
          </a:bodyPr>
          <a:lstStyle/>
          <a:p>
            <a:r>
              <a:rPr lang="zh-TW" altLang="zh-TW" sz="2800" dirty="0">
                <a:latin typeface="華康中圓體" panose="020F0509000000000000" pitchFamily="49" charset="-120"/>
                <a:ea typeface="華康中圓體" panose="020F0509000000000000" pitchFamily="49" charset="-120"/>
                <a:cs typeface="Times New Roman" panose="02020603050405020304" pitchFamily="18" charset="0"/>
              </a:rPr>
              <a:t>巨石像是由單一的「獨塊巨石」雕刻而成</a:t>
            </a:r>
            <a:r>
              <a:rPr lang="zh-TW" altLang="en-US" sz="2800" dirty="0">
                <a:latin typeface="華康中圓體" panose="020F0509000000000000" pitchFamily="49" charset="-120"/>
                <a:ea typeface="華康中圓體" panose="020F0509000000000000" pitchFamily="49" charset="-120"/>
                <a:cs typeface="Times New Roman" panose="02020603050405020304" pitchFamily="18" charset="0"/>
              </a:rPr>
              <a:t>。</a:t>
            </a:r>
            <a:r>
              <a:rPr lang="zh-TW" altLang="zh-TW" sz="2800" dirty="0">
                <a:latin typeface="華康中圓體" panose="020F0509000000000000" pitchFamily="49" charset="-120"/>
                <a:ea typeface="華康中圓體" panose="020F0509000000000000" pitchFamily="49" charset="-120"/>
                <a:cs typeface="Times New Roman" panose="02020603050405020304" pitchFamily="18" charset="0"/>
              </a:rPr>
              <a:t>根據歷史的紀錄，愈早期的文明愈簡化，才僅雕刻單面。</a:t>
            </a:r>
            <a:r>
              <a:rPr lang="zh-TW" altLang="en-US" sz="2800" dirty="0">
                <a:latin typeface="華康中圓體" panose="020F0509000000000000" pitchFamily="49" charset="-120"/>
                <a:ea typeface="華康中圓體" panose="020F0509000000000000" pitchFamily="49" charset="-120"/>
                <a:cs typeface="Times New Roman" panose="02020603050405020304" pitchFamily="18" charset="0"/>
              </a:rPr>
              <a:t>台灣的巨石像應是最早期的人造物，比世界各地的巨石像要簡單。</a:t>
            </a:r>
            <a:endParaRPr lang="zh-TW" altLang="en-US" sz="2800" dirty="0">
              <a:latin typeface="華康中圓體" panose="020F0509000000000000" pitchFamily="49" charset="-120"/>
              <a:ea typeface="華康中圓體" panose="020F0509000000000000" pitchFamily="49" charset="-120"/>
            </a:endParaRPr>
          </a:p>
        </p:txBody>
      </p:sp>
      <p:sp>
        <p:nvSpPr>
          <p:cNvPr id="5" name="文字方塊 4">
            <a:extLst>
              <a:ext uri="{FF2B5EF4-FFF2-40B4-BE49-F238E27FC236}">
                <a16:creationId xmlns:a16="http://schemas.microsoft.com/office/drawing/2014/main" id="{528826A9-2B94-D442-0F80-3D73BF055D41}"/>
              </a:ext>
            </a:extLst>
          </p:cNvPr>
          <p:cNvSpPr txBox="1"/>
          <p:nvPr/>
        </p:nvSpPr>
        <p:spPr>
          <a:xfrm>
            <a:off x="9067059" y="2845835"/>
            <a:ext cx="1691137" cy="3108543"/>
          </a:xfrm>
          <a:prstGeom prst="rect">
            <a:avLst/>
          </a:prstGeom>
          <a:noFill/>
        </p:spPr>
        <p:txBody>
          <a:bodyPr wrap="square">
            <a:spAutoFit/>
          </a:bodyPr>
          <a:lstStyle/>
          <a:p>
            <a:pPr algn="just"/>
            <a:r>
              <a:rPr lang="zh-TW" altLang="en-US" sz="2800" b="1" dirty="0">
                <a:solidFill>
                  <a:srgbClr val="3333FF"/>
                </a:solidFill>
                <a:latin typeface="華康標楷體" panose="03000509000000000000" pitchFamily="65" charset="-120"/>
                <a:ea typeface="華康標楷體" panose="03000509000000000000" pitchFamily="65" charset="-120"/>
              </a:rPr>
              <a:t>從特定方向看</a:t>
            </a:r>
            <a:r>
              <a:rPr lang="en-US" altLang="zh-TW" sz="2800" b="1" dirty="0">
                <a:solidFill>
                  <a:srgbClr val="3333FF"/>
                </a:solidFill>
                <a:latin typeface="華康標楷體" panose="03000509000000000000" pitchFamily="65" charset="-120"/>
                <a:ea typeface="華康標楷體" panose="03000509000000000000" pitchFamily="65" charset="-120"/>
              </a:rPr>
              <a:t>(</a:t>
            </a:r>
            <a:r>
              <a:rPr lang="zh-TW" altLang="en-US" sz="2800" b="1" dirty="0">
                <a:solidFill>
                  <a:srgbClr val="3333FF"/>
                </a:solidFill>
                <a:latin typeface="華康標楷體" panose="03000509000000000000" pitchFamily="65" charset="-120"/>
                <a:ea typeface="華康標楷體" panose="03000509000000000000" pitchFamily="65" charset="-120"/>
              </a:rPr>
              <a:t>左圖</a:t>
            </a:r>
            <a:r>
              <a:rPr lang="en-US" altLang="zh-TW" sz="2800" b="1" dirty="0">
                <a:solidFill>
                  <a:srgbClr val="3333FF"/>
                </a:solidFill>
                <a:latin typeface="華康標楷體" panose="03000509000000000000" pitchFamily="65" charset="-120"/>
                <a:ea typeface="華康標楷體" panose="03000509000000000000" pitchFamily="65" charset="-120"/>
              </a:rPr>
              <a:t>)</a:t>
            </a:r>
            <a:r>
              <a:rPr lang="zh-TW" altLang="en-US" sz="2800" b="1" dirty="0">
                <a:solidFill>
                  <a:srgbClr val="3333FF"/>
                </a:solidFill>
                <a:latin typeface="華康標楷體" panose="03000509000000000000" pitchFamily="65" charset="-120"/>
                <a:ea typeface="華康標楷體" panose="03000509000000000000" pitchFamily="65" charset="-120"/>
              </a:rPr>
              <a:t>與從旁邊看的老鷹石</a:t>
            </a:r>
            <a:r>
              <a:rPr lang="en-US" altLang="zh-TW" sz="2800" b="1" dirty="0">
                <a:solidFill>
                  <a:srgbClr val="3333FF"/>
                </a:solidFill>
                <a:latin typeface="華康標楷體" panose="03000509000000000000" pitchFamily="65" charset="-120"/>
                <a:ea typeface="華康標楷體" panose="03000509000000000000" pitchFamily="65" charset="-120"/>
              </a:rPr>
              <a:t>(</a:t>
            </a:r>
            <a:r>
              <a:rPr lang="zh-TW" altLang="en-US" sz="2800" b="1" dirty="0">
                <a:solidFill>
                  <a:srgbClr val="3333FF"/>
                </a:solidFill>
                <a:latin typeface="華康標楷體" panose="03000509000000000000" pitchFamily="65" charset="-120"/>
                <a:ea typeface="華康標楷體" panose="03000509000000000000" pitchFamily="65" charset="-120"/>
              </a:rPr>
              <a:t>右圖</a:t>
            </a:r>
            <a:r>
              <a:rPr lang="en-US" altLang="zh-TW" sz="2800" b="1" dirty="0">
                <a:solidFill>
                  <a:srgbClr val="3333FF"/>
                </a:solidFill>
                <a:latin typeface="華康標楷體" panose="03000509000000000000" pitchFamily="65" charset="-120"/>
                <a:ea typeface="華康標楷體" panose="03000509000000000000" pitchFamily="65" charset="-120"/>
              </a:rPr>
              <a:t>)</a:t>
            </a:r>
            <a:r>
              <a:rPr lang="zh-TW" altLang="en-US" sz="2800" b="1" dirty="0">
                <a:solidFill>
                  <a:srgbClr val="3333FF"/>
                </a:solidFill>
                <a:latin typeface="華康標楷體" panose="03000509000000000000" pitchFamily="65" charset="-120"/>
                <a:ea typeface="華康標楷體" panose="03000509000000000000" pitchFamily="65" charset="-120"/>
              </a:rPr>
              <a:t>完全不同。</a:t>
            </a:r>
            <a:endParaRPr lang="zh-TW" altLang="en-US" sz="2800" b="1" dirty="0"/>
          </a:p>
        </p:txBody>
      </p:sp>
    </p:spTree>
    <p:extLst>
      <p:ext uri="{BB962C8B-B14F-4D97-AF65-F5344CB8AC3E}">
        <p14:creationId xmlns:p14="http://schemas.microsoft.com/office/powerpoint/2010/main" val="834900205"/>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00" name="Picture 6" descr="鷹石057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32285" y="638884"/>
            <a:ext cx="4105526" cy="547238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5301" name="Text Box 7"/>
          <p:cNvSpPr txBox="1">
            <a:spLocks noChangeArrowheads="1"/>
          </p:cNvSpPr>
          <p:nvPr/>
        </p:nvSpPr>
        <p:spPr bwMode="auto">
          <a:xfrm>
            <a:off x="1574189" y="6111266"/>
            <a:ext cx="995252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4400">
                <a:solidFill>
                  <a:schemeClr val="tx1"/>
                </a:solidFill>
                <a:latin typeface="Arial" charset="0"/>
                <a:ea typeface="華康儷粗圓" pitchFamily="49" charset="-120"/>
              </a:defRPr>
            </a:lvl1pPr>
            <a:lvl2pPr marL="742950" indent="-285750" eaLnBrk="0" hangingPunct="0">
              <a:defRPr kumimoji="1" sz="4400">
                <a:solidFill>
                  <a:schemeClr val="tx1"/>
                </a:solidFill>
                <a:latin typeface="Arial" charset="0"/>
                <a:ea typeface="華康儷粗圓" pitchFamily="49" charset="-120"/>
              </a:defRPr>
            </a:lvl2pPr>
            <a:lvl3pPr marL="1143000" indent="-228600" eaLnBrk="0" hangingPunct="0">
              <a:defRPr kumimoji="1" sz="4400">
                <a:solidFill>
                  <a:schemeClr val="tx1"/>
                </a:solidFill>
                <a:latin typeface="Arial" charset="0"/>
                <a:ea typeface="華康儷粗圓" pitchFamily="49" charset="-120"/>
              </a:defRPr>
            </a:lvl3pPr>
            <a:lvl4pPr marL="1600200" indent="-228600" eaLnBrk="0" hangingPunct="0">
              <a:defRPr kumimoji="1" sz="4400">
                <a:solidFill>
                  <a:schemeClr val="tx1"/>
                </a:solidFill>
                <a:latin typeface="Arial" charset="0"/>
                <a:ea typeface="華康儷粗圓" pitchFamily="49" charset="-120"/>
              </a:defRPr>
            </a:lvl4pPr>
            <a:lvl5pPr marL="2057400" indent="-228600" eaLnBrk="0" hangingPunct="0">
              <a:defRPr kumimoji="1" sz="4400">
                <a:solidFill>
                  <a:schemeClr val="tx1"/>
                </a:solidFill>
                <a:latin typeface="Arial" charset="0"/>
                <a:ea typeface="華康儷粗圓" pitchFamily="49" charset="-120"/>
              </a:defRPr>
            </a:lvl5pPr>
            <a:lvl6pPr marL="2514600" indent="-228600" eaLnBrk="0" fontAlgn="ctr" hangingPunct="0">
              <a:spcBef>
                <a:spcPct val="0"/>
              </a:spcBef>
              <a:spcAft>
                <a:spcPct val="0"/>
              </a:spcAft>
              <a:defRPr kumimoji="1" sz="4400">
                <a:solidFill>
                  <a:schemeClr val="tx1"/>
                </a:solidFill>
                <a:latin typeface="Arial" charset="0"/>
                <a:ea typeface="華康儷粗圓" pitchFamily="49" charset="-120"/>
              </a:defRPr>
            </a:lvl6pPr>
            <a:lvl7pPr marL="2971800" indent="-228600" eaLnBrk="0" fontAlgn="ctr" hangingPunct="0">
              <a:spcBef>
                <a:spcPct val="0"/>
              </a:spcBef>
              <a:spcAft>
                <a:spcPct val="0"/>
              </a:spcAft>
              <a:defRPr kumimoji="1" sz="4400">
                <a:solidFill>
                  <a:schemeClr val="tx1"/>
                </a:solidFill>
                <a:latin typeface="Arial" charset="0"/>
                <a:ea typeface="華康儷粗圓" pitchFamily="49" charset="-120"/>
              </a:defRPr>
            </a:lvl7pPr>
            <a:lvl8pPr marL="3429000" indent="-228600" eaLnBrk="0" fontAlgn="ctr" hangingPunct="0">
              <a:spcBef>
                <a:spcPct val="0"/>
              </a:spcBef>
              <a:spcAft>
                <a:spcPct val="0"/>
              </a:spcAft>
              <a:defRPr kumimoji="1" sz="4400">
                <a:solidFill>
                  <a:schemeClr val="tx1"/>
                </a:solidFill>
                <a:latin typeface="Arial" charset="0"/>
                <a:ea typeface="華康儷粗圓" pitchFamily="49" charset="-120"/>
              </a:defRPr>
            </a:lvl8pPr>
            <a:lvl9pPr marL="3886200" indent="-228600" eaLnBrk="0" fontAlgn="ctr" hangingPunct="0">
              <a:spcBef>
                <a:spcPct val="0"/>
              </a:spcBef>
              <a:spcAft>
                <a:spcPct val="0"/>
              </a:spcAft>
              <a:defRPr kumimoji="1" sz="4400">
                <a:solidFill>
                  <a:schemeClr val="tx1"/>
                </a:solidFill>
                <a:latin typeface="Arial" charset="0"/>
                <a:ea typeface="華康儷粗圓" pitchFamily="49" charset="-120"/>
              </a:defRPr>
            </a:lvl9pPr>
          </a:lstStyle>
          <a:p>
            <a:pPr algn="ctr" eaLnBrk="1" hangingPunct="1">
              <a:spcBef>
                <a:spcPct val="50000"/>
              </a:spcBef>
            </a:pPr>
            <a:r>
              <a:rPr lang="zh-TW" altLang="en-US" sz="2800" b="1" dirty="0">
                <a:solidFill>
                  <a:srgbClr val="3333FF"/>
                </a:solidFill>
                <a:latin typeface="Arial" panose="020B0604020202020204" pitchFamily="34" charset="0"/>
                <a:ea typeface="華康標楷體" panose="03000509000000000000" pitchFamily="65" charset="-120"/>
                <a:cs typeface="Arial" panose="020B0604020202020204" pitchFamily="34" charset="0"/>
              </a:rPr>
              <a:t>   </a:t>
            </a:r>
            <a:r>
              <a:rPr lang="en-US" altLang="zh-TW" sz="2800" dirty="0">
                <a:solidFill>
                  <a:srgbClr val="3333FF"/>
                </a:solidFill>
                <a:latin typeface="Arial" panose="020B0604020202020204" pitchFamily="34" charset="0"/>
                <a:ea typeface="華康標楷體" panose="03000509000000000000" pitchFamily="65" charset="-120"/>
                <a:cs typeface="Arial" panose="020B0604020202020204" pitchFamily="34" charset="0"/>
              </a:rPr>
              <a:t>2001</a:t>
            </a:r>
            <a:r>
              <a:rPr lang="zh-TW" altLang="en-US" sz="2800" b="1" dirty="0">
                <a:solidFill>
                  <a:srgbClr val="3333FF"/>
                </a:solidFill>
                <a:latin typeface="Arial" panose="020B0604020202020204" pitchFamily="34" charset="0"/>
                <a:ea typeface="華康標楷體" panose="03000509000000000000" pitchFamily="65" charset="-120"/>
                <a:cs typeface="Arial" panose="020B0604020202020204" pitchFamily="34" charset="0"/>
              </a:rPr>
              <a:t>年拍攝翅膀明顯        </a:t>
            </a:r>
            <a:r>
              <a:rPr lang="en-US" altLang="zh-TW" sz="2800" dirty="0">
                <a:solidFill>
                  <a:srgbClr val="3333FF"/>
                </a:solidFill>
                <a:latin typeface="Arial" panose="020B0604020202020204" pitchFamily="34" charset="0"/>
                <a:ea typeface="華康標楷體" panose="03000509000000000000" pitchFamily="65" charset="-120"/>
                <a:cs typeface="Arial" panose="020B0604020202020204" pitchFamily="34" charset="0"/>
              </a:rPr>
              <a:t>2005</a:t>
            </a:r>
            <a:r>
              <a:rPr lang="zh-TW" altLang="en-US" sz="2800" b="1" dirty="0">
                <a:solidFill>
                  <a:srgbClr val="3333FF"/>
                </a:solidFill>
                <a:latin typeface="華康標楷體" panose="03000509000000000000" pitchFamily="65" charset="-120"/>
                <a:ea typeface="華康標楷體" panose="03000509000000000000" pitchFamily="65" charset="-120"/>
              </a:rPr>
              <a:t>年拍攝翅膀與前胸已坍塌</a:t>
            </a:r>
          </a:p>
        </p:txBody>
      </p:sp>
      <p:pic>
        <p:nvPicPr>
          <p:cNvPr id="8" name="Picture 5" descr="鷹石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2807" y="615452"/>
            <a:ext cx="4546372" cy="549581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3953055"/>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5" name="矩形 5"/>
          <p:cNvSpPr>
            <a:spLocks noChangeArrowheads="1"/>
          </p:cNvSpPr>
          <p:nvPr/>
        </p:nvSpPr>
        <p:spPr bwMode="auto">
          <a:xfrm>
            <a:off x="2963085" y="44768"/>
            <a:ext cx="664797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a:lnSpc>
                <a:spcPct val="100000"/>
              </a:lnSpc>
              <a:spcBef>
                <a:spcPct val="0"/>
              </a:spcBef>
              <a:buFontTx/>
              <a:buNone/>
            </a:pPr>
            <a:r>
              <a:rPr lang="zh-TW" altLang="zh-TW" sz="3600" dirty="0">
                <a:solidFill>
                  <a:srgbClr val="A50021"/>
                </a:solidFill>
                <a:latin typeface="華康中特圓體" panose="020F0809000000000000" pitchFamily="49" charset="-120"/>
                <a:ea typeface="華康中特圓體" panose="020F0809000000000000" pitchFamily="49" charset="-120"/>
              </a:rPr>
              <a:t>老鷹石證</a:t>
            </a:r>
            <a:r>
              <a:rPr lang="zh-TW" altLang="zh-TW" sz="3600" dirty="0">
                <a:solidFill>
                  <a:srgbClr val="A50021"/>
                </a:solidFill>
                <a:latin typeface="華康中圓體" panose="020F0509000000000000" pitchFamily="49" charset="-120"/>
                <a:ea typeface="華康中圓體" panose="020F0509000000000000" pitchFamily="49" charset="-120"/>
              </a:rPr>
              <a:t>實</a:t>
            </a:r>
            <a:r>
              <a:rPr lang="zh-TW" altLang="zh-TW" sz="3600" dirty="0">
                <a:solidFill>
                  <a:srgbClr val="A50021"/>
                </a:solidFill>
                <a:latin typeface="華康中特圓體" panose="020F0809000000000000" pitchFamily="49" charset="-120"/>
                <a:ea typeface="華康中特圓體" panose="020F0809000000000000" pitchFamily="49" charset="-120"/>
              </a:rPr>
              <a:t>是古代</a:t>
            </a:r>
            <a:r>
              <a:rPr lang="zh-TW" altLang="en-US" sz="3600" dirty="0">
                <a:solidFill>
                  <a:srgbClr val="A50021"/>
                </a:solidFill>
                <a:latin typeface="華康中特圓體" panose="020F0809000000000000" pitchFamily="49" charset="-120"/>
                <a:ea typeface="華康中特圓體" panose="020F0809000000000000" pitchFamily="49" charset="-120"/>
              </a:rPr>
              <a:t>巨石文化遺跡</a:t>
            </a:r>
          </a:p>
        </p:txBody>
      </p:sp>
      <p:sp>
        <p:nvSpPr>
          <p:cNvPr id="8" name="矩形 7"/>
          <p:cNvSpPr/>
          <p:nvPr/>
        </p:nvSpPr>
        <p:spPr>
          <a:xfrm>
            <a:off x="2710788" y="6166901"/>
            <a:ext cx="6575875" cy="523220"/>
          </a:xfrm>
          <a:prstGeom prst="rect">
            <a:avLst/>
          </a:prstGeom>
        </p:spPr>
        <p:txBody>
          <a:bodyPr wrap="square">
            <a:spAutoFit/>
          </a:bodyPr>
          <a:lstStyle/>
          <a:p>
            <a:pPr algn="ctr"/>
            <a:r>
              <a:rPr kumimoji="1" lang="zh-TW" altLang="en-US" sz="2800" b="1" dirty="0">
                <a:solidFill>
                  <a:srgbClr val="3333FF"/>
                </a:solidFill>
                <a:latin typeface="華康標楷體" panose="03000509000000000000" pitchFamily="65" charset="-120"/>
                <a:ea typeface="華康標楷體" panose="03000509000000000000" pitchFamily="65" charset="-120"/>
              </a:rPr>
              <a:t>殘留</a:t>
            </a:r>
            <a:r>
              <a:rPr kumimoji="1" lang="zh-TW" altLang="zh-TW" sz="2800" b="1" dirty="0">
                <a:solidFill>
                  <a:srgbClr val="3333FF"/>
                </a:solidFill>
                <a:latin typeface="華康標楷體" panose="03000509000000000000" pitchFamily="65" charset="-120"/>
                <a:ea typeface="華康標楷體" panose="03000509000000000000" pitchFamily="65" charset="-120"/>
              </a:rPr>
              <a:t>巨石塊</a:t>
            </a:r>
            <a:r>
              <a:rPr kumimoji="1" lang="zh-TW" altLang="en-US" sz="2800" b="1" dirty="0">
                <a:solidFill>
                  <a:srgbClr val="3333FF"/>
                </a:solidFill>
                <a:latin typeface="華康標楷體" panose="03000509000000000000" pitchFamily="65" charset="-120"/>
                <a:ea typeface="華康標楷體" panose="03000509000000000000" pitchFamily="65" charset="-120"/>
              </a:rPr>
              <a:t>有六</a:t>
            </a:r>
            <a:r>
              <a:rPr kumimoji="1" lang="zh-TW" altLang="zh-TW" sz="2800" b="1" dirty="0">
                <a:solidFill>
                  <a:srgbClr val="3333FF"/>
                </a:solidFill>
                <a:latin typeface="華康標楷體" panose="03000509000000000000" pitchFamily="65" charset="-120"/>
                <a:ea typeface="華康標楷體" panose="03000509000000000000" pitchFamily="65" charset="-120"/>
              </a:rPr>
              <a:t>凹</a:t>
            </a:r>
            <a:r>
              <a:rPr kumimoji="1" lang="zh-TW" altLang="en-US" sz="2800" b="1" dirty="0">
                <a:solidFill>
                  <a:srgbClr val="3333FF"/>
                </a:solidFill>
                <a:latin typeface="華康標楷體" panose="03000509000000000000" pitchFamily="65" charset="-120"/>
                <a:ea typeface="華康標楷體" panose="03000509000000000000" pitchFamily="65" charset="-120"/>
              </a:rPr>
              <a:t>槽</a:t>
            </a:r>
            <a:r>
              <a:rPr kumimoji="1" lang="zh-TW" altLang="zh-TW" sz="2800" b="1" dirty="0">
                <a:solidFill>
                  <a:srgbClr val="3333FF"/>
                </a:solidFill>
                <a:latin typeface="華康標楷體" panose="03000509000000000000" pitchFamily="65" charset="-120"/>
                <a:ea typeface="華康標楷體" panose="03000509000000000000" pitchFamily="65" charset="-120"/>
              </a:rPr>
              <a:t>是智慧石</a:t>
            </a:r>
            <a:r>
              <a:rPr kumimoji="1" lang="zh-TW" altLang="en-US" sz="2800" b="1" dirty="0">
                <a:solidFill>
                  <a:srgbClr val="3333FF"/>
                </a:solidFill>
                <a:latin typeface="華康標楷體" panose="03000509000000000000" pitchFamily="65" charset="-120"/>
                <a:ea typeface="華康標楷體" panose="03000509000000000000" pitchFamily="65" charset="-120"/>
              </a:rPr>
              <a:t>卡</a:t>
            </a:r>
            <a:r>
              <a:rPr kumimoji="1" lang="zh-TW" altLang="zh-TW" sz="2800" b="1" dirty="0">
                <a:solidFill>
                  <a:srgbClr val="3333FF"/>
                </a:solidFill>
                <a:latin typeface="華康標楷體" panose="03000509000000000000" pitchFamily="65" charset="-120"/>
                <a:ea typeface="華康標楷體" panose="03000509000000000000" pitchFamily="65" charset="-120"/>
              </a:rPr>
              <a:t>榫痕跡</a:t>
            </a:r>
            <a:endParaRPr lang="zh-TW" altLang="en-US" sz="2800" b="1" dirty="0">
              <a:solidFill>
                <a:srgbClr val="3333FF"/>
              </a:solidFill>
              <a:latin typeface="華康標楷體" panose="03000509000000000000" pitchFamily="65" charset="-120"/>
              <a:ea typeface="華康標楷體" panose="03000509000000000000" pitchFamily="65" charset="-120"/>
            </a:endParaRPr>
          </a:p>
        </p:txBody>
      </p:sp>
      <p:pic>
        <p:nvPicPr>
          <p:cNvPr id="5" name="圖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1699" y="691099"/>
            <a:ext cx="7912627" cy="5523910"/>
          </a:xfrm>
          <a:prstGeom prst="rect">
            <a:avLst/>
          </a:prstGeom>
          <a:ln w="12700">
            <a:solidFill>
              <a:schemeClr val="tx1"/>
            </a:solidFill>
          </a:ln>
        </p:spPr>
      </p:pic>
    </p:spTree>
    <p:extLst>
      <p:ext uri="{BB962C8B-B14F-4D97-AF65-F5344CB8AC3E}">
        <p14:creationId xmlns:p14="http://schemas.microsoft.com/office/powerpoint/2010/main" val="382478546"/>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049834"/>
            <a:ext cx="5740329" cy="430625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矩形 1"/>
          <p:cNvSpPr/>
          <p:nvPr/>
        </p:nvSpPr>
        <p:spPr>
          <a:xfrm>
            <a:off x="564055" y="5306536"/>
            <a:ext cx="4852610" cy="523220"/>
          </a:xfrm>
          <a:prstGeom prst="rect">
            <a:avLst/>
          </a:prstGeom>
        </p:spPr>
        <p:txBody>
          <a:bodyPr wrap="none">
            <a:spAutoFit/>
          </a:bodyPr>
          <a:lstStyle/>
          <a:p>
            <a:r>
              <a:rPr lang="zh-TW" altLang="en-US" sz="2800" b="1" dirty="0">
                <a:solidFill>
                  <a:srgbClr val="3333FF"/>
                </a:solidFill>
                <a:latin typeface="華康標楷體" panose="03000509000000000000" pitchFamily="65" charset="-120"/>
                <a:ea typeface="華康標楷體" panose="03000509000000000000" pitchFamily="65" charset="-120"/>
              </a:rPr>
              <a:t>從鶯歌火車站方向遠觀鶯歌石</a:t>
            </a:r>
          </a:p>
        </p:txBody>
      </p:sp>
      <p:sp>
        <p:nvSpPr>
          <p:cNvPr id="3" name="矩形 2"/>
          <p:cNvSpPr/>
          <p:nvPr/>
        </p:nvSpPr>
        <p:spPr>
          <a:xfrm>
            <a:off x="6738650" y="5306536"/>
            <a:ext cx="4740451" cy="523220"/>
          </a:xfrm>
          <a:prstGeom prst="rect">
            <a:avLst/>
          </a:prstGeom>
        </p:spPr>
        <p:txBody>
          <a:bodyPr wrap="square">
            <a:spAutoFit/>
          </a:bodyPr>
          <a:lstStyle/>
          <a:p>
            <a:pPr algn="ctr"/>
            <a:r>
              <a:rPr lang="zh-TW" altLang="en-US" sz="2800" b="1" dirty="0">
                <a:solidFill>
                  <a:srgbClr val="3333FF"/>
                </a:solidFill>
                <a:latin typeface="華康標楷體" panose="03000509000000000000" pitchFamily="65" charset="-120"/>
                <a:ea typeface="華康標楷體" panose="03000509000000000000" pitchFamily="65" charset="-120"/>
              </a:rPr>
              <a:t>近觀鶯歌石上部</a:t>
            </a:r>
          </a:p>
        </p:txBody>
      </p:sp>
      <p:pic>
        <p:nvPicPr>
          <p:cNvPr id="4" name="圖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5671" y="1049833"/>
            <a:ext cx="5703644" cy="4306251"/>
          </a:xfrm>
          <a:prstGeom prst="rect">
            <a:avLst/>
          </a:prstGeom>
          <a:ln w="12700">
            <a:solidFill>
              <a:schemeClr val="tx1"/>
            </a:solidFill>
          </a:ln>
        </p:spPr>
      </p:pic>
      <p:sp>
        <p:nvSpPr>
          <p:cNvPr id="7" name="文字方塊 6">
            <a:extLst>
              <a:ext uri="{FF2B5EF4-FFF2-40B4-BE49-F238E27FC236}">
                <a16:creationId xmlns:a16="http://schemas.microsoft.com/office/drawing/2014/main" id="{F454354E-8824-6BCE-1235-1F8146FE2B57}"/>
              </a:ext>
            </a:extLst>
          </p:cNvPr>
          <p:cNvSpPr txBox="1"/>
          <p:nvPr/>
        </p:nvSpPr>
        <p:spPr>
          <a:xfrm>
            <a:off x="2460948" y="277086"/>
            <a:ext cx="6748365" cy="646331"/>
          </a:xfrm>
          <a:prstGeom prst="rect">
            <a:avLst/>
          </a:prstGeom>
          <a:noFill/>
        </p:spPr>
        <p:txBody>
          <a:bodyPr wrap="square">
            <a:spAutoFit/>
          </a:bodyPr>
          <a:lstStyle/>
          <a:p>
            <a:pPr algn="ctr"/>
            <a:r>
              <a:rPr lang="zh-TW" altLang="en-US" sz="3600" dirty="0">
                <a:solidFill>
                  <a:srgbClr val="A50021"/>
                </a:solidFill>
                <a:latin typeface="華康中特圓體" panose="020F0809000000000000" pitchFamily="49" charset="-120"/>
                <a:ea typeface="華康中特圓體" panose="020F0809000000000000" pitchFamily="49" charset="-120"/>
              </a:rPr>
              <a:t>桃園鶯歌石</a:t>
            </a:r>
          </a:p>
        </p:txBody>
      </p:sp>
    </p:spTree>
    <p:extLst>
      <p:ext uri="{BB962C8B-B14F-4D97-AF65-F5344CB8AC3E}">
        <p14:creationId xmlns:p14="http://schemas.microsoft.com/office/powerpoint/2010/main" val="2204995294"/>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1599359" y="154874"/>
            <a:ext cx="9186490" cy="681487"/>
          </a:xfrm>
        </p:spPr>
        <p:txBody>
          <a:bodyPr>
            <a:normAutofit/>
          </a:bodyPr>
          <a:lstStyle/>
          <a:p>
            <a:pPr algn="ctr"/>
            <a:r>
              <a:rPr lang="zh-TW" altLang="en-US" sz="3600" dirty="0">
                <a:solidFill>
                  <a:srgbClr val="A50021"/>
                </a:solidFill>
                <a:latin typeface="華康中特圓體" panose="020F0809000000000000" pitchFamily="49" charset="-120"/>
                <a:ea typeface="華康中特圓體" panose="020F0809000000000000" pitchFamily="49" charset="-120"/>
              </a:rPr>
              <a:t>三株蓮花解讀姆大陸可能是台灣琉球與澎湖</a:t>
            </a:r>
          </a:p>
        </p:txBody>
      </p:sp>
      <p:sp>
        <p:nvSpPr>
          <p:cNvPr id="7" name="文字方塊 6"/>
          <p:cNvSpPr txBox="1"/>
          <p:nvPr/>
        </p:nvSpPr>
        <p:spPr>
          <a:xfrm>
            <a:off x="5298671" y="5745626"/>
            <a:ext cx="6737818" cy="861774"/>
          </a:xfrm>
          <a:prstGeom prst="rect">
            <a:avLst/>
          </a:prstGeom>
          <a:noFill/>
        </p:spPr>
        <p:txBody>
          <a:bodyPr wrap="square" rtlCol="0">
            <a:spAutoFit/>
          </a:bodyPr>
          <a:lstStyle/>
          <a:p>
            <a:pPr algn="just">
              <a:lnSpc>
                <a:spcPts val="3000"/>
              </a:lnSpc>
            </a:pPr>
            <a:r>
              <a:rPr lang="zh-TW" altLang="en-US" sz="2800" b="1" dirty="0">
                <a:solidFill>
                  <a:srgbClr val="3333FF"/>
                </a:solidFill>
                <a:latin typeface="華康標楷體" panose="03000509000000000000" pitchFamily="65" charset="-120"/>
                <a:ea typeface="華康標楷體" panose="03000509000000000000" pitchFamily="65" charset="-120"/>
              </a:rPr>
              <a:t>冰河期台灣附近海域地圖，姆大陸三島與台灣、澎湖和琉球的對照。</a:t>
            </a:r>
          </a:p>
        </p:txBody>
      </p:sp>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01915" y="819980"/>
            <a:ext cx="6131330" cy="4787153"/>
          </a:xfrm>
          <a:prstGeom prst="rect">
            <a:avLst/>
          </a:prstGeom>
          <a:ln w="12700">
            <a:solidFill>
              <a:schemeClr val="tx1"/>
            </a:solidFill>
          </a:ln>
        </p:spPr>
      </p:pic>
      <p:pic>
        <p:nvPicPr>
          <p:cNvPr id="2" name="圖片 1"/>
          <p:cNvPicPr>
            <a:picLocks noChangeAspect="1"/>
          </p:cNvPicPr>
          <p:nvPr/>
        </p:nvPicPr>
        <p:blipFill>
          <a:blip r:embed="rId4"/>
          <a:stretch>
            <a:fillRect/>
          </a:stretch>
        </p:blipFill>
        <p:spPr>
          <a:xfrm>
            <a:off x="1262374" y="841938"/>
            <a:ext cx="3098289" cy="4395096"/>
          </a:xfrm>
          <a:prstGeom prst="rect">
            <a:avLst/>
          </a:prstGeom>
          <a:ln w="12700">
            <a:solidFill>
              <a:schemeClr val="tx1"/>
            </a:solidFill>
          </a:ln>
        </p:spPr>
      </p:pic>
      <p:sp>
        <p:nvSpPr>
          <p:cNvPr id="4" name="矩形 3">
            <a:extLst>
              <a:ext uri="{FF2B5EF4-FFF2-40B4-BE49-F238E27FC236}">
                <a16:creationId xmlns:a16="http://schemas.microsoft.com/office/drawing/2014/main" id="{1D3C3C50-88B7-ACFB-CA7E-7E92D99C5DF3}"/>
              </a:ext>
            </a:extLst>
          </p:cNvPr>
          <p:cNvSpPr/>
          <p:nvPr/>
        </p:nvSpPr>
        <p:spPr>
          <a:xfrm>
            <a:off x="277784" y="5199326"/>
            <a:ext cx="5020887" cy="954107"/>
          </a:xfrm>
          <a:prstGeom prst="rect">
            <a:avLst/>
          </a:prstGeom>
        </p:spPr>
        <p:txBody>
          <a:bodyPr wrap="square">
            <a:spAutoFit/>
          </a:bodyPr>
          <a:lstStyle/>
          <a:p>
            <a:r>
              <a:rPr lang="zh-TW" altLang="en-US" sz="2800" b="1" dirty="0">
                <a:solidFill>
                  <a:srgbClr val="3333FF"/>
                </a:solidFill>
                <a:latin typeface="華康標楷體" panose="03000509000000000000" pitchFamily="65" charset="-120"/>
                <a:ea typeface="華康標楷體" panose="03000509000000000000" pitchFamily="65" charset="-120"/>
              </a:rPr>
              <a:t>那卡爾文粘土書板圖像，</a:t>
            </a:r>
            <a:r>
              <a:rPr lang="en-US" altLang="zh-TW" sz="2800" b="1" dirty="0">
                <a:solidFill>
                  <a:srgbClr val="3333FF"/>
                </a:solidFill>
                <a:latin typeface="Segoe UI Semibold" panose="020B0702040204020203" pitchFamily="34" charset="0"/>
                <a:ea typeface="華康標楷體" panose="03000509000000000000" pitchFamily="65" charset="-120"/>
                <a:cs typeface="Segoe UI Semibold" panose="020B0702040204020203" pitchFamily="34" charset="0"/>
              </a:rPr>
              <a:t>T</a:t>
            </a:r>
            <a:r>
              <a:rPr lang="zh-TW" altLang="en-US" sz="2800" b="1" dirty="0">
                <a:solidFill>
                  <a:srgbClr val="3333FF"/>
                </a:solidFill>
                <a:latin typeface="華康標楷體" panose="03000509000000000000" pitchFamily="65" charset="-120"/>
                <a:ea typeface="華康標楷體" panose="03000509000000000000" pitchFamily="65" charset="-120"/>
              </a:rPr>
              <a:t>字代</a:t>
            </a:r>
            <a:endParaRPr lang="en-US" altLang="zh-TW" sz="2800" b="1" dirty="0">
              <a:solidFill>
                <a:srgbClr val="3333FF"/>
              </a:solidFill>
              <a:latin typeface="華康標楷體" panose="03000509000000000000" pitchFamily="65" charset="-120"/>
              <a:ea typeface="華康標楷體" panose="03000509000000000000" pitchFamily="65" charset="-120"/>
            </a:endParaRPr>
          </a:p>
          <a:p>
            <a:r>
              <a:rPr lang="zh-TW" altLang="en-US" sz="2800" b="1" dirty="0">
                <a:solidFill>
                  <a:srgbClr val="3333FF"/>
                </a:solidFill>
                <a:latin typeface="華康標楷體" panose="03000509000000000000" pitchFamily="65" charset="-120"/>
                <a:ea typeface="華康標楷體" panose="03000509000000000000" pitchFamily="65" charset="-120"/>
              </a:rPr>
              <a:t>表姆大陸，三顆植物代表三島。</a:t>
            </a:r>
          </a:p>
        </p:txBody>
      </p:sp>
    </p:spTree>
    <p:extLst>
      <p:ext uri="{BB962C8B-B14F-4D97-AF65-F5344CB8AC3E}">
        <p14:creationId xmlns:p14="http://schemas.microsoft.com/office/powerpoint/2010/main" val="870133979"/>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7"/>
          <p:cNvSpPr txBox="1">
            <a:spLocks noChangeArrowheads="1"/>
          </p:cNvSpPr>
          <p:nvPr/>
        </p:nvSpPr>
        <p:spPr bwMode="auto">
          <a:xfrm>
            <a:off x="1526183" y="5571143"/>
            <a:ext cx="416910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3200">
                <a:solidFill>
                  <a:schemeClr val="tx1"/>
                </a:solidFill>
                <a:latin typeface="Arial" charset="0"/>
                <a:ea typeface="華康中特圓體" pitchFamily="49" charset="-120"/>
              </a:defRPr>
            </a:lvl1pPr>
            <a:lvl2pPr marL="742950" indent="-285750" eaLnBrk="0" hangingPunct="0">
              <a:defRPr kumimoji="1" sz="3200">
                <a:solidFill>
                  <a:schemeClr val="tx1"/>
                </a:solidFill>
                <a:latin typeface="Arial" charset="0"/>
                <a:ea typeface="華康中特圓體" pitchFamily="49" charset="-120"/>
              </a:defRPr>
            </a:lvl2pPr>
            <a:lvl3pPr marL="1143000" indent="-228600" eaLnBrk="0" hangingPunct="0">
              <a:defRPr kumimoji="1" sz="3200">
                <a:solidFill>
                  <a:schemeClr val="tx1"/>
                </a:solidFill>
                <a:latin typeface="Arial" charset="0"/>
                <a:ea typeface="華康中特圓體" pitchFamily="49" charset="-120"/>
              </a:defRPr>
            </a:lvl3pPr>
            <a:lvl4pPr marL="1600200" indent="-228600" eaLnBrk="0" hangingPunct="0">
              <a:defRPr kumimoji="1" sz="3200">
                <a:solidFill>
                  <a:schemeClr val="tx1"/>
                </a:solidFill>
                <a:latin typeface="Arial" charset="0"/>
                <a:ea typeface="華康中特圓體" pitchFamily="49" charset="-120"/>
              </a:defRPr>
            </a:lvl4pPr>
            <a:lvl5pPr marL="2057400" indent="-228600" eaLnBrk="0" hangingPunct="0">
              <a:defRPr kumimoji="1" sz="3200">
                <a:solidFill>
                  <a:schemeClr val="tx1"/>
                </a:solidFill>
                <a:latin typeface="Arial" charset="0"/>
                <a:ea typeface="華康中特圓體" pitchFamily="49" charset="-120"/>
              </a:defRPr>
            </a:lvl5pPr>
            <a:lvl6pPr marL="2514600" indent="-228600" algn="ctr" eaLnBrk="0" fontAlgn="base" hangingPunct="0">
              <a:spcBef>
                <a:spcPct val="0"/>
              </a:spcBef>
              <a:spcAft>
                <a:spcPct val="0"/>
              </a:spcAft>
              <a:defRPr kumimoji="1" sz="3200">
                <a:solidFill>
                  <a:schemeClr val="tx1"/>
                </a:solidFill>
                <a:latin typeface="Arial" charset="0"/>
                <a:ea typeface="華康中特圓體" pitchFamily="49" charset="-120"/>
              </a:defRPr>
            </a:lvl6pPr>
            <a:lvl7pPr marL="2971800" indent="-228600" algn="ctr" eaLnBrk="0" fontAlgn="base" hangingPunct="0">
              <a:spcBef>
                <a:spcPct val="0"/>
              </a:spcBef>
              <a:spcAft>
                <a:spcPct val="0"/>
              </a:spcAft>
              <a:defRPr kumimoji="1" sz="3200">
                <a:solidFill>
                  <a:schemeClr val="tx1"/>
                </a:solidFill>
                <a:latin typeface="Arial" charset="0"/>
                <a:ea typeface="華康中特圓體" pitchFamily="49" charset="-120"/>
              </a:defRPr>
            </a:lvl7pPr>
            <a:lvl8pPr marL="3429000" indent="-228600" algn="ctr" eaLnBrk="0" fontAlgn="base" hangingPunct="0">
              <a:spcBef>
                <a:spcPct val="0"/>
              </a:spcBef>
              <a:spcAft>
                <a:spcPct val="0"/>
              </a:spcAft>
              <a:defRPr kumimoji="1" sz="3200">
                <a:solidFill>
                  <a:schemeClr val="tx1"/>
                </a:solidFill>
                <a:latin typeface="Arial" charset="0"/>
                <a:ea typeface="華康中特圓體" pitchFamily="49" charset="-120"/>
              </a:defRPr>
            </a:lvl8pPr>
            <a:lvl9pPr marL="3886200" indent="-228600" algn="ctr" eaLnBrk="0" fontAlgn="base" hangingPunct="0">
              <a:spcBef>
                <a:spcPct val="0"/>
              </a:spcBef>
              <a:spcAft>
                <a:spcPct val="0"/>
              </a:spcAft>
              <a:defRPr kumimoji="1" sz="3200">
                <a:solidFill>
                  <a:schemeClr val="tx1"/>
                </a:solidFill>
                <a:latin typeface="Arial" charset="0"/>
                <a:ea typeface="華康中特圓體" pitchFamily="49" charset="-120"/>
              </a:defRPr>
            </a:lvl9pPr>
          </a:lstStyle>
          <a:p>
            <a:pPr algn="ctr" eaLnBrk="1" hangingPunct="1">
              <a:spcBef>
                <a:spcPct val="50000"/>
              </a:spcBef>
            </a:pPr>
            <a:r>
              <a:rPr lang="zh-TW" altLang="en-US" sz="2800" b="1" dirty="0">
                <a:solidFill>
                  <a:srgbClr val="3333FF"/>
                </a:solidFill>
                <a:latin typeface="華康標楷體" panose="03000509000000000000" pitchFamily="65" charset="-120"/>
                <a:ea typeface="華康標楷體" panose="03000509000000000000" pitchFamily="65" charset="-120"/>
              </a:rPr>
              <a:t>台北七星山龜形石</a:t>
            </a:r>
          </a:p>
        </p:txBody>
      </p:sp>
      <p:sp>
        <p:nvSpPr>
          <p:cNvPr id="2" name="矩形 1"/>
          <p:cNvSpPr/>
          <p:nvPr/>
        </p:nvSpPr>
        <p:spPr>
          <a:xfrm>
            <a:off x="7770321" y="5571143"/>
            <a:ext cx="3057247" cy="523220"/>
          </a:xfrm>
          <a:prstGeom prst="rect">
            <a:avLst/>
          </a:prstGeom>
        </p:spPr>
        <p:txBody>
          <a:bodyPr wrap="none">
            <a:spAutoFit/>
          </a:bodyPr>
          <a:lstStyle/>
          <a:p>
            <a:r>
              <a:rPr lang="zh-TW" altLang="en-US" sz="2800" dirty="0">
                <a:solidFill>
                  <a:srgbClr val="3333FF"/>
                </a:solidFill>
                <a:latin typeface="華康標楷體" panose="03000509000000000000" pitchFamily="65" charset="-120"/>
                <a:ea typeface="華康標楷體" panose="03000509000000000000" pitchFamily="65" charset="-120"/>
              </a:rPr>
              <a:t>台北七星山祭獸壇</a:t>
            </a:r>
          </a:p>
        </p:txBody>
      </p:sp>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676" y="1524685"/>
            <a:ext cx="6117373" cy="4046458"/>
          </a:xfrm>
          <a:prstGeom prst="rect">
            <a:avLst/>
          </a:prstGeom>
          <a:ln w="12700">
            <a:solidFill>
              <a:schemeClr val="tx1"/>
            </a:solidFill>
          </a:ln>
        </p:spPr>
      </p:pic>
      <p:pic>
        <p:nvPicPr>
          <p:cNvPr id="6" name="圖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8336" y="1512277"/>
            <a:ext cx="5401218" cy="4058866"/>
          </a:xfrm>
          <a:prstGeom prst="rect">
            <a:avLst/>
          </a:prstGeom>
          <a:ln w="12700">
            <a:solidFill>
              <a:schemeClr val="tx1"/>
            </a:solidFill>
          </a:ln>
        </p:spPr>
      </p:pic>
      <p:sp>
        <p:nvSpPr>
          <p:cNvPr id="5" name="文字方塊 4">
            <a:extLst>
              <a:ext uri="{FF2B5EF4-FFF2-40B4-BE49-F238E27FC236}">
                <a16:creationId xmlns:a16="http://schemas.microsoft.com/office/drawing/2014/main" id="{88EB12D7-AC28-E73A-6D28-3277CDBF6D75}"/>
              </a:ext>
            </a:extLst>
          </p:cNvPr>
          <p:cNvSpPr txBox="1"/>
          <p:nvPr/>
        </p:nvSpPr>
        <p:spPr>
          <a:xfrm>
            <a:off x="3162061" y="640526"/>
            <a:ext cx="6097554" cy="646331"/>
          </a:xfrm>
          <a:prstGeom prst="rect">
            <a:avLst/>
          </a:prstGeom>
          <a:noFill/>
        </p:spPr>
        <p:txBody>
          <a:bodyPr wrap="square">
            <a:spAutoFit/>
          </a:bodyPr>
          <a:lstStyle/>
          <a:p>
            <a:pPr algn="ctr"/>
            <a:r>
              <a:rPr lang="zh-TW" altLang="en-US" sz="3600" dirty="0">
                <a:solidFill>
                  <a:srgbClr val="A50021"/>
                </a:solidFill>
                <a:latin typeface="華康中特圓體" panose="020F0809000000000000" pitchFamily="49" charset="-120"/>
                <a:ea typeface="華康中特圓體" panose="020F0809000000000000" pitchFamily="49" charset="-120"/>
              </a:rPr>
              <a:t>台北七星山古代巨石像</a:t>
            </a:r>
          </a:p>
        </p:txBody>
      </p:sp>
    </p:spTree>
    <p:extLst>
      <p:ext uri="{BB962C8B-B14F-4D97-AF65-F5344CB8AC3E}">
        <p14:creationId xmlns:p14="http://schemas.microsoft.com/office/powerpoint/2010/main" val="4213436905"/>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250831" y="201422"/>
            <a:ext cx="8138135" cy="5995351"/>
          </a:xfrm>
          <a:prstGeom prst="rect">
            <a:avLst/>
          </a:prstGeom>
          <a:ln w="12700">
            <a:solidFill>
              <a:schemeClr val="tx1"/>
            </a:solidFill>
          </a:ln>
        </p:spPr>
      </p:pic>
      <p:sp>
        <p:nvSpPr>
          <p:cNvPr id="6" name="矩形 5"/>
          <p:cNvSpPr/>
          <p:nvPr/>
        </p:nvSpPr>
        <p:spPr>
          <a:xfrm>
            <a:off x="4208303" y="6133358"/>
            <a:ext cx="3775393" cy="523220"/>
          </a:xfrm>
          <a:prstGeom prst="rect">
            <a:avLst/>
          </a:prstGeom>
        </p:spPr>
        <p:txBody>
          <a:bodyPr wrap="none">
            <a:spAutoFit/>
          </a:bodyPr>
          <a:lstStyle/>
          <a:p>
            <a:r>
              <a:rPr lang="zh-TW" altLang="en-US" sz="2800" b="1" dirty="0">
                <a:solidFill>
                  <a:srgbClr val="3333FF"/>
                </a:solidFill>
                <a:latin typeface="華康標楷體" panose="03000509000000000000" pitchFamily="65" charset="-120"/>
                <a:ea typeface="華康標楷體" panose="03000509000000000000" pitchFamily="65" charset="-120"/>
              </a:rPr>
              <a:t>台北七星山觀星座石椅</a:t>
            </a:r>
          </a:p>
        </p:txBody>
      </p:sp>
    </p:spTree>
    <p:extLst>
      <p:ext uri="{BB962C8B-B14F-4D97-AF65-F5344CB8AC3E}">
        <p14:creationId xmlns:p14="http://schemas.microsoft.com/office/powerpoint/2010/main" val="3774492051"/>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字方塊 7"/>
          <p:cNvSpPr txBox="1"/>
          <p:nvPr/>
        </p:nvSpPr>
        <p:spPr>
          <a:xfrm>
            <a:off x="-893225" y="5008764"/>
            <a:ext cx="8670175" cy="523220"/>
          </a:xfrm>
          <a:prstGeom prst="rect">
            <a:avLst/>
          </a:prstGeom>
          <a:noFill/>
        </p:spPr>
        <p:txBody>
          <a:bodyPr wrap="square" rtlCol="0">
            <a:spAutoFit/>
          </a:bodyPr>
          <a:lstStyle/>
          <a:p>
            <a:pPr algn="ctr"/>
            <a:r>
              <a:rPr lang="zh-TW" altLang="en-US" sz="2800" b="1" dirty="0">
                <a:solidFill>
                  <a:srgbClr val="3333FF"/>
                </a:solidFill>
                <a:latin typeface="華康標楷體" panose="03000509000000000000" pitchFamily="65" charset="-120"/>
                <a:ea typeface="華康標楷體" panose="03000509000000000000" pitchFamily="65" charset="-120"/>
              </a:rPr>
              <a:t>基隆市安樂區雙獅石像</a:t>
            </a:r>
          </a:p>
        </p:txBody>
      </p:sp>
      <p:pic>
        <p:nvPicPr>
          <p:cNvPr id="2"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072" y="1008853"/>
            <a:ext cx="5907096" cy="4018935"/>
          </a:xfrm>
          <a:prstGeom prst="rect">
            <a:avLst/>
          </a:prstGeom>
          <a:ln w="12700">
            <a:solidFill>
              <a:schemeClr val="tx1"/>
            </a:solidFill>
          </a:ln>
        </p:spPr>
      </p:pic>
      <p:pic>
        <p:nvPicPr>
          <p:cNvPr id="5" name="Picture 5" descr="八斗子山羊岩雕S"/>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415486" y="996350"/>
            <a:ext cx="5395521" cy="404393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 name="矩形 5"/>
          <p:cNvSpPr/>
          <p:nvPr/>
        </p:nvSpPr>
        <p:spPr>
          <a:xfrm>
            <a:off x="6808443" y="5008764"/>
            <a:ext cx="4940485" cy="523220"/>
          </a:xfrm>
          <a:prstGeom prst="rect">
            <a:avLst/>
          </a:prstGeom>
        </p:spPr>
        <p:txBody>
          <a:bodyPr wrap="square">
            <a:spAutoFit/>
          </a:bodyPr>
          <a:lstStyle/>
          <a:p>
            <a:r>
              <a:rPr lang="zh-TW" altLang="en-US" sz="2800" b="1" dirty="0">
                <a:solidFill>
                  <a:srgbClr val="3333FF"/>
                </a:solidFill>
                <a:latin typeface="華康標楷體" panose="03000509000000000000" pitchFamily="65" charset="-120"/>
                <a:ea typeface="華康標楷體" panose="03000509000000000000" pitchFamily="65" charset="-120"/>
              </a:rPr>
              <a:t>基隆市碧沙漁港山腳山羊石像</a:t>
            </a:r>
          </a:p>
        </p:txBody>
      </p:sp>
      <p:sp>
        <p:nvSpPr>
          <p:cNvPr id="4" name="文字方塊 3">
            <a:extLst>
              <a:ext uri="{FF2B5EF4-FFF2-40B4-BE49-F238E27FC236}">
                <a16:creationId xmlns:a16="http://schemas.microsoft.com/office/drawing/2014/main" id="{1E510F9E-B107-5D82-E4C3-41887165012C}"/>
              </a:ext>
            </a:extLst>
          </p:cNvPr>
          <p:cNvSpPr txBox="1"/>
          <p:nvPr/>
        </p:nvSpPr>
        <p:spPr>
          <a:xfrm>
            <a:off x="2567822" y="253227"/>
            <a:ext cx="6545424" cy="646331"/>
          </a:xfrm>
          <a:prstGeom prst="rect">
            <a:avLst/>
          </a:prstGeom>
          <a:noFill/>
        </p:spPr>
        <p:txBody>
          <a:bodyPr wrap="square">
            <a:spAutoFit/>
          </a:bodyPr>
          <a:lstStyle/>
          <a:p>
            <a:pPr algn="ctr"/>
            <a:r>
              <a:rPr lang="zh-TW" altLang="en-US" sz="3600" dirty="0">
                <a:solidFill>
                  <a:srgbClr val="A50021"/>
                </a:solidFill>
                <a:latin typeface="華康中特圓體" panose="020F0809000000000000" pitchFamily="49" charset="-120"/>
                <a:ea typeface="華康中特圓體" panose="020F0809000000000000" pitchFamily="49" charset="-120"/>
              </a:rPr>
              <a:t>其他地區古代石像</a:t>
            </a:r>
          </a:p>
        </p:txBody>
      </p:sp>
    </p:spTree>
    <p:extLst>
      <p:ext uri="{BB962C8B-B14F-4D97-AF65-F5344CB8AC3E}">
        <p14:creationId xmlns:p14="http://schemas.microsoft.com/office/powerpoint/2010/main" val="3612318175"/>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4621979" y="1697902"/>
            <a:ext cx="1569660" cy="1815882"/>
          </a:xfrm>
          <a:prstGeom prst="rect">
            <a:avLst/>
          </a:prstGeom>
        </p:spPr>
        <p:txBody>
          <a:bodyPr wrap="square">
            <a:spAutoFit/>
          </a:bodyPr>
          <a:lstStyle/>
          <a:p>
            <a:r>
              <a:rPr lang="zh-TW" altLang="en-US" sz="2800" b="1" dirty="0">
                <a:solidFill>
                  <a:srgbClr val="3333FF"/>
                </a:solidFill>
                <a:latin typeface="華康標楷體" panose="03000509000000000000" pitchFamily="65" charset="-120"/>
                <a:ea typeface="華康標楷體" panose="03000509000000000000" pitchFamily="65" charset="-120"/>
              </a:rPr>
              <a:t>台北陽明書屋的人形石像。</a:t>
            </a:r>
          </a:p>
        </p:txBody>
      </p:sp>
      <p:sp>
        <p:nvSpPr>
          <p:cNvPr id="9" name="文字方塊 8"/>
          <p:cNvSpPr txBox="1"/>
          <p:nvPr/>
        </p:nvSpPr>
        <p:spPr>
          <a:xfrm>
            <a:off x="10028948" y="1201299"/>
            <a:ext cx="1488975" cy="2246769"/>
          </a:xfrm>
          <a:prstGeom prst="rect">
            <a:avLst/>
          </a:prstGeom>
          <a:noFill/>
        </p:spPr>
        <p:txBody>
          <a:bodyPr wrap="square" rtlCol="0">
            <a:spAutoFit/>
          </a:bodyPr>
          <a:lstStyle/>
          <a:p>
            <a:pPr algn="ctr"/>
            <a:r>
              <a:rPr lang="zh-TW" altLang="en-US" sz="2800" b="1" dirty="0">
                <a:solidFill>
                  <a:srgbClr val="3333FF"/>
                </a:solidFill>
                <a:latin typeface="華康標楷體" panose="03000509000000000000" pitchFamily="65" charset="-120"/>
                <a:ea typeface="華康標楷體" panose="03000509000000000000" pitchFamily="65" charset="-120"/>
              </a:rPr>
              <a:t>台東成功麒麟文化遺址的人像石。</a:t>
            </a:r>
          </a:p>
        </p:txBody>
      </p:sp>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80272" y="785091"/>
            <a:ext cx="3842519" cy="5387108"/>
          </a:xfrm>
          <a:prstGeom prst="rect">
            <a:avLst/>
          </a:prstGeom>
          <a:ln w="12700">
            <a:solidFill>
              <a:schemeClr val="tx1"/>
            </a:solidFill>
          </a:ln>
        </p:spPr>
      </p:pic>
      <p:pic>
        <p:nvPicPr>
          <p:cNvPr id="5" name="圖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941" y="785090"/>
            <a:ext cx="4053038" cy="5387109"/>
          </a:xfrm>
          <a:prstGeom prst="rect">
            <a:avLst/>
          </a:prstGeom>
          <a:ln w="12700">
            <a:solidFill>
              <a:schemeClr val="tx1"/>
            </a:solidFill>
          </a:ln>
        </p:spPr>
      </p:pic>
    </p:spTree>
    <p:extLst>
      <p:ext uri="{BB962C8B-B14F-4D97-AF65-F5344CB8AC3E}">
        <p14:creationId xmlns:p14="http://schemas.microsoft.com/office/powerpoint/2010/main" val="1082972669"/>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502359" y="6099928"/>
            <a:ext cx="5211683" cy="523220"/>
          </a:xfrm>
          <a:prstGeom prst="rect">
            <a:avLst/>
          </a:prstGeom>
        </p:spPr>
        <p:txBody>
          <a:bodyPr wrap="none">
            <a:spAutoFit/>
          </a:bodyPr>
          <a:lstStyle/>
          <a:p>
            <a:r>
              <a:rPr lang="zh-TW" altLang="zh-TW" sz="2800" b="1" dirty="0">
                <a:solidFill>
                  <a:srgbClr val="3333FF"/>
                </a:solidFill>
                <a:latin typeface="華康標楷體" panose="03000509000000000000" pitchFamily="65" charset="-120"/>
                <a:ea typeface="華康標楷體" panose="03000509000000000000" pitchFamily="65" charset="-120"/>
              </a:rPr>
              <a:t>天寧島</a:t>
            </a:r>
            <a:r>
              <a:rPr lang="zh-TW" altLang="en-US" sz="2800" b="1" dirty="0">
                <a:solidFill>
                  <a:srgbClr val="3333FF"/>
                </a:solidFill>
                <a:latin typeface="華康標楷體" panose="03000509000000000000" pitchFamily="65" charset="-120"/>
                <a:ea typeface="華康標楷體" panose="03000509000000000000" pitchFamily="65" charset="-120"/>
              </a:rPr>
              <a:t>最大</a:t>
            </a:r>
            <a:r>
              <a:rPr lang="zh-TW" altLang="zh-TW" sz="2800" b="1" kern="100" dirty="0">
                <a:solidFill>
                  <a:srgbClr val="3333FF"/>
                </a:solidFill>
                <a:latin typeface="華康標楷體" panose="03000509000000000000" pitchFamily="65" charset="-120"/>
                <a:ea typeface="華康標楷體" panose="03000509000000000000" pitchFamily="65" charset="-120"/>
                <a:cs typeface="Times New Roman" panose="02020603050405020304" pitchFamily="18" charset="0"/>
              </a:rPr>
              <a:t>拉提石柱</a:t>
            </a:r>
            <a:r>
              <a:rPr lang="zh-TW" altLang="en-US" sz="2800" b="1" kern="100" dirty="0">
                <a:solidFill>
                  <a:srgbClr val="3333FF"/>
                </a:solidFill>
                <a:latin typeface="華康標楷體" panose="03000509000000000000" pitchFamily="65" charset="-120"/>
                <a:ea typeface="華康標楷體" panose="03000509000000000000" pitchFamily="65" charset="-120"/>
                <a:cs typeface="Times New Roman" panose="02020603050405020304" pitchFamily="18" charset="0"/>
              </a:rPr>
              <a:t>有九公尺高</a:t>
            </a:r>
            <a:endParaRPr lang="zh-TW" altLang="en-US" sz="2800" b="1" dirty="0">
              <a:solidFill>
                <a:srgbClr val="3333FF"/>
              </a:solidFill>
            </a:endParaRPr>
          </a:p>
        </p:txBody>
      </p:sp>
      <p:sp>
        <p:nvSpPr>
          <p:cNvPr id="10" name="矩形 9"/>
          <p:cNvSpPr/>
          <p:nvPr/>
        </p:nvSpPr>
        <p:spPr>
          <a:xfrm>
            <a:off x="6132730" y="6099928"/>
            <a:ext cx="5632548" cy="523220"/>
          </a:xfrm>
          <a:prstGeom prst="rect">
            <a:avLst/>
          </a:prstGeom>
        </p:spPr>
        <p:txBody>
          <a:bodyPr wrap="square">
            <a:spAutoFit/>
          </a:bodyPr>
          <a:lstStyle/>
          <a:p>
            <a:pPr algn="ctr"/>
            <a:r>
              <a:rPr lang="zh-TW" altLang="en-US" sz="2800" b="1" i="0" dirty="0">
                <a:solidFill>
                  <a:srgbClr val="3333FF"/>
                </a:solidFill>
                <a:latin typeface="華康標楷體" panose="03000509000000000000" pitchFamily="65" charset="-120"/>
                <a:ea typeface="華康標楷體" panose="03000509000000000000" pitchFamily="65" charset="-120"/>
              </a:rPr>
              <a:t>關島</a:t>
            </a:r>
            <a:r>
              <a:rPr lang="zh-TW" altLang="en-US" sz="2800" b="1" dirty="0">
                <a:solidFill>
                  <a:srgbClr val="3333FF"/>
                </a:solidFill>
                <a:latin typeface="華康標楷體" panose="03000509000000000000" pitchFamily="65" charset="-120"/>
                <a:ea typeface="華康標楷體" panose="03000509000000000000" pitchFamily="65" charset="-120"/>
              </a:rPr>
              <a:t>塔加屋基座拉提石柱有</a:t>
            </a:r>
            <a:r>
              <a:rPr lang="en-US" altLang="zh-TW" sz="2800" b="1" dirty="0">
                <a:solidFill>
                  <a:srgbClr val="3333FF"/>
                </a:solidFill>
                <a:latin typeface="華康標楷體" panose="03000509000000000000" pitchFamily="65" charset="-120"/>
                <a:ea typeface="華康標楷體" panose="03000509000000000000" pitchFamily="65" charset="-120"/>
              </a:rPr>
              <a:t>12</a:t>
            </a:r>
            <a:r>
              <a:rPr lang="zh-TW" altLang="en-US" sz="2800" b="1" dirty="0">
                <a:solidFill>
                  <a:srgbClr val="3333FF"/>
                </a:solidFill>
                <a:latin typeface="華康標楷體" panose="03000509000000000000" pitchFamily="65" charset="-120"/>
                <a:ea typeface="華康標楷體" panose="03000509000000000000" pitchFamily="65" charset="-120"/>
              </a:rPr>
              <a:t>根</a:t>
            </a:r>
          </a:p>
        </p:txBody>
      </p:sp>
      <p:pic>
        <p:nvPicPr>
          <p:cNvPr id="5" name="圖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917" y="2088145"/>
            <a:ext cx="4842769" cy="4100273"/>
          </a:xfrm>
          <a:prstGeom prst="rect">
            <a:avLst/>
          </a:prstGeom>
          <a:ln w="12700">
            <a:solidFill>
              <a:schemeClr val="tx1"/>
            </a:solidFill>
          </a:ln>
        </p:spPr>
      </p:pic>
      <p:pic>
        <p:nvPicPr>
          <p:cNvPr id="8" name="圖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5398" y="2063202"/>
            <a:ext cx="5737841" cy="4137491"/>
          </a:xfrm>
          <a:prstGeom prst="rect">
            <a:avLst/>
          </a:prstGeom>
          <a:ln w="12700">
            <a:solidFill>
              <a:schemeClr val="tx1"/>
            </a:solidFill>
          </a:ln>
        </p:spPr>
      </p:pic>
      <p:sp>
        <p:nvSpPr>
          <p:cNvPr id="2" name="文字方塊 1"/>
          <p:cNvSpPr txBox="1"/>
          <p:nvPr/>
        </p:nvSpPr>
        <p:spPr>
          <a:xfrm>
            <a:off x="3909526" y="0"/>
            <a:ext cx="4908644" cy="769441"/>
          </a:xfrm>
          <a:prstGeom prst="rect">
            <a:avLst/>
          </a:prstGeom>
          <a:noFill/>
        </p:spPr>
        <p:txBody>
          <a:bodyPr wrap="square" rtlCol="0">
            <a:spAutoFit/>
          </a:bodyPr>
          <a:lstStyle/>
          <a:p>
            <a:r>
              <a:rPr lang="zh-TW" altLang="en-US" sz="4400" dirty="0">
                <a:solidFill>
                  <a:srgbClr val="7030A0"/>
                </a:solidFill>
                <a:latin typeface="華康中特圓體" panose="020F0809000000000000" pitchFamily="49" charset="-120"/>
                <a:ea typeface="華康中特圓體" panose="020F0809000000000000" pitchFamily="49" charset="-120"/>
              </a:rPr>
              <a:t>十二、</a:t>
            </a:r>
            <a:r>
              <a:rPr lang="zh-TW" altLang="zh-TW" sz="4400" kern="100" dirty="0">
                <a:solidFill>
                  <a:srgbClr val="7030A0"/>
                </a:solidFill>
                <a:latin typeface="華康中特圓體" panose="020F0809000000000000" pitchFamily="49" charset="-120"/>
                <a:ea typeface="華康中特圓體" panose="020F0809000000000000" pitchFamily="49" charset="-120"/>
                <a:cs typeface="Times New Roman" panose="02020603050405020304" pitchFamily="18" charset="0"/>
              </a:rPr>
              <a:t>拉提石柱</a:t>
            </a:r>
            <a:endParaRPr lang="zh-TW" altLang="en-US" sz="4400" dirty="0">
              <a:solidFill>
                <a:srgbClr val="7030A0"/>
              </a:solidFill>
              <a:latin typeface="華康中特圓體" panose="020F0809000000000000" pitchFamily="49" charset="-120"/>
              <a:ea typeface="華康中特圓體" panose="020F0809000000000000" pitchFamily="49" charset="-120"/>
            </a:endParaRPr>
          </a:p>
        </p:txBody>
      </p:sp>
      <p:sp>
        <p:nvSpPr>
          <p:cNvPr id="3" name="矩形 2"/>
          <p:cNvSpPr/>
          <p:nvPr/>
        </p:nvSpPr>
        <p:spPr>
          <a:xfrm>
            <a:off x="573577" y="678207"/>
            <a:ext cx="11191701" cy="1384995"/>
          </a:xfrm>
          <a:prstGeom prst="rect">
            <a:avLst/>
          </a:prstGeom>
        </p:spPr>
        <p:txBody>
          <a:bodyPr wrap="square">
            <a:spAutoFit/>
          </a:bodyPr>
          <a:lstStyle/>
          <a:p>
            <a:pPr algn="just"/>
            <a:r>
              <a:rPr lang="zh-TW" altLang="zh-TW"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在太平洋島嶼的巨石文化遺跡中，出現最多的巨石構造物是「拉堤石柱」。拉堤石柱是方形巨大堅硬的石灰石柱，最大的有六公尺高，套上如碗形約三公尺高的珊瑚礁石帽，結合而成</a:t>
            </a:r>
            <a:r>
              <a:rPr lang="zh-TW" altLang="en-US"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a:t>
            </a:r>
            <a:endParaRPr lang="zh-TW" altLang="en-US" sz="2800" dirty="0">
              <a:solidFill>
                <a:srgbClr val="000066"/>
              </a:solidFill>
              <a:latin typeface="華康中圓體" panose="020F0509000000000000" pitchFamily="49" charset="-120"/>
              <a:ea typeface="華康中圓體" panose="020F0509000000000000" pitchFamily="49" charset="-120"/>
            </a:endParaRPr>
          </a:p>
        </p:txBody>
      </p:sp>
    </p:spTree>
    <p:extLst>
      <p:ext uri="{BB962C8B-B14F-4D97-AF65-F5344CB8AC3E}">
        <p14:creationId xmlns:p14="http://schemas.microsoft.com/office/powerpoint/2010/main" val="1205963327"/>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209318" y="5513823"/>
            <a:ext cx="4493538" cy="523220"/>
          </a:xfrm>
          <a:prstGeom prst="rect">
            <a:avLst/>
          </a:prstGeom>
        </p:spPr>
        <p:txBody>
          <a:bodyPr wrap="none">
            <a:spAutoFit/>
          </a:bodyPr>
          <a:lstStyle/>
          <a:p>
            <a:r>
              <a:rPr lang="zh-TW" altLang="en-US" sz="2800" b="1" dirty="0">
                <a:solidFill>
                  <a:srgbClr val="322ED2"/>
                </a:solidFill>
                <a:latin typeface="華康標楷體" panose="03000509000000000000" pitchFamily="65" charset="-120"/>
                <a:ea typeface="華康標楷體" panose="03000509000000000000" pitchFamily="65" charset="-120"/>
              </a:rPr>
              <a:t>東加</a:t>
            </a:r>
            <a:r>
              <a:rPr lang="zh-TW" altLang="zh-TW" sz="2800" b="1" dirty="0">
                <a:solidFill>
                  <a:srgbClr val="322ED2"/>
                </a:solidFill>
                <a:latin typeface="華康標楷體" panose="03000509000000000000" pitchFamily="65" charset="-120"/>
                <a:ea typeface="華康標楷體" panose="03000509000000000000" pitchFamily="65" charset="-120"/>
              </a:rPr>
              <a:t>島</a:t>
            </a:r>
            <a:r>
              <a:rPr lang="zh-TW" altLang="en-US" sz="2800" b="1" dirty="0">
                <a:solidFill>
                  <a:srgbClr val="3333FF"/>
                </a:solidFill>
                <a:latin typeface="華康標楷體" panose="03000509000000000000" pitchFamily="65" charset="-120"/>
                <a:ea typeface="華康標楷體" panose="03000509000000000000" pitchFamily="65" charset="-120"/>
              </a:rPr>
              <a:t>塔加屋基座</a:t>
            </a:r>
            <a:r>
              <a:rPr lang="zh-TW" altLang="zh-TW" sz="2800" b="1" kern="100" dirty="0">
                <a:solidFill>
                  <a:srgbClr val="3333FF"/>
                </a:solidFill>
                <a:latin typeface="華康標楷體" panose="03000509000000000000" pitchFamily="65" charset="-120"/>
                <a:ea typeface="華康標楷體" panose="03000509000000000000" pitchFamily="65" charset="-120"/>
                <a:cs typeface="Arial Unicode MS" panose="020B0604020202020204" pitchFamily="34" charset="-120"/>
              </a:rPr>
              <a:t>拉提石柱</a:t>
            </a:r>
            <a:endParaRPr lang="zh-TW" altLang="en-US" sz="2800" b="1" dirty="0"/>
          </a:p>
        </p:txBody>
      </p:sp>
      <p:sp>
        <p:nvSpPr>
          <p:cNvPr id="5" name="矩形 4"/>
          <p:cNvSpPr/>
          <p:nvPr/>
        </p:nvSpPr>
        <p:spPr>
          <a:xfrm>
            <a:off x="351640" y="5494159"/>
            <a:ext cx="5570756" cy="523220"/>
          </a:xfrm>
          <a:prstGeom prst="rect">
            <a:avLst/>
          </a:prstGeom>
        </p:spPr>
        <p:txBody>
          <a:bodyPr wrap="none">
            <a:spAutoFit/>
          </a:bodyPr>
          <a:lstStyle/>
          <a:p>
            <a:r>
              <a:rPr lang="zh-TW" altLang="zh-TW" sz="2800" b="1" dirty="0">
                <a:solidFill>
                  <a:srgbClr val="3333FF"/>
                </a:solidFill>
                <a:latin typeface="華康標楷體" panose="03000509000000000000" pitchFamily="65" charset="-120"/>
                <a:ea typeface="華康標楷體" panose="03000509000000000000" pitchFamily="65" charset="-120"/>
                <a:cs typeface="Arial Unicode MS" panose="020B0604020202020204" pitchFamily="34" charset="-120"/>
              </a:rPr>
              <a:t>北馬</a:t>
            </a:r>
            <a:r>
              <a:rPr lang="zh-TW" altLang="en-US" sz="2800" b="1" dirty="0">
                <a:solidFill>
                  <a:srgbClr val="3333FF"/>
                </a:solidFill>
                <a:latin typeface="華康標楷體" panose="03000509000000000000" pitchFamily="65" charset="-120"/>
                <a:ea typeface="華康標楷體" panose="03000509000000000000" pitchFamily="65" charset="-120"/>
                <a:cs typeface="Arial Unicode MS" panose="020B0604020202020204" pitchFamily="34" charset="-120"/>
              </a:rPr>
              <a:t>里</a:t>
            </a:r>
            <a:r>
              <a:rPr lang="zh-TW" altLang="zh-TW" sz="2800" b="1" dirty="0">
                <a:solidFill>
                  <a:srgbClr val="3333FF"/>
                </a:solidFill>
                <a:latin typeface="華康標楷體" panose="03000509000000000000" pitchFamily="65" charset="-120"/>
                <a:ea typeface="華康標楷體" panose="03000509000000000000" pitchFamily="65" charset="-120"/>
                <a:cs typeface="Arial Unicode MS" panose="020B0604020202020204" pitchFamily="34" charset="-120"/>
              </a:rPr>
              <a:t>亞納天寧島</a:t>
            </a:r>
            <a:r>
              <a:rPr lang="zh-TW" altLang="en-US" sz="2800" b="1" kern="100" dirty="0">
                <a:solidFill>
                  <a:srgbClr val="3333FF"/>
                </a:solidFill>
                <a:latin typeface="華康標楷體" panose="03000509000000000000" pitchFamily="65" charset="-120"/>
                <a:ea typeface="華康標楷體" panose="03000509000000000000" pitchFamily="65" charset="-120"/>
                <a:cs typeface="Arial Unicode MS" panose="020B0604020202020204" pitchFamily="34" charset="-120"/>
              </a:rPr>
              <a:t>九公尺高</a:t>
            </a:r>
            <a:r>
              <a:rPr lang="zh-TW" altLang="zh-TW" sz="2800" b="1" kern="100" dirty="0">
                <a:solidFill>
                  <a:srgbClr val="3333FF"/>
                </a:solidFill>
                <a:latin typeface="華康標楷體" panose="03000509000000000000" pitchFamily="65" charset="-120"/>
                <a:ea typeface="華康標楷體" panose="03000509000000000000" pitchFamily="65" charset="-120"/>
                <a:cs typeface="Arial Unicode MS" panose="020B0604020202020204" pitchFamily="34" charset="-120"/>
              </a:rPr>
              <a:t>提石柱</a:t>
            </a:r>
            <a:endParaRPr lang="zh-TW" altLang="en-US" sz="2800" b="1" dirty="0">
              <a:solidFill>
                <a:srgbClr val="3333FF"/>
              </a:solidFill>
              <a:latin typeface="華康標楷體" panose="03000509000000000000" pitchFamily="65" charset="-120"/>
              <a:ea typeface="華康標楷體" panose="03000509000000000000" pitchFamily="65" charset="-120"/>
            </a:endParaRPr>
          </a:p>
        </p:txBody>
      </p:sp>
      <p:sp>
        <p:nvSpPr>
          <p:cNvPr id="6" name="文字方塊 5"/>
          <p:cNvSpPr txBox="1"/>
          <p:nvPr/>
        </p:nvSpPr>
        <p:spPr>
          <a:xfrm>
            <a:off x="1683401" y="1125155"/>
            <a:ext cx="9005455" cy="646331"/>
          </a:xfrm>
          <a:prstGeom prst="rect">
            <a:avLst/>
          </a:prstGeom>
          <a:noFill/>
        </p:spPr>
        <p:txBody>
          <a:bodyPr wrap="square" rtlCol="0">
            <a:spAutoFit/>
          </a:bodyPr>
          <a:lstStyle/>
          <a:p>
            <a:pPr algn="ctr"/>
            <a:r>
              <a:rPr lang="zh-TW" altLang="en-US" sz="3600" dirty="0">
                <a:solidFill>
                  <a:srgbClr val="A50021"/>
                </a:solidFill>
                <a:latin typeface="華康中特圓體" panose="020F0809000000000000" pitchFamily="49" charset="-120"/>
                <a:ea typeface="華康中特圓體" panose="020F0809000000000000" pitchFamily="49" charset="-120"/>
              </a:rPr>
              <a:t>拉提</a:t>
            </a:r>
            <a:r>
              <a:rPr lang="zh-TW" altLang="zh-TW" sz="3600" dirty="0">
                <a:solidFill>
                  <a:srgbClr val="A50021"/>
                </a:solidFill>
                <a:latin typeface="華康中特圓體" panose="020F0809000000000000" pitchFamily="49" charset="-120"/>
                <a:ea typeface="華康中特圓體" panose="020F0809000000000000" pitchFamily="49" charset="-120"/>
              </a:rPr>
              <a:t>石</a:t>
            </a:r>
            <a:r>
              <a:rPr lang="zh-TW" altLang="en-US" sz="3600" dirty="0">
                <a:solidFill>
                  <a:srgbClr val="A50021"/>
                </a:solidFill>
                <a:latin typeface="華康中特圓體" panose="020F0809000000000000" pitchFamily="49" charset="-120"/>
                <a:ea typeface="華康中特圓體" panose="020F0809000000000000" pitchFamily="49" charset="-120"/>
              </a:rPr>
              <a:t>柱</a:t>
            </a:r>
            <a:r>
              <a:rPr lang="zh-TW" altLang="zh-TW" sz="3600" dirty="0">
                <a:solidFill>
                  <a:srgbClr val="A50021"/>
                </a:solidFill>
                <a:latin typeface="華康中特圓體" panose="020F0809000000000000" pitchFamily="49" charset="-120"/>
                <a:ea typeface="華康中特圓體" panose="020F0809000000000000" pitchFamily="49" charset="-120"/>
              </a:rPr>
              <a:t>傾倒</a:t>
            </a:r>
            <a:r>
              <a:rPr lang="zh-TW" altLang="en-US" sz="3600" dirty="0">
                <a:solidFill>
                  <a:srgbClr val="A50021"/>
                </a:solidFill>
                <a:latin typeface="華康中特圓體" panose="020F0809000000000000" pitchFamily="49" charset="-120"/>
                <a:ea typeface="華康中特圓體" panose="020F0809000000000000" pitchFamily="49" charset="-120"/>
              </a:rPr>
              <a:t>狀況符合</a:t>
            </a:r>
            <a:r>
              <a:rPr lang="zh-TW" altLang="zh-TW" sz="3600" dirty="0">
                <a:solidFill>
                  <a:srgbClr val="A50021"/>
                </a:solidFill>
                <a:latin typeface="華康中特圓體" panose="020F0809000000000000" pitchFamily="49" charset="-120"/>
                <a:ea typeface="華康中特圓體" panose="020F0809000000000000" pitchFamily="49" charset="-120"/>
              </a:rPr>
              <a:t>台灣超級海嘯</a:t>
            </a:r>
            <a:r>
              <a:rPr lang="zh-TW" altLang="en-US" sz="3600" dirty="0">
                <a:solidFill>
                  <a:srgbClr val="A50021"/>
                </a:solidFill>
                <a:latin typeface="華康中特圓體" panose="020F0809000000000000" pitchFamily="49" charset="-120"/>
                <a:ea typeface="華康中特圓體" panose="020F0809000000000000" pitchFamily="49" charset="-120"/>
              </a:rPr>
              <a:t>的</a:t>
            </a:r>
            <a:r>
              <a:rPr lang="zh-TW" altLang="zh-TW" sz="3600" dirty="0">
                <a:solidFill>
                  <a:srgbClr val="A50021"/>
                </a:solidFill>
                <a:latin typeface="華康中特圓體" panose="020F0809000000000000" pitchFamily="49" charset="-120"/>
                <a:ea typeface="華康中特圓體" panose="020F0809000000000000" pitchFamily="49" charset="-120"/>
              </a:rPr>
              <a:t>發生</a:t>
            </a:r>
            <a:endParaRPr lang="zh-TW" altLang="en-US" sz="3600" dirty="0">
              <a:solidFill>
                <a:srgbClr val="A50021"/>
              </a:solidFill>
              <a:latin typeface="華康中特圓體" panose="020F0809000000000000" pitchFamily="49" charset="-120"/>
              <a:ea typeface="華康中特圓體" panose="020F0809000000000000" pitchFamily="49" charset="-120"/>
            </a:endParaRPr>
          </a:p>
        </p:txBody>
      </p:sp>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9605" y="1909828"/>
            <a:ext cx="5771649" cy="3689568"/>
          </a:xfrm>
          <a:prstGeom prst="rect">
            <a:avLst/>
          </a:prstGeom>
          <a:ln w="12700">
            <a:solidFill>
              <a:schemeClr val="tx1"/>
            </a:solidFill>
          </a:ln>
        </p:spPr>
      </p:pic>
      <p:pic>
        <p:nvPicPr>
          <p:cNvPr id="8" name="圖片 7" descr="一張含有 寫生, 圖畫, 植物, 花 的圖片&#10;&#10;AI 產生的內容可能不正確。">
            <a:extLst>
              <a:ext uri="{FF2B5EF4-FFF2-40B4-BE49-F238E27FC236}">
                <a16:creationId xmlns:a16="http://schemas.microsoft.com/office/drawing/2014/main" id="{F52E34C2-80F3-A870-51A9-377B46E6D4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744" y="1885968"/>
            <a:ext cx="5835456" cy="3701498"/>
          </a:xfrm>
          <a:prstGeom prst="rect">
            <a:avLst/>
          </a:prstGeom>
          <a:ln w="6350">
            <a:solidFill>
              <a:schemeClr val="tx1"/>
            </a:solidFill>
          </a:ln>
        </p:spPr>
      </p:pic>
    </p:spTree>
    <p:extLst>
      <p:ext uri="{BB962C8B-B14F-4D97-AF65-F5344CB8AC3E}">
        <p14:creationId xmlns:p14="http://schemas.microsoft.com/office/powerpoint/2010/main" val="2861436557"/>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7584" y="755875"/>
            <a:ext cx="9377265" cy="5919803"/>
          </a:xfrm>
          <a:prstGeom prst="rect">
            <a:avLst/>
          </a:prstGeom>
          <a:ln w="12700">
            <a:solidFill>
              <a:schemeClr val="tx1"/>
            </a:solidFill>
          </a:ln>
        </p:spPr>
      </p:pic>
      <p:sp>
        <p:nvSpPr>
          <p:cNvPr id="2" name="矩形 1"/>
          <p:cNvSpPr/>
          <p:nvPr/>
        </p:nvSpPr>
        <p:spPr>
          <a:xfrm>
            <a:off x="3281641" y="109544"/>
            <a:ext cx="6647974" cy="646331"/>
          </a:xfrm>
          <a:prstGeom prst="rect">
            <a:avLst/>
          </a:prstGeom>
        </p:spPr>
        <p:txBody>
          <a:bodyPr wrap="none">
            <a:spAutoFit/>
          </a:bodyPr>
          <a:lstStyle/>
          <a:p>
            <a:r>
              <a:rPr lang="zh-TW" altLang="en-US" sz="3600" dirty="0">
                <a:solidFill>
                  <a:srgbClr val="C00000"/>
                </a:solidFill>
                <a:latin typeface="華康中特圓體" panose="020F0809000000000000" pitchFamily="49" charset="-120"/>
                <a:ea typeface="華康中特圓體" panose="020F0809000000000000" pitchFamily="49" charset="-120"/>
              </a:rPr>
              <a:t>太平洋各島嶼巨石文化遺跡地圖</a:t>
            </a:r>
          </a:p>
        </p:txBody>
      </p:sp>
    </p:spTree>
    <p:extLst>
      <p:ext uri="{BB962C8B-B14F-4D97-AF65-F5344CB8AC3E}">
        <p14:creationId xmlns:p14="http://schemas.microsoft.com/office/powerpoint/2010/main" val="3881590895"/>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a:xfrm>
            <a:off x="5944279" y="386444"/>
            <a:ext cx="511804" cy="6099859"/>
          </a:xfrm>
        </p:spPr>
        <p:txBody>
          <a:bodyPr>
            <a:normAutofit/>
          </a:bodyPr>
          <a:lstStyle/>
          <a:p>
            <a:pPr algn="ctr" eaLnBrk="1" hangingPunct="1"/>
            <a:r>
              <a:rPr lang="zh-TW" altLang="en-US" sz="2800" b="1" dirty="0">
                <a:solidFill>
                  <a:srgbClr val="3333FF"/>
                </a:solidFill>
                <a:latin typeface="華康標楷體" panose="03000509000000000000" pitchFamily="65" charset="-120"/>
                <a:ea typeface="華康標楷體" panose="03000509000000000000" pitchFamily="65" charset="-120"/>
              </a:rPr>
              <a:t>科羅拉多河流域崖邊居民古代遺跡</a:t>
            </a:r>
          </a:p>
        </p:txBody>
      </p:sp>
      <p:sp>
        <p:nvSpPr>
          <p:cNvPr id="120836" name="Text Box 5"/>
          <p:cNvSpPr txBox="1">
            <a:spLocks noChangeArrowheads="1"/>
          </p:cNvSpPr>
          <p:nvPr/>
        </p:nvSpPr>
        <p:spPr bwMode="auto">
          <a:xfrm>
            <a:off x="6598738" y="1364883"/>
            <a:ext cx="5385649" cy="5301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4400">
                <a:solidFill>
                  <a:schemeClr val="tx1"/>
                </a:solidFill>
                <a:latin typeface="Arial" charset="0"/>
                <a:ea typeface="華康儷粗圓" pitchFamily="49" charset="-120"/>
              </a:defRPr>
            </a:lvl1pPr>
            <a:lvl2pPr marL="742950" indent="-285750" eaLnBrk="0" hangingPunct="0">
              <a:defRPr kumimoji="1" sz="4400">
                <a:solidFill>
                  <a:schemeClr val="tx1"/>
                </a:solidFill>
                <a:latin typeface="Arial" charset="0"/>
                <a:ea typeface="華康儷粗圓" pitchFamily="49" charset="-120"/>
              </a:defRPr>
            </a:lvl2pPr>
            <a:lvl3pPr marL="1143000" indent="-228600" eaLnBrk="0" hangingPunct="0">
              <a:defRPr kumimoji="1" sz="4400">
                <a:solidFill>
                  <a:schemeClr val="tx1"/>
                </a:solidFill>
                <a:latin typeface="Arial" charset="0"/>
                <a:ea typeface="華康儷粗圓" pitchFamily="49" charset="-120"/>
              </a:defRPr>
            </a:lvl3pPr>
            <a:lvl4pPr marL="1600200" indent="-228600" eaLnBrk="0" hangingPunct="0">
              <a:defRPr kumimoji="1" sz="4400">
                <a:solidFill>
                  <a:schemeClr val="tx1"/>
                </a:solidFill>
                <a:latin typeface="Arial" charset="0"/>
                <a:ea typeface="華康儷粗圓" pitchFamily="49" charset="-120"/>
              </a:defRPr>
            </a:lvl4pPr>
            <a:lvl5pPr marL="2057400" indent="-228600" eaLnBrk="0" hangingPunct="0">
              <a:defRPr kumimoji="1" sz="4400">
                <a:solidFill>
                  <a:schemeClr val="tx1"/>
                </a:solidFill>
                <a:latin typeface="Arial" charset="0"/>
                <a:ea typeface="華康儷粗圓" pitchFamily="49" charset="-120"/>
              </a:defRPr>
            </a:lvl5pPr>
            <a:lvl6pPr marL="2514600" indent="-228600" eaLnBrk="0" fontAlgn="ctr" hangingPunct="0">
              <a:spcBef>
                <a:spcPct val="0"/>
              </a:spcBef>
              <a:spcAft>
                <a:spcPct val="0"/>
              </a:spcAft>
              <a:defRPr kumimoji="1" sz="4400">
                <a:solidFill>
                  <a:schemeClr val="tx1"/>
                </a:solidFill>
                <a:latin typeface="Arial" charset="0"/>
                <a:ea typeface="華康儷粗圓" pitchFamily="49" charset="-120"/>
              </a:defRPr>
            </a:lvl6pPr>
            <a:lvl7pPr marL="2971800" indent="-228600" eaLnBrk="0" fontAlgn="ctr" hangingPunct="0">
              <a:spcBef>
                <a:spcPct val="0"/>
              </a:spcBef>
              <a:spcAft>
                <a:spcPct val="0"/>
              </a:spcAft>
              <a:defRPr kumimoji="1" sz="4400">
                <a:solidFill>
                  <a:schemeClr val="tx1"/>
                </a:solidFill>
                <a:latin typeface="Arial" charset="0"/>
                <a:ea typeface="華康儷粗圓" pitchFamily="49" charset="-120"/>
              </a:defRPr>
            </a:lvl7pPr>
            <a:lvl8pPr marL="3429000" indent="-228600" eaLnBrk="0" fontAlgn="ctr" hangingPunct="0">
              <a:spcBef>
                <a:spcPct val="0"/>
              </a:spcBef>
              <a:spcAft>
                <a:spcPct val="0"/>
              </a:spcAft>
              <a:defRPr kumimoji="1" sz="4400">
                <a:solidFill>
                  <a:schemeClr val="tx1"/>
                </a:solidFill>
                <a:latin typeface="Arial" charset="0"/>
                <a:ea typeface="華康儷粗圓" pitchFamily="49" charset="-120"/>
              </a:defRPr>
            </a:lvl8pPr>
            <a:lvl9pPr marL="3886200" indent="-228600" eaLnBrk="0" fontAlgn="ctr" hangingPunct="0">
              <a:spcBef>
                <a:spcPct val="0"/>
              </a:spcBef>
              <a:spcAft>
                <a:spcPct val="0"/>
              </a:spcAft>
              <a:defRPr kumimoji="1" sz="4400">
                <a:solidFill>
                  <a:schemeClr val="tx1"/>
                </a:solidFill>
                <a:latin typeface="Arial" charset="0"/>
                <a:ea typeface="華康儷粗圓" pitchFamily="49" charset="-120"/>
              </a:defRPr>
            </a:lvl9pPr>
          </a:lstStyle>
          <a:p>
            <a:pPr algn="just" eaLnBrk="1">
              <a:lnSpc>
                <a:spcPts val="3400"/>
              </a:lnSpc>
              <a:spcBef>
                <a:spcPct val="50000"/>
              </a:spcBef>
            </a:pPr>
            <a:r>
              <a:rPr lang="zh-TW" altLang="en-US" sz="2800" dirty="0">
                <a:solidFill>
                  <a:srgbClr val="000066"/>
                </a:solidFill>
                <a:latin typeface="華康中圓體" panose="020F0509000000000000" pitchFamily="49" charset="-120"/>
                <a:ea typeface="華康中圓體" panose="020F0509000000000000" pitchFamily="49" charset="-120"/>
              </a:rPr>
              <a:t>美洲最早原住民崖</a:t>
            </a:r>
            <a:r>
              <a:rPr lang="zh-TW" altLang="en-US" sz="2800" dirty="0">
                <a:solidFill>
                  <a:srgbClr val="000066"/>
                </a:solidFill>
                <a:latin typeface="華康細圓體" panose="020F0309000000000000" pitchFamily="49" charset="-120"/>
                <a:ea typeface="華康細圓體" panose="020F0309000000000000" pitchFamily="49" charset="-120"/>
              </a:rPr>
              <a:t>邊</a:t>
            </a:r>
            <a:r>
              <a:rPr lang="zh-TW" altLang="en-US" sz="2800" dirty="0">
                <a:solidFill>
                  <a:srgbClr val="000066"/>
                </a:solidFill>
                <a:latin typeface="華康中圓體" panose="020F0509000000000000" pitchFamily="49" charset="-120"/>
                <a:ea typeface="華康中圓體" panose="020F0509000000000000" pitchFamily="49" charset="-120"/>
              </a:rPr>
              <a:t>居民是波里尼西亞人，從科羅拉多河口進入美國門戶。先民沿著該河向上游和內陸拓展，到達許多的支流和內陸的陸徑，包括整個區域各州，充滿崖</a:t>
            </a:r>
            <a:r>
              <a:rPr lang="zh-TW" altLang="en-US" sz="2800" dirty="0">
                <a:solidFill>
                  <a:srgbClr val="000066"/>
                </a:solidFill>
                <a:latin typeface="華康細圓體" panose="020F0309000000000000" pitchFamily="49" charset="-120"/>
                <a:ea typeface="華康細圓體" panose="020F0309000000000000" pitchFamily="49" charset="-120"/>
              </a:rPr>
              <a:t>邊</a:t>
            </a:r>
            <a:r>
              <a:rPr lang="zh-TW" altLang="en-US" sz="2800" dirty="0">
                <a:solidFill>
                  <a:srgbClr val="000066"/>
                </a:solidFill>
                <a:latin typeface="華康中圓體" panose="020F0509000000000000" pitchFamily="49" charset="-120"/>
                <a:ea typeface="華康中圓體" panose="020F0509000000000000" pitchFamily="49" charset="-120"/>
              </a:rPr>
              <a:t>居民無數先人</a:t>
            </a:r>
            <a:r>
              <a:rPr lang="zh-TW" altLang="zh-TW" sz="2800" kern="100" dirty="0">
                <a:solidFill>
                  <a:srgbClr val="000066"/>
                </a:solidFill>
                <a:latin typeface="華康細圓體" panose="020F0309000000000000" pitchFamily="49" charset="-120"/>
                <a:ea typeface="華康細圓體" panose="020F0309000000000000" pitchFamily="49" charset="-120"/>
                <a:cs typeface="Times New Roman" panose="02020603050405020304" pitchFamily="18" charset="0"/>
              </a:rPr>
              <a:t>遺</a:t>
            </a:r>
            <a:r>
              <a:rPr lang="zh-TW" altLang="en-US" sz="2800" dirty="0">
                <a:solidFill>
                  <a:srgbClr val="000066"/>
                </a:solidFill>
                <a:latin typeface="華康中圓體" panose="020F0509000000000000" pitchFamily="49" charset="-120"/>
                <a:ea typeface="華康中圓體" panose="020F0509000000000000" pitchFamily="49" charset="-120"/>
              </a:rPr>
              <a:t>跡，有崖</a:t>
            </a:r>
            <a:r>
              <a:rPr lang="zh-TW" altLang="en-US" sz="2800" dirty="0">
                <a:solidFill>
                  <a:srgbClr val="000066"/>
                </a:solidFill>
                <a:latin typeface="華康細圓體" panose="020F0309000000000000" pitchFamily="49" charset="-120"/>
                <a:ea typeface="華康細圓體" panose="020F0309000000000000" pitchFamily="49" charset="-120"/>
              </a:rPr>
              <a:t>邊</a:t>
            </a:r>
            <a:r>
              <a:rPr lang="zh-TW" altLang="en-US" sz="2800" dirty="0">
                <a:solidFill>
                  <a:srgbClr val="000066"/>
                </a:solidFill>
                <a:latin typeface="華康中圓體" panose="020F0509000000000000" pitchFamily="49" charset="-120"/>
                <a:ea typeface="華康中圓體" panose="020F0509000000000000" pitchFamily="49" charset="-120"/>
              </a:rPr>
              <a:t>住屋、岩雕、岩</a:t>
            </a:r>
            <a:r>
              <a:rPr lang="zh-TW" altLang="en-US" sz="2800" dirty="0">
                <a:solidFill>
                  <a:srgbClr val="000066"/>
                </a:solidFill>
                <a:latin typeface="華康細圓體" panose="020F0309000000000000" pitchFamily="49" charset="-120"/>
                <a:ea typeface="華康細圓體" panose="020F0309000000000000" pitchFamily="49" charset="-120"/>
              </a:rPr>
              <a:t>畫</a:t>
            </a:r>
            <a:r>
              <a:rPr lang="zh-TW" altLang="en-US" sz="2800" dirty="0">
                <a:solidFill>
                  <a:srgbClr val="000066"/>
                </a:solidFill>
                <a:latin typeface="華康中圓體" panose="020F0509000000000000" pitchFamily="49" charset="-120"/>
                <a:ea typeface="華康中圓體" panose="020F0509000000000000" pitchFamily="49" charset="-120"/>
              </a:rPr>
              <a:t>、字跡，以及許多文物。根據</a:t>
            </a:r>
            <a:r>
              <a:rPr lang="zh-TW" altLang="zh-TW" sz="2800" dirty="0">
                <a:solidFill>
                  <a:srgbClr val="000066"/>
                </a:solidFill>
                <a:latin typeface="華康中圓體" panose="020F0509000000000000" pitchFamily="49" charset="-120"/>
                <a:ea typeface="華康中圓體" panose="020F0509000000000000" pitchFamily="49" charset="-120"/>
              </a:rPr>
              <a:t>考古學、語言學、文化、體質人類學和生物學</a:t>
            </a:r>
            <a:r>
              <a:rPr lang="zh-TW" altLang="en-US" sz="2800" dirty="0">
                <a:solidFill>
                  <a:srgbClr val="000066"/>
                </a:solidFill>
                <a:latin typeface="華康中圓體" panose="020F0509000000000000" pitchFamily="49" charset="-120"/>
                <a:ea typeface="華康中圓體" panose="020F0509000000000000" pitchFamily="49" charset="-120"/>
              </a:rPr>
              <a:t>的研究，</a:t>
            </a:r>
            <a:r>
              <a:rPr lang="zh-TW" altLang="zh-TW" sz="2800" dirty="0">
                <a:solidFill>
                  <a:srgbClr val="000066"/>
                </a:solidFill>
                <a:latin typeface="華康中圓體" panose="020F0509000000000000" pitchFamily="49" charset="-120"/>
                <a:ea typeface="華康中圓體" panose="020F0509000000000000" pitchFamily="49" charset="-120"/>
              </a:rPr>
              <a:t>均可證明美洲最早的原住民可能是波</a:t>
            </a:r>
            <a:r>
              <a:rPr lang="zh-TW" altLang="en-US" sz="2800" dirty="0">
                <a:solidFill>
                  <a:srgbClr val="000066"/>
                </a:solidFill>
                <a:latin typeface="華康中圓體" panose="020F0509000000000000" pitchFamily="49" charset="-120"/>
                <a:ea typeface="華康中圓體" panose="020F0509000000000000" pitchFamily="49" charset="-120"/>
              </a:rPr>
              <a:t>里</a:t>
            </a:r>
            <a:r>
              <a:rPr lang="zh-TW" altLang="zh-TW" sz="2800" dirty="0">
                <a:solidFill>
                  <a:srgbClr val="000066"/>
                </a:solidFill>
                <a:latin typeface="華康中圓體" panose="020F0509000000000000" pitchFamily="49" charset="-120"/>
                <a:ea typeface="華康中圓體" panose="020F0509000000000000" pitchFamily="49" charset="-120"/>
              </a:rPr>
              <a:t>尼西亞人</a:t>
            </a:r>
            <a:r>
              <a:rPr lang="zh-TW" altLang="en-US" sz="2800" dirty="0">
                <a:solidFill>
                  <a:srgbClr val="000066"/>
                </a:solidFill>
                <a:latin typeface="華康中圓體" panose="020F0509000000000000" pitchFamily="49" charset="-120"/>
                <a:ea typeface="華康中圓體" panose="020F0509000000000000" pitchFamily="49" charset="-120"/>
              </a:rPr>
              <a:t>，</a:t>
            </a:r>
            <a:r>
              <a:rPr lang="zh-TW" altLang="zh-TW" sz="2800" dirty="0">
                <a:solidFill>
                  <a:srgbClr val="000066"/>
                </a:solidFill>
                <a:latin typeface="華康中圓體" panose="020F0509000000000000" pitchFamily="49" charset="-120"/>
                <a:ea typeface="華康中圓體" panose="020F0509000000000000" pitchFamily="49" charset="-120"/>
              </a:rPr>
              <a:t>經由海路前往美洲定居的。</a:t>
            </a:r>
            <a:endParaRPr lang="zh-TW" altLang="en-US" sz="2800" dirty="0">
              <a:solidFill>
                <a:srgbClr val="000066"/>
              </a:solidFill>
              <a:latin typeface="華康中圓體" panose="020F0509000000000000" pitchFamily="49" charset="-120"/>
              <a:ea typeface="華康中圓體" panose="020F0509000000000000" pitchFamily="49" charset="-120"/>
            </a:endParaRPr>
          </a:p>
        </p:txBody>
      </p:sp>
      <p:sp>
        <p:nvSpPr>
          <p:cNvPr id="3" name="矩形 2"/>
          <p:cNvSpPr/>
          <p:nvPr/>
        </p:nvSpPr>
        <p:spPr>
          <a:xfrm>
            <a:off x="6884225" y="206477"/>
            <a:ext cx="4369380" cy="1200329"/>
          </a:xfrm>
          <a:prstGeom prst="rect">
            <a:avLst/>
          </a:prstGeom>
        </p:spPr>
        <p:txBody>
          <a:bodyPr wrap="square">
            <a:spAutoFit/>
          </a:bodyPr>
          <a:lstStyle/>
          <a:p>
            <a:pPr algn="ctr"/>
            <a:r>
              <a:rPr lang="zh-TW" altLang="en-US" sz="3600" dirty="0">
                <a:solidFill>
                  <a:srgbClr val="A50021"/>
                </a:solidFill>
                <a:latin typeface="華康中特圓體" panose="020F0809000000000000" pitchFamily="49" charset="-120"/>
                <a:ea typeface="華康中特圓體" panose="020F0809000000000000" pitchFamily="49" charset="-120"/>
              </a:rPr>
              <a:t>美洲最早原住民</a:t>
            </a:r>
            <a:r>
              <a:rPr lang="zh-TW" altLang="zh-TW" sz="3600" dirty="0">
                <a:solidFill>
                  <a:srgbClr val="A50021"/>
                </a:solidFill>
                <a:latin typeface="華康中特圓體" panose="020F0809000000000000" pitchFamily="49" charset="-120"/>
                <a:ea typeface="華康中特圓體" panose="020F0809000000000000" pitchFamily="49" charset="-120"/>
              </a:rPr>
              <a:t>是經由海路前往定居的</a:t>
            </a:r>
            <a:endParaRPr lang="zh-TW" altLang="en-US" sz="3600" dirty="0">
              <a:solidFill>
                <a:srgbClr val="A50021"/>
              </a:solidFill>
              <a:latin typeface="華康中特圓體" panose="020F0809000000000000" pitchFamily="49" charset="-120"/>
              <a:ea typeface="華康中特圓體" panose="020F0809000000000000" pitchFamily="49" charset="-120"/>
            </a:endParaRPr>
          </a:p>
        </p:txBody>
      </p:sp>
      <p:pic>
        <p:nvPicPr>
          <p:cNvPr id="2"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580" y="206477"/>
            <a:ext cx="5548692" cy="6459794"/>
          </a:xfrm>
          <a:prstGeom prst="rect">
            <a:avLst/>
          </a:prstGeom>
        </p:spPr>
      </p:pic>
      <p:sp>
        <p:nvSpPr>
          <p:cNvPr id="8" name="矩形 7"/>
          <p:cNvSpPr/>
          <p:nvPr/>
        </p:nvSpPr>
        <p:spPr>
          <a:xfrm>
            <a:off x="4482412" y="6296939"/>
            <a:ext cx="1338828" cy="369332"/>
          </a:xfrm>
          <a:prstGeom prst="rect">
            <a:avLst/>
          </a:prstGeom>
        </p:spPr>
        <p:txBody>
          <a:bodyPr wrap="none">
            <a:spAutoFit/>
          </a:bodyPr>
          <a:lstStyle/>
          <a:p>
            <a:r>
              <a:rPr lang="zh-TW" altLang="en-US" dirty="0">
                <a:solidFill>
                  <a:srgbClr val="008000"/>
                </a:solidFill>
                <a:latin typeface="華康粗圓體" panose="020F0709000000000000" pitchFamily="49" charset="-120"/>
                <a:ea typeface="華康粗圓體" panose="020F0709000000000000" pitchFamily="49" charset="-120"/>
              </a:rPr>
              <a:t>邱池沃德繪</a:t>
            </a:r>
            <a:endParaRPr lang="zh-TW" altLang="en-US" dirty="0"/>
          </a:p>
        </p:txBody>
      </p:sp>
    </p:spTree>
    <p:extLst>
      <p:ext uri="{BB962C8B-B14F-4D97-AF65-F5344CB8AC3E}">
        <p14:creationId xmlns:p14="http://schemas.microsoft.com/office/powerpoint/2010/main" val="194628745"/>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5379056" y="1589366"/>
            <a:ext cx="6048657" cy="4708981"/>
          </a:xfrm>
          <a:prstGeom prst="rect">
            <a:avLst/>
          </a:prstGeom>
        </p:spPr>
        <p:txBody>
          <a:bodyPr wrap="square">
            <a:spAutoFit/>
          </a:bodyPr>
          <a:lstStyle/>
          <a:p>
            <a:pPr algn="just" hangingPunct="0">
              <a:lnSpc>
                <a:spcPts val="3600"/>
              </a:lnSpc>
            </a:pPr>
            <a:r>
              <a:rPr lang="en-US" altLang="zh-TW"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2000</a:t>
            </a:r>
            <a:r>
              <a:rPr lang="zh-TW" altLang="en-US"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年美國歐布林曾提出令人震</a:t>
            </a:r>
            <a:r>
              <a:rPr lang="zh-TW" altLang="en-US" sz="2800" b="1" dirty="0">
                <a:solidFill>
                  <a:srgbClr val="000066"/>
                </a:solidFill>
                <a:latin typeface="華康細圓體" panose="020F0309000000000000" pitchFamily="49" charset="-120"/>
                <a:ea typeface="華康細圓體" panose="020F0309000000000000" pitchFamily="49" charset="-120"/>
                <a:cs typeface="Arial" panose="020B0604020202020204" pitchFamily="34" charset="0"/>
              </a:rPr>
              <a:t>驚</a:t>
            </a:r>
            <a:r>
              <a:rPr lang="zh-TW" altLang="en-US"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的說法；他發現南島語族的波里尼西亞人是白色人種，他們是非常英俊</a:t>
            </a:r>
            <a:r>
              <a:rPr lang="zh-TW" altLang="en-US" sz="2800" b="1" dirty="0">
                <a:solidFill>
                  <a:srgbClr val="000066"/>
                </a:solidFill>
                <a:latin typeface="華康細圓體" panose="020F0309000000000000" pitchFamily="49" charset="-120"/>
                <a:ea typeface="華康細圓體" panose="020F0309000000000000" pitchFamily="49" charset="-120"/>
                <a:cs typeface="Arial" panose="020B0604020202020204" pitchFamily="34" charset="0"/>
              </a:rPr>
              <a:t>瀟</a:t>
            </a:r>
            <a:r>
              <a:rPr lang="zh-TW" altLang="en-US"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灑的人種，並且可以與全世界的白色人種的源頭完全聯結</a:t>
            </a:r>
            <a:r>
              <a:rPr lang="en-US" altLang="zh-TW"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[13.3]</a:t>
            </a:r>
            <a:r>
              <a:rPr lang="zh-TW" altLang="en-US"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a:t>
            </a:r>
            <a:r>
              <a:rPr lang="zh-TW" altLang="en-US"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換言之，全世界的白色人種是來自波里尼西亞，而波里尼西亞人來自台灣。根據</a:t>
            </a:r>
            <a:r>
              <a:rPr lang="en-US" altLang="zh-TW"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a:t>
            </a:r>
            <a:r>
              <a:rPr lang="zh-TW" altLang="en-US"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消失的姆大陸</a:t>
            </a:r>
            <a:r>
              <a:rPr lang="en-US" altLang="zh-TW"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a:t>
            </a:r>
            <a:r>
              <a:rPr lang="zh-TW" altLang="en-US"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的敘述，太陽帝國是由十部族中的</a:t>
            </a:r>
            <a:r>
              <a:rPr lang="zh-TW" altLang="en-US" sz="2800" dirty="0">
                <a:solidFill>
                  <a:srgbClr val="000066"/>
                </a:solidFill>
                <a:latin typeface="華康中圓體" panose="020F0509000000000000" pitchFamily="49" charset="-120"/>
                <a:ea typeface="華康中圓體" panose="020F0509000000000000" pitchFamily="49" charset="-120"/>
              </a:rPr>
              <a:t>白人掌有文化主</a:t>
            </a:r>
            <a:r>
              <a:rPr lang="zh-TW" altLang="en-US" sz="2800" b="1" dirty="0">
                <a:solidFill>
                  <a:srgbClr val="000066"/>
                </a:solidFill>
                <a:latin typeface="華康細圓體" panose="020F0309000000000000" pitchFamily="49" charset="-120"/>
                <a:ea typeface="華康細圓體" panose="020F0309000000000000" pitchFamily="49" charset="-120"/>
              </a:rPr>
              <a:t>導</a:t>
            </a:r>
            <a:r>
              <a:rPr lang="zh-TW" altLang="en-US" sz="2800" dirty="0">
                <a:solidFill>
                  <a:srgbClr val="000066"/>
                </a:solidFill>
                <a:latin typeface="華康中圓體" panose="020F0509000000000000" pitchFamily="49" charset="-120"/>
                <a:ea typeface="華康中圓體" panose="020F0509000000000000" pitchFamily="49" charset="-120"/>
              </a:rPr>
              <a:t>權，與</a:t>
            </a:r>
            <a:r>
              <a:rPr lang="zh-TW" altLang="en-US"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歐布林的說法相符。</a:t>
            </a:r>
            <a:endParaRPr lang="en-US" altLang="zh-TW" sz="2800" dirty="0">
              <a:solidFill>
                <a:srgbClr val="000066"/>
              </a:solidFill>
              <a:latin typeface="華康中圓體" panose="020F0509000000000000" pitchFamily="49" charset="-120"/>
              <a:ea typeface="華康中圓體" panose="020F0509000000000000" pitchFamily="49" charset="-120"/>
              <a:cs typeface="細明體" panose="02020509000000000000" pitchFamily="49" charset="-120"/>
            </a:endParaRPr>
          </a:p>
        </p:txBody>
      </p:sp>
      <p:sp>
        <p:nvSpPr>
          <p:cNvPr id="4" name="矩形 3"/>
          <p:cNvSpPr/>
          <p:nvPr/>
        </p:nvSpPr>
        <p:spPr>
          <a:xfrm>
            <a:off x="5168231" y="389037"/>
            <a:ext cx="6048657" cy="1200329"/>
          </a:xfrm>
          <a:prstGeom prst="rect">
            <a:avLst/>
          </a:prstGeom>
        </p:spPr>
        <p:txBody>
          <a:bodyPr wrap="square">
            <a:spAutoFit/>
          </a:bodyPr>
          <a:lstStyle/>
          <a:p>
            <a:pPr algn="ctr"/>
            <a:r>
              <a:rPr lang="zh-TW" altLang="en-US" sz="3600" dirty="0">
                <a:solidFill>
                  <a:srgbClr val="A50021"/>
                </a:solidFill>
                <a:latin typeface="華康中特圓體" panose="020F0809000000000000" pitchFamily="49" charset="-120"/>
                <a:ea typeface="華康中特圓體" panose="020F0809000000000000" pitchFamily="49" charset="-120"/>
                <a:cs typeface="Times New Roman" panose="02020603050405020304" pitchFamily="18" charset="0"/>
              </a:rPr>
              <a:t>全世界白色人種的源頭來自波里尼西亞</a:t>
            </a:r>
            <a:endParaRPr lang="zh-TW" altLang="en-US" sz="3600" dirty="0">
              <a:solidFill>
                <a:srgbClr val="A50021"/>
              </a:solidFill>
              <a:latin typeface="華康中特圓體" panose="020F0809000000000000" pitchFamily="49" charset="-120"/>
              <a:ea typeface="華康中特圓體" panose="020F0809000000000000" pitchFamily="49" charset="-120"/>
            </a:endParaRPr>
          </a:p>
        </p:txBody>
      </p:sp>
      <p:sp>
        <p:nvSpPr>
          <p:cNvPr id="7" name="矩形 6"/>
          <p:cNvSpPr/>
          <p:nvPr/>
        </p:nvSpPr>
        <p:spPr>
          <a:xfrm>
            <a:off x="764287" y="6036737"/>
            <a:ext cx="3688321" cy="523220"/>
          </a:xfrm>
          <a:prstGeom prst="rect">
            <a:avLst/>
          </a:prstGeom>
        </p:spPr>
        <p:txBody>
          <a:bodyPr wrap="square">
            <a:spAutoFit/>
          </a:bodyPr>
          <a:lstStyle/>
          <a:p>
            <a:pPr algn="ctr"/>
            <a:r>
              <a:rPr lang="zh-TW" altLang="en-US" sz="2800" b="1" dirty="0">
                <a:solidFill>
                  <a:srgbClr val="3333FF"/>
                </a:solidFill>
                <a:latin typeface="華康標楷體" panose="03000509000000000000" pitchFamily="65" charset="-120"/>
                <a:ea typeface="華康標楷體" panose="03000509000000000000" pitchFamily="65" charset="-120"/>
              </a:rPr>
              <a:t>優質的台灣排灣公主</a:t>
            </a:r>
          </a:p>
        </p:txBody>
      </p:sp>
      <p:pic>
        <p:nvPicPr>
          <p:cNvPr id="5" name="圖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287" y="372335"/>
            <a:ext cx="3822811" cy="5724389"/>
          </a:xfrm>
          <a:prstGeom prst="rect">
            <a:avLst/>
          </a:prstGeom>
          <a:ln w="12700">
            <a:solidFill>
              <a:schemeClr val="tx1"/>
            </a:solidFill>
          </a:ln>
        </p:spPr>
      </p:pic>
    </p:spTree>
    <p:extLst>
      <p:ext uri="{BB962C8B-B14F-4D97-AF65-F5344CB8AC3E}">
        <p14:creationId xmlns:p14="http://schemas.microsoft.com/office/powerpoint/2010/main" val="3561425177"/>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4"/>
          <p:cNvSpPr>
            <a:spLocks noGrp="1" noChangeArrowheads="1"/>
          </p:cNvSpPr>
          <p:nvPr>
            <p:ph type="title"/>
          </p:nvPr>
        </p:nvSpPr>
        <p:spPr>
          <a:xfrm>
            <a:off x="1774825" y="188913"/>
            <a:ext cx="8713788" cy="633412"/>
          </a:xfrm>
        </p:spPr>
        <p:txBody>
          <a:bodyPr>
            <a:normAutofit/>
          </a:bodyPr>
          <a:lstStyle/>
          <a:p>
            <a:pPr algn="ctr"/>
            <a:r>
              <a:rPr lang="zh-TW" altLang="en-US" sz="3600" dirty="0">
                <a:solidFill>
                  <a:srgbClr val="A50021"/>
                </a:solidFill>
                <a:latin typeface="華康中特圓體" panose="020F0809000000000000" pitchFamily="49" charset="-120"/>
                <a:ea typeface="華康中特圓體" panose="020F0809000000000000" pitchFamily="49" charset="-120"/>
              </a:rPr>
              <a:t>巨石頭像透露美洲原住民來自波里尼西亞</a:t>
            </a:r>
          </a:p>
        </p:txBody>
      </p:sp>
      <p:sp>
        <p:nvSpPr>
          <p:cNvPr id="121860" name="Text Box 6"/>
          <p:cNvSpPr txBox="1">
            <a:spLocks noChangeArrowheads="1"/>
          </p:cNvSpPr>
          <p:nvPr/>
        </p:nvSpPr>
        <p:spPr bwMode="auto">
          <a:xfrm>
            <a:off x="6246908" y="948678"/>
            <a:ext cx="4661351" cy="5818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4400">
                <a:solidFill>
                  <a:schemeClr val="tx1"/>
                </a:solidFill>
                <a:latin typeface="Arial" charset="0"/>
                <a:ea typeface="華康儷粗圓" pitchFamily="49" charset="-120"/>
              </a:defRPr>
            </a:lvl1pPr>
            <a:lvl2pPr marL="742950" indent="-285750" eaLnBrk="0" hangingPunct="0">
              <a:defRPr kumimoji="1" sz="4400">
                <a:solidFill>
                  <a:schemeClr val="tx1"/>
                </a:solidFill>
                <a:latin typeface="Arial" charset="0"/>
                <a:ea typeface="華康儷粗圓" pitchFamily="49" charset="-120"/>
              </a:defRPr>
            </a:lvl2pPr>
            <a:lvl3pPr marL="1143000" indent="-228600" eaLnBrk="0" hangingPunct="0">
              <a:defRPr kumimoji="1" sz="4400">
                <a:solidFill>
                  <a:schemeClr val="tx1"/>
                </a:solidFill>
                <a:latin typeface="Arial" charset="0"/>
                <a:ea typeface="華康儷粗圓" pitchFamily="49" charset="-120"/>
              </a:defRPr>
            </a:lvl3pPr>
            <a:lvl4pPr marL="1600200" indent="-228600" eaLnBrk="0" hangingPunct="0">
              <a:defRPr kumimoji="1" sz="4400">
                <a:solidFill>
                  <a:schemeClr val="tx1"/>
                </a:solidFill>
                <a:latin typeface="Arial" charset="0"/>
                <a:ea typeface="華康儷粗圓" pitchFamily="49" charset="-120"/>
              </a:defRPr>
            </a:lvl4pPr>
            <a:lvl5pPr marL="2057400" indent="-228600" eaLnBrk="0" hangingPunct="0">
              <a:defRPr kumimoji="1" sz="4400">
                <a:solidFill>
                  <a:schemeClr val="tx1"/>
                </a:solidFill>
                <a:latin typeface="Arial" charset="0"/>
                <a:ea typeface="華康儷粗圓" pitchFamily="49" charset="-120"/>
              </a:defRPr>
            </a:lvl5pPr>
            <a:lvl6pPr marL="2514600" indent="-228600" eaLnBrk="0" fontAlgn="ctr" hangingPunct="0">
              <a:spcBef>
                <a:spcPct val="0"/>
              </a:spcBef>
              <a:spcAft>
                <a:spcPct val="0"/>
              </a:spcAft>
              <a:defRPr kumimoji="1" sz="4400">
                <a:solidFill>
                  <a:schemeClr val="tx1"/>
                </a:solidFill>
                <a:latin typeface="Arial" charset="0"/>
                <a:ea typeface="華康儷粗圓" pitchFamily="49" charset="-120"/>
              </a:defRPr>
            </a:lvl6pPr>
            <a:lvl7pPr marL="2971800" indent="-228600" eaLnBrk="0" fontAlgn="ctr" hangingPunct="0">
              <a:spcBef>
                <a:spcPct val="0"/>
              </a:spcBef>
              <a:spcAft>
                <a:spcPct val="0"/>
              </a:spcAft>
              <a:defRPr kumimoji="1" sz="4400">
                <a:solidFill>
                  <a:schemeClr val="tx1"/>
                </a:solidFill>
                <a:latin typeface="Arial" charset="0"/>
                <a:ea typeface="華康儷粗圓" pitchFamily="49" charset="-120"/>
              </a:defRPr>
            </a:lvl7pPr>
            <a:lvl8pPr marL="3429000" indent="-228600" eaLnBrk="0" fontAlgn="ctr" hangingPunct="0">
              <a:spcBef>
                <a:spcPct val="0"/>
              </a:spcBef>
              <a:spcAft>
                <a:spcPct val="0"/>
              </a:spcAft>
              <a:defRPr kumimoji="1" sz="4400">
                <a:solidFill>
                  <a:schemeClr val="tx1"/>
                </a:solidFill>
                <a:latin typeface="Arial" charset="0"/>
                <a:ea typeface="華康儷粗圓" pitchFamily="49" charset="-120"/>
              </a:defRPr>
            </a:lvl8pPr>
            <a:lvl9pPr marL="3886200" indent="-228600" eaLnBrk="0" fontAlgn="ctr" hangingPunct="0">
              <a:spcBef>
                <a:spcPct val="0"/>
              </a:spcBef>
              <a:spcAft>
                <a:spcPct val="0"/>
              </a:spcAft>
              <a:defRPr kumimoji="1" sz="4400">
                <a:solidFill>
                  <a:schemeClr val="tx1"/>
                </a:solidFill>
                <a:latin typeface="Arial" charset="0"/>
                <a:ea typeface="華康儷粗圓" pitchFamily="49" charset="-120"/>
              </a:defRPr>
            </a:lvl9pPr>
          </a:lstStyle>
          <a:p>
            <a:pPr algn="just" eaLnBrk="1">
              <a:lnSpc>
                <a:spcPts val="3600"/>
              </a:lnSpc>
              <a:spcBef>
                <a:spcPct val="50000"/>
              </a:spcBef>
            </a:pPr>
            <a:r>
              <a:rPr lang="zh-TW" altLang="en-US" sz="2800" dirty="0">
                <a:solidFill>
                  <a:srgbClr val="000066"/>
                </a:solidFill>
                <a:latin typeface="華康中圓體" panose="020F0509000000000000" pitchFamily="49" charset="-120"/>
                <a:ea typeface="華康中圓體" panose="020F0509000000000000" pitchFamily="49" charset="-120"/>
              </a:rPr>
              <a:t>墨西哥有許多美洲最古老的奧美加文化石雕巨人像。如圖具有細眼、闊</a:t>
            </a:r>
            <a:r>
              <a:rPr lang="zh-TW" altLang="en-US" sz="2800" dirty="0">
                <a:solidFill>
                  <a:srgbClr val="000066"/>
                </a:solidFill>
                <a:latin typeface="華康細圓體" panose="020F0309000000000000" pitchFamily="49" charset="-120"/>
                <a:ea typeface="華康細圓體" panose="020F0309000000000000" pitchFamily="49" charset="-120"/>
              </a:rPr>
              <a:t>鼻</a:t>
            </a:r>
            <a:r>
              <a:rPr lang="zh-TW" altLang="en-US" sz="2800" dirty="0">
                <a:solidFill>
                  <a:srgbClr val="000066"/>
                </a:solidFill>
                <a:latin typeface="華康中圓體" panose="020F0509000000000000" pitchFamily="49" charset="-120"/>
                <a:ea typeface="華康中圓體" panose="020F0509000000000000" pitchFamily="49" charset="-120"/>
              </a:rPr>
              <a:t>、大嘴，頭上戴著奧美加人頭盔的石雕巨人像；考古學家認為巨石像融合黑人和蒙古人種的風貌，極可能是</a:t>
            </a:r>
            <a:r>
              <a:rPr lang="zh-TW" altLang="en-US" sz="2800" dirty="0">
                <a:solidFill>
                  <a:srgbClr val="000066"/>
                </a:solidFill>
                <a:latin typeface="華康細圓體" panose="020F0309000000000000" pitchFamily="49" charset="-120"/>
                <a:ea typeface="華康細圓體" panose="020F0309000000000000" pitchFamily="49" charset="-120"/>
              </a:rPr>
              <a:t>屬</a:t>
            </a:r>
            <a:r>
              <a:rPr lang="zh-TW" altLang="en-US" sz="2800" dirty="0">
                <a:solidFill>
                  <a:srgbClr val="000066"/>
                </a:solidFill>
                <a:latin typeface="華康中圓體" panose="020F0509000000000000" pitchFamily="49" charset="-120"/>
                <a:ea typeface="華康中圓體" panose="020F0509000000000000" pitchFamily="49" charset="-120"/>
              </a:rPr>
              <a:t>於亞洲民族</a:t>
            </a:r>
            <a:r>
              <a:rPr lang="zh-TW" altLang="en-US" sz="2800" dirty="0">
                <a:solidFill>
                  <a:srgbClr val="000066"/>
                </a:solidFill>
                <a:latin typeface="Arial Unicode MS" panose="020B0604020202020204" pitchFamily="34" charset="-120"/>
                <a:ea typeface="Arial Unicode MS" panose="020B0604020202020204" pitchFamily="34" charset="-120"/>
                <a:cs typeface="Arial Unicode MS" panose="020B0604020202020204" pitchFamily="34" charset="-120"/>
              </a:rPr>
              <a:t>──</a:t>
            </a:r>
            <a:r>
              <a:rPr lang="zh-TW" altLang="en-US" sz="2800" dirty="0">
                <a:solidFill>
                  <a:srgbClr val="000066"/>
                </a:solidFill>
                <a:latin typeface="華康中圓體" panose="020F0509000000000000" pitchFamily="49" charset="-120"/>
                <a:ea typeface="華康中圓體" panose="020F0509000000000000" pitchFamily="49" charset="-120"/>
              </a:rPr>
              <a:t>波里尼西亞人，他們</a:t>
            </a:r>
            <a:r>
              <a:rPr lang="zh-TW" altLang="en-US" sz="2800" dirty="0">
                <a:solidFill>
                  <a:srgbClr val="000066"/>
                </a:solidFill>
                <a:latin typeface="華康細圓體" panose="020F0309000000000000" pitchFamily="49" charset="-120"/>
                <a:ea typeface="華康細圓體" panose="020F0309000000000000" pitchFamily="49" charset="-120"/>
              </a:rPr>
              <a:t>屬</a:t>
            </a:r>
            <a:r>
              <a:rPr lang="zh-TW" altLang="en-US" sz="2800" dirty="0">
                <a:solidFill>
                  <a:srgbClr val="000066"/>
                </a:solidFill>
                <a:latin typeface="華康中圓體" panose="020F0509000000000000" pitchFamily="49" charset="-120"/>
                <a:ea typeface="華康中圓體" panose="020F0509000000000000" pitchFamily="49" charset="-120"/>
              </a:rPr>
              <a:t>於南島語族，來自台灣，因此讓我們來探討太陽帝國與南島語族的關聯性。</a:t>
            </a:r>
          </a:p>
          <a:p>
            <a:pPr algn="just" eaLnBrk="1">
              <a:lnSpc>
                <a:spcPts val="3600"/>
              </a:lnSpc>
              <a:spcBef>
                <a:spcPct val="50000"/>
              </a:spcBef>
            </a:pPr>
            <a:endParaRPr lang="zh-TW" altLang="en-US" sz="2800" dirty="0">
              <a:solidFill>
                <a:srgbClr val="000066"/>
              </a:solidFill>
              <a:latin typeface="華康中圓體" panose="020F0509000000000000" pitchFamily="49" charset="-120"/>
              <a:ea typeface="華康中圓體" panose="020F0509000000000000" pitchFamily="49" charset="-120"/>
            </a:endParaRPr>
          </a:p>
        </p:txBody>
      </p:sp>
      <p:sp>
        <p:nvSpPr>
          <p:cNvPr id="2" name="矩形 1"/>
          <p:cNvSpPr/>
          <p:nvPr/>
        </p:nvSpPr>
        <p:spPr>
          <a:xfrm>
            <a:off x="1889832" y="6145867"/>
            <a:ext cx="3775393" cy="523220"/>
          </a:xfrm>
          <a:prstGeom prst="rect">
            <a:avLst/>
          </a:prstGeom>
        </p:spPr>
        <p:txBody>
          <a:bodyPr wrap="none">
            <a:spAutoFit/>
          </a:bodyPr>
          <a:lstStyle/>
          <a:p>
            <a:r>
              <a:rPr lang="zh-TW" altLang="en-US" sz="2800" b="1" dirty="0">
                <a:solidFill>
                  <a:srgbClr val="3333FF"/>
                </a:solidFill>
                <a:latin typeface="華康標楷體" panose="03000509000000000000" pitchFamily="65" charset="-120"/>
                <a:ea typeface="華康標楷體" panose="03000509000000000000" pitchFamily="65" charset="-120"/>
              </a:rPr>
              <a:t>墨西哥奧美加石雕頭像</a:t>
            </a:r>
          </a:p>
        </p:txBody>
      </p:sp>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7333" y="822325"/>
            <a:ext cx="4177431" cy="5352333"/>
          </a:xfrm>
          <a:prstGeom prst="rect">
            <a:avLst/>
          </a:prstGeom>
          <a:ln w="12700">
            <a:solidFill>
              <a:schemeClr val="tx1"/>
            </a:solidFill>
          </a:ln>
        </p:spPr>
      </p:pic>
    </p:spTree>
    <p:extLst>
      <p:ext uri="{BB962C8B-B14F-4D97-AF65-F5344CB8AC3E}">
        <p14:creationId xmlns:p14="http://schemas.microsoft.com/office/powerpoint/2010/main" val="4244463678"/>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474129" y="29496"/>
            <a:ext cx="7109639" cy="646331"/>
          </a:xfrm>
          <a:prstGeom prst="rect">
            <a:avLst/>
          </a:prstGeom>
        </p:spPr>
        <p:txBody>
          <a:bodyPr wrap="none">
            <a:spAutoFit/>
          </a:bodyPr>
          <a:lstStyle/>
          <a:p>
            <a:r>
              <a:rPr lang="zh-TW" altLang="en-US" sz="3600" dirty="0">
                <a:solidFill>
                  <a:srgbClr val="A50021"/>
                </a:solidFill>
                <a:latin typeface="華康中特圓體" panose="020F0809000000000000" pitchFamily="49" charset="-120"/>
                <a:ea typeface="華康中特圓體" panose="020F0809000000000000" pitchFamily="49" charset="-120"/>
              </a:rPr>
              <a:t>台灣的許多古象化石與姆大陸一致</a:t>
            </a:r>
          </a:p>
        </p:txBody>
      </p:sp>
      <p:pic>
        <p:nvPicPr>
          <p:cNvPr id="3" name="圖片 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97514" y="226142"/>
            <a:ext cx="3412640" cy="6103228"/>
          </a:xfrm>
          <a:prstGeom prst="rect">
            <a:avLst/>
          </a:prstGeom>
          <a:ln w="12700">
            <a:solidFill>
              <a:schemeClr val="tx1"/>
            </a:solidFill>
          </a:ln>
        </p:spPr>
      </p:pic>
      <p:sp>
        <p:nvSpPr>
          <p:cNvPr id="4" name="文字方塊 3"/>
          <p:cNvSpPr txBox="1"/>
          <p:nvPr/>
        </p:nvSpPr>
        <p:spPr>
          <a:xfrm>
            <a:off x="-41513" y="6237329"/>
            <a:ext cx="4135412" cy="524439"/>
          </a:xfrm>
          <a:prstGeom prst="rect">
            <a:avLst/>
          </a:prstGeom>
          <a:noFill/>
        </p:spPr>
        <p:txBody>
          <a:bodyPr wrap="square" rtlCol="0">
            <a:spAutoFit/>
          </a:bodyPr>
          <a:lstStyle/>
          <a:p>
            <a:pPr algn="ctr">
              <a:lnSpc>
                <a:spcPts val="3600"/>
              </a:lnSpc>
            </a:pPr>
            <a:r>
              <a:rPr lang="zh-TW" altLang="en-US" sz="2800" b="1" dirty="0">
                <a:solidFill>
                  <a:srgbClr val="3333FF"/>
                </a:solidFill>
                <a:latin typeface="華康標楷體" panose="03000509000000000000" pitchFamily="65" charset="-120"/>
                <a:ea typeface="華康標楷體" panose="03000509000000000000" pitchFamily="65" charset="-120"/>
              </a:rPr>
              <a:t>姆大陸廣大的原始森林</a:t>
            </a:r>
          </a:p>
        </p:txBody>
      </p:sp>
      <p:pic>
        <p:nvPicPr>
          <p:cNvPr id="5" name="Picture 6" descr="image007"/>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076824" y="690489"/>
            <a:ext cx="2893653" cy="2085322"/>
          </a:xfrm>
          <a:prstGeom prst="rect">
            <a:avLst/>
          </a:prstGeom>
          <a:solidFill>
            <a:srgbClr val="000000"/>
          </a:solidFill>
          <a:ln w="9525">
            <a:solidFill>
              <a:srgbClr val="000000"/>
            </a:solidFill>
            <a:miter lim="800000"/>
            <a:headEnd/>
            <a:tailEnd/>
          </a:ln>
        </p:spPr>
      </p:pic>
      <p:pic>
        <p:nvPicPr>
          <p:cNvPr id="6" name="圖片 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034110" y="703553"/>
            <a:ext cx="1735335" cy="2071054"/>
          </a:xfrm>
          <a:prstGeom prst="rect">
            <a:avLst/>
          </a:prstGeom>
          <a:ln w="12700">
            <a:solidFill>
              <a:schemeClr val="tx1"/>
            </a:solidFill>
          </a:ln>
        </p:spPr>
      </p:pic>
      <p:pic>
        <p:nvPicPr>
          <p:cNvPr id="7" name="圖片 6"/>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833078" y="703553"/>
            <a:ext cx="2750690" cy="2063765"/>
          </a:xfrm>
          <a:prstGeom prst="rect">
            <a:avLst/>
          </a:prstGeom>
          <a:ln w="12700">
            <a:solidFill>
              <a:schemeClr val="tx1"/>
            </a:solidFill>
          </a:ln>
        </p:spPr>
      </p:pic>
      <p:sp>
        <p:nvSpPr>
          <p:cNvPr id="8" name="Rectangle 8"/>
          <p:cNvSpPr>
            <a:spLocks noChangeArrowheads="1"/>
          </p:cNvSpPr>
          <p:nvPr/>
        </p:nvSpPr>
        <p:spPr bwMode="auto">
          <a:xfrm>
            <a:off x="4093899" y="2746426"/>
            <a:ext cx="7870098"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nSpc>
                <a:spcPts val="2800"/>
              </a:lnSpc>
            </a:pPr>
            <a:r>
              <a:rPr lang="zh-TW" altLang="en-US" sz="2800" b="1" dirty="0">
                <a:solidFill>
                  <a:srgbClr val="3333FF"/>
                </a:solidFill>
                <a:latin typeface="華康標楷體" panose="03000509000000000000" pitchFamily="65" charset="-120"/>
                <a:ea typeface="華康標楷體" panose="03000509000000000000" pitchFamily="65" charset="-120"/>
              </a:rPr>
              <a:t>在台南挖掘到的劍齒象下臼齒化石</a:t>
            </a:r>
            <a:r>
              <a:rPr lang="en-US" altLang="zh-TW" sz="2800" b="1" dirty="0">
                <a:solidFill>
                  <a:srgbClr val="3333FF"/>
                </a:solidFill>
                <a:latin typeface="華康標楷體" panose="03000509000000000000" pitchFamily="65" charset="-120"/>
                <a:ea typeface="華康標楷體" panose="03000509000000000000" pitchFamily="65" charset="-120"/>
              </a:rPr>
              <a:t>(</a:t>
            </a:r>
            <a:r>
              <a:rPr lang="zh-TW" altLang="en-US" sz="2800" b="1" dirty="0">
                <a:solidFill>
                  <a:srgbClr val="3333FF"/>
                </a:solidFill>
                <a:latin typeface="華康標楷體" panose="03000509000000000000" pitchFamily="65" charset="-120"/>
                <a:ea typeface="華康標楷體" panose="03000509000000000000" pitchFamily="65" charset="-120"/>
              </a:rPr>
              <a:t>左</a:t>
            </a:r>
            <a:r>
              <a:rPr lang="en-US" altLang="zh-TW" sz="2800" b="1" dirty="0">
                <a:solidFill>
                  <a:srgbClr val="3333FF"/>
                </a:solidFill>
                <a:latin typeface="華康標楷體" panose="03000509000000000000" pitchFamily="65" charset="-120"/>
                <a:ea typeface="華康標楷體" panose="03000509000000000000" pitchFamily="65" charset="-120"/>
              </a:rPr>
              <a:t>)</a:t>
            </a:r>
            <a:r>
              <a:rPr lang="zh-TW" altLang="en-US" sz="2800" b="1" dirty="0">
                <a:solidFill>
                  <a:srgbClr val="3333FF"/>
                </a:solidFill>
                <a:latin typeface="華康標楷體" panose="03000509000000000000" pitchFamily="65" charset="-120"/>
                <a:ea typeface="華康標楷體" panose="03000509000000000000" pitchFamily="65" charset="-120"/>
              </a:rPr>
              <a:t>。在台灣海峽撈獲的長毛象頭顱化石</a:t>
            </a:r>
            <a:r>
              <a:rPr lang="en-US" altLang="zh-TW" sz="2800" b="1" dirty="0">
                <a:solidFill>
                  <a:srgbClr val="3333FF"/>
                </a:solidFill>
                <a:latin typeface="華康標楷體" panose="03000509000000000000" pitchFamily="65" charset="-120"/>
                <a:ea typeface="華康標楷體" panose="03000509000000000000" pitchFamily="65" charset="-120"/>
              </a:rPr>
              <a:t>(</a:t>
            </a:r>
            <a:r>
              <a:rPr lang="zh-TW" altLang="en-US" sz="2800" b="1" dirty="0">
                <a:solidFill>
                  <a:srgbClr val="3333FF"/>
                </a:solidFill>
                <a:latin typeface="華康標楷體" panose="03000509000000000000" pitchFamily="65" charset="-120"/>
                <a:ea typeface="華康標楷體" panose="03000509000000000000" pitchFamily="65" charset="-120"/>
              </a:rPr>
              <a:t>中</a:t>
            </a:r>
            <a:r>
              <a:rPr lang="en-US" altLang="zh-TW" sz="2800" b="1" dirty="0">
                <a:solidFill>
                  <a:srgbClr val="3333FF"/>
                </a:solidFill>
                <a:latin typeface="華康標楷體" panose="03000509000000000000" pitchFamily="65" charset="-120"/>
                <a:ea typeface="華康標楷體" panose="03000509000000000000" pitchFamily="65" charset="-120"/>
              </a:rPr>
              <a:t>)</a:t>
            </a:r>
            <a:r>
              <a:rPr lang="zh-TW" altLang="en-US" sz="2800" b="1" dirty="0">
                <a:solidFill>
                  <a:srgbClr val="3333FF"/>
                </a:solidFill>
                <a:latin typeface="華康標楷體" panose="03000509000000000000" pitchFamily="65" charset="-120"/>
                <a:ea typeface="華康標楷體" panose="03000509000000000000" pitchFamily="65" charset="-120"/>
              </a:rPr>
              <a:t>。在台南菜寮溪掘出的大象頭顱化石</a:t>
            </a:r>
            <a:r>
              <a:rPr lang="en-US" altLang="zh-TW" sz="2800" b="1" dirty="0">
                <a:solidFill>
                  <a:srgbClr val="3333FF"/>
                </a:solidFill>
                <a:latin typeface="華康標楷體" panose="03000509000000000000" pitchFamily="65" charset="-120"/>
                <a:ea typeface="華康標楷體" panose="03000509000000000000" pitchFamily="65" charset="-120"/>
              </a:rPr>
              <a:t>(</a:t>
            </a:r>
            <a:r>
              <a:rPr lang="zh-TW" altLang="en-US" sz="2800" b="1" dirty="0">
                <a:solidFill>
                  <a:srgbClr val="3333FF"/>
                </a:solidFill>
                <a:latin typeface="華康標楷體" panose="03000509000000000000" pitchFamily="65" charset="-120"/>
                <a:ea typeface="華康標楷體" panose="03000509000000000000" pitchFamily="65" charset="-120"/>
              </a:rPr>
              <a:t>右</a:t>
            </a:r>
            <a:r>
              <a:rPr lang="en-US" altLang="zh-TW" sz="2800" b="1" dirty="0">
                <a:solidFill>
                  <a:srgbClr val="3333FF"/>
                </a:solidFill>
                <a:latin typeface="華康標楷體" panose="03000509000000000000" pitchFamily="65" charset="-120"/>
                <a:ea typeface="華康標楷體" panose="03000509000000000000" pitchFamily="65" charset="-120"/>
              </a:rPr>
              <a:t>)</a:t>
            </a:r>
            <a:r>
              <a:rPr lang="zh-TW" altLang="en-US" sz="2800" b="1" dirty="0">
                <a:solidFill>
                  <a:srgbClr val="3333FF"/>
                </a:solidFill>
                <a:latin typeface="華康標楷體" panose="03000509000000000000" pitchFamily="65" charset="-120"/>
                <a:ea typeface="華康標楷體" panose="03000509000000000000" pitchFamily="65" charset="-120"/>
              </a:rPr>
              <a:t>。 </a:t>
            </a:r>
          </a:p>
        </p:txBody>
      </p:sp>
      <p:pic>
        <p:nvPicPr>
          <p:cNvPr id="9" name="圖片 8"/>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4552949" y="3853312"/>
            <a:ext cx="2678393" cy="2136019"/>
          </a:xfrm>
          <a:prstGeom prst="rect">
            <a:avLst/>
          </a:prstGeom>
        </p:spPr>
      </p:pic>
      <p:pic>
        <p:nvPicPr>
          <p:cNvPr id="10" name="圖片 9"/>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7363536" y="3853312"/>
            <a:ext cx="3961689" cy="2154141"/>
          </a:xfrm>
          <a:prstGeom prst="rect">
            <a:avLst/>
          </a:prstGeom>
        </p:spPr>
      </p:pic>
      <p:sp>
        <p:nvSpPr>
          <p:cNvPr id="11" name="Rectangle 8"/>
          <p:cNvSpPr>
            <a:spLocks noChangeArrowheads="1"/>
          </p:cNvSpPr>
          <p:nvPr/>
        </p:nvSpPr>
        <p:spPr bwMode="auto">
          <a:xfrm>
            <a:off x="4328519" y="5962845"/>
            <a:ext cx="7539168" cy="810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nSpc>
                <a:spcPts val="2800"/>
              </a:lnSpc>
            </a:pPr>
            <a:r>
              <a:rPr lang="zh-TW" altLang="en-US" sz="2800" b="1" dirty="0">
                <a:solidFill>
                  <a:srgbClr val="3333FF"/>
                </a:solidFill>
                <a:latin typeface="華康標楷體" panose="03000509000000000000" pitchFamily="65" charset="-120"/>
                <a:ea typeface="華康標楷體" panose="03000509000000000000" pitchFamily="65" charset="-120"/>
              </a:rPr>
              <a:t>台南菜寮溪出土的三具台灣大象臼齒化石</a:t>
            </a:r>
            <a:r>
              <a:rPr lang="en-US" altLang="zh-TW" sz="2800" b="1" dirty="0">
                <a:solidFill>
                  <a:srgbClr val="3333FF"/>
                </a:solidFill>
                <a:latin typeface="華康標楷體" panose="03000509000000000000" pitchFamily="65" charset="-120"/>
                <a:ea typeface="華康標楷體" panose="03000509000000000000" pitchFamily="65" charset="-120"/>
              </a:rPr>
              <a:t>(</a:t>
            </a:r>
            <a:r>
              <a:rPr lang="zh-TW" altLang="en-US" sz="2800" b="1" dirty="0">
                <a:solidFill>
                  <a:srgbClr val="3333FF"/>
                </a:solidFill>
                <a:latin typeface="華康標楷體" panose="03000509000000000000" pitchFamily="65" charset="-120"/>
                <a:ea typeface="華康標楷體" panose="03000509000000000000" pitchFamily="65" charset="-120"/>
              </a:rPr>
              <a:t>左</a:t>
            </a:r>
            <a:r>
              <a:rPr lang="en-US" altLang="zh-TW" sz="2800" b="1" dirty="0">
                <a:solidFill>
                  <a:srgbClr val="3333FF"/>
                </a:solidFill>
                <a:latin typeface="華康標楷體" panose="03000509000000000000" pitchFamily="65" charset="-120"/>
                <a:ea typeface="華康標楷體" panose="03000509000000000000" pitchFamily="65" charset="-120"/>
              </a:rPr>
              <a:t>)</a:t>
            </a:r>
            <a:r>
              <a:rPr lang="zh-TW" altLang="en-US" sz="2800" b="1" dirty="0">
                <a:solidFill>
                  <a:srgbClr val="3333FF"/>
                </a:solidFill>
                <a:latin typeface="華康標楷體" panose="03000509000000000000" pitchFamily="65" charset="-120"/>
                <a:ea typeface="華康標楷體" panose="03000509000000000000" pitchFamily="65" charset="-120"/>
              </a:rPr>
              <a:t>，以及象牙殘塊化石和大象脊椎骨化石</a:t>
            </a:r>
            <a:r>
              <a:rPr lang="en-US" altLang="zh-TW" sz="2800" b="1" dirty="0">
                <a:solidFill>
                  <a:srgbClr val="3333FF"/>
                </a:solidFill>
                <a:latin typeface="華康標楷體" panose="03000509000000000000" pitchFamily="65" charset="-120"/>
                <a:ea typeface="華康標楷體" panose="03000509000000000000" pitchFamily="65" charset="-120"/>
              </a:rPr>
              <a:t>(</a:t>
            </a:r>
            <a:r>
              <a:rPr lang="zh-TW" altLang="en-US" sz="2800" b="1" dirty="0">
                <a:solidFill>
                  <a:srgbClr val="3333FF"/>
                </a:solidFill>
                <a:latin typeface="華康標楷體" panose="03000509000000000000" pitchFamily="65" charset="-120"/>
                <a:ea typeface="華康標楷體" panose="03000509000000000000" pitchFamily="65" charset="-120"/>
              </a:rPr>
              <a:t>右</a:t>
            </a:r>
            <a:r>
              <a:rPr lang="en-US" altLang="zh-TW" sz="2800" b="1" dirty="0">
                <a:solidFill>
                  <a:srgbClr val="3333FF"/>
                </a:solidFill>
                <a:latin typeface="華康標楷體" panose="03000509000000000000" pitchFamily="65" charset="-120"/>
                <a:ea typeface="華康標楷體" panose="03000509000000000000" pitchFamily="65" charset="-120"/>
              </a:rPr>
              <a:t>)</a:t>
            </a:r>
            <a:r>
              <a:rPr lang="zh-TW" altLang="en-US" sz="2800" b="1" dirty="0">
                <a:solidFill>
                  <a:srgbClr val="3333FF"/>
                </a:solidFill>
                <a:latin typeface="華康標楷體" panose="03000509000000000000" pitchFamily="65" charset="-120"/>
                <a:ea typeface="華康標楷體" panose="03000509000000000000" pitchFamily="65" charset="-120"/>
              </a:rPr>
              <a:t>。</a:t>
            </a:r>
          </a:p>
        </p:txBody>
      </p:sp>
    </p:spTree>
    <p:extLst>
      <p:ext uri="{BB962C8B-B14F-4D97-AF65-F5344CB8AC3E}">
        <p14:creationId xmlns:p14="http://schemas.microsoft.com/office/powerpoint/2010/main" val="2383145340"/>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3527" y="695732"/>
            <a:ext cx="8976050" cy="5943159"/>
          </a:xfrm>
          <a:prstGeom prst="rect">
            <a:avLst/>
          </a:prstGeom>
          <a:ln w="12700">
            <a:solidFill>
              <a:schemeClr val="tx1"/>
            </a:solidFill>
          </a:ln>
        </p:spPr>
      </p:pic>
      <p:sp>
        <p:nvSpPr>
          <p:cNvPr id="4" name="標題 1"/>
          <p:cNvSpPr txBox="1">
            <a:spLocks/>
          </p:cNvSpPr>
          <p:nvPr/>
        </p:nvSpPr>
        <p:spPr>
          <a:xfrm>
            <a:off x="-184638" y="23928"/>
            <a:ext cx="12186138" cy="76219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zh-TW" sz="3600" dirty="0">
                <a:solidFill>
                  <a:srgbClr val="A50021"/>
                </a:solidFill>
                <a:latin typeface="華康中特圓體" panose="020F0809000000000000" pitchFamily="49" charset="-120"/>
                <a:ea typeface="華康中特圓體" panose="020F0809000000000000" pitchFamily="49" charset="-120"/>
              </a:rPr>
              <a:t>南島語族</a:t>
            </a:r>
            <a:r>
              <a:rPr lang="zh-TW" altLang="en-US" sz="3600" dirty="0">
                <a:solidFill>
                  <a:srgbClr val="A50021"/>
                </a:solidFill>
                <a:latin typeface="華康中特圓體" panose="020F0809000000000000" pitchFamily="49" charset="-120"/>
                <a:ea typeface="華康中特圓體" panose="020F0809000000000000" pitchFamily="49" charset="-120"/>
                <a:cs typeface="Times New Roman" panose="02020603050405020304" pitchFamily="18" charset="0"/>
              </a:rPr>
              <a:t>是</a:t>
            </a:r>
            <a:r>
              <a:rPr lang="zh-TW" altLang="zh-TW" sz="3600" dirty="0">
                <a:solidFill>
                  <a:srgbClr val="A50021"/>
                </a:solidFill>
                <a:latin typeface="華康中特圓體" panose="020F0809000000000000" pitchFamily="49" charset="-120"/>
                <a:ea typeface="華康中特圓體" panose="020F0809000000000000" pitchFamily="49" charset="-120"/>
                <a:cs typeface="Times New Roman" panose="02020603050405020304" pitchFamily="18" charset="0"/>
              </a:rPr>
              <a:t>世界上地</a:t>
            </a:r>
            <a:r>
              <a:rPr lang="zh-TW" altLang="en-US" sz="3600" dirty="0">
                <a:solidFill>
                  <a:srgbClr val="A50021"/>
                </a:solidFill>
                <a:latin typeface="華康中特圓體" panose="020F0809000000000000" pitchFamily="49" charset="-120"/>
                <a:ea typeface="華康中特圓體" panose="020F0809000000000000" pitchFamily="49" charset="-120"/>
                <a:cs typeface="Times New Roman" panose="02020603050405020304" pitchFamily="18" charset="0"/>
              </a:rPr>
              <a:t>域</a:t>
            </a:r>
            <a:r>
              <a:rPr lang="zh-TW" altLang="zh-TW" sz="3600" dirty="0">
                <a:solidFill>
                  <a:srgbClr val="A50021"/>
                </a:solidFill>
                <a:latin typeface="華康中特圓體" panose="020F0809000000000000" pitchFamily="49" charset="-120"/>
                <a:ea typeface="華康中特圓體" panose="020F0809000000000000" pitchFamily="49" charset="-120"/>
                <a:cs typeface="Times New Roman" panose="02020603050405020304" pitchFamily="18" charset="0"/>
              </a:rPr>
              <a:t>分布最廣</a:t>
            </a:r>
            <a:r>
              <a:rPr lang="zh-TW" altLang="zh-TW" sz="3600" dirty="0">
                <a:solidFill>
                  <a:srgbClr val="A50021"/>
                </a:solidFill>
                <a:latin typeface="華康中特圓體" panose="020F0809000000000000" pitchFamily="49" charset="-120"/>
                <a:ea typeface="華康中特圓體" panose="020F0809000000000000" pitchFamily="49" charset="-120"/>
              </a:rPr>
              <a:t>的</a:t>
            </a:r>
            <a:r>
              <a:rPr lang="zh-TW" altLang="en-US" sz="3600" dirty="0">
                <a:solidFill>
                  <a:srgbClr val="A50021"/>
                </a:solidFill>
                <a:latin typeface="華康中特圓體" panose="020F0809000000000000" pitchFamily="49" charset="-120"/>
                <a:ea typeface="華康中特圓體" panose="020F0809000000000000" pitchFamily="49" charset="-120"/>
              </a:rPr>
              <a:t>民族</a:t>
            </a:r>
          </a:p>
        </p:txBody>
      </p:sp>
    </p:spTree>
    <p:extLst>
      <p:ext uri="{BB962C8B-B14F-4D97-AF65-F5344CB8AC3E}">
        <p14:creationId xmlns:p14="http://schemas.microsoft.com/office/powerpoint/2010/main" val="27806669"/>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544363" y="6052901"/>
            <a:ext cx="8641128" cy="584775"/>
          </a:xfrm>
          <a:prstGeom prst="rect">
            <a:avLst/>
          </a:prstGeom>
        </p:spPr>
        <p:txBody>
          <a:bodyPr wrap="square">
            <a:spAutoFit/>
          </a:bodyPr>
          <a:lstStyle/>
          <a:p>
            <a:pPr algn="ctr"/>
            <a:r>
              <a:rPr lang="en-US" altLang="zh-TW" sz="3200" dirty="0">
                <a:solidFill>
                  <a:srgbClr val="0000CC"/>
                </a:solidFill>
                <a:latin typeface="Arial" panose="020B0604020202020204" pitchFamily="34" charset="0"/>
                <a:ea typeface="華康標楷體" panose="03000509000000000000" pitchFamily="65" charset="-120"/>
                <a:cs typeface="Arial" panose="020B0604020202020204" pitchFamily="34" charset="0"/>
              </a:rPr>
              <a:t>1986</a:t>
            </a:r>
            <a:r>
              <a:rPr lang="zh-TW" altLang="en-US" sz="3200" b="1" dirty="0">
                <a:solidFill>
                  <a:srgbClr val="0000CC"/>
                </a:solidFill>
                <a:latin typeface="Arial" panose="020B0604020202020204" pitchFamily="34" charset="0"/>
                <a:ea typeface="華康標楷體" panose="03000509000000000000" pitchFamily="65" charset="-120"/>
                <a:cs typeface="Arial" panose="020B0604020202020204" pitchFamily="34" charset="0"/>
              </a:rPr>
              <a:t>年柯曲</a:t>
            </a:r>
            <a:r>
              <a:rPr lang="zh-TW" altLang="en-US" sz="3200" b="1" dirty="0">
                <a:solidFill>
                  <a:srgbClr val="0000CC"/>
                </a:solidFill>
                <a:latin typeface="華康標楷體" panose="03000509000000000000" pitchFamily="65" charset="-120"/>
                <a:ea typeface="華康標楷體" panose="03000509000000000000" pitchFamily="65" charset="-120"/>
                <a:cs typeface="Arial" panose="020B0604020202020204" pitchFamily="34" charset="0"/>
              </a:rPr>
              <a:t>改進的波里尼西亞文化差異的模式</a:t>
            </a:r>
            <a:endParaRPr lang="zh-TW" altLang="en-US" sz="3200" b="1" dirty="0">
              <a:solidFill>
                <a:srgbClr val="0000CC"/>
              </a:solidFill>
              <a:latin typeface="Arial" panose="020B0604020202020204" pitchFamily="34" charset="0"/>
              <a:ea typeface="華康中特圓體" panose="020F0809000000000000"/>
              <a:cs typeface="Arial" panose="020B0604020202020204" pitchFamily="34" charset="0"/>
            </a:endParaRPr>
          </a:p>
        </p:txBody>
      </p:sp>
      <p:sp>
        <p:nvSpPr>
          <p:cNvPr id="4" name="矩形 3"/>
          <p:cNvSpPr/>
          <p:nvPr/>
        </p:nvSpPr>
        <p:spPr>
          <a:xfrm>
            <a:off x="9453550" y="896815"/>
            <a:ext cx="2129051" cy="5262979"/>
          </a:xfrm>
          <a:prstGeom prst="rect">
            <a:avLst/>
          </a:prstGeom>
        </p:spPr>
        <p:txBody>
          <a:bodyPr wrap="square">
            <a:spAutoFit/>
          </a:bodyPr>
          <a:lstStyle/>
          <a:p>
            <a:pPr algn="just"/>
            <a:r>
              <a:rPr lang="zh-TW" altLang="en-US" sz="2400" dirty="0">
                <a:solidFill>
                  <a:srgbClr val="000066"/>
                </a:solidFill>
                <a:latin typeface="華康中圓體" panose="020F0509000000000000" pitchFamily="49" charset="-120"/>
                <a:ea typeface="華康中圓體" panose="020F0509000000000000" pitchFamily="49" charset="-120"/>
                <a:cs typeface="Arial" panose="020B0604020202020204" pitchFamily="34" charset="0"/>
              </a:rPr>
              <a:t>這張地圖顯示波里尼西亞偏遠島嶼擴張潮和定居期的總體模式殖民化的順序是從台灣祖籍人士的運動開始，將拉皮塔文化帶到太平洋的島嶼上。拉皮塔人是在三千四百年前從台灣遷徙來的。</a:t>
            </a:r>
          </a:p>
        </p:txBody>
      </p:sp>
      <p:sp>
        <p:nvSpPr>
          <p:cNvPr id="5" name="矩形 4"/>
          <p:cNvSpPr/>
          <p:nvPr/>
        </p:nvSpPr>
        <p:spPr>
          <a:xfrm>
            <a:off x="2262300" y="172786"/>
            <a:ext cx="6417141" cy="646331"/>
          </a:xfrm>
          <a:prstGeom prst="rect">
            <a:avLst/>
          </a:prstGeom>
        </p:spPr>
        <p:txBody>
          <a:bodyPr wrap="none">
            <a:spAutoFit/>
          </a:bodyPr>
          <a:lstStyle/>
          <a:p>
            <a:r>
              <a:rPr lang="zh-TW" altLang="en-US" sz="3600" dirty="0">
                <a:solidFill>
                  <a:srgbClr val="A50021"/>
                </a:solidFill>
                <a:latin typeface="華康中特圓體" panose="020F0809000000000000" pitchFamily="49" charset="-120"/>
                <a:ea typeface="華康中特圓體" panose="020F0809000000000000" pitchFamily="49" charset="-120"/>
                <a:cs typeface="Segoe UI Semibold" panose="020B0702040204020203" pitchFamily="34" charset="0"/>
              </a:rPr>
              <a:t>波里尼西亞群島的人類殖民化 </a:t>
            </a:r>
          </a:p>
        </p:txBody>
      </p:sp>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5743" y="805099"/>
            <a:ext cx="8878368" cy="5349310"/>
          </a:xfrm>
          <a:prstGeom prst="rect">
            <a:avLst/>
          </a:prstGeom>
          <a:ln w="12700">
            <a:solidFill>
              <a:schemeClr val="tx1"/>
            </a:solidFill>
          </a:ln>
        </p:spPr>
      </p:pic>
    </p:spTree>
    <p:extLst>
      <p:ext uri="{BB962C8B-B14F-4D97-AF65-F5344CB8AC3E}">
        <p14:creationId xmlns:p14="http://schemas.microsoft.com/office/powerpoint/2010/main" val="1175929426"/>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txBox="1">
            <a:spLocks noChangeArrowheads="1"/>
          </p:cNvSpPr>
          <p:nvPr/>
        </p:nvSpPr>
        <p:spPr>
          <a:xfrm>
            <a:off x="137652" y="6016560"/>
            <a:ext cx="12054348" cy="77645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altLang="zh-TW" sz="2800" dirty="0">
                <a:solidFill>
                  <a:srgbClr val="3333FF"/>
                </a:solidFill>
                <a:latin typeface="Arial" panose="020B0604020202020204" pitchFamily="34" charset="0"/>
                <a:ea typeface="華康標楷體" panose="03000509000000000000" pitchFamily="65" charset="-120"/>
                <a:cs typeface="Arial" panose="020B0604020202020204" pitchFamily="34" charset="0"/>
              </a:rPr>
              <a:t>1991</a:t>
            </a:r>
            <a:r>
              <a:rPr lang="zh-TW" altLang="en-US" sz="2800" b="1" dirty="0">
                <a:solidFill>
                  <a:srgbClr val="3333FF"/>
                </a:solidFill>
                <a:latin typeface="Arial" panose="020B0604020202020204" pitchFamily="34" charset="0"/>
                <a:ea typeface="華康標楷體" panose="03000509000000000000" pitchFamily="65" charset="-120"/>
                <a:cs typeface="Arial" panose="020B0604020202020204" pitchFamily="34" charset="0"/>
              </a:rPr>
              <a:t>年澳洲大學</a:t>
            </a:r>
            <a:r>
              <a:rPr lang="zh-TW" altLang="en-US" sz="2800" b="1" dirty="0">
                <a:solidFill>
                  <a:srgbClr val="3333FF"/>
                </a:solidFill>
                <a:latin typeface="華康標楷體" panose="03000509000000000000" pitchFamily="65" charset="-120"/>
                <a:ea typeface="華康標楷體" panose="03000509000000000000" pitchFamily="65" charset="-120"/>
                <a:cs typeface="Arial" panose="020B0604020202020204" pitchFamily="34" charset="0"/>
              </a:rPr>
              <a:t>考古學院院長貝爾伍德發表</a:t>
            </a:r>
            <a:r>
              <a:rPr lang="en-US" altLang="zh-TW" sz="2800" b="1" dirty="0">
                <a:solidFill>
                  <a:srgbClr val="3333FF"/>
                </a:solidFill>
                <a:latin typeface="華康標楷體" panose="03000509000000000000" pitchFamily="65" charset="-120"/>
                <a:ea typeface="華康標楷體" panose="03000509000000000000" pitchFamily="65" charset="-120"/>
                <a:cs typeface="Arial" panose="020B0604020202020204" pitchFamily="34" charset="0"/>
              </a:rPr>
              <a:t>《</a:t>
            </a:r>
            <a:r>
              <a:rPr lang="zh-TW" altLang="en-US" sz="2800" b="1" dirty="0">
                <a:solidFill>
                  <a:srgbClr val="3333FF"/>
                </a:solidFill>
                <a:latin typeface="華康標楷體" panose="03000509000000000000" pitchFamily="65" charset="-120"/>
                <a:ea typeface="華康標楷體" panose="03000509000000000000" pitchFamily="65" charset="-120"/>
                <a:cs typeface="Arial" panose="020B0604020202020204" pitchFamily="34" charset="0"/>
              </a:rPr>
              <a:t>南島語族的擴散與原南島語</a:t>
            </a:r>
            <a:r>
              <a:rPr lang="en-US" altLang="zh-TW" sz="2800" b="1" dirty="0">
                <a:solidFill>
                  <a:srgbClr val="3333FF"/>
                </a:solidFill>
                <a:latin typeface="華康標楷體" panose="03000509000000000000" pitchFamily="65" charset="-120"/>
                <a:ea typeface="華康標楷體" panose="03000509000000000000" pitchFamily="65" charset="-120"/>
                <a:cs typeface="Arial" panose="020B0604020202020204" pitchFamily="34" charset="0"/>
              </a:rPr>
              <a:t>》</a:t>
            </a:r>
            <a:endParaRPr lang="zh-TW" altLang="en-US" sz="2800" b="1" dirty="0">
              <a:solidFill>
                <a:srgbClr val="3333FF"/>
              </a:solidFill>
              <a:latin typeface="華康標楷體" panose="03000509000000000000" pitchFamily="65" charset="-120"/>
              <a:ea typeface="華康標楷體" panose="03000509000000000000" pitchFamily="65" charset="-120"/>
            </a:endParaRPr>
          </a:p>
        </p:txBody>
      </p:sp>
      <p:pic>
        <p:nvPicPr>
          <p:cNvPr id="2"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6992" y="646331"/>
            <a:ext cx="9058016" cy="5455889"/>
          </a:xfrm>
          <a:prstGeom prst="rect">
            <a:avLst/>
          </a:prstGeom>
          <a:ln w="12700">
            <a:solidFill>
              <a:schemeClr val="tx1"/>
            </a:solidFill>
          </a:ln>
        </p:spPr>
      </p:pic>
      <p:sp>
        <p:nvSpPr>
          <p:cNvPr id="6" name="文字方塊 5">
            <a:extLst>
              <a:ext uri="{FF2B5EF4-FFF2-40B4-BE49-F238E27FC236}">
                <a16:creationId xmlns:a16="http://schemas.microsoft.com/office/drawing/2014/main" id="{BB1DEAED-75FE-E676-E73D-B3C9276DF1E9}"/>
              </a:ext>
            </a:extLst>
          </p:cNvPr>
          <p:cNvSpPr txBox="1"/>
          <p:nvPr/>
        </p:nvSpPr>
        <p:spPr>
          <a:xfrm>
            <a:off x="594827" y="0"/>
            <a:ext cx="10881826" cy="646331"/>
          </a:xfrm>
          <a:prstGeom prst="rect">
            <a:avLst/>
          </a:prstGeom>
          <a:noFill/>
        </p:spPr>
        <p:txBody>
          <a:bodyPr wrap="square">
            <a:spAutoFit/>
          </a:bodyPr>
          <a:lstStyle/>
          <a:p>
            <a:pPr algn="ctr"/>
            <a:r>
              <a:rPr lang="zh-TW" altLang="en-US" sz="3600" dirty="0">
                <a:solidFill>
                  <a:srgbClr val="A50021"/>
                </a:solidFill>
                <a:latin typeface="華康中特圓體" panose="020F0809000000000000" pitchFamily="49" charset="-120"/>
                <a:ea typeface="華康中特圓體" panose="020F0809000000000000" pitchFamily="49" charset="-120"/>
              </a:rPr>
              <a:t>南島語族七階段擴張時空分佈圖</a:t>
            </a:r>
          </a:p>
        </p:txBody>
      </p:sp>
    </p:spTree>
    <p:extLst>
      <p:ext uri="{BB962C8B-B14F-4D97-AF65-F5344CB8AC3E}">
        <p14:creationId xmlns:p14="http://schemas.microsoft.com/office/powerpoint/2010/main" val="3544913136"/>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9185" y="1315760"/>
            <a:ext cx="6939592" cy="4973375"/>
          </a:xfrm>
          <a:prstGeom prst="rect">
            <a:avLst/>
          </a:prstGeom>
          <a:ln w="12700">
            <a:solidFill>
              <a:schemeClr val="tx1"/>
            </a:solidFill>
          </a:ln>
        </p:spPr>
      </p:pic>
      <p:sp>
        <p:nvSpPr>
          <p:cNvPr id="5" name="文字方塊 4"/>
          <p:cNvSpPr txBox="1"/>
          <p:nvPr/>
        </p:nvSpPr>
        <p:spPr>
          <a:xfrm>
            <a:off x="382554" y="742258"/>
            <a:ext cx="11429039" cy="523220"/>
          </a:xfrm>
          <a:prstGeom prst="rect">
            <a:avLst/>
          </a:prstGeom>
          <a:noFill/>
        </p:spPr>
        <p:txBody>
          <a:bodyPr wrap="square" rtlCol="0">
            <a:spAutoFit/>
          </a:bodyPr>
          <a:lstStyle/>
          <a:p>
            <a:pPr algn="ctr"/>
            <a:r>
              <a:rPr lang="en-US" altLang="zh-TW" sz="2800" dirty="0">
                <a:solidFill>
                  <a:srgbClr val="002060"/>
                </a:solidFill>
                <a:latin typeface="華康中圓體" panose="020F0509000000000000" pitchFamily="49" charset="-120"/>
                <a:ea typeface="華康中圓體" panose="020F0509000000000000" pitchFamily="49" charset="-120"/>
                <a:cs typeface="Arial" panose="020B0604020202020204" pitchFamily="34" charset="0"/>
              </a:rPr>
              <a:t>2000</a:t>
            </a:r>
            <a:r>
              <a:rPr lang="zh-TW" altLang="en-US" sz="2800" dirty="0">
                <a:solidFill>
                  <a:srgbClr val="002060"/>
                </a:solidFill>
                <a:latin typeface="華康中圓體" panose="020F0509000000000000" pitchFamily="49" charset="-120"/>
                <a:ea typeface="華康中圓體" panose="020F0509000000000000" pitchFamily="49" charset="-120"/>
                <a:cs typeface="Arial" panose="020B0604020202020204" pitchFamily="34" charset="0"/>
              </a:rPr>
              <a:t>年</a:t>
            </a:r>
            <a:r>
              <a:rPr lang="zh-TW" altLang="en-US" sz="2800" dirty="0">
                <a:solidFill>
                  <a:srgbClr val="002060"/>
                </a:solidFill>
                <a:latin typeface="華康中圓體" panose="020F0509000000000000" pitchFamily="49" charset="-120"/>
                <a:ea typeface="華康中圓體" panose="020F0509000000000000" pitchFamily="49" charset="-120"/>
                <a:cs typeface="SimSun" panose="02010600030101010101" pitchFamily="2" charset="-122"/>
              </a:rPr>
              <a:t>紐西蘭奧克蘭大學葛雷發表</a:t>
            </a:r>
            <a:r>
              <a:rPr lang="zh-TW" altLang="zh-TW" sz="2800" dirty="0">
                <a:solidFill>
                  <a:srgbClr val="002060"/>
                </a:solidFill>
                <a:latin typeface="華康中圓體" panose="020F0509000000000000" pitchFamily="49" charset="-120"/>
                <a:ea typeface="華康中圓體" panose="020F0509000000000000" pitchFamily="49" charset="-120"/>
                <a:cs typeface="SimSun" panose="02010600030101010101" pitchFamily="2" charset="-122"/>
              </a:rPr>
              <a:t>開往</a:t>
            </a:r>
            <a:r>
              <a:rPr lang="zh-TW" altLang="en-US" sz="2800" dirty="0">
                <a:solidFill>
                  <a:srgbClr val="002060"/>
                </a:solidFill>
                <a:latin typeface="華康中圓體" panose="020F0509000000000000" pitchFamily="49" charset="-120"/>
                <a:ea typeface="華康中圓體" panose="020F0509000000000000" pitchFamily="49" charset="-120"/>
                <a:cs typeface="SimSun" panose="02010600030101010101" pitchFamily="2" charset="-122"/>
              </a:rPr>
              <a:t>波里</a:t>
            </a:r>
            <a:r>
              <a:rPr lang="zh-TW" altLang="zh-TW" sz="2800" dirty="0">
                <a:solidFill>
                  <a:srgbClr val="002060"/>
                </a:solidFill>
                <a:latin typeface="華康中圓體" panose="020F0509000000000000" pitchFamily="49" charset="-120"/>
                <a:ea typeface="華康中圓體" panose="020F0509000000000000" pitchFamily="49" charset="-120"/>
                <a:cs typeface="SimSun" panose="02010600030101010101" pitchFamily="2" charset="-122"/>
              </a:rPr>
              <a:t>尼西亞的台灣特快車</a:t>
            </a:r>
            <a:r>
              <a:rPr lang="zh-TW" altLang="en-US" sz="2800" dirty="0">
                <a:solidFill>
                  <a:srgbClr val="002060"/>
                </a:solidFill>
                <a:latin typeface="華康中圓體" panose="020F0509000000000000" pitchFamily="49" charset="-120"/>
                <a:ea typeface="華康中圓體" panose="020F0509000000000000" pitchFamily="49" charset="-120"/>
                <a:cs typeface="SimSun" panose="02010600030101010101" pitchFamily="2" charset="-122"/>
              </a:rPr>
              <a:t>。</a:t>
            </a:r>
            <a:endParaRPr lang="zh-TW" altLang="en-US" sz="2800" dirty="0">
              <a:solidFill>
                <a:srgbClr val="002060"/>
              </a:solidFill>
              <a:latin typeface="華康中圓體" panose="020F0509000000000000" pitchFamily="49" charset="-120"/>
              <a:ea typeface="華康中圓體" panose="020F0509000000000000" pitchFamily="49" charset="-120"/>
            </a:endParaRPr>
          </a:p>
        </p:txBody>
      </p:sp>
      <p:sp>
        <p:nvSpPr>
          <p:cNvPr id="7" name="文字方塊 6">
            <a:extLst>
              <a:ext uri="{FF2B5EF4-FFF2-40B4-BE49-F238E27FC236}">
                <a16:creationId xmlns:a16="http://schemas.microsoft.com/office/drawing/2014/main" id="{4118E028-E1A9-8315-B711-429793D88802}"/>
              </a:ext>
            </a:extLst>
          </p:cNvPr>
          <p:cNvSpPr txBox="1"/>
          <p:nvPr/>
        </p:nvSpPr>
        <p:spPr>
          <a:xfrm>
            <a:off x="1967099" y="224867"/>
            <a:ext cx="7987862" cy="646331"/>
          </a:xfrm>
          <a:prstGeom prst="rect">
            <a:avLst/>
          </a:prstGeom>
          <a:noFill/>
        </p:spPr>
        <p:txBody>
          <a:bodyPr wrap="square">
            <a:spAutoFit/>
          </a:bodyPr>
          <a:lstStyle/>
          <a:p>
            <a:pPr algn="ctr"/>
            <a:r>
              <a:rPr lang="zh-TW" altLang="en-US" sz="3600" dirty="0">
                <a:solidFill>
                  <a:srgbClr val="A50021"/>
                </a:solidFill>
                <a:latin typeface="華康中特圓體" panose="020F0809000000000000" pitchFamily="49" charset="-120"/>
                <a:ea typeface="華康中特圓體" panose="020F0809000000000000" pitchFamily="49" charset="-120"/>
              </a:rPr>
              <a:t>語言研究顯示南島語族源自台灣</a:t>
            </a:r>
          </a:p>
        </p:txBody>
      </p:sp>
      <p:sp>
        <p:nvSpPr>
          <p:cNvPr id="9" name="文字方塊 8">
            <a:extLst>
              <a:ext uri="{FF2B5EF4-FFF2-40B4-BE49-F238E27FC236}">
                <a16:creationId xmlns:a16="http://schemas.microsoft.com/office/drawing/2014/main" id="{90AC95B8-E58D-BE78-EE0F-BF6DAB90DBA3}"/>
              </a:ext>
            </a:extLst>
          </p:cNvPr>
          <p:cNvSpPr txBox="1"/>
          <p:nvPr/>
        </p:nvSpPr>
        <p:spPr>
          <a:xfrm>
            <a:off x="3047611" y="6210477"/>
            <a:ext cx="6096777" cy="523220"/>
          </a:xfrm>
          <a:prstGeom prst="rect">
            <a:avLst/>
          </a:prstGeom>
          <a:noFill/>
        </p:spPr>
        <p:txBody>
          <a:bodyPr wrap="square">
            <a:spAutoFit/>
          </a:bodyPr>
          <a:lstStyle/>
          <a:p>
            <a:pPr algn="ctr"/>
            <a:r>
              <a:rPr lang="zh-TW" altLang="en-US" sz="2800" b="1" dirty="0">
                <a:solidFill>
                  <a:srgbClr val="3333FF"/>
                </a:solidFill>
                <a:latin typeface="華康標楷體" panose="03000509000000000000" pitchFamily="65" charset="-120"/>
                <a:ea typeface="華康標楷體" panose="03000509000000000000" pitchFamily="65" charset="-120"/>
              </a:rPr>
              <a:t>開往波里尼西亞的台灣特快車路線圖</a:t>
            </a:r>
          </a:p>
        </p:txBody>
      </p:sp>
    </p:spTree>
    <p:extLst>
      <p:ext uri="{BB962C8B-B14F-4D97-AF65-F5344CB8AC3E}">
        <p14:creationId xmlns:p14="http://schemas.microsoft.com/office/powerpoint/2010/main" val="3819764381"/>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txBox="1">
            <a:spLocks noChangeArrowheads="1"/>
          </p:cNvSpPr>
          <p:nvPr/>
        </p:nvSpPr>
        <p:spPr>
          <a:xfrm>
            <a:off x="613612" y="6130956"/>
            <a:ext cx="7914568" cy="47663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TW" sz="2800" dirty="0">
                <a:solidFill>
                  <a:srgbClr val="3333FF"/>
                </a:solidFill>
                <a:latin typeface="Arial" panose="020B0604020202020204" pitchFamily="34" charset="0"/>
                <a:ea typeface="華康標楷體" panose="03000509000000000000" pitchFamily="65" charset="-120"/>
                <a:cs typeface="Arial" panose="020B0604020202020204" pitchFamily="34" charset="0"/>
              </a:rPr>
              <a:t>2009</a:t>
            </a:r>
            <a:r>
              <a:rPr lang="zh-TW" altLang="en-US" sz="2800" b="1" dirty="0">
                <a:solidFill>
                  <a:srgbClr val="3333FF"/>
                </a:solidFill>
                <a:latin typeface="Arial" panose="020B0604020202020204" pitchFamily="34" charset="0"/>
                <a:ea typeface="華康標楷體" panose="03000509000000000000" pitchFamily="65" charset="-120"/>
                <a:cs typeface="Arial" panose="020B0604020202020204" pitchFamily="34" charset="0"/>
              </a:rPr>
              <a:t>年</a:t>
            </a:r>
            <a:r>
              <a:rPr lang="zh-TW" altLang="en-US" sz="2800" b="1" dirty="0">
                <a:solidFill>
                  <a:srgbClr val="3333FF"/>
                </a:solidFill>
                <a:latin typeface="華康新特圓體"/>
                <a:ea typeface="華康標楷體" panose="03000509000000000000" pitchFamily="65" charset="-120"/>
              </a:rPr>
              <a:t>葛雷</a:t>
            </a:r>
            <a:r>
              <a:rPr lang="zh-TW" altLang="en-US" sz="2800" b="1" dirty="0">
                <a:solidFill>
                  <a:srgbClr val="3333FF"/>
                </a:solidFill>
                <a:latin typeface="華康中特圓體"/>
                <a:ea typeface="華康標楷體" panose="03000509000000000000" pitchFamily="65" charset="-120"/>
                <a:cs typeface="SimSun" panose="02010600030101010101" pitchFamily="2" charset="-122"/>
              </a:rPr>
              <a:t>發表</a:t>
            </a:r>
            <a:r>
              <a:rPr lang="zh-TW" altLang="en-US" sz="2800" b="1" dirty="0">
                <a:solidFill>
                  <a:srgbClr val="3333FF"/>
                </a:solidFill>
                <a:latin typeface="華康新特圓體"/>
                <a:ea typeface="華康標楷體" panose="03000509000000000000" pitchFamily="65" charset="-120"/>
              </a:rPr>
              <a:t>南島語族</a:t>
            </a:r>
            <a:r>
              <a:rPr lang="en-US" altLang="zh-TW" sz="2800" dirty="0">
                <a:solidFill>
                  <a:srgbClr val="3333FF"/>
                </a:solidFill>
                <a:latin typeface="Arial" panose="020B0604020202020204" pitchFamily="34" charset="0"/>
                <a:ea typeface="華康標楷體" panose="03000509000000000000" pitchFamily="65" charset="-120"/>
                <a:cs typeface="Arial" panose="020B0604020202020204" pitchFamily="34" charset="0"/>
              </a:rPr>
              <a:t>5230</a:t>
            </a:r>
            <a:r>
              <a:rPr lang="zh-TW" altLang="en-US" sz="2800" b="1" dirty="0">
                <a:solidFill>
                  <a:srgbClr val="3333FF"/>
                </a:solidFill>
                <a:latin typeface="華康新特圓體"/>
                <a:ea typeface="華康標楷體" panose="03000509000000000000" pitchFamily="65" charset="-120"/>
              </a:rPr>
              <a:t>年來遷徙之旅</a:t>
            </a:r>
          </a:p>
        </p:txBody>
      </p:sp>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3612" y="695325"/>
            <a:ext cx="7914568" cy="5435631"/>
          </a:xfrm>
          <a:prstGeom prst="rect">
            <a:avLst/>
          </a:prstGeom>
          <a:ln w="12700">
            <a:solidFill>
              <a:schemeClr val="tx1"/>
            </a:solidFill>
          </a:ln>
        </p:spPr>
      </p:pic>
      <p:sp>
        <p:nvSpPr>
          <p:cNvPr id="6" name="文字方塊 5">
            <a:extLst>
              <a:ext uri="{FF2B5EF4-FFF2-40B4-BE49-F238E27FC236}">
                <a16:creationId xmlns:a16="http://schemas.microsoft.com/office/drawing/2014/main" id="{ED554D53-21A3-B48D-577A-782327E59437}"/>
              </a:ext>
            </a:extLst>
          </p:cNvPr>
          <p:cNvSpPr txBox="1"/>
          <p:nvPr/>
        </p:nvSpPr>
        <p:spPr>
          <a:xfrm>
            <a:off x="192742" y="80713"/>
            <a:ext cx="11806516" cy="646331"/>
          </a:xfrm>
          <a:prstGeom prst="rect">
            <a:avLst/>
          </a:prstGeom>
          <a:noFill/>
        </p:spPr>
        <p:txBody>
          <a:bodyPr wrap="square">
            <a:spAutoFit/>
          </a:bodyPr>
          <a:lstStyle/>
          <a:p>
            <a:pPr algn="ctr"/>
            <a:r>
              <a:rPr lang="zh-TW" altLang="en-US" sz="3600" dirty="0">
                <a:solidFill>
                  <a:srgbClr val="A50021"/>
                </a:solidFill>
                <a:latin typeface="華康中特圓體" panose="020F0809000000000000" pitchFamily="49" charset="-120"/>
                <a:ea typeface="華康中特圓體" panose="020F0809000000000000" pitchFamily="49" charset="-120"/>
              </a:rPr>
              <a:t>語言研究透漏</a:t>
            </a:r>
            <a:r>
              <a:rPr lang="en-US" altLang="zh-TW" sz="3600" dirty="0">
                <a:solidFill>
                  <a:srgbClr val="A50021"/>
                </a:solidFill>
                <a:latin typeface="華康中特圓體" panose="020F0809000000000000" pitchFamily="49" charset="-120"/>
                <a:ea typeface="華康中特圓體" panose="020F0809000000000000" pitchFamily="49" charset="-120"/>
              </a:rPr>
              <a:t>5230</a:t>
            </a:r>
            <a:r>
              <a:rPr lang="zh-TW" altLang="en-US" sz="3600" dirty="0">
                <a:solidFill>
                  <a:srgbClr val="A50021"/>
                </a:solidFill>
                <a:latin typeface="華康中特圓體" panose="020F0809000000000000" pitchFamily="49" charset="-120"/>
                <a:ea typeface="華康中特圓體" panose="020F0809000000000000" pitchFamily="49" charset="-120"/>
              </a:rPr>
              <a:t>年前南島語族從台灣擴散</a:t>
            </a:r>
          </a:p>
        </p:txBody>
      </p:sp>
      <p:sp>
        <p:nvSpPr>
          <p:cNvPr id="8" name="文字方塊 7">
            <a:extLst>
              <a:ext uri="{FF2B5EF4-FFF2-40B4-BE49-F238E27FC236}">
                <a16:creationId xmlns:a16="http://schemas.microsoft.com/office/drawing/2014/main" id="{30200BC9-1CAC-7CF5-56F3-1D5384485D09}"/>
              </a:ext>
            </a:extLst>
          </p:cNvPr>
          <p:cNvSpPr txBox="1"/>
          <p:nvPr/>
        </p:nvSpPr>
        <p:spPr>
          <a:xfrm>
            <a:off x="8621487" y="807292"/>
            <a:ext cx="3050208" cy="5141087"/>
          </a:xfrm>
          <a:prstGeom prst="rect">
            <a:avLst/>
          </a:prstGeom>
          <a:noFill/>
        </p:spPr>
        <p:txBody>
          <a:bodyPr wrap="square">
            <a:spAutoFit/>
          </a:bodyPr>
          <a:lstStyle/>
          <a:p>
            <a:pPr algn="just" hangingPunct="0">
              <a:lnSpc>
                <a:spcPts val="3600"/>
              </a:lnSpc>
            </a:pPr>
            <a:r>
              <a:rPr lang="en-US" altLang="zh-TW" sz="2800" dirty="0">
                <a:solidFill>
                  <a:srgbClr val="002060"/>
                </a:solidFill>
                <a:latin typeface="華康中圓體" panose="020F0509000000000000" pitchFamily="49" charset="-120"/>
                <a:ea typeface="華康中圓體" panose="020F0509000000000000" pitchFamily="49" charset="-120"/>
              </a:rPr>
              <a:t>2009</a:t>
            </a:r>
            <a:r>
              <a:rPr lang="zh-TW" altLang="en-US" sz="2800" dirty="0">
                <a:solidFill>
                  <a:srgbClr val="002060"/>
                </a:solidFill>
                <a:latin typeface="華康中圓體" panose="020F0509000000000000" pitchFamily="49" charset="-120"/>
                <a:ea typeface="華康中圓體" panose="020F0509000000000000" pitchFamily="49" charset="-120"/>
              </a:rPr>
              <a:t>年紐西蘭奧克蘭大學葛雷電腦分析詞彙資料和貝葉斯植物遺傳學方法，建立語言世系拓樸圖提供詳細的太平洋民族遷徙史，證實當今波里尼西亞人源於台灣，說明南島語族的原鄉就是台灣。</a:t>
            </a:r>
          </a:p>
        </p:txBody>
      </p:sp>
    </p:spTree>
    <p:extLst>
      <p:ext uri="{BB962C8B-B14F-4D97-AF65-F5344CB8AC3E}">
        <p14:creationId xmlns:p14="http://schemas.microsoft.com/office/powerpoint/2010/main" val="1271835735"/>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929397" y="797510"/>
            <a:ext cx="2692319" cy="5262979"/>
          </a:xfrm>
          <a:prstGeom prst="rect">
            <a:avLst/>
          </a:prstGeom>
        </p:spPr>
        <p:txBody>
          <a:bodyPr wrap="square">
            <a:spAutoFit/>
          </a:bodyPr>
          <a:lstStyle/>
          <a:p>
            <a:pPr algn="just" hangingPunct="0"/>
            <a:r>
              <a:rPr lang="zh-TW" altLang="en-US" sz="2800" dirty="0">
                <a:solidFill>
                  <a:srgbClr val="000066"/>
                </a:solidFill>
                <a:latin typeface="華康中圓體" panose="020F0509000000000000" pitchFamily="49" charset="-120"/>
                <a:ea typeface="華康中圓體" panose="020F0509000000000000" pitchFamily="49" charset="-120"/>
              </a:rPr>
              <a:t>古文化叢與現代的大洋洲南島語族社會有著強烈的歷史</a:t>
            </a:r>
            <a:r>
              <a:rPr lang="zh-TW" altLang="zh-TW" sz="2800" dirty="0">
                <a:solidFill>
                  <a:srgbClr val="000066"/>
                </a:solidFill>
                <a:latin typeface="華康中圓體" panose="020F0509000000000000" pitchFamily="49" charset="-120"/>
                <a:ea typeface="華康中圓體" panose="020F0509000000000000" pitchFamily="49" charset="-120"/>
              </a:rPr>
              <a:t>延</a:t>
            </a:r>
            <a:r>
              <a:rPr lang="zh-TW" altLang="zh-TW" sz="2800" dirty="0">
                <a:solidFill>
                  <a:srgbClr val="000066"/>
                </a:solidFill>
                <a:latin typeface="華康細圓體" panose="020F0309000000000000" pitchFamily="49" charset="-120"/>
                <a:ea typeface="華康細圓體" panose="020F0309000000000000" pitchFamily="49" charset="-120"/>
              </a:rPr>
              <a:t>續</a:t>
            </a:r>
            <a:r>
              <a:rPr lang="zh-TW" altLang="zh-TW" sz="2800" dirty="0">
                <a:solidFill>
                  <a:srgbClr val="000066"/>
                </a:solidFill>
                <a:latin typeface="華康中圓體" panose="020F0509000000000000" pitchFamily="49" charset="-120"/>
                <a:ea typeface="華康中圓體" panose="020F0509000000000000" pitchFamily="49" charset="-120"/>
              </a:rPr>
              <a:t>。</a:t>
            </a:r>
            <a:r>
              <a:rPr lang="zh-TW" altLang="zh-TW" sz="2800" kern="1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這些</a:t>
            </a:r>
            <a:r>
              <a:rPr lang="zh-TW" altLang="zh-TW" sz="2800" dirty="0">
                <a:solidFill>
                  <a:srgbClr val="000066"/>
                </a:solidFill>
                <a:latin typeface="華康中圓體" panose="020F0509000000000000" pitchFamily="49" charset="-120"/>
                <a:ea typeface="華康中圓體" panose="020F0509000000000000" pitchFamily="49" charset="-120"/>
                <a:cs typeface="細明體" panose="02020509000000000000" pitchFamily="49" charset="-120"/>
              </a:rPr>
              <a:t>海外的</a:t>
            </a:r>
            <a:r>
              <a:rPr lang="zh-TW" altLang="zh-TW"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拉比塔</a:t>
            </a:r>
            <a:r>
              <a:rPr lang="zh-TW" altLang="zh-TW" sz="2800" kern="1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先民的</a:t>
            </a:r>
            <a:r>
              <a:rPr lang="zh-TW" altLang="en-US" sz="2800" kern="1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文化、</a:t>
            </a:r>
            <a:r>
              <a:rPr lang="zh-TW" altLang="zh-TW" sz="2800" kern="1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骨骸和陶器</a:t>
            </a:r>
            <a:r>
              <a:rPr lang="zh-TW" altLang="en-US" sz="2800" kern="1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等</a:t>
            </a:r>
            <a:r>
              <a:rPr lang="zh-TW" altLang="zh-TW" sz="2800" dirty="0">
                <a:solidFill>
                  <a:srgbClr val="000066"/>
                </a:solidFill>
                <a:latin typeface="華康中圓體" panose="020F0509000000000000" pitchFamily="49" charset="-120"/>
                <a:ea typeface="華康中圓體" panose="020F0509000000000000" pitchFamily="49" charset="-120"/>
                <a:cs typeface="細明體" panose="02020509000000000000" pitchFamily="49" charset="-120"/>
              </a:rPr>
              <a:t>考古資訊</a:t>
            </a:r>
            <a:r>
              <a:rPr lang="zh-TW" altLang="en-US" sz="2800" dirty="0">
                <a:solidFill>
                  <a:srgbClr val="000066"/>
                </a:solidFill>
                <a:latin typeface="華康中圓體" panose="020F0509000000000000" pitchFamily="49" charset="-120"/>
                <a:ea typeface="華康中圓體" panose="020F0509000000000000" pitchFamily="49" charset="-120"/>
                <a:cs typeface="細明體" panose="02020509000000000000" pitchFamily="49" charset="-120"/>
              </a:rPr>
              <a:t>，顯示</a:t>
            </a:r>
            <a:r>
              <a:rPr lang="zh-TW" altLang="zh-TW"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拉比塔</a:t>
            </a:r>
            <a:r>
              <a:rPr lang="zh-TW" altLang="en-US"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族人的祖先來自台灣，也</a:t>
            </a:r>
            <a:r>
              <a:rPr lang="zh-TW" altLang="zh-TW" sz="2800" dirty="0">
                <a:solidFill>
                  <a:srgbClr val="000066"/>
                </a:solidFill>
                <a:latin typeface="華康中圓體" panose="020F0509000000000000" pitchFamily="49" charset="-120"/>
                <a:ea typeface="華康中圓體" panose="020F0509000000000000" pitchFamily="49" charset="-120"/>
                <a:cs typeface="細明體" panose="02020509000000000000" pitchFamily="49" charset="-120"/>
              </a:rPr>
              <a:t>證明台灣就是南島語族原鄉。</a:t>
            </a:r>
            <a:endParaRPr lang="zh-TW" altLang="en-US" sz="2800" dirty="0">
              <a:solidFill>
                <a:srgbClr val="000066"/>
              </a:solidFill>
              <a:latin typeface="華康中圓體" panose="020F0509000000000000" pitchFamily="49" charset="-120"/>
              <a:ea typeface="華康中圓體" panose="020F0509000000000000" pitchFamily="49" charset="-120"/>
            </a:endParaRPr>
          </a:p>
        </p:txBody>
      </p:sp>
      <p:sp>
        <p:nvSpPr>
          <p:cNvPr id="4" name="矩形 3"/>
          <p:cNvSpPr/>
          <p:nvPr/>
        </p:nvSpPr>
        <p:spPr>
          <a:xfrm>
            <a:off x="414834" y="6109138"/>
            <a:ext cx="8912492" cy="523220"/>
          </a:xfrm>
          <a:prstGeom prst="rect">
            <a:avLst/>
          </a:prstGeom>
        </p:spPr>
        <p:txBody>
          <a:bodyPr wrap="square">
            <a:spAutoFit/>
          </a:bodyPr>
          <a:lstStyle/>
          <a:p>
            <a:pPr algn="ctr" hangingPunct="0"/>
            <a:r>
              <a:rPr lang="en-US" altLang="zh-TW" sz="2800" dirty="0">
                <a:solidFill>
                  <a:srgbClr val="3333FF"/>
                </a:solidFill>
                <a:latin typeface="Arial" panose="020B0604020202020204" pitchFamily="34" charset="0"/>
                <a:ea typeface="華康標楷體" panose="03000509000000000000" pitchFamily="65" charset="-120"/>
                <a:cs typeface="Arial" panose="020B0604020202020204" pitchFamily="34" charset="0"/>
              </a:rPr>
              <a:t>2016</a:t>
            </a:r>
            <a:r>
              <a:rPr lang="zh-TW" altLang="en-US" sz="2800" b="1" dirty="0">
                <a:solidFill>
                  <a:srgbClr val="3333FF"/>
                </a:solidFill>
                <a:latin typeface="Arial" panose="020B0604020202020204" pitchFamily="34" charset="0"/>
                <a:ea typeface="華康標楷體" panose="03000509000000000000" pitchFamily="65" charset="-120"/>
                <a:cs typeface="Arial" panose="020B0604020202020204" pitchFamily="34" charset="0"/>
              </a:rPr>
              <a:t>年</a:t>
            </a:r>
            <a:r>
              <a:rPr lang="zh-TW" altLang="zh-TW" sz="2800" b="1" kern="0" dirty="0">
                <a:solidFill>
                  <a:srgbClr val="3333FF"/>
                </a:solidFill>
                <a:latin typeface="華康標楷體" panose="03000509000000000000" pitchFamily="65" charset="-120"/>
                <a:ea typeface="華康標楷體" panose="03000509000000000000" pitchFamily="65" charset="-120"/>
                <a:cs typeface="Arial" panose="020B0604020202020204" pitchFamily="34" charset="0"/>
              </a:rPr>
              <a:t>斯普瑞格斯</a:t>
            </a:r>
            <a:r>
              <a:rPr lang="zh-TW" altLang="en-US" sz="2800" b="1" dirty="0">
                <a:solidFill>
                  <a:srgbClr val="3333FF"/>
                </a:solidFill>
                <a:latin typeface="華康中特圓體"/>
                <a:ea typeface="華康標楷體" panose="03000509000000000000" pitchFamily="65" charset="-120"/>
                <a:cs typeface="SimSun" panose="02010600030101010101" pitchFamily="2" charset="-122"/>
              </a:rPr>
              <a:t>發表</a:t>
            </a:r>
            <a:r>
              <a:rPr lang="zh-TW" altLang="en-US" sz="2800" b="1" dirty="0">
                <a:solidFill>
                  <a:srgbClr val="3333FF"/>
                </a:solidFill>
                <a:latin typeface="華康標楷體" panose="03000509000000000000" pitchFamily="65" charset="-120"/>
                <a:ea typeface="華康標楷體" panose="03000509000000000000" pitchFamily="65" charset="-120"/>
              </a:rPr>
              <a:t>拉比塔文化區在大洋洲的分布圖</a:t>
            </a:r>
          </a:p>
        </p:txBody>
      </p:sp>
      <p:pic>
        <p:nvPicPr>
          <p:cNvPr id="5" name="圖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5423" y="233266"/>
            <a:ext cx="7856468" cy="5976972"/>
          </a:xfrm>
          <a:prstGeom prst="rect">
            <a:avLst/>
          </a:prstGeom>
        </p:spPr>
      </p:pic>
      <p:sp>
        <p:nvSpPr>
          <p:cNvPr id="3" name="矩形 2"/>
          <p:cNvSpPr/>
          <p:nvPr/>
        </p:nvSpPr>
        <p:spPr>
          <a:xfrm>
            <a:off x="8929397" y="127586"/>
            <a:ext cx="2492990" cy="646331"/>
          </a:xfrm>
          <a:prstGeom prst="rect">
            <a:avLst/>
          </a:prstGeom>
        </p:spPr>
        <p:txBody>
          <a:bodyPr wrap="none">
            <a:spAutoFit/>
          </a:bodyPr>
          <a:lstStyle/>
          <a:p>
            <a:r>
              <a:rPr lang="zh-TW" altLang="zh-TW" sz="3600" b="1" dirty="0">
                <a:solidFill>
                  <a:srgbClr val="C00000"/>
                </a:solidFill>
                <a:latin typeface="華康中特圓體" panose="020F0809000000000000" pitchFamily="49" charset="-120"/>
                <a:ea typeface="華康中特圓體" panose="020F0809000000000000" pitchFamily="49" charset="-120"/>
                <a:cs typeface="Times New Roman" panose="02020603050405020304" pitchFamily="18" charset="0"/>
              </a:rPr>
              <a:t>拉比塔</a:t>
            </a:r>
            <a:r>
              <a:rPr lang="zh-TW" altLang="en-US" sz="3600" b="1" kern="1800" dirty="0">
                <a:solidFill>
                  <a:srgbClr val="C00000"/>
                </a:solidFill>
                <a:latin typeface="華康中特圓體" panose="020F0809000000000000" pitchFamily="49" charset="-120"/>
                <a:ea typeface="華康中特圓體" panose="020F0809000000000000" pitchFamily="49" charset="-120"/>
                <a:cs typeface="Times New Roman" panose="02020603050405020304" pitchFamily="18" charset="0"/>
              </a:rPr>
              <a:t>文化</a:t>
            </a:r>
            <a:endParaRPr lang="zh-TW" altLang="en-US" sz="3600" b="1" dirty="0">
              <a:solidFill>
                <a:srgbClr val="C00000"/>
              </a:solidFill>
              <a:latin typeface="華康中特圓體" panose="020F0809000000000000" pitchFamily="49" charset="-120"/>
              <a:ea typeface="華康中特圓體" panose="020F0809000000000000" pitchFamily="49" charset="-120"/>
            </a:endParaRPr>
          </a:p>
        </p:txBody>
      </p:sp>
    </p:spTree>
    <p:extLst>
      <p:ext uri="{BB962C8B-B14F-4D97-AF65-F5344CB8AC3E}">
        <p14:creationId xmlns:p14="http://schemas.microsoft.com/office/powerpoint/2010/main" val="3157898883"/>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 y="6182291"/>
            <a:ext cx="10114384" cy="523220"/>
          </a:xfrm>
          <a:prstGeom prst="rect">
            <a:avLst/>
          </a:prstGeom>
        </p:spPr>
        <p:txBody>
          <a:bodyPr wrap="square">
            <a:spAutoFit/>
          </a:bodyPr>
          <a:lstStyle/>
          <a:p>
            <a:pPr algn="ctr"/>
            <a:r>
              <a:rPr lang="zh-TW" altLang="en-US" sz="2800" b="1" kern="0" dirty="0">
                <a:solidFill>
                  <a:srgbClr val="3333FF"/>
                </a:solidFill>
                <a:latin typeface="華康標楷體" panose="03000509000000000000" pitchFamily="65" charset="-120"/>
                <a:ea typeface="華康標楷體" panose="03000509000000000000" pitchFamily="65" charset="-120"/>
                <a:cs typeface="新細明體" panose="02020500000000000000" pitchFamily="18" charset="-120"/>
              </a:rPr>
              <a:t>葛拉罕</a:t>
            </a:r>
            <a:r>
              <a:rPr lang="zh-TW" altLang="en-US" sz="2800" b="1" dirty="0">
                <a:solidFill>
                  <a:srgbClr val="3333FF"/>
                </a:solidFill>
                <a:latin typeface="華康中特圓體"/>
                <a:ea typeface="華康標楷體" panose="03000509000000000000" pitchFamily="65" charset="-120"/>
                <a:cs typeface="SimSun" panose="02010600030101010101" pitchFamily="2" charset="-122"/>
              </a:rPr>
              <a:t>發表</a:t>
            </a:r>
            <a:r>
              <a:rPr lang="zh-TW" altLang="zh-TW" sz="2800" b="1" kern="0" dirty="0">
                <a:solidFill>
                  <a:srgbClr val="3333FF"/>
                </a:solidFill>
                <a:latin typeface="華康標楷體" panose="03000509000000000000" pitchFamily="65" charset="-120"/>
                <a:ea typeface="華康標楷體" panose="03000509000000000000" pitchFamily="65" charset="-120"/>
                <a:cs typeface="新細明體" panose="02020500000000000000" pitchFamily="18" charset="-120"/>
              </a:rPr>
              <a:t>亞洲及太平洋地區幽門螺旋桿菌種群的分佈</a:t>
            </a:r>
            <a:r>
              <a:rPr lang="zh-TW" altLang="en-US" sz="2800" b="1" kern="0" dirty="0">
                <a:solidFill>
                  <a:srgbClr val="3333FF"/>
                </a:solidFill>
                <a:latin typeface="華康標楷體" panose="03000509000000000000" pitchFamily="65" charset="-120"/>
                <a:ea typeface="華康標楷體" panose="03000509000000000000" pitchFamily="65" charset="-120"/>
                <a:cs typeface="新細明體" panose="02020500000000000000" pitchFamily="18" charset="-120"/>
              </a:rPr>
              <a:t>圖</a:t>
            </a:r>
            <a:endParaRPr lang="zh-TW" altLang="en-US" sz="2800" b="1" dirty="0">
              <a:solidFill>
                <a:srgbClr val="3333FF"/>
              </a:solidFill>
              <a:latin typeface="華康標楷體" panose="03000509000000000000" pitchFamily="65" charset="-120"/>
              <a:ea typeface="華康標楷體" panose="03000509000000000000" pitchFamily="65" charset="-120"/>
            </a:endParaRPr>
          </a:p>
        </p:txBody>
      </p:sp>
      <p:pic>
        <p:nvPicPr>
          <p:cNvPr id="5" name="圖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169" y="719880"/>
            <a:ext cx="9391337" cy="5536615"/>
          </a:xfrm>
          <a:prstGeom prst="rect">
            <a:avLst/>
          </a:prstGeom>
          <a:ln w="12700">
            <a:solidFill>
              <a:schemeClr val="tx1"/>
            </a:solidFill>
          </a:ln>
        </p:spPr>
      </p:pic>
      <p:sp>
        <p:nvSpPr>
          <p:cNvPr id="4" name="文字方塊 3">
            <a:extLst>
              <a:ext uri="{FF2B5EF4-FFF2-40B4-BE49-F238E27FC236}">
                <a16:creationId xmlns:a16="http://schemas.microsoft.com/office/drawing/2014/main" id="{A7DB4180-8926-E03D-8021-B0EE1FBF2BB7}"/>
              </a:ext>
            </a:extLst>
          </p:cNvPr>
          <p:cNvSpPr txBox="1"/>
          <p:nvPr/>
        </p:nvSpPr>
        <p:spPr>
          <a:xfrm>
            <a:off x="303169" y="51250"/>
            <a:ext cx="11585662" cy="646331"/>
          </a:xfrm>
          <a:prstGeom prst="rect">
            <a:avLst/>
          </a:prstGeom>
          <a:noFill/>
        </p:spPr>
        <p:txBody>
          <a:bodyPr wrap="square">
            <a:spAutoFit/>
          </a:bodyPr>
          <a:lstStyle/>
          <a:p>
            <a:pPr algn="ctr"/>
            <a:r>
              <a:rPr lang="zh-TW" altLang="en-US" sz="3600" dirty="0">
                <a:solidFill>
                  <a:srgbClr val="A50021"/>
                </a:solidFill>
                <a:latin typeface="華康中特圓體" panose="020F0809000000000000" pitchFamily="49" charset="-120"/>
                <a:ea typeface="華康中特圓體" panose="020F0809000000000000" pitchFamily="49" charset="-120"/>
              </a:rPr>
              <a:t>分析幽門螺旋桿菌證實台灣原住民遷徙南洋</a:t>
            </a:r>
          </a:p>
        </p:txBody>
      </p:sp>
      <p:sp>
        <p:nvSpPr>
          <p:cNvPr id="7" name="文字方塊 6">
            <a:extLst>
              <a:ext uri="{FF2B5EF4-FFF2-40B4-BE49-F238E27FC236}">
                <a16:creationId xmlns:a16="http://schemas.microsoft.com/office/drawing/2014/main" id="{78BC0327-316C-7EAA-58B1-0DE2A9AC33CD}"/>
              </a:ext>
            </a:extLst>
          </p:cNvPr>
          <p:cNvSpPr txBox="1"/>
          <p:nvPr/>
        </p:nvSpPr>
        <p:spPr>
          <a:xfrm>
            <a:off x="9694506" y="724890"/>
            <a:ext cx="2383558" cy="5693866"/>
          </a:xfrm>
          <a:prstGeom prst="rect">
            <a:avLst/>
          </a:prstGeom>
          <a:noFill/>
        </p:spPr>
        <p:txBody>
          <a:bodyPr wrap="square">
            <a:spAutoFit/>
          </a:bodyPr>
          <a:lstStyle/>
          <a:p>
            <a:r>
              <a:rPr lang="en-US" altLang="zh-TW" sz="2800" dirty="0">
                <a:solidFill>
                  <a:srgbClr val="002060"/>
                </a:solidFill>
                <a:latin typeface="華康中圓體" panose="020F0509000000000000" pitchFamily="49" charset="-120"/>
                <a:ea typeface="華康中圓體" panose="020F0509000000000000" pitchFamily="49" charset="-120"/>
              </a:rPr>
              <a:t>2009</a:t>
            </a:r>
            <a:r>
              <a:rPr lang="zh-TW" altLang="en-US" sz="2800" dirty="0">
                <a:solidFill>
                  <a:srgbClr val="002060"/>
                </a:solidFill>
                <a:latin typeface="華康中圓體" panose="020F0509000000000000" pitchFamily="49" charset="-120"/>
                <a:ea typeface="華康中圓體" panose="020F0509000000000000" pitchFamily="49" charset="-120"/>
              </a:rPr>
              <a:t>年國際研究團隊取自太平洋範圍原住民</a:t>
            </a:r>
            <a:r>
              <a:rPr lang="en-US" altLang="zh-TW" sz="2800" dirty="0">
                <a:solidFill>
                  <a:srgbClr val="002060"/>
                </a:solidFill>
                <a:latin typeface="華康中圓體" panose="020F0509000000000000" pitchFamily="49" charset="-120"/>
                <a:ea typeface="華康中圓體" panose="020F0509000000000000" pitchFamily="49" charset="-120"/>
              </a:rPr>
              <a:t>212</a:t>
            </a:r>
            <a:r>
              <a:rPr lang="zh-TW" altLang="en-US" sz="2800" dirty="0">
                <a:solidFill>
                  <a:srgbClr val="002060"/>
                </a:solidFill>
                <a:latin typeface="華康中圓體" panose="020F0509000000000000" pitchFamily="49" charset="-120"/>
                <a:ea typeface="華康中圓體" panose="020F0509000000000000" pitchFamily="49" charset="-120"/>
              </a:rPr>
              <a:t>個病原體幽門螺旋桿菌個體的遺傳學研究，由兩種不同的幽門螺旋桿菌追蹤人類遷徙史。根據這項研究也顯示南島語族出自台灣。</a:t>
            </a:r>
          </a:p>
        </p:txBody>
      </p:sp>
    </p:spTree>
    <p:extLst>
      <p:ext uri="{BB962C8B-B14F-4D97-AF65-F5344CB8AC3E}">
        <p14:creationId xmlns:p14="http://schemas.microsoft.com/office/powerpoint/2010/main" val="91791747"/>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505225" y="5673059"/>
            <a:ext cx="11172307" cy="954107"/>
          </a:xfrm>
          <a:prstGeom prst="rect">
            <a:avLst/>
          </a:prstGeom>
        </p:spPr>
        <p:txBody>
          <a:bodyPr wrap="square">
            <a:spAutoFit/>
          </a:bodyPr>
          <a:lstStyle/>
          <a:p>
            <a:r>
              <a:rPr lang="en-US" altLang="zh-TW" sz="2800" dirty="0">
                <a:solidFill>
                  <a:srgbClr val="3333FF"/>
                </a:solidFill>
                <a:latin typeface="Arial" panose="020B0604020202020204" pitchFamily="34" charset="0"/>
                <a:ea typeface="華康標楷體" panose="03000509000000000000" pitchFamily="65" charset="-120"/>
                <a:cs typeface="Arial" panose="020B0604020202020204" pitchFamily="34" charset="0"/>
              </a:rPr>
              <a:t>2003</a:t>
            </a:r>
            <a:r>
              <a:rPr lang="zh-TW" altLang="en-US" sz="2800" b="1" dirty="0">
                <a:solidFill>
                  <a:srgbClr val="3333FF"/>
                </a:solidFill>
                <a:latin typeface="Arial" panose="020B0604020202020204" pitchFamily="34" charset="0"/>
                <a:ea typeface="華康標楷體" panose="03000509000000000000" pitchFamily="65" charset="-120"/>
                <a:cs typeface="Arial" panose="020B0604020202020204" pitchFamily="34" charset="0"/>
              </a:rPr>
              <a:t>年</a:t>
            </a:r>
            <a:r>
              <a:rPr lang="zh-TW" altLang="en-US" sz="2800" b="1" dirty="0">
                <a:solidFill>
                  <a:srgbClr val="3333FF"/>
                </a:solidFill>
                <a:latin typeface="華康標楷體" panose="03000509000000000000" pitchFamily="65" charset="-120"/>
                <a:ea typeface="華康標楷體" panose="03000509000000000000" pitchFamily="65" charset="-120"/>
                <a:cs typeface="Times New Roman" panose="02020603050405020304" pitchFamily="18" charset="0"/>
              </a:rPr>
              <a:t>羅德</a:t>
            </a:r>
            <a:r>
              <a:rPr lang="zh-TW" altLang="zh-TW" sz="2800" b="1" dirty="0">
                <a:solidFill>
                  <a:srgbClr val="3333FF"/>
                </a:solidFill>
                <a:latin typeface="華康標楷體" panose="03000509000000000000" pitchFamily="65" charset="-120"/>
                <a:ea typeface="華康標楷體" panose="03000509000000000000" pitchFamily="65" charset="-120"/>
                <a:cs typeface="Times New Roman" panose="02020603050405020304" pitchFamily="18" charset="0"/>
              </a:rPr>
              <a:t>在選定的</a:t>
            </a:r>
            <a:r>
              <a:rPr lang="en-US" altLang="zh-TW" sz="2800" dirty="0">
                <a:solidFill>
                  <a:srgbClr val="3333FF"/>
                </a:solidFill>
                <a:latin typeface="Arial" panose="020B0604020202020204" pitchFamily="34" charset="0"/>
                <a:ea typeface="華康標楷體" panose="03000509000000000000" pitchFamily="65" charset="-120"/>
                <a:cs typeface="Arial" panose="020B0604020202020204" pitchFamily="34" charset="0"/>
              </a:rPr>
              <a:t>C2</a:t>
            </a:r>
            <a:r>
              <a:rPr lang="zh-TW" altLang="zh-TW" sz="2800" b="1" dirty="0">
                <a:solidFill>
                  <a:srgbClr val="3333FF"/>
                </a:solidFill>
                <a:latin typeface="華康標楷體" panose="03000509000000000000" pitchFamily="65" charset="-120"/>
                <a:ea typeface="華康標楷體" panose="03000509000000000000" pitchFamily="65" charset="-120"/>
                <a:cs typeface="Times New Roman" panose="02020603050405020304" pitchFamily="18" charset="0"/>
              </a:rPr>
              <a:t>模式試驗中，最近共同祖先的第一個後代出現在每個地區的時期</a:t>
            </a:r>
            <a:r>
              <a:rPr lang="zh-TW" altLang="en-US" sz="2800" b="1" dirty="0">
                <a:solidFill>
                  <a:srgbClr val="3333FF"/>
                </a:solidFill>
                <a:latin typeface="華康標楷體" panose="03000509000000000000" pitchFamily="65" charset="-120"/>
                <a:ea typeface="華康標楷體" panose="03000509000000000000" pitchFamily="65" charset="-120"/>
                <a:cs typeface="Times New Roman" panose="02020603050405020304" pitchFamily="18" charset="0"/>
              </a:rPr>
              <a:t>，得出所有人類的共同祖先是</a:t>
            </a:r>
            <a:r>
              <a:rPr lang="en-US" altLang="zh-TW" sz="2800" dirty="0">
                <a:solidFill>
                  <a:srgbClr val="3333FF"/>
                </a:solidFill>
                <a:latin typeface="Arial" panose="020B0604020202020204" pitchFamily="34" charset="0"/>
                <a:ea typeface="華康標楷體" panose="03000509000000000000" pitchFamily="65" charset="-120"/>
                <a:cs typeface="Arial" panose="020B0604020202020204" pitchFamily="34" charset="0"/>
              </a:rPr>
              <a:t>5,000</a:t>
            </a:r>
            <a:r>
              <a:rPr lang="zh-TW" altLang="en-US" sz="2800" b="1" dirty="0">
                <a:solidFill>
                  <a:srgbClr val="3333FF"/>
                </a:solidFill>
                <a:latin typeface="華康標楷體" panose="03000509000000000000" pitchFamily="65" charset="-120"/>
                <a:ea typeface="華康標楷體" panose="03000509000000000000" pitchFamily="65" charset="-120"/>
                <a:cs typeface="Times New Roman" panose="02020603050405020304" pitchFamily="18" charset="0"/>
              </a:rPr>
              <a:t>年前台灣人</a:t>
            </a:r>
            <a:r>
              <a:rPr lang="zh-TW" altLang="zh-TW" sz="2800" b="1" dirty="0">
                <a:solidFill>
                  <a:srgbClr val="3333FF"/>
                </a:solidFill>
                <a:latin typeface="華康標楷體" panose="03000509000000000000" pitchFamily="65" charset="-120"/>
                <a:ea typeface="華康標楷體" panose="03000509000000000000" pitchFamily="65" charset="-120"/>
                <a:cs typeface="Times New Roman" panose="02020603050405020304" pitchFamily="18" charset="0"/>
              </a:rPr>
              <a:t>。</a:t>
            </a:r>
            <a:endParaRPr lang="zh-TW" altLang="en-US" sz="2800" b="1" dirty="0">
              <a:solidFill>
                <a:srgbClr val="3333FF"/>
              </a:solidFill>
              <a:latin typeface="華康標楷體" panose="03000509000000000000" pitchFamily="65" charset="-120"/>
              <a:ea typeface="華康標楷體" panose="03000509000000000000" pitchFamily="65" charset="-120"/>
            </a:endParaRPr>
          </a:p>
        </p:txBody>
      </p:sp>
      <p:sp>
        <p:nvSpPr>
          <p:cNvPr id="8" name="矩形 7"/>
          <p:cNvSpPr/>
          <p:nvPr/>
        </p:nvSpPr>
        <p:spPr>
          <a:xfrm>
            <a:off x="350979" y="96548"/>
            <a:ext cx="11480801" cy="707886"/>
          </a:xfrm>
          <a:prstGeom prst="rect">
            <a:avLst/>
          </a:prstGeom>
        </p:spPr>
        <p:txBody>
          <a:bodyPr wrap="square">
            <a:spAutoFit/>
          </a:bodyPr>
          <a:lstStyle/>
          <a:p>
            <a:pPr algn="ctr"/>
            <a:r>
              <a:rPr lang="zh-TW" altLang="zh-TW" sz="4000" kern="1800" dirty="0">
                <a:solidFill>
                  <a:srgbClr val="A50021"/>
                </a:solidFill>
                <a:latin typeface="華康中特圓體" panose="020F0809000000000000" pitchFamily="49" charset="-120"/>
                <a:ea typeface="華康中特圓體" panose="020F0809000000000000" pitchFamily="49" charset="-120"/>
                <a:cs typeface="新細明體" panose="02020500000000000000" pitchFamily="18" charset="-120"/>
              </a:rPr>
              <a:t>麻省理工</a:t>
            </a:r>
            <a:r>
              <a:rPr lang="zh-TW" altLang="en-US" sz="4000" kern="1800" dirty="0">
                <a:solidFill>
                  <a:srgbClr val="A50021"/>
                </a:solidFill>
                <a:latin typeface="華康中特圓體" panose="020F0809000000000000" pitchFamily="49" charset="-120"/>
                <a:ea typeface="華康中特圓體" panose="020F0809000000000000" pitchFamily="49" charset="-120"/>
                <a:cs typeface="新細明體" panose="02020500000000000000" pitchFamily="18" charset="-120"/>
              </a:rPr>
              <a:t>學院</a:t>
            </a:r>
            <a:r>
              <a:rPr lang="zh-TW" altLang="zh-TW" sz="4000" kern="1800" dirty="0">
                <a:solidFill>
                  <a:srgbClr val="A50021"/>
                </a:solidFill>
                <a:latin typeface="華康中特圓體" panose="020F0809000000000000" pitchFamily="49" charset="-120"/>
                <a:ea typeface="華康中特圓體" panose="020F0809000000000000" pitchFamily="49" charset="-120"/>
                <a:cs typeface="新細明體" panose="02020500000000000000" pitchFamily="18" charset="-120"/>
              </a:rPr>
              <a:t>研究所有人類的共同祖先是</a:t>
            </a:r>
            <a:r>
              <a:rPr lang="zh-TW" altLang="en-US" sz="4000" kern="1800" dirty="0">
                <a:solidFill>
                  <a:srgbClr val="A50021"/>
                </a:solidFill>
                <a:latin typeface="華康中特圓體" panose="020F0809000000000000" pitchFamily="49" charset="-120"/>
                <a:ea typeface="華康中特圓體" panose="020F0809000000000000" pitchFamily="49" charset="-120"/>
                <a:cs typeface="新細明體" panose="02020500000000000000" pitchFamily="18" charset="-120"/>
              </a:rPr>
              <a:t>台</a:t>
            </a:r>
            <a:r>
              <a:rPr lang="zh-TW" altLang="zh-TW" sz="4000" kern="1800" dirty="0">
                <a:solidFill>
                  <a:srgbClr val="A50021"/>
                </a:solidFill>
                <a:latin typeface="華康中特圓體" panose="020F0809000000000000" pitchFamily="49" charset="-120"/>
                <a:ea typeface="華康中特圓體" panose="020F0809000000000000" pitchFamily="49" charset="-120"/>
                <a:cs typeface="新細明體" panose="02020500000000000000" pitchFamily="18" charset="-120"/>
              </a:rPr>
              <a:t>灣人</a:t>
            </a:r>
            <a:endParaRPr lang="zh-TW" altLang="en-US" sz="4000" dirty="0">
              <a:solidFill>
                <a:srgbClr val="A50021"/>
              </a:solidFill>
              <a:latin typeface="華康中特圓體" panose="020F0809000000000000" pitchFamily="49" charset="-120"/>
              <a:ea typeface="華康中特圓體" panose="020F0809000000000000" pitchFamily="49" charset="-120"/>
            </a:endParaRPr>
          </a:p>
        </p:txBody>
      </p:sp>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155" y="707887"/>
            <a:ext cx="11976242" cy="5093145"/>
          </a:xfrm>
          <a:prstGeom prst="rect">
            <a:avLst/>
          </a:prstGeom>
        </p:spPr>
      </p:pic>
    </p:spTree>
    <p:extLst>
      <p:ext uri="{BB962C8B-B14F-4D97-AF65-F5344CB8AC3E}">
        <p14:creationId xmlns:p14="http://schemas.microsoft.com/office/powerpoint/2010/main" val="3750574151"/>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p:cNvSpPr txBox="1">
            <a:spLocks/>
          </p:cNvSpPr>
          <p:nvPr/>
        </p:nvSpPr>
        <p:spPr>
          <a:xfrm>
            <a:off x="3078632" y="463308"/>
            <a:ext cx="10515600" cy="69333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zh-TW" sz="3600" dirty="0">
                <a:solidFill>
                  <a:srgbClr val="A50021"/>
                </a:solidFill>
                <a:latin typeface="華康中特圓體" panose="020F0809000000000000" pitchFamily="49" charset="-120"/>
                <a:ea typeface="華康中特圓體" panose="020F0809000000000000" pitchFamily="49" charset="-120"/>
              </a:rPr>
              <a:t>大坌坑文化是南島語族的祖先文化</a:t>
            </a:r>
            <a:endParaRPr lang="zh-TW" altLang="en-US" sz="3600" dirty="0">
              <a:solidFill>
                <a:srgbClr val="A50021"/>
              </a:solidFill>
              <a:latin typeface="華康中特圓體" panose="020F0809000000000000" pitchFamily="49" charset="-120"/>
              <a:ea typeface="華康中特圓體" panose="020F0809000000000000" pitchFamily="49" charset="-120"/>
            </a:endParaRPr>
          </a:p>
        </p:txBody>
      </p:sp>
      <p:pic>
        <p:nvPicPr>
          <p:cNvPr id="8" name="圖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776" y="256608"/>
            <a:ext cx="4410103" cy="5791415"/>
          </a:xfrm>
          <a:prstGeom prst="rect">
            <a:avLst/>
          </a:prstGeom>
          <a:ln w="12700">
            <a:solidFill>
              <a:schemeClr val="tx1"/>
            </a:solidFill>
          </a:ln>
        </p:spPr>
      </p:pic>
      <p:sp>
        <p:nvSpPr>
          <p:cNvPr id="9" name="矩形 8"/>
          <p:cNvSpPr/>
          <p:nvPr/>
        </p:nvSpPr>
        <p:spPr>
          <a:xfrm>
            <a:off x="445107" y="6045361"/>
            <a:ext cx="3828098" cy="523220"/>
          </a:xfrm>
          <a:prstGeom prst="rect">
            <a:avLst/>
          </a:prstGeom>
        </p:spPr>
        <p:txBody>
          <a:bodyPr wrap="square">
            <a:spAutoFit/>
          </a:bodyPr>
          <a:lstStyle/>
          <a:p>
            <a:r>
              <a:rPr lang="zh-TW" altLang="en-US" sz="2800" b="1" dirty="0">
                <a:solidFill>
                  <a:srgbClr val="3333FF"/>
                </a:solidFill>
                <a:latin typeface="華康標楷體" panose="03000509000000000000" pitchFamily="65" charset="-120"/>
                <a:ea typeface="華康標楷體" panose="03000509000000000000" pitchFamily="65" charset="-120"/>
              </a:rPr>
              <a:t>台灣大坌坑文化分布圖</a:t>
            </a:r>
          </a:p>
        </p:txBody>
      </p:sp>
      <p:pic>
        <p:nvPicPr>
          <p:cNvPr id="10" name="圖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7644" y="1449051"/>
            <a:ext cx="7397579" cy="4631698"/>
          </a:xfrm>
          <a:prstGeom prst="rect">
            <a:avLst/>
          </a:prstGeom>
        </p:spPr>
      </p:pic>
      <p:sp>
        <p:nvSpPr>
          <p:cNvPr id="11" name="Rectangle 2"/>
          <p:cNvSpPr txBox="1">
            <a:spLocks noChangeArrowheads="1"/>
          </p:cNvSpPr>
          <p:nvPr/>
        </p:nvSpPr>
        <p:spPr bwMode="auto">
          <a:xfrm>
            <a:off x="5275515" y="5919065"/>
            <a:ext cx="6121835" cy="578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kumimoji="1" sz="4400">
                <a:solidFill>
                  <a:schemeClr val="tx1"/>
                </a:solidFill>
                <a:latin typeface="Arial" charset="0"/>
                <a:ea typeface="華康儷粗圓" pitchFamily="49" charset="-120"/>
              </a:defRPr>
            </a:lvl1pPr>
            <a:lvl2pPr marL="742950" indent="-285750" eaLnBrk="0" hangingPunct="0">
              <a:defRPr kumimoji="1" sz="4400">
                <a:solidFill>
                  <a:schemeClr val="tx1"/>
                </a:solidFill>
                <a:latin typeface="Arial" charset="0"/>
                <a:ea typeface="華康儷粗圓" pitchFamily="49" charset="-120"/>
              </a:defRPr>
            </a:lvl2pPr>
            <a:lvl3pPr marL="1143000" indent="-228600" eaLnBrk="0" hangingPunct="0">
              <a:defRPr kumimoji="1" sz="4400">
                <a:solidFill>
                  <a:schemeClr val="tx1"/>
                </a:solidFill>
                <a:latin typeface="Arial" charset="0"/>
                <a:ea typeface="華康儷粗圓" pitchFamily="49" charset="-120"/>
              </a:defRPr>
            </a:lvl3pPr>
            <a:lvl4pPr marL="1600200" indent="-228600" eaLnBrk="0" hangingPunct="0">
              <a:defRPr kumimoji="1" sz="4400">
                <a:solidFill>
                  <a:schemeClr val="tx1"/>
                </a:solidFill>
                <a:latin typeface="Arial" charset="0"/>
                <a:ea typeface="華康儷粗圓" pitchFamily="49" charset="-120"/>
              </a:defRPr>
            </a:lvl4pPr>
            <a:lvl5pPr marL="2057400" indent="-228600" eaLnBrk="0" hangingPunct="0">
              <a:defRPr kumimoji="1" sz="4400">
                <a:solidFill>
                  <a:schemeClr val="tx1"/>
                </a:solidFill>
                <a:latin typeface="Arial" charset="0"/>
                <a:ea typeface="華康儷粗圓" pitchFamily="49" charset="-120"/>
              </a:defRPr>
            </a:lvl5pPr>
            <a:lvl6pPr marL="2514600" indent="-228600" eaLnBrk="0" fontAlgn="ctr" hangingPunct="0">
              <a:spcBef>
                <a:spcPct val="0"/>
              </a:spcBef>
              <a:spcAft>
                <a:spcPct val="0"/>
              </a:spcAft>
              <a:defRPr kumimoji="1" sz="4400">
                <a:solidFill>
                  <a:schemeClr val="tx1"/>
                </a:solidFill>
                <a:latin typeface="Arial" charset="0"/>
                <a:ea typeface="華康儷粗圓" pitchFamily="49" charset="-120"/>
              </a:defRPr>
            </a:lvl6pPr>
            <a:lvl7pPr marL="2971800" indent="-228600" eaLnBrk="0" fontAlgn="ctr" hangingPunct="0">
              <a:spcBef>
                <a:spcPct val="0"/>
              </a:spcBef>
              <a:spcAft>
                <a:spcPct val="0"/>
              </a:spcAft>
              <a:defRPr kumimoji="1" sz="4400">
                <a:solidFill>
                  <a:schemeClr val="tx1"/>
                </a:solidFill>
                <a:latin typeface="Arial" charset="0"/>
                <a:ea typeface="華康儷粗圓" pitchFamily="49" charset="-120"/>
              </a:defRPr>
            </a:lvl7pPr>
            <a:lvl8pPr marL="3429000" indent="-228600" eaLnBrk="0" fontAlgn="ctr" hangingPunct="0">
              <a:spcBef>
                <a:spcPct val="0"/>
              </a:spcBef>
              <a:spcAft>
                <a:spcPct val="0"/>
              </a:spcAft>
              <a:defRPr kumimoji="1" sz="4400">
                <a:solidFill>
                  <a:schemeClr val="tx1"/>
                </a:solidFill>
                <a:latin typeface="Arial" charset="0"/>
                <a:ea typeface="華康儷粗圓" pitchFamily="49" charset="-120"/>
              </a:defRPr>
            </a:lvl8pPr>
            <a:lvl9pPr marL="3886200" indent="-228600" eaLnBrk="0" fontAlgn="ctr" hangingPunct="0">
              <a:spcBef>
                <a:spcPct val="0"/>
              </a:spcBef>
              <a:spcAft>
                <a:spcPct val="0"/>
              </a:spcAft>
              <a:defRPr kumimoji="1" sz="4400">
                <a:solidFill>
                  <a:schemeClr val="tx1"/>
                </a:solidFill>
                <a:latin typeface="Arial" charset="0"/>
                <a:ea typeface="華康儷粗圓" pitchFamily="49" charset="-120"/>
              </a:defRPr>
            </a:lvl9pPr>
          </a:lstStyle>
          <a:p>
            <a:pPr algn="ctr" eaLnBrk="1" fontAlgn="base" hangingPunct="1"/>
            <a:r>
              <a:rPr lang="zh-TW" altLang="en-US" sz="2800" b="1" dirty="0">
                <a:solidFill>
                  <a:srgbClr val="3333FF"/>
                </a:solidFill>
                <a:latin typeface="華康標楷體" panose="03000509000000000000" pitchFamily="65" charset="-120"/>
                <a:ea typeface="華康標楷體" panose="03000509000000000000" pitchFamily="65" charset="-120"/>
              </a:rPr>
              <a:t>大坌坑文化在台灣海峽二岸分佈情形 </a:t>
            </a:r>
          </a:p>
        </p:txBody>
      </p:sp>
    </p:spTree>
    <p:extLst>
      <p:ext uri="{BB962C8B-B14F-4D97-AF65-F5344CB8AC3E}">
        <p14:creationId xmlns:p14="http://schemas.microsoft.com/office/powerpoint/2010/main" val="2933647932"/>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txBox="1">
            <a:spLocks noChangeArrowheads="1"/>
          </p:cNvSpPr>
          <p:nvPr/>
        </p:nvSpPr>
        <p:spPr>
          <a:xfrm>
            <a:off x="1344417" y="169475"/>
            <a:ext cx="9890512" cy="58935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3600" dirty="0">
                <a:solidFill>
                  <a:srgbClr val="A50021"/>
                </a:solidFill>
                <a:latin typeface="華康中特圓體" panose="020F0809000000000000" pitchFamily="49" charset="-120"/>
                <a:ea typeface="華康中特圓體" panose="020F0809000000000000" pitchFamily="49" charset="-120"/>
              </a:rPr>
              <a:t>手工織布器技術</a:t>
            </a:r>
            <a:r>
              <a:rPr lang="zh-TW" altLang="zh-TW" sz="3600" dirty="0">
                <a:solidFill>
                  <a:srgbClr val="A50021"/>
                </a:solidFill>
                <a:latin typeface="華康中特圓體" panose="020F0809000000000000" pitchFamily="49" charset="-120"/>
                <a:ea typeface="華康中特圓體" panose="020F0809000000000000" pitchFamily="49" charset="-120"/>
              </a:rPr>
              <a:t>跟隨南島民族遷徙至</a:t>
            </a:r>
            <a:r>
              <a:rPr lang="zh-TW" altLang="en-US" sz="3600" dirty="0">
                <a:solidFill>
                  <a:srgbClr val="A50021"/>
                </a:solidFill>
                <a:latin typeface="華康中特圓體" panose="020F0809000000000000" pitchFamily="49" charset="-120"/>
                <a:ea typeface="華康中特圓體" panose="020F0809000000000000" pitchFamily="49" charset="-120"/>
              </a:rPr>
              <a:t>世界各地</a:t>
            </a:r>
          </a:p>
        </p:txBody>
      </p:sp>
      <p:sp>
        <p:nvSpPr>
          <p:cNvPr id="5" name="矩形 4"/>
          <p:cNvSpPr/>
          <p:nvPr/>
        </p:nvSpPr>
        <p:spPr>
          <a:xfrm>
            <a:off x="623310" y="5965445"/>
            <a:ext cx="5780714" cy="523605"/>
          </a:xfrm>
          <a:prstGeom prst="rect">
            <a:avLst/>
          </a:prstGeom>
        </p:spPr>
        <p:txBody>
          <a:bodyPr wrap="square">
            <a:spAutoFit/>
          </a:bodyPr>
          <a:lstStyle/>
          <a:p>
            <a:pPr algn="just">
              <a:lnSpc>
                <a:spcPts val="3600"/>
              </a:lnSpc>
              <a:spcBef>
                <a:spcPct val="50000"/>
              </a:spcBef>
            </a:pPr>
            <a:r>
              <a:rPr lang="zh-TW" altLang="en-US" sz="2800" b="1" dirty="0">
                <a:solidFill>
                  <a:srgbClr val="322ED2"/>
                </a:solidFill>
                <a:latin typeface="華康標楷體" panose="03000509000000000000" pitchFamily="65" charset="-120"/>
                <a:ea typeface="華康標楷體" panose="03000509000000000000" pitchFamily="65" charset="-120"/>
              </a:rPr>
              <a:t>盛裝漂亮的平埔族織布女</a:t>
            </a:r>
            <a:r>
              <a:rPr lang="en-US" altLang="zh-TW" sz="2800" b="1" dirty="0">
                <a:solidFill>
                  <a:srgbClr val="322ED2"/>
                </a:solidFill>
                <a:latin typeface="Arial" panose="020B0604020202020204" pitchFamily="34" charset="0"/>
                <a:ea typeface="華康標楷體" panose="03000509000000000000" pitchFamily="65" charset="-120"/>
                <a:cs typeface="Arial" panose="020B0604020202020204" pitchFamily="34" charset="0"/>
              </a:rPr>
              <a:t>─</a:t>
            </a:r>
            <a:r>
              <a:rPr lang="zh-TW" altLang="en-US" sz="2800" b="1" dirty="0">
                <a:solidFill>
                  <a:srgbClr val="322ED2"/>
                </a:solidFill>
                <a:latin typeface="華康標楷體" panose="03000509000000000000" pitchFamily="65" charset="-120"/>
                <a:ea typeface="華康標楷體" panose="03000509000000000000" pitchFamily="65" charset="-120"/>
              </a:rPr>
              <a:t>女校主任</a:t>
            </a:r>
            <a:endParaRPr lang="en-US" altLang="zh-TW" sz="2800" b="1" dirty="0">
              <a:solidFill>
                <a:srgbClr val="322ED2"/>
              </a:solidFill>
              <a:latin typeface="華康標楷體" panose="03000509000000000000" pitchFamily="65" charset="-120"/>
              <a:ea typeface="華康標楷體" panose="03000509000000000000" pitchFamily="65" charset="-120"/>
            </a:endParaRPr>
          </a:p>
        </p:txBody>
      </p:sp>
      <p:sp>
        <p:nvSpPr>
          <p:cNvPr id="6" name="矩形 5"/>
          <p:cNvSpPr/>
          <p:nvPr/>
        </p:nvSpPr>
        <p:spPr>
          <a:xfrm>
            <a:off x="6570532" y="5678572"/>
            <a:ext cx="5442356" cy="810478"/>
          </a:xfrm>
          <a:prstGeom prst="rect">
            <a:avLst/>
          </a:prstGeom>
        </p:spPr>
        <p:txBody>
          <a:bodyPr wrap="square">
            <a:spAutoFit/>
          </a:bodyPr>
          <a:lstStyle/>
          <a:p>
            <a:pPr algn="just">
              <a:lnSpc>
                <a:spcPts val="2800"/>
              </a:lnSpc>
            </a:pPr>
            <a:r>
              <a:rPr lang="zh-TW" altLang="en-US" sz="2800" b="1" dirty="0">
                <a:solidFill>
                  <a:srgbClr val="322ED2"/>
                </a:solidFill>
                <a:latin typeface="華康標楷體" panose="03000509000000000000" pitchFamily="65" charset="-120"/>
                <a:ea typeface="華康標楷體" panose="03000509000000000000" pitchFamily="65" charset="-120"/>
              </a:rPr>
              <a:t>庫薩耶島民以香蕉絲用手工織布器編織成布匹 </a:t>
            </a:r>
          </a:p>
        </p:txBody>
      </p:sp>
      <p:sp>
        <p:nvSpPr>
          <p:cNvPr id="7" name="矩形 6"/>
          <p:cNvSpPr/>
          <p:nvPr/>
        </p:nvSpPr>
        <p:spPr>
          <a:xfrm>
            <a:off x="957071" y="719981"/>
            <a:ext cx="10710738" cy="1384995"/>
          </a:xfrm>
          <a:prstGeom prst="rect">
            <a:avLst/>
          </a:prstGeom>
        </p:spPr>
        <p:txBody>
          <a:bodyPr wrap="square">
            <a:spAutoFit/>
          </a:bodyPr>
          <a:lstStyle/>
          <a:p>
            <a:r>
              <a:rPr lang="zh-TW" altLang="en-US" sz="2800" dirty="0">
                <a:solidFill>
                  <a:srgbClr val="000066"/>
                </a:solidFill>
                <a:latin typeface="華康中圓體" panose="020F0509000000000000" pitchFamily="49" charset="-120"/>
                <a:ea typeface="華康中圓體" panose="020F0509000000000000" pitchFamily="49" charset="-120"/>
              </a:rPr>
              <a:t>台灣平埔族的凱達格</a:t>
            </a:r>
            <a:r>
              <a:rPr lang="zh-TW" altLang="en-US" sz="2800" dirty="0">
                <a:solidFill>
                  <a:srgbClr val="000066"/>
                </a:solidFill>
                <a:latin typeface="華康細圓體" panose="020F0309000000000000" pitchFamily="49" charset="-120"/>
                <a:ea typeface="華康細圓體" panose="020F0309000000000000" pitchFamily="49" charset="-120"/>
              </a:rPr>
              <a:t>蘭</a:t>
            </a:r>
            <a:r>
              <a:rPr lang="zh-TW" altLang="en-US" sz="2800" dirty="0">
                <a:solidFill>
                  <a:srgbClr val="000066"/>
                </a:solidFill>
                <a:latin typeface="華康中圓體" panose="020F0509000000000000" pitchFamily="49" charset="-120"/>
                <a:ea typeface="華康中圓體" panose="020F0509000000000000" pitchFamily="49" charset="-120"/>
              </a:rPr>
              <a:t>族和噶瑪</a:t>
            </a:r>
            <a:r>
              <a:rPr lang="zh-TW" altLang="en-US" sz="2800" dirty="0">
                <a:solidFill>
                  <a:srgbClr val="000066"/>
                </a:solidFill>
                <a:latin typeface="華康細圓體" panose="020F0309000000000000" pitchFamily="49" charset="-120"/>
                <a:ea typeface="華康細圓體" panose="020F0309000000000000" pitchFamily="49" charset="-120"/>
              </a:rPr>
              <a:t>蘭</a:t>
            </a:r>
            <a:r>
              <a:rPr lang="zh-TW" altLang="en-US" sz="2800" dirty="0">
                <a:solidFill>
                  <a:srgbClr val="000066"/>
                </a:solidFill>
                <a:latin typeface="華康中圓體" panose="020F0509000000000000" pitchFamily="49" charset="-120"/>
                <a:ea typeface="華康中圓體" panose="020F0509000000000000" pitchFamily="49" charset="-120"/>
              </a:rPr>
              <a:t>族婦人所使用的個人手工織布器，最先使用香蕉絲做為編織的原料，織成各種編織物；這種編織技術傳至世界各地原住民都在普遍使用。</a:t>
            </a:r>
            <a:endParaRPr lang="zh-TW" altLang="en-US" sz="2800" dirty="0"/>
          </a:p>
        </p:txBody>
      </p:sp>
      <p:pic>
        <p:nvPicPr>
          <p:cNvPr id="8" name="圖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4895" y="2104176"/>
            <a:ext cx="5597545" cy="3957735"/>
          </a:xfrm>
          <a:prstGeom prst="rect">
            <a:avLst/>
          </a:prstGeom>
          <a:ln w="6350">
            <a:solidFill>
              <a:schemeClr val="tx1"/>
            </a:solidFill>
          </a:ln>
        </p:spPr>
      </p:pic>
      <p:pic>
        <p:nvPicPr>
          <p:cNvPr id="13" name="圖片 12" descr="一張含有 人員, 服裝, 人的臉孔, 就座、坐著的一段時間 的圖片&#10;&#10;AI 產生的內容可能不正確。">
            <a:extLst>
              <a:ext uri="{FF2B5EF4-FFF2-40B4-BE49-F238E27FC236}">
                <a16:creationId xmlns:a16="http://schemas.microsoft.com/office/drawing/2014/main" id="{B37A061B-F013-03C9-08F9-ACB2A72601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9570" y="1720837"/>
            <a:ext cx="5054716" cy="3957735"/>
          </a:xfrm>
          <a:prstGeom prst="rect">
            <a:avLst/>
          </a:prstGeom>
        </p:spPr>
      </p:pic>
    </p:spTree>
    <p:extLst>
      <p:ext uri="{BB962C8B-B14F-4D97-AF65-F5344CB8AC3E}">
        <p14:creationId xmlns:p14="http://schemas.microsoft.com/office/powerpoint/2010/main" val="2191721595"/>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174919" y="0"/>
            <a:ext cx="5724644" cy="646331"/>
          </a:xfrm>
          <a:prstGeom prst="rect">
            <a:avLst/>
          </a:prstGeom>
        </p:spPr>
        <p:txBody>
          <a:bodyPr wrap="none">
            <a:spAutoFit/>
          </a:bodyPr>
          <a:lstStyle/>
          <a:p>
            <a:r>
              <a:rPr lang="zh-TW" altLang="en-US" sz="3600" dirty="0">
                <a:solidFill>
                  <a:srgbClr val="A50021"/>
                </a:solidFill>
                <a:latin typeface="華康中特圓體" panose="020F0809000000000000" pitchFamily="49" charset="-120"/>
                <a:ea typeface="華康中特圓體" panose="020F0809000000000000" pitchFamily="49" charset="-120"/>
              </a:rPr>
              <a:t>台灣原住民自稱太陽族子孫</a:t>
            </a:r>
          </a:p>
        </p:txBody>
      </p:sp>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189" y="646331"/>
            <a:ext cx="4955787" cy="5983069"/>
          </a:xfrm>
          <a:prstGeom prst="rect">
            <a:avLst/>
          </a:prstGeom>
          <a:ln w="12700">
            <a:solidFill>
              <a:schemeClr val="tx1"/>
            </a:solidFill>
          </a:ln>
        </p:spPr>
      </p:pic>
      <p:sp>
        <p:nvSpPr>
          <p:cNvPr id="4" name="矩形 3"/>
          <p:cNvSpPr/>
          <p:nvPr/>
        </p:nvSpPr>
        <p:spPr>
          <a:xfrm>
            <a:off x="5183976" y="513971"/>
            <a:ext cx="7074448" cy="1384995"/>
          </a:xfrm>
          <a:prstGeom prst="rect">
            <a:avLst/>
          </a:prstGeom>
        </p:spPr>
        <p:txBody>
          <a:bodyPr wrap="square">
            <a:spAutoFit/>
          </a:bodyPr>
          <a:lstStyle/>
          <a:p>
            <a:r>
              <a:rPr lang="zh-TW" altLang="en-US" sz="2800" dirty="0">
                <a:solidFill>
                  <a:srgbClr val="000066"/>
                </a:solidFill>
                <a:latin typeface="華康中圓體" panose="020F0509000000000000" pitchFamily="49" charset="-120"/>
                <a:ea typeface="華康中圓體" panose="020F0509000000000000" pitchFamily="49" charset="-120"/>
              </a:rPr>
              <a:t>姆大陸</a:t>
            </a:r>
            <a:r>
              <a:rPr lang="zh-TW" altLang="zh-TW" sz="2800" dirty="0">
                <a:solidFill>
                  <a:srgbClr val="000066"/>
                </a:solidFill>
                <a:latin typeface="華康中圓體" panose="020F0509000000000000" pitchFamily="49" charset="-120"/>
                <a:ea typeface="華康中圓體" panose="020F0509000000000000" pitchFamily="49" charset="-120"/>
              </a:rPr>
              <a:t>母系社會</a:t>
            </a:r>
            <a:r>
              <a:rPr lang="zh-TW" altLang="en-US" sz="2800" dirty="0">
                <a:solidFill>
                  <a:srgbClr val="000066"/>
                </a:solidFill>
                <a:latin typeface="華康中圓體" panose="020F0509000000000000" pitchFamily="49" charset="-120"/>
                <a:ea typeface="華康中圓體" panose="020F0509000000000000" pitchFamily="49" charset="-120"/>
              </a:rPr>
              <a:t>與台灣原住民相同。</a:t>
            </a:r>
            <a:r>
              <a:rPr lang="zh-TW" altLang="zh-TW"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凱達格</a:t>
            </a:r>
            <a:r>
              <a:rPr lang="zh-TW" altLang="en-US" sz="2800" dirty="0">
                <a:solidFill>
                  <a:srgbClr val="000066"/>
                </a:solidFill>
                <a:latin typeface="華康細圓體" panose="020F0309000000000000" pitchFamily="49" charset="-120"/>
                <a:ea typeface="華康細圓體" panose="020F0309000000000000" pitchFamily="49" charset="-120"/>
              </a:rPr>
              <a:t>蘭</a:t>
            </a:r>
            <a:r>
              <a:rPr lang="zh-TW" altLang="en-US"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族</a:t>
            </a:r>
            <a:r>
              <a:rPr lang="zh-TW" altLang="zh-TW"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人</a:t>
            </a:r>
            <a:r>
              <a:rPr lang="zh-TW" altLang="en-US"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a:t>
            </a:r>
            <a:r>
              <a:rPr lang="zh-TW" altLang="zh-TW"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自稱為</a:t>
            </a:r>
            <a:r>
              <a:rPr lang="zh-TW" altLang="en-US"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a:t>
            </a:r>
            <a:r>
              <a:rPr lang="zh-TW" altLang="zh-TW"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太陽</a:t>
            </a:r>
            <a:r>
              <a:rPr lang="zh-TW" altLang="en-US"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原住民</a:t>
            </a:r>
            <a:r>
              <a:rPr lang="zh-TW" altLang="zh-TW"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族的子孫</a:t>
            </a:r>
            <a:r>
              <a:rPr lang="zh-TW" altLang="en-US"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a:t>
            </a:r>
            <a:endParaRPr lang="zh-TW" altLang="en-US" sz="2800" dirty="0">
              <a:solidFill>
                <a:srgbClr val="000066"/>
              </a:solidFill>
              <a:latin typeface="華康中圓體" panose="020F0509000000000000" pitchFamily="49" charset="-120"/>
              <a:ea typeface="華康中圓體" panose="020F0509000000000000" pitchFamily="49" charset="-120"/>
            </a:endParaRPr>
          </a:p>
          <a:p>
            <a:endParaRPr lang="zh-TW" altLang="en-US" sz="2800" dirty="0">
              <a:solidFill>
                <a:srgbClr val="000066"/>
              </a:solidFill>
              <a:latin typeface="華康中圓體" panose="020F0509000000000000" pitchFamily="49" charset="-120"/>
              <a:ea typeface="華康中圓體" panose="020F0509000000000000" pitchFamily="49" charset="-120"/>
            </a:endParaRPr>
          </a:p>
        </p:txBody>
      </p:sp>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6505" y="1468660"/>
            <a:ext cx="3811447" cy="4799169"/>
          </a:xfrm>
          <a:prstGeom prst="rect">
            <a:avLst/>
          </a:prstGeom>
          <a:ln w="12700">
            <a:solidFill>
              <a:schemeClr val="tx1"/>
            </a:solidFill>
          </a:ln>
        </p:spPr>
      </p:pic>
      <p:pic>
        <p:nvPicPr>
          <p:cNvPr id="6" name="Picture 7" descr="人面S"/>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9140481" y="1517646"/>
            <a:ext cx="2068402" cy="2467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圖片 6"/>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9140481" y="4063451"/>
            <a:ext cx="2935020" cy="2204378"/>
          </a:xfrm>
          <a:prstGeom prst="rect">
            <a:avLst/>
          </a:prstGeom>
          <a:ln w="12700">
            <a:solidFill>
              <a:schemeClr val="tx1"/>
            </a:solidFill>
          </a:ln>
        </p:spPr>
      </p:pic>
      <p:sp>
        <p:nvSpPr>
          <p:cNvPr id="8" name="矩形 7"/>
          <p:cNvSpPr/>
          <p:nvPr/>
        </p:nvSpPr>
        <p:spPr>
          <a:xfrm>
            <a:off x="5183975" y="6215523"/>
            <a:ext cx="7429365" cy="523220"/>
          </a:xfrm>
          <a:prstGeom prst="rect">
            <a:avLst/>
          </a:prstGeom>
        </p:spPr>
        <p:txBody>
          <a:bodyPr wrap="square">
            <a:spAutoFit/>
          </a:bodyPr>
          <a:lstStyle/>
          <a:p>
            <a:pPr>
              <a:spcBef>
                <a:spcPct val="50000"/>
              </a:spcBef>
            </a:pPr>
            <a:r>
              <a:rPr lang="zh-TW" altLang="en-US" sz="2800" b="1" kern="100" spc="-200" dirty="0">
                <a:solidFill>
                  <a:srgbClr val="3333FF"/>
                </a:solidFill>
                <a:latin typeface="華康標楷體" panose="03000509000000000000" pitchFamily="65" charset="-120"/>
                <a:ea typeface="華康標楷體" panose="03000509000000000000" pitchFamily="65" charset="-120"/>
              </a:rPr>
              <a:t>荖蘭前山人面岩雕中間人臉及岩雕之下三角塘</a:t>
            </a:r>
            <a:endParaRPr lang="en-US" altLang="zh-TW" sz="2800" b="1" kern="100" spc="-200" dirty="0">
              <a:solidFill>
                <a:srgbClr val="3333FF"/>
              </a:solidFill>
              <a:latin typeface="華康標楷體" panose="03000509000000000000" pitchFamily="65" charset="-120"/>
              <a:ea typeface="華康標楷體" panose="03000509000000000000" pitchFamily="65" charset="-120"/>
            </a:endParaRPr>
          </a:p>
        </p:txBody>
      </p:sp>
    </p:spTree>
    <p:extLst>
      <p:ext uri="{BB962C8B-B14F-4D97-AF65-F5344CB8AC3E}">
        <p14:creationId xmlns:p14="http://schemas.microsoft.com/office/powerpoint/2010/main" val="2790969470"/>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097499" y="247673"/>
            <a:ext cx="6647974" cy="646331"/>
          </a:xfrm>
          <a:prstGeom prst="rect">
            <a:avLst/>
          </a:prstGeom>
        </p:spPr>
        <p:txBody>
          <a:bodyPr wrap="none">
            <a:spAutoFit/>
          </a:bodyPr>
          <a:lstStyle/>
          <a:p>
            <a:r>
              <a:rPr lang="zh-TW" altLang="zh-TW" sz="3600" dirty="0">
                <a:solidFill>
                  <a:srgbClr val="A50021"/>
                </a:solidFill>
                <a:latin typeface="華康中特圓體" panose="020F0809000000000000" pitchFamily="49" charset="-120"/>
                <a:ea typeface="華康中特圓體" panose="020F0809000000000000" pitchFamily="49" charset="-120"/>
                <a:cs typeface="細明體" panose="02020509000000000000" pitchFamily="49" charset="-120"/>
              </a:rPr>
              <a:t>紋面族人源流</a:t>
            </a:r>
            <a:r>
              <a:rPr lang="zh-TW" altLang="zh-TW" sz="3600" dirty="0">
                <a:solidFill>
                  <a:srgbClr val="A50021"/>
                </a:solidFill>
                <a:latin typeface="華康中特圓體" panose="020F0809000000000000" pitchFamily="49" charset="-120"/>
                <a:ea typeface="華康中特圓體" panose="020F0809000000000000" pitchFamily="49" charset="-120"/>
              </a:rPr>
              <a:t>可能</a:t>
            </a:r>
            <a:r>
              <a:rPr lang="zh-TW" altLang="zh-TW" sz="3600" dirty="0">
                <a:solidFill>
                  <a:srgbClr val="A50021"/>
                </a:solidFill>
                <a:latin typeface="華康中特圓體" panose="020F0809000000000000" pitchFamily="49" charset="-120"/>
                <a:ea typeface="華康中特圓體" panose="020F0809000000000000" pitchFamily="49" charset="-120"/>
                <a:cs typeface="細明體" panose="02020509000000000000" pitchFamily="49" charset="-120"/>
              </a:rPr>
              <a:t>是台灣原住民</a:t>
            </a:r>
            <a:endParaRPr lang="zh-TW" altLang="en-US" sz="3600" dirty="0">
              <a:solidFill>
                <a:srgbClr val="A50021"/>
              </a:solidFill>
              <a:latin typeface="華康中特圓體" panose="020F0809000000000000" pitchFamily="49" charset="-120"/>
              <a:ea typeface="華康中特圓體" panose="020F0809000000000000" pitchFamily="49" charset="-120"/>
            </a:endParaRPr>
          </a:p>
        </p:txBody>
      </p:sp>
      <p:sp>
        <p:nvSpPr>
          <p:cNvPr id="4" name="矩形 3"/>
          <p:cNvSpPr/>
          <p:nvPr/>
        </p:nvSpPr>
        <p:spPr>
          <a:xfrm>
            <a:off x="2882933" y="5701703"/>
            <a:ext cx="3213067" cy="960453"/>
          </a:xfrm>
          <a:prstGeom prst="rect">
            <a:avLst/>
          </a:prstGeom>
        </p:spPr>
        <p:txBody>
          <a:bodyPr wrap="square">
            <a:spAutoFit/>
          </a:bodyPr>
          <a:lstStyle/>
          <a:p>
            <a:r>
              <a:rPr lang="en-US" altLang="zh-TW" sz="2800" dirty="0">
                <a:solidFill>
                  <a:srgbClr val="3333FF"/>
                </a:solidFill>
                <a:ea typeface="華康標楷體" panose="03000509000000000000" pitchFamily="65" charset="-120"/>
              </a:rPr>
              <a:t>1906</a:t>
            </a:r>
            <a:r>
              <a:rPr lang="zh-TW" altLang="en-US" sz="2800" b="1" dirty="0">
                <a:solidFill>
                  <a:srgbClr val="3333FF"/>
                </a:solidFill>
                <a:latin typeface="華康標楷體" panose="03000509000000000000" pitchFamily="65" charset="-120"/>
                <a:ea typeface="華康標楷體" panose="03000509000000000000" pitchFamily="65" charset="-120"/>
              </a:rPr>
              <a:t>年森丑之助拍攝之泰雅族女子</a:t>
            </a:r>
            <a:r>
              <a:rPr lang="zh-TW" altLang="en-US" sz="2800" dirty="0">
                <a:solidFill>
                  <a:srgbClr val="3333FF"/>
                </a:solidFill>
                <a:latin typeface="華康標楷體" panose="03000509000000000000" pitchFamily="65" charset="-120"/>
                <a:ea typeface="華康標楷體" panose="03000509000000000000" pitchFamily="65" charset="-120"/>
              </a:rPr>
              <a:t>。</a:t>
            </a:r>
          </a:p>
        </p:txBody>
      </p:sp>
      <p:sp>
        <p:nvSpPr>
          <p:cNvPr id="5" name="矩形 4"/>
          <p:cNvSpPr/>
          <p:nvPr/>
        </p:nvSpPr>
        <p:spPr>
          <a:xfrm>
            <a:off x="6208296" y="800964"/>
            <a:ext cx="3639640" cy="5262979"/>
          </a:xfrm>
          <a:prstGeom prst="rect">
            <a:avLst/>
          </a:prstGeom>
        </p:spPr>
        <p:txBody>
          <a:bodyPr wrap="square">
            <a:spAutoFit/>
          </a:bodyPr>
          <a:lstStyle/>
          <a:p>
            <a:pPr hangingPunct="0"/>
            <a:r>
              <a:rPr lang="zh-TW" altLang="zh-TW"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台灣</a:t>
            </a:r>
            <a:r>
              <a:rPr lang="zh-TW" altLang="zh-TW" sz="2800" dirty="0">
                <a:solidFill>
                  <a:srgbClr val="000066"/>
                </a:solidFill>
                <a:latin typeface="華康中圓體" panose="020F0509000000000000" pitchFamily="49" charset="-120"/>
                <a:ea typeface="華康中圓體" panose="020F0509000000000000" pitchFamily="49" charset="-120"/>
              </a:rPr>
              <a:t>原住民泰雅族、</a:t>
            </a:r>
            <a:r>
              <a:rPr lang="zh-TW" altLang="zh-TW" sz="2800" dirty="0">
                <a:solidFill>
                  <a:srgbClr val="000066"/>
                </a:solidFill>
                <a:latin typeface="華康細圓體" panose="020F0309000000000000" pitchFamily="49" charset="-120"/>
                <a:ea typeface="華康細圓體" panose="020F0309000000000000" pitchFamily="49" charset="-120"/>
                <a:cs typeface="Times New Roman" panose="02020603050405020304" pitchFamily="18" charset="0"/>
              </a:rPr>
              <a:t>賽</a:t>
            </a:r>
            <a:r>
              <a:rPr lang="zh-TW" altLang="zh-TW" sz="2800" dirty="0">
                <a:solidFill>
                  <a:srgbClr val="000066"/>
                </a:solidFill>
                <a:latin typeface="華康中圓體" panose="020F0509000000000000" pitchFamily="49" charset="-120"/>
                <a:ea typeface="華康中圓體" panose="020F0509000000000000" pitchFamily="49" charset="-120"/>
              </a:rPr>
              <a:t>德克族、太魯閣族等民族</a:t>
            </a:r>
            <a:r>
              <a:rPr lang="zh-TW" altLang="en-US" sz="2800" dirty="0">
                <a:solidFill>
                  <a:srgbClr val="000066"/>
                </a:solidFill>
                <a:latin typeface="華康中圓體" panose="020F0509000000000000" pitchFamily="49" charset="-120"/>
                <a:ea typeface="華康中圓體" panose="020F0509000000000000" pitchFamily="49" charset="-120"/>
              </a:rPr>
              <a:t>仍有</a:t>
            </a:r>
            <a:r>
              <a:rPr lang="zh-TW" altLang="zh-TW" sz="2800" dirty="0">
                <a:solidFill>
                  <a:srgbClr val="000066"/>
                </a:solidFill>
                <a:latin typeface="華康中圓體" panose="020F0509000000000000" pitchFamily="49" charset="-120"/>
                <a:ea typeface="華康中圓體" panose="020F0509000000000000" pitchFamily="49" charset="-120"/>
              </a:rPr>
              <a:t>的習俗</a:t>
            </a:r>
            <a:r>
              <a:rPr lang="zh-TW" altLang="en-US" sz="2800" dirty="0">
                <a:solidFill>
                  <a:srgbClr val="000066"/>
                </a:solidFill>
                <a:latin typeface="華康中圓體" panose="020F0509000000000000" pitchFamily="49" charset="-120"/>
                <a:ea typeface="華康中圓體" panose="020F0509000000000000" pitchFamily="49" charset="-120"/>
              </a:rPr>
              <a:t>，</a:t>
            </a:r>
            <a:r>
              <a:rPr lang="zh-TW" altLang="zh-TW" sz="2800" dirty="0">
                <a:solidFill>
                  <a:srgbClr val="000066"/>
                </a:solidFill>
                <a:latin typeface="華康中圓體" panose="020F0509000000000000" pitchFamily="49" charset="-120"/>
                <a:ea typeface="華康中圓體" panose="020F0509000000000000" pitchFamily="49" charset="-120"/>
              </a:rPr>
              <a:t>紋面代表成</a:t>
            </a:r>
            <a:r>
              <a:rPr lang="zh-TW" altLang="en-US" sz="2800" dirty="0">
                <a:solidFill>
                  <a:srgbClr val="000066"/>
                </a:solidFill>
                <a:latin typeface="華康中圓體" panose="020F0509000000000000" pitchFamily="49" charset="-120"/>
                <a:ea typeface="華康中圓體" panose="020F0509000000000000" pitchFamily="49" charset="-120"/>
              </a:rPr>
              <a:t>年</a:t>
            </a:r>
            <a:r>
              <a:rPr lang="zh-TW" altLang="zh-TW" sz="2800" dirty="0">
                <a:solidFill>
                  <a:srgbClr val="000066"/>
                </a:solidFill>
                <a:latin typeface="華康中圓體" panose="020F0509000000000000" pitchFamily="49" charset="-120"/>
                <a:ea typeface="華康中圓體" panose="020F0509000000000000" pitchFamily="49" charset="-120"/>
              </a:rPr>
              <a:t>及其成就的標記</a:t>
            </a:r>
            <a:r>
              <a:rPr lang="zh-TW" altLang="en-US" sz="2800" dirty="0">
                <a:solidFill>
                  <a:srgbClr val="000066"/>
                </a:solidFill>
                <a:latin typeface="華康中圓體" panose="020F0509000000000000" pitchFamily="49" charset="-120"/>
                <a:ea typeface="華康中圓體" panose="020F0509000000000000" pitchFamily="49" charset="-120"/>
              </a:rPr>
              <a:t>。隨著南島語族的擴散而分佈的民族有紐西蘭毛利族、北美部分印第安民族、中國海南省黎族、雲南省獨龍族、布朗族、基諾族、傣族</a:t>
            </a:r>
            <a:r>
              <a:rPr lang="zh-TW" altLang="zh-TW" sz="2800" dirty="0">
                <a:solidFill>
                  <a:srgbClr val="000066"/>
                </a:solidFill>
                <a:latin typeface="華康中圓體" panose="020F0509000000000000" pitchFamily="49" charset="-120"/>
                <a:ea typeface="華康中圓體" panose="020F0509000000000000" pitchFamily="49" charset="-120"/>
              </a:rPr>
              <a:t>等</a:t>
            </a:r>
            <a:r>
              <a:rPr lang="zh-TW" altLang="en-US" sz="2800" dirty="0">
                <a:solidFill>
                  <a:srgbClr val="000066"/>
                </a:solidFill>
                <a:latin typeface="華康中圓體" panose="020F0509000000000000" pitchFamily="49" charset="-120"/>
                <a:ea typeface="華康中圓體" panose="020F0509000000000000" pitchFamily="49" charset="-120"/>
              </a:rPr>
              <a:t>。</a:t>
            </a:r>
            <a:endParaRPr lang="zh-TW" altLang="en-US" sz="2800" dirty="0"/>
          </a:p>
        </p:txBody>
      </p:sp>
      <p:pic>
        <p:nvPicPr>
          <p:cNvPr id="7" name="圖片 6" descr="一張含有 人的臉孔, 服裝, 直向, 寫生 的圖片&#10;&#10;AI 產生的內容可能不正確。">
            <a:extLst>
              <a:ext uri="{FF2B5EF4-FFF2-40B4-BE49-F238E27FC236}">
                <a16:creationId xmlns:a16="http://schemas.microsoft.com/office/drawing/2014/main" id="{DBF52AE7-E145-A421-8018-E3FA5CB7585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15097" y="918950"/>
            <a:ext cx="3280903" cy="4782753"/>
          </a:xfrm>
          <a:prstGeom prst="rect">
            <a:avLst/>
          </a:prstGeom>
          <a:ln w="6350">
            <a:solidFill>
              <a:schemeClr val="tx1"/>
            </a:solidFill>
          </a:ln>
        </p:spPr>
      </p:pic>
    </p:spTree>
    <p:extLst>
      <p:ext uri="{BB962C8B-B14F-4D97-AF65-F5344CB8AC3E}">
        <p14:creationId xmlns:p14="http://schemas.microsoft.com/office/powerpoint/2010/main" val="2731644984"/>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50357" y="844272"/>
            <a:ext cx="10515600" cy="779877"/>
          </a:xfrm>
        </p:spPr>
        <p:txBody>
          <a:bodyPr>
            <a:normAutofit/>
          </a:bodyPr>
          <a:lstStyle/>
          <a:p>
            <a:pPr algn="ctr"/>
            <a:r>
              <a:rPr lang="zh-TW" altLang="zh-TW" sz="3600" dirty="0">
                <a:solidFill>
                  <a:srgbClr val="990033"/>
                </a:solidFill>
                <a:latin typeface="華康中特圓體" panose="020F0809000000000000" pitchFamily="49" charset="-120"/>
                <a:ea typeface="華康中特圓體" panose="020F0809000000000000" pitchFamily="49" charset="-120"/>
              </a:rPr>
              <a:t>基因組分析比對台灣是太平洋構樹</a:t>
            </a:r>
            <a:r>
              <a:rPr lang="zh-TW" altLang="en-US" sz="3600" dirty="0">
                <a:solidFill>
                  <a:srgbClr val="990033"/>
                </a:solidFill>
                <a:latin typeface="華康中特圓體" panose="020F0809000000000000" pitchFamily="49" charset="-120"/>
                <a:ea typeface="華康中特圓體" panose="020F0809000000000000" pitchFamily="49" charset="-120"/>
              </a:rPr>
              <a:t>的</a:t>
            </a:r>
            <a:r>
              <a:rPr lang="zh-TW" altLang="zh-TW" sz="3600" dirty="0">
                <a:solidFill>
                  <a:srgbClr val="990033"/>
                </a:solidFill>
                <a:latin typeface="華康中特圓體" panose="020F0809000000000000" pitchFamily="49" charset="-120"/>
                <a:ea typeface="華康中特圓體" panose="020F0809000000000000" pitchFamily="49" charset="-120"/>
              </a:rPr>
              <a:t>原鄉</a:t>
            </a:r>
            <a:endParaRPr lang="zh-TW" altLang="en-US" sz="3600" dirty="0">
              <a:solidFill>
                <a:srgbClr val="990033"/>
              </a:solidFill>
              <a:latin typeface="華康中特圓體" panose="020F0809000000000000" pitchFamily="49" charset="-120"/>
              <a:ea typeface="華康中特圓體" panose="020F0809000000000000" pitchFamily="49" charset="-120"/>
            </a:endParaRPr>
          </a:p>
        </p:txBody>
      </p:sp>
      <p:sp>
        <p:nvSpPr>
          <p:cNvPr id="4" name="矩形 3"/>
          <p:cNvSpPr/>
          <p:nvPr/>
        </p:nvSpPr>
        <p:spPr>
          <a:xfrm>
            <a:off x="5402424" y="1519463"/>
            <a:ext cx="6526553" cy="5140253"/>
          </a:xfrm>
          <a:prstGeom prst="rect">
            <a:avLst/>
          </a:prstGeom>
        </p:spPr>
        <p:txBody>
          <a:bodyPr wrap="square">
            <a:spAutoFit/>
          </a:bodyPr>
          <a:lstStyle/>
          <a:p>
            <a:pPr algn="just" hangingPunct="0">
              <a:lnSpc>
                <a:spcPts val="3600"/>
              </a:lnSpc>
            </a:pPr>
            <a:r>
              <a:rPr lang="en-US" altLang="zh-TW"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2015</a:t>
            </a:r>
            <a:r>
              <a:rPr lang="zh-TW" altLang="en-US"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年台</a:t>
            </a:r>
            <a:r>
              <a:rPr lang="zh-TW" altLang="zh-TW"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大</a:t>
            </a:r>
            <a:r>
              <a:rPr lang="zh-TW" altLang="en-US"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學</a:t>
            </a:r>
            <a:r>
              <a:rPr lang="zh-TW" altLang="zh-TW"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森林環資系與智利</a:t>
            </a:r>
            <a:r>
              <a:rPr lang="zh-TW" altLang="zh-TW" sz="2800" kern="1800" dirty="0">
                <a:solidFill>
                  <a:srgbClr val="000066"/>
                </a:solidFill>
                <a:latin typeface="Arial" panose="020B0604020202020204" pitchFamily="34" charset="0"/>
                <a:ea typeface="華康中圓體" panose="020F0509000000000000" pitchFamily="49" charset="-120"/>
                <a:cs typeface="Arial" panose="020B0604020202020204" pitchFamily="34" charset="0"/>
              </a:rPr>
              <a:t>學</a:t>
            </a:r>
            <a:r>
              <a:rPr lang="zh-TW" altLang="en-US" sz="2800" kern="1800" dirty="0">
                <a:solidFill>
                  <a:srgbClr val="000066"/>
                </a:solidFill>
                <a:latin typeface="Arial" panose="020B0604020202020204" pitchFamily="34" charset="0"/>
                <a:ea typeface="華康中圓體" panose="020F0509000000000000" pitchFamily="49" charset="-120"/>
                <a:cs typeface="Arial" panose="020B0604020202020204" pitchFamily="34" charset="0"/>
              </a:rPr>
              <a:t>者</a:t>
            </a:r>
            <a:r>
              <a:rPr lang="zh-TW" altLang="zh-TW"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團隊合作</a:t>
            </a:r>
            <a:r>
              <a:rPr lang="zh-TW" altLang="en-US" sz="2800" kern="0" dirty="0">
                <a:solidFill>
                  <a:srgbClr val="000066"/>
                </a:solidFill>
                <a:latin typeface="Arial" panose="020B0604020202020204" pitchFamily="34" charset="0"/>
                <a:ea typeface="華康中圓體" panose="020F0509000000000000" pitchFamily="49" charset="-120"/>
                <a:cs typeface="Arial" panose="020B0604020202020204" pitchFamily="34" charset="0"/>
              </a:rPr>
              <a:t>，</a:t>
            </a:r>
            <a:r>
              <a:rPr lang="zh-TW" altLang="zh-TW"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採集</a:t>
            </a:r>
            <a:r>
              <a:rPr lang="zh-TW" altLang="en-US"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從西</a:t>
            </a:r>
            <a:r>
              <a:rPr lang="zh-TW" altLang="zh-TW"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太平洋島弧的中國、日本、</a:t>
            </a:r>
            <a:r>
              <a:rPr lang="zh-TW" altLang="en-US"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台</a:t>
            </a:r>
            <a:r>
              <a:rPr lang="zh-TW" altLang="zh-TW"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灣、菲律賓、中南半島、印尼</a:t>
            </a:r>
            <a:r>
              <a:rPr lang="zh-TW" altLang="zh-TW" sz="2800" kern="0" dirty="0">
                <a:solidFill>
                  <a:srgbClr val="000066"/>
                </a:solidFill>
                <a:latin typeface="Arial" panose="020B0604020202020204" pitchFamily="34" charset="0"/>
                <a:ea typeface="華康中圓體" panose="020F0509000000000000" pitchFamily="49" charset="-120"/>
                <a:cs typeface="Arial" panose="020B0604020202020204" pitchFamily="34" charset="0"/>
              </a:rPr>
              <a:t>蘇拉威西</a:t>
            </a:r>
            <a:r>
              <a:rPr lang="en-US" altLang="zh-TW" sz="2800" kern="0" dirty="0">
                <a:solidFill>
                  <a:srgbClr val="000066"/>
                </a:solidFill>
                <a:latin typeface="Arial" panose="020B0604020202020204" pitchFamily="34" charset="0"/>
                <a:ea typeface="華康中圓體" panose="020F0509000000000000" pitchFamily="49" charset="-120"/>
                <a:cs typeface="Arial" panose="020B0604020202020204" pitchFamily="34" charset="0"/>
              </a:rPr>
              <a:t>(</a:t>
            </a:r>
            <a:r>
              <a:rPr lang="zh-TW" altLang="zh-TW" sz="2800" dirty="0">
                <a:solidFill>
                  <a:srgbClr val="000066"/>
                </a:solidFill>
                <a:latin typeface="Arial" panose="020B0604020202020204" pitchFamily="34" charset="0"/>
                <a:cs typeface="Arial" panose="020B0604020202020204" pitchFamily="34" charset="0"/>
              </a:rPr>
              <a:t>Sulawesi</a:t>
            </a:r>
            <a:r>
              <a:rPr lang="en-US" altLang="zh-TW" sz="2800" dirty="0">
                <a:solidFill>
                  <a:srgbClr val="000066"/>
                </a:solidFill>
                <a:latin typeface="Arial" panose="020B0604020202020204" pitchFamily="34" charset="0"/>
                <a:cs typeface="Arial" panose="020B0604020202020204" pitchFamily="34" charset="0"/>
              </a:rPr>
              <a:t>)</a:t>
            </a:r>
            <a:r>
              <a:rPr lang="zh-TW" altLang="zh-TW"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、新幾內亞</a:t>
            </a:r>
            <a:r>
              <a:rPr lang="zh-TW" altLang="en-US"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a:t>
            </a:r>
            <a:r>
              <a:rPr lang="zh-TW" altLang="zh-TW"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以及大洋洲等島嶼</a:t>
            </a:r>
            <a:r>
              <a:rPr lang="zh-TW" altLang="en-US"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的</a:t>
            </a:r>
            <a:r>
              <a:rPr lang="zh-TW" altLang="zh-TW" sz="2800" kern="0" dirty="0">
                <a:solidFill>
                  <a:srgbClr val="000066"/>
                </a:solidFill>
                <a:latin typeface="Arial" panose="020B0604020202020204" pitchFamily="34" charset="0"/>
                <a:ea typeface="華康中圓體" panose="020F0509000000000000" pitchFamily="49" charset="-120"/>
                <a:cs typeface="Arial" panose="020B0604020202020204" pitchFamily="34" charset="0"/>
              </a:rPr>
              <a:t>構樹</a:t>
            </a:r>
            <a:r>
              <a:rPr lang="en-US" altLang="zh-TW" sz="2800" kern="0" dirty="0">
                <a:solidFill>
                  <a:srgbClr val="000066"/>
                </a:solidFill>
                <a:latin typeface="Arial" panose="020B0604020202020204" pitchFamily="34" charset="0"/>
                <a:ea typeface="華康中圓體" panose="020F0509000000000000" pitchFamily="49" charset="-120"/>
                <a:cs typeface="Arial" panose="020B0604020202020204" pitchFamily="34" charset="0"/>
              </a:rPr>
              <a:t>604</a:t>
            </a:r>
            <a:r>
              <a:rPr lang="zh-TW" altLang="en-US" sz="2800" kern="0" dirty="0">
                <a:solidFill>
                  <a:srgbClr val="000066"/>
                </a:solidFill>
                <a:latin typeface="Arial" panose="020B0604020202020204" pitchFamily="34" charset="0"/>
                <a:ea typeface="華康中圓體" panose="020F0509000000000000" pitchFamily="49" charset="-120"/>
                <a:cs typeface="Arial" panose="020B0604020202020204" pitchFamily="34" charset="0"/>
              </a:rPr>
              <a:t>個</a:t>
            </a:r>
            <a:r>
              <a:rPr lang="zh-TW" altLang="zh-TW"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樣本</a:t>
            </a:r>
            <a:r>
              <a:rPr lang="zh-TW" altLang="en-US"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a:t>
            </a:r>
            <a:r>
              <a:rPr lang="zh-TW" altLang="zh-TW"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進行基因組分析比對</a:t>
            </a:r>
            <a:r>
              <a:rPr lang="zh-TW" altLang="en-US" sz="2800" kern="0" dirty="0">
                <a:solidFill>
                  <a:srgbClr val="000066"/>
                </a:solidFill>
                <a:latin typeface="Arial" panose="020B0604020202020204" pitchFamily="34" charset="0"/>
                <a:ea typeface="華康中圓體" panose="020F0509000000000000" pitchFamily="49" charset="-120"/>
                <a:cs typeface="Arial" panose="020B0604020202020204" pitchFamily="34" charset="0"/>
              </a:rPr>
              <a:t>。</a:t>
            </a:r>
            <a:r>
              <a:rPr lang="zh-TW" altLang="zh-TW" sz="2800" kern="0" dirty="0">
                <a:solidFill>
                  <a:srgbClr val="000066"/>
                </a:solidFill>
                <a:latin typeface="Arial" panose="020B0604020202020204" pitchFamily="34" charset="0"/>
                <a:ea typeface="華康中圓體" panose="020F0509000000000000" pitchFamily="49" charset="-120"/>
                <a:cs typeface="Arial" panose="020B0604020202020204" pitchFamily="34" charset="0"/>
              </a:rPr>
              <a:t>在母系</a:t>
            </a:r>
            <a:r>
              <a:rPr lang="zh-TW" altLang="zh-TW" sz="2800" kern="100" dirty="0">
                <a:solidFill>
                  <a:srgbClr val="000066"/>
                </a:solidFill>
                <a:latin typeface="Arial" panose="020B0604020202020204" pitchFamily="34" charset="0"/>
                <a:ea typeface="華康細圓體" panose="020F0309000000000000" pitchFamily="49" charset="-120"/>
                <a:cs typeface="Arial" panose="020B0604020202020204" pitchFamily="34" charset="0"/>
              </a:rPr>
              <a:t>遺</a:t>
            </a:r>
            <a:r>
              <a:rPr lang="zh-TW" altLang="zh-TW" sz="2800" kern="0" dirty="0">
                <a:solidFill>
                  <a:srgbClr val="000066"/>
                </a:solidFill>
                <a:latin typeface="Arial" panose="020B0604020202020204" pitchFamily="34" charset="0"/>
                <a:ea typeface="華康中圓體" panose="020F0509000000000000" pitchFamily="49" charset="-120"/>
                <a:cs typeface="Arial" panose="020B0604020202020204" pitchFamily="34" charset="0"/>
              </a:rPr>
              <a:t>傳的葉綠體基因組</a:t>
            </a:r>
            <a:r>
              <a:rPr lang="en-US" altLang="zh-TW" sz="2800" kern="0" dirty="0" err="1">
                <a:solidFill>
                  <a:srgbClr val="000066"/>
                </a:solidFill>
                <a:latin typeface="Arial" panose="020B0604020202020204" pitchFamily="34" charset="0"/>
                <a:ea typeface="華康中圓體" panose="020F0509000000000000" pitchFamily="49" charset="-120"/>
                <a:cs typeface="Arial" panose="020B0604020202020204" pitchFamily="34" charset="0"/>
              </a:rPr>
              <a:t>ndhF</a:t>
            </a:r>
            <a:r>
              <a:rPr lang="zh-TW" altLang="zh-TW" sz="2800" kern="0" dirty="0">
                <a:solidFill>
                  <a:srgbClr val="000066"/>
                </a:solidFill>
                <a:latin typeface="Arial" panose="020B0604020202020204" pitchFamily="34" charset="0"/>
                <a:ea typeface="華康中圓體" panose="020F0509000000000000" pitchFamily="49" charset="-120"/>
                <a:cs typeface="Arial" panose="020B0604020202020204" pitchFamily="34" charset="0"/>
              </a:rPr>
              <a:t>與</a:t>
            </a:r>
            <a:r>
              <a:rPr lang="en-US" altLang="zh-TW" sz="2800" kern="0" dirty="0">
                <a:solidFill>
                  <a:srgbClr val="000066"/>
                </a:solidFill>
                <a:latin typeface="Arial" panose="020B0604020202020204" pitchFamily="34" charset="0"/>
                <a:ea typeface="華康中圓體" panose="020F0509000000000000" pitchFamily="49" charset="-120"/>
                <a:cs typeface="Arial" panose="020B0604020202020204" pitchFamily="34" charset="0"/>
              </a:rPr>
              <a:t>rpl32</a:t>
            </a:r>
            <a:r>
              <a:rPr lang="zh-TW" altLang="zh-TW" sz="2800" kern="0" dirty="0">
                <a:solidFill>
                  <a:srgbClr val="000066"/>
                </a:solidFill>
                <a:latin typeface="Arial" panose="020B0604020202020204" pitchFamily="34" charset="0"/>
                <a:ea typeface="華康中圓體" panose="020F0509000000000000" pitchFamily="49" charset="-120"/>
                <a:cs typeface="Arial" panose="020B0604020202020204" pitchFamily="34" charset="0"/>
              </a:rPr>
              <a:t>兩個基因間的</a:t>
            </a:r>
            <a:r>
              <a:rPr lang="en-US" altLang="zh-TW" sz="2800" kern="0" dirty="0">
                <a:solidFill>
                  <a:srgbClr val="000066"/>
                </a:solidFill>
                <a:latin typeface="Arial" panose="020B0604020202020204" pitchFamily="34" charset="0"/>
                <a:ea typeface="華康中圓體" panose="020F0509000000000000" pitchFamily="49" charset="-120"/>
                <a:cs typeface="Arial" panose="020B0604020202020204" pitchFamily="34" charset="0"/>
              </a:rPr>
              <a:t>DNA</a:t>
            </a:r>
            <a:r>
              <a:rPr lang="zh-TW" altLang="zh-TW" sz="2800" kern="0" dirty="0">
                <a:solidFill>
                  <a:srgbClr val="000066"/>
                </a:solidFill>
                <a:latin typeface="Arial" panose="020B0604020202020204" pitchFamily="34" charset="0"/>
                <a:ea typeface="華康中圓體" panose="020F0509000000000000" pitchFamily="49" charset="-120"/>
                <a:cs typeface="Arial" panose="020B0604020202020204" pitchFamily="34" charset="0"/>
              </a:rPr>
              <a:t>序列中</a:t>
            </a:r>
            <a:r>
              <a:rPr lang="zh-TW" altLang="en-US" sz="2800" kern="0" dirty="0">
                <a:solidFill>
                  <a:srgbClr val="000066"/>
                </a:solidFill>
                <a:latin typeface="Arial" panose="020B0604020202020204" pitchFamily="34" charset="0"/>
                <a:ea typeface="華康中圓體" panose="020F0509000000000000" pitchFamily="49" charset="-120"/>
                <a:cs typeface="Arial" panose="020B0604020202020204" pitchFamily="34" charset="0"/>
              </a:rPr>
              <a:t>，</a:t>
            </a:r>
            <a:r>
              <a:rPr lang="zh-TW" altLang="zh-TW" sz="2800" kern="0" dirty="0">
                <a:solidFill>
                  <a:srgbClr val="000066"/>
                </a:solidFill>
                <a:latin typeface="Arial" panose="020B0604020202020204" pitchFamily="34" charset="0"/>
                <a:ea typeface="華康中圓體" panose="020F0509000000000000" pitchFamily="49" charset="-120"/>
                <a:cs typeface="Arial" panose="020B0604020202020204" pitchFamily="34" charset="0"/>
              </a:rPr>
              <a:t>偵測到</a:t>
            </a:r>
            <a:r>
              <a:rPr lang="en-US" altLang="zh-TW" sz="2800" kern="0" dirty="0">
                <a:solidFill>
                  <a:srgbClr val="000066"/>
                </a:solidFill>
                <a:latin typeface="Arial" panose="020B0604020202020204" pitchFamily="34" charset="0"/>
                <a:ea typeface="華康中圓體" panose="020F0509000000000000" pitchFamily="49" charset="-120"/>
                <a:cs typeface="Arial" panose="020B0604020202020204" pitchFamily="34" charset="0"/>
              </a:rPr>
              <a:t>48</a:t>
            </a:r>
            <a:r>
              <a:rPr lang="zh-TW" altLang="zh-TW" sz="2800" kern="0" dirty="0">
                <a:solidFill>
                  <a:srgbClr val="000066"/>
                </a:solidFill>
                <a:latin typeface="Arial" panose="020B0604020202020204" pitchFamily="34" charset="0"/>
                <a:ea typeface="華康中圓體" panose="020F0509000000000000" pitchFamily="49" charset="-120"/>
                <a:cs typeface="Arial" panose="020B0604020202020204" pitchFamily="34" charset="0"/>
              </a:rPr>
              <a:t>個單倍型。</a:t>
            </a:r>
            <a:r>
              <a:rPr lang="zh-TW" altLang="en-US" sz="2800" kern="0" dirty="0">
                <a:solidFill>
                  <a:srgbClr val="000066"/>
                </a:solidFill>
                <a:latin typeface="Arial" panose="020B0604020202020204" pitchFamily="34" charset="0"/>
                <a:ea typeface="華康中圓體" panose="020F0509000000000000" pitchFamily="49" charset="-120"/>
                <a:cs typeface="Arial" panose="020B0604020202020204" pitchFamily="34" charset="0"/>
              </a:rPr>
              <a:t>發現</a:t>
            </a:r>
            <a:r>
              <a:rPr lang="zh-TW" altLang="zh-TW" sz="2800" kern="0" dirty="0">
                <a:solidFill>
                  <a:srgbClr val="000066"/>
                </a:solidFill>
                <a:latin typeface="Arial" panose="020B0604020202020204" pitchFamily="34" charset="0"/>
                <a:ea typeface="華康中圓體" panose="020F0509000000000000" pitchFamily="49" charset="-120"/>
                <a:cs typeface="Arial" panose="020B0604020202020204" pitchFamily="34" charset="0"/>
              </a:rPr>
              <a:t>分佈在太平洋島嶼的構樹單倍型都帶有與南台灣構樹特有的單倍型</a:t>
            </a:r>
            <a:r>
              <a:rPr lang="en-US" altLang="zh-TW" sz="2800" kern="0" dirty="0">
                <a:solidFill>
                  <a:srgbClr val="000066"/>
                </a:solidFill>
                <a:latin typeface="Arial" panose="020B0604020202020204" pitchFamily="34" charset="0"/>
                <a:ea typeface="華康中圓體" panose="020F0509000000000000" pitchFamily="49" charset="-120"/>
                <a:cs typeface="Arial" panose="020B0604020202020204" pitchFamily="34" charset="0"/>
              </a:rPr>
              <a:t>cp</a:t>
            </a:r>
            <a:r>
              <a:rPr lang="en-US" altLang="zh-TW"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-17</a:t>
            </a:r>
            <a:r>
              <a:rPr lang="zh-TW" altLang="zh-TW" sz="2800" kern="0" dirty="0">
                <a:solidFill>
                  <a:srgbClr val="000066"/>
                </a:solidFill>
                <a:latin typeface="Arial" panose="020B0604020202020204" pitchFamily="34" charset="0"/>
                <a:ea typeface="華康中圓體" panose="020F0509000000000000" pitchFamily="49" charset="-120"/>
                <a:cs typeface="Arial" panose="020B0604020202020204" pitchFamily="34" charset="0"/>
              </a:rPr>
              <a:t>的葉綠體基因相同</a:t>
            </a:r>
            <a:r>
              <a:rPr lang="en-US" altLang="zh-TW" sz="2800" kern="0" dirty="0">
                <a:solidFill>
                  <a:srgbClr val="000066"/>
                </a:solidFill>
                <a:latin typeface="Arial" panose="020B0604020202020204" pitchFamily="34" charset="0"/>
                <a:ea typeface="華康中圓體" panose="020F0509000000000000" pitchFamily="49" charset="-120"/>
                <a:cs typeface="Arial" panose="020B0604020202020204" pitchFamily="34" charset="0"/>
              </a:rPr>
              <a:t>(</a:t>
            </a:r>
            <a:r>
              <a:rPr lang="zh-TW" altLang="zh-TW" sz="2800" kern="0" dirty="0">
                <a:solidFill>
                  <a:srgbClr val="000066"/>
                </a:solidFill>
                <a:latin typeface="Arial" panose="020B0604020202020204" pitchFamily="34" charset="0"/>
                <a:ea typeface="華康中圓體" panose="020F0509000000000000" pitchFamily="49" charset="-120"/>
                <a:cs typeface="Arial" panose="020B0604020202020204" pitchFamily="34" charset="0"/>
              </a:rPr>
              <a:t>以紅色點標示</a:t>
            </a:r>
            <a:r>
              <a:rPr lang="en-US" altLang="zh-TW" sz="2800" kern="0" dirty="0">
                <a:solidFill>
                  <a:srgbClr val="000066"/>
                </a:solidFill>
                <a:latin typeface="Arial" panose="020B0604020202020204" pitchFamily="34" charset="0"/>
                <a:ea typeface="華康中圓體" panose="020F0509000000000000" pitchFamily="49" charset="-120"/>
                <a:cs typeface="Arial" panose="020B0604020202020204" pitchFamily="34" charset="0"/>
              </a:rPr>
              <a:t>)</a:t>
            </a:r>
            <a:r>
              <a:rPr lang="zh-TW" altLang="en-US"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a:t>
            </a:r>
            <a:r>
              <a:rPr lang="zh-TW" altLang="zh-TW"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由於</a:t>
            </a:r>
            <a:r>
              <a:rPr lang="en-US" altLang="zh-TW" sz="2800" kern="0" dirty="0">
                <a:solidFill>
                  <a:srgbClr val="000066"/>
                </a:solidFill>
                <a:latin typeface="Arial" panose="020B0604020202020204" pitchFamily="34" charset="0"/>
                <a:ea typeface="華康中圓體" panose="020F0509000000000000" pitchFamily="49" charset="-120"/>
                <a:cs typeface="Arial" panose="020B0604020202020204" pitchFamily="34" charset="0"/>
              </a:rPr>
              <a:t>cp</a:t>
            </a:r>
            <a:r>
              <a:rPr lang="en-US" altLang="zh-TW"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-17</a:t>
            </a:r>
            <a:r>
              <a:rPr lang="zh-TW" altLang="zh-TW"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衍生自</a:t>
            </a:r>
            <a:r>
              <a:rPr lang="en-US" altLang="zh-TW" sz="2800" kern="0" dirty="0">
                <a:solidFill>
                  <a:srgbClr val="000066"/>
                </a:solidFill>
                <a:latin typeface="Arial" panose="020B0604020202020204" pitchFamily="34" charset="0"/>
                <a:ea typeface="華康中圓體" panose="020F0509000000000000" pitchFamily="49" charset="-120"/>
                <a:cs typeface="Arial" panose="020B0604020202020204" pitchFamily="34" charset="0"/>
              </a:rPr>
              <a:t>cp</a:t>
            </a:r>
            <a:r>
              <a:rPr lang="en-US" altLang="zh-TW"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a:t>
            </a:r>
            <a:endParaRPr lang="en-US" altLang="zh-TW" sz="2800" dirty="0">
              <a:solidFill>
                <a:srgbClr val="000066"/>
              </a:solidFill>
              <a:latin typeface="華康中圓體" panose="020F0509000000000000" pitchFamily="49" charset="-120"/>
              <a:ea typeface="華康中圓體" panose="020F0509000000000000" pitchFamily="49" charset="-120"/>
            </a:endParaRPr>
          </a:p>
        </p:txBody>
      </p:sp>
      <p:sp>
        <p:nvSpPr>
          <p:cNvPr id="3" name="矩形 2"/>
          <p:cNvSpPr/>
          <p:nvPr/>
        </p:nvSpPr>
        <p:spPr>
          <a:xfrm>
            <a:off x="1233255" y="142060"/>
            <a:ext cx="12192000" cy="769441"/>
          </a:xfrm>
          <a:prstGeom prst="rect">
            <a:avLst/>
          </a:prstGeom>
        </p:spPr>
        <p:txBody>
          <a:bodyPr wrap="square">
            <a:spAutoFit/>
          </a:bodyPr>
          <a:lstStyle/>
          <a:p>
            <a:r>
              <a:rPr lang="zh-TW" altLang="zh-TW" sz="4400" spc="-50" dirty="0">
                <a:solidFill>
                  <a:srgbClr val="7030A0"/>
                </a:solidFill>
                <a:latin typeface="華康新特圓體" panose="020F0909000000000000" pitchFamily="49" charset="-120"/>
                <a:ea typeface="華康新特圓體" panose="020F0909000000000000" pitchFamily="49" charset="-120"/>
                <a:cs typeface="Times New Roman" panose="02020603050405020304" pitchFamily="18" charset="0"/>
              </a:rPr>
              <a:t>構樹和樹皮布文化的擴散證明台灣原鄉</a:t>
            </a:r>
            <a:r>
              <a:rPr lang="zh-TW" altLang="en-US" sz="4400" spc="-50" dirty="0">
                <a:solidFill>
                  <a:srgbClr val="7030A0"/>
                </a:solidFill>
                <a:latin typeface="華康新特圓體" panose="020F0909000000000000" pitchFamily="49" charset="-120"/>
                <a:ea typeface="華康新特圓體" panose="020F0909000000000000" pitchFamily="49" charset="-120"/>
                <a:cs typeface="Times New Roman" panose="02020603050405020304" pitchFamily="18" charset="0"/>
              </a:rPr>
              <a:t>論</a:t>
            </a:r>
            <a:endParaRPr lang="zh-TW" altLang="en-US" sz="4400" spc="-50" dirty="0">
              <a:solidFill>
                <a:srgbClr val="7030A0"/>
              </a:solidFill>
              <a:latin typeface="華康新特圓體" panose="020F0909000000000000" pitchFamily="49" charset="-120"/>
              <a:ea typeface="華康新特圓體" panose="020F0909000000000000" pitchFamily="49" charset="-120"/>
            </a:endParaRPr>
          </a:p>
        </p:txBody>
      </p:sp>
      <p:pic>
        <p:nvPicPr>
          <p:cNvPr id="5" name="圖片 4"/>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15532" y="1575449"/>
            <a:ext cx="5086892" cy="4438278"/>
          </a:xfrm>
          <a:prstGeom prst="rect">
            <a:avLst/>
          </a:prstGeom>
          <a:ln w="12700">
            <a:solidFill>
              <a:schemeClr val="tx1"/>
            </a:solidFill>
          </a:ln>
        </p:spPr>
      </p:pic>
      <p:sp>
        <p:nvSpPr>
          <p:cNvPr id="6" name="矩形 5"/>
          <p:cNvSpPr/>
          <p:nvPr/>
        </p:nvSpPr>
        <p:spPr>
          <a:xfrm>
            <a:off x="1233255" y="5962840"/>
            <a:ext cx="3416320" cy="523220"/>
          </a:xfrm>
          <a:prstGeom prst="rect">
            <a:avLst/>
          </a:prstGeom>
        </p:spPr>
        <p:txBody>
          <a:bodyPr wrap="none">
            <a:spAutoFit/>
          </a:bodyPr>
          <a:lstStyle/>
          <a:p>
            <a:r>
              <a:rPr lang="zh-TW" altLang="zh-TW" sz="2800" b="1" kern="0" dirty="0">
                <a:solidFill>
                  <a:srgbClr val="3333FF"/>
                </a:solidFill>
                <a:latin typeface="華康標楷體" panose="03000509000000000000" pitchFamily="65" charset="-120"/>
                <a:ea typeface="華康標楷體" panose="03000509000000000000" pitchFamily="65" charset="-120"/>
                <a:cs typeface="Times New Roman" panose="02020603050405020304" pitchFamily="18" charset="0"/>
              </a:rPr>
              <a:t>台灣構樹</a:t>
            </a:r>
            <a:r>
              <a:rPr lang="zh-TW" altLang="en-US" sz="2800" b="1" kern="0" dirty="0">
                <a:solidFill>
                  <a:srgbClr val="3333FF"/>
                </a:solidFill>
                <a:latin typeface="華康標楷體" panose="03000509000000000000" pitchFamily="65" charset="-120"/>
                <a:ea typeface="華康標楷體" panose="03000509000000000000" pitchFamily="65" charset="-120"/>
                <a:cs typeface="Times New Roman" panose="02020603050405020304" pitchFamily="18" charset="0"/>
              </a:rPr>
              <a:t>俗稱鹿仔樹</a:t>
            </a:r>
            <a:endParaRPr lang="zh-TW" altLang="en-US" sz="2800" b="1" dirty="0">
              <a:solidFill>
                <a:srgbClr val="3333FF"/>
              </a:solidFill>
              <a:latin typeface="華康標楷體" panose="03000509000000000000" pitchFamily="65" charset="-120"/>
              <a:ea typeface="華康標楷體" panose="03000509000000000000" pitchFamily="65" charset="-120"/>
            </a:endParaRPr>
          </a:p>
        </p:txBody>
      </p:sp>
    </p:spTree>
    <p:extLst>
      <p:ext uri="{BB962C8B-B14F-4D97-AF65-F5344CB8AC3E}">
        <p14:creationId xmlns:p14="http://schemas.microsoft.com/office/powerpoint/2010/main" val="199078817"/>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72616" y="5742486"/>
            <a:ext cx="7366119" cy="523220"/>
          </a:xfrm>
          <a:prstGeom prst="rect">
            <a:avLst/>
          </a:prstGeom>
        </p:spPr>
        <p:txBody>
          <a:bodyPr wrap="none">
            <a:spAutoFit/>
          </a:bodyPr>
          <a:lstStyle/>
          <a:p>
            <a:r>
              <a:rPr lang="zh-TW" altLang="zh-TW" sz="2800" b="1" kern="0" dirty="0">
                <a:solidFill>
                  <a:srgbClr val="3333FF"/>
                </a:solidFill>
                <a:latin typeface="華康標楷體" panose="03000509000000000000" pitchFamily="65" charset="-120"/>
                <a:ea typeface="華康標楷體" panose="03000509000000000000" pitchFamily="65" charset="-120"/>
                <a:cs typeface="Times New Roman" panose="02020603050405020304" pitchFamily="18" charset="0"/>
              </a:rPr>
              <a:t>基因單倍型網狀圖證實太平洋構樹起源於台灣</a:t>
            </a:r>
            <a:endParaRPr lang="zh-TW" altLang="en-US" sz="2800" b="1" dirty="0">
              <a:solidFill>
                <a:srgbClr val="3333FF"/>
              </a:solidFill>
              <a:latin typeface="華康標楷體" panose="03000509000000000000" pitchFamily="65" charset="-120"/>
              <a:ea typeface="華康標楷體" panose="03000509000000000000" pitchFamily="65" charset="-120"/>
            </a:endParaRPr>
          </a:p>
        </p:txBody>
      </p:sp>
      <p:sp>
        <p:nvSpPr>
          <p:cNvPr id="3" name="矩形 2"/>
          <p:cNvSpPr/>
          <p:nvPr/>
        </p:nvSpPr>
        <p:spPr>
          <a:xfrm>
            <a:off x="7853370" y="139734"/>
            <a:ext cx="4164178" cy="6526082"/>
          </a:xfrm>
          <a:prstGeom prst="rect">
            <a:avLst/>
          </a:prstGeom>
        </p:spPr>
        <p:txBody>
          <a:bodyPr wrap="square">
            <a:spAutoFit/>
          </a:bodyPr>
          <a:lstStyle/>
          <a:p>
            <a:pPr algn="just" hangingPunct="0">
              <a:lnSpc>
                <a:spcPts val="3600"/>
              </a:lnSpc>
            </a:pPr>
            <a:r>
              <a:rPr lang="en-US" altLang="zh-TW"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16</a:t>
            </a:r>
            <a:r>
              <a:rPr lang="zh-TW" altLang="en-US"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a:t>
            </a:r>
            <a:r>
              <a:rPr lang="zh-TW" altLang="zh-TW"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而</a:t>
            </a:r>
            <a:r>
              <a:rPr lang="en-US" altLang="zh-TW" sz="2800" kern="0" dirty="0">
                <a:solidFill>
                  <a:srgbClr val="000066"/>
                </a:solidFill>
                <a:latin typeface="Arial" panose="020B0604020202020204" pitchFamily="34" charset="0"/>
                <a:ea typeface="華康中圓體" panose="020F0509000000000000" pitchFamily="49" charset="-120"/>
                <a:cs typeface="Arial" panose="020B0604020202020204" pitchFamily="34" charset="0"/>
              </a:rPr>
              <a:t>cp</a:t>
            </a:r>
            <a:r>
              <a:rPr lang="en-US" altLang="zh-TW"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-16</a:t>
            </a:r>
            <a:r>
              <a:rPr lang="zh-TW" altLang="zh-TW"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衍生自</a:t>
            </a:r>
            <a:r>
              <a:rPr lang="en-US" altLang="zh-TW" sz="2800" kern="0" dirty="0">
                <a:solidFill>
                  <a:srgbClr val="000066"/>
                </a:solidFill>
                <a:latin typeface="Arial" panose="020B0604020202020204" pitchFamily="34" charset="0"/>
                <a:ea typeface="華康中圓體" panose="020F0509000000000000" pitchFamily="49" charset="-120"/>
                <a:cs typeface="Arial" panose="020B0604020202020204" pitchFamily="34" charset="0"/>
              </a:rPr>
              <a:t>cp</a:t>
            </a:r>
            <a:r>
              <a:rPr lang="en-US" altLang="zh-TW"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-9</a:t>
            </a:r>
            <a:r>
              <a:rPr lang="zh-TW" altLang="en-US"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，然而</a:t>
            </a:r>
            <a:r>
              <a:rPr lang="en-US" altLang="zh-TW"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cp-9</a:t>
            </a:r>
            <a:r>
              <a:rPr lang="zh-TW" altLang="en-US"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與</a:t>
            </a:r>
            <a:r>
              <a:rPr lang="en-US" altLang="zh-TW"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cp-16</a:t>
            </a:r>
            <a:r>
              <a:rPr lang="zh-TW" altLang="en-US"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兩者都是台灣特有的基因單倍型，因此</a:t>
            </a:r>
            <a:r>
              <a:rPr lang="en-US" altLang="zh-TW"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cp-17</a:t>
            </a:r>
            <a:r>
              <a:rPr lang="zh-TW" altLang="en-US"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絕對是原生於台灣。由此可以證明太平洋構樹帶有</a:t>
            </a:r>
            <a:r>
              <a:rPr lang="en-US" altLang="zh-TW"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cp-17</a:t>
            </a:r>
            <a:r>
              <a:rPr lang="zh-TW" altLang="en-US"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的基因單型，都是來自台灣</a:t>
            </a:r>
            <a:r>
              <a:rPr lang="en-US" altLang="zh-TW"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(Chang et al. 2015)</a:t>
            </a:r>
            <a:r>
              <a:rPr lang="zh-TW" altLang="en-US"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，證實太平洋構樹的原鄉就是台灣。因為這些六百多株構樹會在環太平洋各地出現，證實台灣是南語族擴散的方案與「出自台灣假說」高度一致。</a:t>
            </a:r>
            <a:endParaRPr lang="en-US" altLang="zh-TW" sz="2800" dirty="0">
              <a:solidFill>
                <a:srgbClr val="000066"/>
              </a:solidFill>
              <a:latin typeface="華康中圓體" panose="020F0509000000000000" pitchFamily="49" charset="-120"/>
              <a:ea typeface="華康中圓體" panose="020F0509000000000000" pitchFamily="49" charset="-120"/>
            </a:endParaRPr>
          </a:p>
        </p:txBody>
      </p:sp>
      <p:pic>
        <p:nvPicPr>
          <p:cNvPr id="5" name="圖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927" y="261108"/>
            <a:ext cx="7403499" cy="5481378"/>
          </a:xfrm>
          <a:prstGeom prst="rect">
            <a:avLst/>
          </a:prstGeom>
          <a:ln w="12700">
            <a:solidFill>
              <a:schemeClr val="tx1"/>
            </a:solidFill>
          </a:ln>
        </p:spPr>
      </p:pic>
    </p:spTree>
    <p:extLst>
      <p:ext uri="{BB962C8B-B14F-4D97-AF65-F5344CB8AC3E}">
        <p14:creationId xmlns:p14="http://schemas.microsoft.com/office/powerpoint/2010/main" val="4111538884"/>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96814" y="431052"/>
            <a:ext cx="10515600" cy="899160"/>
          </a:xfrm>
        </p:spPr>
        <p:txBody>
          <a:bodyPr>
            <a:normAutofit/>
          </a:bodyPr>
          <a:lstStyle/>
          <a:p>
            <a:pPr algn="ctr"/>
            <a:r>
              <a:rPr lang="zh-TW" altLang="zh-TW" sz="3600" kern="0" dirty="0">
                <a:solidFill>
                  <a:srgbClr val="990033"/>
                </a:solidFill>
                <a:latin typeface="華康中特圓體" panose="020F0809000000000000" pitchFamily="49" charset="-120"/>
                <a:ea typeface="華康中特圓體" panose="020F0809000000000000" pitchFamily="49" charset="-120"/>
                <a:cs typeface="Times New Roman" panose="02020603050405020304" pitchFamily="18" charset="0"/>
              </a:rPr>
              <a:t>構樹是雌雄異株</a:t>
            </a:r>
            <a:r>
              <a:rPr lang="zh-TW" altLang="en-US" sz="3600" kern="0" dirty="0">
                <a:solidFill>
                  <a:srgbClr val="990033"/>
                </a:solidFill>
                <a:latin typeface="華康中特圓體" panose="020F0809000000000000" pitchFamily="49" charset="-120"/>
                <a:ea typeface="華康中特圓體" panose="020F0809000000000000" pitchFamily="49" charset="-120"/>
                <a:cs typeface="Times New Roman" panose="02020603050405020304" pitchFamily="18" charset="0"/>
              </a:rPr>
              <a:t>說明</a:t>
            </a:r>
            <a:r>
              <a:rPr lang="zh-TW" altLang="zh-TW" sz="3600" dirty="0">
                <a:solidFill>
                  <a:srgbClr val="990033"/>
                </a:solidFill>
                <a:latin typeface="華康中特圓體" panose="020F0809000000000000" pitchFamily="49" charset="-120"/>
                <a:ea typeface="華康中特圓體" panose="020F0809000000000000" pitchFamily="49" charset="-120"/>
              </a:rPr>
              <a:t>南島語族從台灣出走</a:t>
            </a:r>
            <a:endParaRPr lang="zh-TW" altLang="en-US" sz="3600" dirty="0">
              <a:solidFill>
                <a:srgbClr val="990033"/>
              </a:solidFill>
              <a:latin typeface="華康中特圓體" panose="020F0809000000000000" pitchFamily="49" charset="-120"/>
              <a:ea typeface="華康中特圓體" panose="020F0809000000000000" pitchFamily="49" charset="-120"/>
            </a:endParaRPr>
          </a:p>
        </p:txBody>
      </p:sp>
      <p:sp>
        <p:nvSpPr>
          <p:cNvPr id="8" name="矩形 7"/>
          <p:cNvSpPr/>
          <p:nvPr/>
        </p:nvSpPr>
        <p:spPr>
          <a:xfrm>
            <a:off x="7637219" y="5687184"/>
            <a:ext cx="3134911" cy="523220"/>
          </a:xfrm>
          <a:prstGeom prst="rect">
            <a:avLst/>
          </a:prstGeom>
        </p:spPr>
        <p:txBody>
          <a:bodyPr wrap="square">
            <a:spAutoFit/>
          </a:bodyPr>
          <a:lstStyle/>
          <a:p>
            <a:pPr algn="ctr"/>
            <a:r>
              <a:rPr lang="zh-TW" altLang="zh-TW" sz="2800" b="1" kern="0" dirty="0">
                <a:solidFill>
                  <a:srgbClr val="3333FF"/>
                </a:solidFill>
                <a:ea typeface="華康標楷體" panose="03000509000000000000" pitchFamily="65" charset="-120"/>
                <a:cs typeface="Times New Roman" panose="02020603050405020304" pitchFamily="18" charset="0"/>
              </a:rPr>
              <a:t>構樹雌株結果</a:t>
            </a:r>
            <a:endParaRPr lang="zh-TW" altLang="en-US" sz="2800" b="1" dirty="0">
              <a:solidFill>
                <a:srgbClr val="3333FF"/>
              </a:solidFill>
            </a:endParaRPr>
          </a:p>
        </p:txBody>
      </p:sp>
      <p:sp>
        <p:nvSpPr>
          <p:cNvPr id="9" name="矩形 8"/>
          <p:cNvSpPr/>
          <p:nvPr/>
        </p:nvSpPr>
        <p:spPr>
          <a:xfrm>
            <a:off x="2168530" y="5763280"/>
            <a:ext cx="3118214" cy="523220"/>
          </a:xfrm>
          <a:prstGeom prst="rect">
            <a:avLst/>
          </a:prstGeom>
        </p:spPr>
        <p:txBody>
          <a:bodyPr wrap="square">
            <a:spAutoFit/>
          </a:bodyPr>
          <a:lstStyle/>
          <a:p>
            <a:pPr algn="ctr"/>
            <a:r>
              <a:rPr lang="zh-TW" altLang="zh-TW" sz="2800" b="1" kern="0" dirty="0">
                <a:solidFill>
                  <a:srgbClr val="3333FF"/>
                </a:solidFill>
                <a:ea typeface="華康標楷體" panose="03000509000000000000" pitchFamily="65" charset="-120"/>
                <a:cs typeface="Times New Roman" panose="02020603050405020304" pitchFamily="18" charset="0"/>
              </a:rPr>
              <a:t>構樹雄株開花</a:t>
            </a:r>
            <a:endParaRPr lang="zh-TW" altLang="en-US" sz="2800" b="1" dirty="0">
              <a:solidFill>
                <a:srgbClr val="3333FF"/>
              </a:solidFill>
            </a:endParaRPr>
          </a:p>
        </p:txBody>
      </p:sp>
      <p:pic>
        <p:nvPicPr>
          <p:cNvPr id="6" name="圖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8407" y="1485083"/>
            <a:ext cx="5706207" cy="4278198"/>
          </a:xfrm>
          <a:prstGeom prst="rect">
            <a:avLst/>
          </a:prstGeom>
          <a:ln w="12700">
            <a:solidFill>
              <a:schemeClr val="tx1"/>
            </a:solidFill>
          </a:ln>
        </p:spPr>
      </p:pic>
      <p:pic>
        <p:nvPicPr>
          <p:cNvPr id="11" name="圖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35969" y="1485083"/>
            <a:ext cx="5537413" cy="4219686"/>
          </a:xfrm>
          <a:prstGeom prst="rect">
            <a:avLst/>
          </a:prstGeom>
          <a:ln w="12700">
            <a:solidFill>
              <a:schemeClr val="tx1"/>
            </a:solidFill>
          </a:ln>
        </p:spPr>
      </p:pic>
    </p:spTree>
    <p:extLst>
      <p:ext uri="{BB962C8B-B14F-4D97-AF65-F5344CB8AC3E}">
        <p14:creationId xmlns:p14="http://schemas.microsoft.com/office/powerpoint/2010/main" val="58947537"/>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38200" y="122613"/>
            <a:ext cx="10515600" cy="838835"/>
          </a:xfrm>
        </p:spPr>
        <p:txBody>
          <a:bodyPr>
            <a:normAutofit/>
          </a:bodyPr>
          <a:lstStyle/>
          <a:p>
            <a:pPr algn="ctr"/>
            <a:r>
              <a:rPr lang="zh-TW" altLang="zh-TW" sz="3600" dirty="0">
                <a:solidFill>
                  <a:srgbClr val="990033"/>
                </a:solidFill>
                <a:latin typeface="華康中特圓體" panose="020F0809000000000000" pitchFamily="49" charset="-120"/>
                <a:ea typeface="華康中特圓體" panose="020F0809000000000000" pitchFamily="49" charset="-120"/>
              </a:rPr>
              <a:t>「樹皮布文化」證明南島語族的原鄉就是</a:t>
            </a:r>
            <a:r>
              <a:rPr lang="zh-TW" altLang="en-US" sz="3600" dirty="0">
                <a:solidFill>
                  <a:srgbClr val="990033"/>
                </a:solidFill>
                <a:latin typeface="華康中特圓體" panose="020F0809000000000000" pitchFamily="49" charset="-120"/>
                <a:ea typeface="華康中特圓體" panose="020F0809000000000000" pitchFamily="49" charset="-120"/>
              </a:rPr>
              <a:t>台</a:t>
            </a:r>
            <a:r>
              <a:rPr lang="zh-TW" altLang="zh-TW" sz="3600" dirty="0">
                <a:solidFill>
                  <a:srgbClr val="990033"/>
                </a:solidFill>
                <a:latin typeface="華康中特圓體" panose="020F0809000000000000" pitchFamily="49" charset="-120"/>
                <a:ea typeface="華康中特圓體" panose="020F0809000000000000" pitchFamily="49" charset="-120"/>
              </a:rPr>
              <a:t>灣</a:t>
            </a:r>
            <a:endParaRPr lang="zh-TW" altLang="en-US" sz="3600" dirty="0">
              <a:solidFill>
                <a:srgbClr val="990033"/>
              </a:solidFill>
              <a:latin typeface="華康中特圓體" panose="020F0809000000000000" pitchFamily="49" charset="-120"/>
              <a:ea typeface="華康中特圓體" panose="020F0809000000000000" pitchFamily="49" charset="-120"/>
            </a:endParaRPr>
          </a:p>
        </p:txBody>
      </p:sp>
      <p:sp>
        <p:nvSpPr>
          <p:cNvPr id="3" name="矩形 2"/>
          <p:cNvSpPr/>
          <p:nvPr/>
        </p:nvSpPr>
        <p:spPr>
          <a:xfrm>
            <a:off x="6578702" y="838199"/>
            <a:ext cx="5152004" cy="5427127"/>
          </a:xfrm>
          <a:prstGeom prst="rect">
            <a:avLst/>
          </a:prstGeom>
        </p:spPr>
        <p:txBody>
          <a:bodyPr wrap="square">
            <a:spAutoFit/>
          </a:bodyPr>
          <a:lstStyle/>
          <a:p>
            <a:pPr algn="just" hangingPunct="0">
              <a:lnSpc>
                <a:spcPts val="3200"/>
              </a:lnSpc>
            </a:pPr>
            <a:r>
              <a:rPr lang="zh-TW" altLang="zh-TW"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由於構樹的</a:t>
            </a:r>
            <a:r>
              <a:rPr lang="zh-TW" altLang="zh-TW" sz="2800" kern="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樹皮有強韌的內皮</a:t>
            </a:r>
            <a:r>
              <a:rPr lang="zh-TW" altLang="en-US" sz="2800" kern="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a:t>
            </a:r>
            <a:r>
              <a:rPr lang="zh-TW" altLang="zh-TW" sz="2800" kern="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富含</a:t>
            </a:r>
            <a:r>
              <a:rPr lang="zh-TW" altLang="zh-TW"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高纖維質</a:t>
            </a:r>
            <a:r>
              <a:rPr lang="zh-TW" altLang="en-US"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a:t>
            </a:r>
            <a:r>
              <a:rPr lang="zh-TW" altLang="zh-TW" sz="2800" kern="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經過打棒拍打捶</a:t>
            </a:r>
            <a:r>
              <a:rPr lang="zh-TW" altLang="zh-TW" sz="2800" kern="0" dirty="0">
                <a:solidFill>
                  <a:srgbClr val="000066"/>
                </a:solidFill>
                <a:latin typeface="華康細圓體" panose="020F0309000000000000" pitchFamily="49" charset="-120"/>
                <a:ea typeface="華康細圓體" panose="020F0309000000000000" pitchFamily="49" charset="-120"/>
                <a:cs typeface="Times New Roman" panose="02020603050405020304" pitchFamily="18" charset="0"/>
              </a:rPr>
              <a:t>擊</a:t>
            </a:r>
            <a:r>
              <a:rPr lang="zh-TW" altLang="en-US" sz="2800" kern="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a:t>
            </a:r>
            <a:r>
              <a:rPr lang="zh-TW" altLang="zh-TW" sz="2800" kern="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可以製成「樹皮布」</a:t>
            </a:r>
            <a:r>
              <a:rPr lang="zh-TW" altLang="en-US" sz="2800" kern="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a:t>
            </a:r>
            <a:r>
              <a:rPr lang="zh-TW" altLang="zh-TW"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可供製成</a:t>
            </a:r>
            <a:r>
              <a:rPr lang="zh-TW" altLang="zh-TW" sz="2800" kern="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樹皮布</a:t>
            </a:r>
            <a:r>
              <a:rPr lang="zh-TW" altLang="zh-TW"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衣</a:t>
            </a:r>
            <a:r>
              <a:rPr lang="zh-TW" altLang="en-US"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和</a:t>
            </a:r>
            <a:r>
              <a:rPr lang="zh-TW" altLang="zh-TW" sz="2800" kern="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樹皮布紙</a:t>
            </a:r>
            <a:r>
              <a:rPr lang="zh-TW" altLang="en-US" sz="2800" kern="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a:t>
            </a:r>
            <a:r>
              <a:rPr lang="zh-TW" altLang="zh-TW"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成為</a:t>
            </a:r>
            <a:r>
              <a:rPr lang="zh-TW" altLang="zh-TW" sz="2800" kern="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最具代表性的南島語族物質文化</a:t>
            </a:r>
            <a:r>
              <a:rPr lang="zh-TW" altLang="en-US" sz="2800" kern="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a:t>
            </a:r>
            <a:r>
              <a:rPr lang="zh-TW" altLang="zh-TW" sz="2800" kern="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稱為樹皮布文化</a:t>
            </a:r>
            <a:r>
              <a:rPr lang="zh-TW" altLang="en-US" sz="2800" kern="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a:t>
            </a:r>
            <a:r>
              <a:rPr lang="zh-TW" altLang="zh-TW" sz="2800" dirty="0">
                <a:solidFill>
                  <a:srgbClr val="000066"/>
                </a:solidFill>
                <a:latin typeface="華康中圓體" panose="020F0509000000000000" pitchFamily="49" charset="-120"/>
                <a:ea typeface="華康中圓體" panose="020F0509000000000000" pitchFamily="49" charset="-120"/>
              </a:rPr>
              <a:t>樹皮布文化是由</a:t>
            </a:r>
            <a:r>
              <a:rPr lang="zh-TW" altLang="en-US" sz="2800" dirty="0">
                <a:solidFill>
                  <a:srgbClr val="000066"/>
                </a:solidFill>
                <a:latin typeface="華康中圓體" panose="020F0509000000000000" pitchFamily="49" charset="-120"/>
                <a:ea typeface="華康中圓體" panose="020F0509000000000000" pitchFamily="49" charset="-120"/>
              </a:rPr>
              <a:t>台</a:t>
            </a:r>
            <a:r>
              <a:rPr lang="zh-TW" altLang="zh-TW" sz="2800" dirty="0">
                <a:solidFill>
                  <a:srgbClr val="000066"/>
                </a:solidFill>
                <a:latin typeface="華康中圓體" panose="020F0509000000000000" pitchFamily="49" charset="-120"/>
                <a:ea typeface="華康中圓體" panose="020F0509000000000000" pitchFamily="49" charset="-120"/>
              </a:rPr>
              <a:t>灣傳播出去的文化</a:t>
            </a:r>
            <a:r>
              <a:rPr lang="zh-TW" altLang="en-US" sz="2800" dirty="0">
                <a:solidFill>
                  <a:srgbClr val="000066"/>
                </a:solidFill>
                <a:latin typeface="華康中圓體" panose="020F0509000000000000" pitchFamily="49" charset="-120"/>
                <a:ea typeface="華康中圓體" panose="020F0509000000000000" pitchFamily="49" charset="-120"/>
              </a:rPr>
              <a:t>，</a:t>
            </a:r>
            <a:r>
              <a:rPr lang="zh-TW" altLang="zh-TW" sz="2800" dirty="0">
                <a:solidFill>
                  <a:srgbClr val="000066"/>
                </a:solidFill>
                <a:latin typeface="華康中圓體" panose="020F0509000000000000" pitchFamily="49" charset="-120"/>
                <a:ea typeface="華康中圓體" panose="020F0509000000000000" pitchFamily="49" charset="-120"/>
              </a:rPr>
              <a:t>稱為「</a:t>
            </a:r>
            <a:r>
              <a:rPr lang="zh-TW" altLang="en-US" sz="2800" dirty="0">
                <a:solidFill>
                  <a:srgbClr val="000066"/>
                </a:solidFill>
                <a:latin typeface="華康中圓體" panose="020F0509000000000000" pitchFamily="49" charset="-120"/>
                <a:ea typeface="華康中圓體" panose="020F0509000000000000" pitchFamily="49" charset="-120"/>
              </a:rPr>
              <a:t>台</a:t>
            </a:r>
            <a:r>
              <a:rPr lang="zh-TW" altLang="zh-TW" sz="2800" dirty="0">
                <a:solidFill>
                  <a:srgbClr val="000066"/>
                </a:solidFill>
                <a:latin typeface="華康中圓體" panose="020F0509000000000000" pitchFamily="49" charset="-120"/>
                <a:ea typeface="華康中圓體" panose="020F0509000000000000" pitchFamily="49" charset="-120"/>
              </a:rPr>
              <a:t>灣樹皮布文化」</a:t>
            </a:r>
            <a:r>
              <a:rPr lang="zh-TW" altLang="en-US" sz="2800" dirty="0">
                <a:solidFill>
                  <a:srgbClr val="000066"/>
                </a:solidFill>
                <a:latin typeface="華康中圓體" panose="020F0509000000000000" pitchFamily="49" charset="-120"/>
                <a:ea typeface="華康中圓體" panose="020F0509000000000000" pitchFamily="49" charset="-120"/>
              </a:rPr>
              <a:t>。</a:t>
            </a:r>
            <a:r>
              <a:rPr lang="zh-TW" altLang="zh-TW" sz="2800" dirty="0">
                <a:solidFill>
                  <a:srgbClr val="000066"/>
                </a:solidFill>
                <a:latin typeface="華康中圓體" panose="020F0509000000000000" pitchFamily="49" charset="-120"/>
                <a:ea typeface="華康中圓體" panose="020F0509000000000000" pitchFamily="49" charset="-120"/>
              </a:rPr>
              <a:t>「樹皮布文化」遍及環太平洋地區</a:t>
            </a:r>
            <a:r>
              <a:rPr lang="zh-TW" altLang="en-US" sz="2800" dirty="0">
                <a:solidFill>
                  <a:srgbClr val="000066"/>
                </a:solidFill>
                <a:latin typeface="華康中圓體" panose="020F0509000000000000" pitchFamily="49" charset="-120"/>
                <a:ea typeface="華康中圓體" panose="020F0509000000000000" pitchFamily="49" charset="-120"/>
              </a:rPr>
              <a:t>，</a:t>
            </a:r>
            <a:r>
              <a:rPr lang="zh-TW" altLang="zh-TW" sz="2800" dirty="0">
                <a:solidFill>
                  <a:srgbClr val="000066"/>
                </a:solidFill>
                <a:latin typeface="華康中圓體" panose="020F0509000000000000" pitchFamily="49" charset="-120"/>
                <a:ea typeface="華康中圓體" panose="020F0509000000000000" pitchFamily="49" charset="-120"/>
              </a:rPr>
              <a:t>包括東南亞、大洋洲、中南美、東北亞和中國等五個地區</a:t>
            </a:r>
            <a:r>
              <a:rPr lang="zh-TW" altLang="en-US" sz="2800" dirty="0">
                <a:solidFill>
                  <a:srgbClr val="000066"/>
                </a:solidFill>
                <a:latin typeface="華康中圓體" panose="020F0509000000000000" pitchFamily="49" charset="-120"/>
                <a:ea typeface="華康中圓體" panose="020F0509000000000000" pitchFamily="49" charset="-120"/>
              </a:rPr>
              <a:t>，以及非洲西部。</a:t>
            </a:r>
          </a:p>
        </p:txBody>
      </p:sp>
      <p:sp>
        <p:nvSpPr>
          <p:cNvPr id="5" name="矩形 4"/>
          <p:cNvSpPr/>
          <p:nvPr/>
        </p:nvSpPr>
        <p:spPr>
          <a:xfrm>
            <a:off x="605052" y="6142078"/>
            <a:ext cx="5929828" cy="523220"/>
          </a:xfrm>
          <a:prstGeom prst="rect">
            <a:avLst/>
          </a:prstGeom>
        </p:spPr>
        <p:txBody>
          <a:bodyPr wrap="none">
            <a:spAutoFit/>
          </a:bodyPr>
          <a:lstStyle/>
          <a:p>
            <a:r>
              <a:rPr lang="zh-TW" altLang="en-US" sz="2800" b="1" dirty="0">
                <a:solidFill>
                  <a:srgbClr val="3333FF"/>
                </a:solidFill>
                <a:ea typeface="華康標楷體" panose="03000509000000000000" pitchFamily="65" charset="-120"/>
                <a:cs typeface="Times New Roman" panose="02020603050405020304" pitchFamily="18" charset="0"/>
              </a:rPr>
              <a:t>台</a:t>
            </a:r>
            <a:r>
              <a:rPr lang="zh-TW" altLang="zh-TW" sz="2800" b="1" dirty="0">
                <a:solidFill>
                  <a:srgbClr val="3333FF"/>
                </a:solidFill>
                <a:ea typeface="華康標楷體" panose="03000509000000000000" pitchFamily="65" charset="-120"/>
                <a:cs typeface="Times New Roman" panose="02020603050405020304" pitchFamily="18" charset="0"/>
              </a:rPr>
              <a:t>灣阿美族男女身穿</a:t>
            </a:r>
            <a:r>
              <a:rPr lang="zh-TW" altLang="zh-TW" sz="2800" b="1" kern="0" dirty="0">
                <a:solidFill>
                  <a:srgbClr val="3333FF"/>
                </a:solidFill>
                <a:ea typeface="華康標楷體" panose="03000509000000000000" pitchFamily="65" charset="-120"/>
                <a:cs typeface="Times New Roman" panose="02020603050405020304" pitchFamily="18" charset="0"/>
              </a:rPr>
              <a:t>細白</a:t>
            </a:r>
            <a:r>
              <a:rPr lang="zh-TW" altLang="zh-TW" sz="2800" b="1" dirty="0">
                <a:solidFill>
                  <a:srgbClr val="3333FF"/>
                </a:solidFill>
                <a:ea typeface="華康標楷體" panose="03000509000000000000" pitchFamily="65" charset="-120"/>
                <a:cs typeface="Times New Roman" panose="02020603050405020304" pitchFamily="18" charset="0"/>
              </a:rPr>
              <a:t>樹皮布服裝</a:t>
            </a:r>
            <a:endParaRPr lang="zh-TW" altLang="en-US" sz="2800" b="1" dirty="0">
              <a:solidFill>
                <a:srgbClr val="3333FF"/>
              </a:solidFill>
            </a:endParaRPr>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8874" y="961448"/>
            <a:ext cx="5699930" cy="5180630"/>
          </a:xfrm>
          <a:prstGeom prst="rect">
            <a:avLst/>
          </a:prstGeom>
          <a:ln w="12700">
            <a:solidFill>
              <a:schemeClr val="tx1"/>
            </a:solidFill>
          </a:ln>
        </p:spPr>
      </p:pic>
    </p:spTree>
    <p:extLst>
      <p:ext uri="{BB962C8B-B14F-4D97-AF65-F5344CB8AC3E}">
        <p14:creationId xmlns:p14="http://schemas.microsoft.com/office/powerpoint/2010/main" val="1995660134"/>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33526" y="352735"/>
            <a:ext cx="9199216" cy="747712"/>
          </a:xfrm>
        </p:spPr>
        <p:txBody>
          <a:bodyPr>
            <a:normAutofit/>
          </a:bodyPr>
          <a:lstStyle/>
          <a:p>
            <a:pPr algn="ctr"/>
            <a:r>
              <a:rPr lang="zh-TW" altLang="zh-TW" sz="3600" dirty="0">
                <a:solidFill>
                  <a:srgbClr val="A50021"/>
                </a:solidFill>
                <a:latin typeface="華康中特圓體" panose="020F0809000000000000" pitchFamily="49" charset="-120"/>
                <a:ea typeface="華康中特圓體" panose="020F0809000000000000" pitchFamily="49" charset="-120"/>
              </a:rPr>
              <a:t>環太平洋地區</a:t>
            </a:r>
            <a:r>
              <a:rPr lang="zh-TW" altLang="en-US" sz="3600" dirty="0">
                <a:solidFill>
                  <a:srgbClr val="A50021"/>
                </a:solidFill>
                <a:latin typeface="華康中特圓體" panose="020F0809000000000000" pitchFamily="49" charset="-120"/>
                <a:ea typeface="華康中特圓體" panose="020F0809000000000000" pitchFamily="49" charset="-120"/>
              </a:rPr>
              <a:t>仍在</a:t>
            </a:r>
            <a:r>
              <a:rPr lang="zh-TW" altLang="zh-TW" sz="3600" dirty="0">
                <a:solidFill>
                  <a:srgbClr val="A50021"/>
                </a:solidFill>
                <a:latin typeface="華康中特圓體" panose="020F0809000000000000" pitchFamily="49" charset="-120"/>
                <a:ea typeface="華康中特圓體" panose="020F0809000000000000" pitchFamily="49" charset="-120"/>
              </a:rPr>
              <a:t>打製樹皮布</a:t>
            </a:r>
            <a:r>
              <a:rPr lang="zh-TW" altLang="en-US" sz="3600" dirty="0">
                <a:solidFill>
                  <a:srgbClr val="A50021"/>
                </a:solidFill>
                <a:latin typeface="華康中特圓體" panose="020F0809000000000000" pitchFamily="49" charset="-120"/>
                <a:ea typeface="華康中特圓體" panose="020F0809000000000000" pitchFamily="49" charset="-120"/>
              </a:rPr>
              <a:t>及其</a:t>
            </a:r>
            <a:r>
              <a:rPr lang="zh-TW" altLang="zh-TW" sz="3600" dirty="0">
                <a:solidFill>
                  <a:srgbClr val="A50021"/>
                </a:solidFill>
                <a:latin typeface="華康中特圓體" panose="020F0809000000000000" pitchFamily="49" charset="-120"/>
                <a:ea typeface="華康中特圓體" panose="020F0809000000000000" pitchFamily="49" charset="-120"/>
              </a:rPr>
              <a:t>服飾</a:t>
            </a:r>
            <a:endParaRPr lang="zh-TW" altLang="en-US" sz="3600" dirty="0">
              <a:solidFill>
                <a:srgbClr val="A50021"/>
              </a:solidFill>
              <a:latin typeface="華康中特圓體" panose="020F0809000000000000" pitchFamily="49" charset="-120"/>
              <a:ea typeface="華康中特圓體" panose="020F0809000000000000" pitchFamily="49" charset="-120"/>
            </a:endParaRPr>
          </a:p>
        </p:txBody>
      </p:sp>
      <p:sp>
        <p:nvSpPr>
          <p:cNvPr id="13" name="矩形 12"/>
          <p:cNvSpPr/>
          <p:nvPr/>
        </p:nvSpPr>
        <p:spPr>
          <a:xfrm>
            <a:off x="571813" y="5739899"/>
            <a:ext cx="4493538" cy="461665"/>
          </a:xfrm>
          <a:prstGeom prst="rect">
            <a:avLst/>
          </a:prstGeom>
        </p:spPr>
        <p:txBody>
          <a:bodyPr wrap="none">
            <a:spAutoFit/>
          </a:bodyPr>
          <a:lstStyle/>
          <a:p>
            <a:r>
              <a:rPr lang="zh-TW" altLang="en-US" sz="2400" b="1" dirty="0">
                <a:solidFill>
                  <a:srgbClr val="3333FF"/>
                </a:solidFill>
                <a:ea typeface="華康標楷體" panose="03000509000000000000" pitchFamily="65" charset="-120"/>
                <a:cs typeface="Times New Roman" panose="02020603050405020304" pitchFamily="18" charset="0"/>
              </a:rPr>
              <a:t>東加婦女節日時製作大塊樹皮布</a:t>
            </a:r>
            <a:endParaRPr lang="zh-TW" altLang="en-US" sz="2400" b="1" dirty="0">
              <a:solidFill>
                <a:srgbClr val="3333FF"/>
              </a:solidFill>
            </a:endParaRPr>
          </a:p>
        </p:txBody>
      </p:sp>
      <p:sp>
        <p:nvSpPr>
          <p:cNvPr id="14" name="矩形 13"/>
          <p:cNvSpPr/>
          <p:nvPr/>
        </p:nvSpPr>
        <p:spPr>
          <a:xfrm>
            <a:off x="5846261" y="5669744"/>
            <a:ext cx="2954655" cy="461665"/>
          </a:xfrm>
          <a:prstGeom prst="rect">
            <a:avLst/>
          </a:prstGeom>
        </p:spPr>
        <p:txBody>
          <a:bodyPr wrap="none">
            <a:spAutoFit/>
          </a:bodyPr>
          <a:lstStyle/>
          <a:p>
            <a:r>
              <a:rPr lang="zh-TW" altLang="zh-TW" sz="2400" b="1" dirty="0">
                <a:solidFill>
                  <a:srgbClr val="3333FF"/>
                </a:solidFill>
                <a:ea typeface="華康標楷體" panose="03000509000000000000" pitchFamily="65" charset="-120"/>
                <a:cs typeface="Times New Roman" panose="02020603050405020304" pitchFamily="18" charset="0"/>
              </a:rPr>
              <a:t>墨西哥人打製樹皮布</a:t>
            </a:r>
            <a:endParaRPr lang="zh-TW" altLang="en-US" sz="2400" b="1" dirty="0">
              <a:solidFill>
                <a:srgbClr val="3333FF"/>
              </a:solidFill>
            </a:endParaRPr>
          </a:p>
        </p:txBody>
      </p:sp>
      <p:sp>
        <p:nvSpPr>
          <p:cNvPr id="15" name="矩形 14"/>
          <p:cNvSpPr/>
          <p:nvPr/>
        </p:nvSpPr>
        <p:spPr>
          <a:xfrm>
            <a:off x="8895825" y="5739899"/>
            <a:ext cx="3262432" cy="461665"/>
          </a:xfrm>
          <a:prstGeom prst="rect">
            <a:avLst/>
          </a:prstGeom>
        </p:spPr>
        <p:txBody>
          <a:bodyPr wrap="none">
            <a:spAutoFit/>
          </a:bodyPr>
          <a:lstStyle/>
          <a:p>
            <a:pPr algn="ctr"/>
            <a:r>
              <a:rPr lang="zh-TW" altLang="zh-TW" sz="2400" b="1" dirty="0">
                <a:solidFill>
                  <a:srgbClr val="3333FF"/>
                </a:solidFill>
                <a:ea typeface="華康標楷體" panose="03000509000000000000" pitchFamily="65" charset="-120"/>
                <a:cs typeface="Times New Roman" panose="02020603050405020304" pitchFamily="18" charset="0"/>
              </a:rPr>
              <a:t>波</a:t>
            </a:r>
            <a:r>
              <a:rPr lang="zh-TW" altLang="en-US" sz="2400" b="1" dirty="0">
                <a:solidFill>
                  <a:srgbClr val="3333FF"/>
                </a:solidFill>
                <a:ea typeface="華康標楷體" panose="03000509000000000000" pitchFamily="65" charset="-120"/>
                <a:cs typeface="Times New Roman" panose="02020603050405020304" pitchFamily="18" charset="0"/>
              </a:rPr>
              <a:t>里</a:t>
            </a:r>
            <a:r>
              <a:rPr lang="zh-TW" altLang="zh-TW" sz="2400" b="1" dirty="0">
                <a:solidFill>
                  <a:srgbClr val="3333FF"/>
                </a:solidFill>
                <a:ea typeface="華康標楷體" panose="03000509000000000000" pitchFamily="65" charset="-120"/>
                <a:cs typeface="Times New Roman" panose="02020603050405020304" pitchFamily="18" charset="0"/>
              </a:rPr>
              <a:t>尼亞人打製樹皮布</a:t>
            </a:r>
            <a:endParaRPr lang="zh-TW" altLang="en-US" sz="2400" b="1" dirty="0">
              <a:solidFill>
                <a:srgbClr val="3333FF"/>
              </a:solidFill>
            </a:endParaRPr>
          </a:p>
        </p:txBody>
      </p:sp>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437" y="1600199"/>
            <a:ext cx="5664854" cy="4069545"/>
          </a:xfrm>
          <a:prstGeom prst="rect">
            <a:avLst/>
          </a:prstGeom>
          <a:ln w="12700">
            <a:solidFill>
              <a:schemeClr val="tx1"/>
            </a:solidFill>
          </a:ln>
        </p:spPr>
      </p:pic>
      <p:pic>
        <p:nvPicPr>
          <p:cNvPr id="7" name="圖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49108" y="1589936"/>
            <a:ext cx="2846717" cy="4079808"/>
          </a:xfrm>
          <a:prstGeom prst="rect">
            <a:avLst/>
          </a:prstGeom>
          <a:ln w="12700">
            <a:solidFill>
              <a:schemeClr val="tx1"/>
            </a:solidFill>
          </a:ln>
        </p:spPr>
      </p:pic>
      <p:pic>
        <p:nvPicPr>
          <p:cNvPr id="8" name="圖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7160" y="1600199"/>
            <a:ext cx="2842159" cy="4069546"/>
          </a:xfrm>
          <a:prstGeom prst="rect">
            <a:avLst/>
          </a:prstGeom>
          <a:ln w="12700">
            <a:solidFill>
              <a:schemeClr val="tx1"/>
            </a:solidFill>
          </a:ln>
        </p:spPr>
      </p:pic>
    </p:spTree>
    <p:extLst>
      <p:ext uri="{BB962C8B-B14F-4D97-AF65-F5344CB8AC3E}">
        <p14:creationId xmlns:p14="http://schemas.microsoft.com/office/powerpoint/2010/main" val="294867687"/>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2346" y="666070"/>
            <a:ext cx="3744238" cy="2595716"/>
          </a:xfrm>
          <a:prstGeom prst="rect">
            <a:avLst/>
          </a:prstGeom>
          <a:ln w="12700">
            <a:solidFill>
              <a:schemeClr val="tx1"/>
            </a:solidFill>
          </a:ln>
        </p:spPr>
      </p:pic>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88660" y="1063257"/>
            <a:ext cx="7498540" cy="5194832"/>
          </a:xfrm>
          <a:prstGeom prst="rect">
            <a:avLst/>
          </a:prstGeom>
          <a:ln w="12700">
            <a:solidFill>
              <a:schemeClr val="tx1"/>
            </a:solidFill>
          </a:ln>
        </p:spPr>
      </p:pic>
      <p:sp>
        <p:nvSpPr>
          <p:cNvPr id="5" name="矩形 4"/>
          <p:cNvSpPr/>
          <p:nvPr/>
        </p:nvSpPr>
        <p:spPr>
          <a:xfrm>
            <a:off x="165472" y="6258087"/>
            <a:ext cx="3877985" cy="461665"/>
          </a:xfrm>
          <a:prstGeom prst="rect">
            <a:avLst/>
          </a:prstGeom>
        </p:spPr>
        <p:txBody>
          <a:bodyPr wrap="none">
            <a:spAutoFit/>
          </a:bodyPr>
          <a:lstStyle/>
          <a:p>
            <a:pPr algn="ctr"/>
            <a:r>
              <a:rPr lang="zh-TW" altLang="zh-TW" sz="2400" b="1" dirty="0">
                <a:solidFill>
                  <a:srgbClr val="3333FF"/>
                </a:solidFill>
                <a:ea typeface="華康標楷體" panose="03000509000000000000" pitchFamily="65" charset="-120"/>
                <a:cs typeface="Times New Roman" panose="02020603050405020304" pitchFamily="18" charset="0"/>
              </a:rPr>
              <a:t>密克羅尼西亞人穿樹皮布衣</a:t>
            </a:r>
            <a:endParaRPr lang="zh-TW" altLang="en-US" sz="2400" b="1" dirty="0">
              <a:solidFill>
                <a:srgbClr val="3333FF"/>
              </a:solidFill>
            </a:endParaRPr>
          </a:p>
        </p:txBody>
      </p:sp>
      <p:sp>
        <p:nvSpPr>
          <p:cNvPr id="6" name="矩形 5"/>
          <p:cNvSpPr/>
          <p:nvPr/>
        </p:nvSpPr>
        <p:spPr>
          <a:xfrm>
            <a:off x="589465" y="3198167"/>
            <a:ext cx="3262432" cy="461665"/>
          </a:xfrm>
          <a:prstGeom prst="rect">
            <a:avLst/>
          </a:prstGeom>
        </p:spPr>
        <p:txBody>
          <a:bodyPr wrap="none">
            <a:spAutoFit/>
          </a:bodyPr>
          <a:lstStyle/>
          <a:p>
            <a:pPr algn="ctr"/>
            <a:r>
              <a:rPr lang="zh-TW" altLang="zh-TW" sz="2400" b="1" dirty="0">
                <a:solidFill>
                  <a:srgbClr val="3333FF"/>
                </a:solidFill>
                <a:ea typeface="華康標楷體" panose="03000509000000000000" pitchFamily="65" charset="-120"/>
                <a:cs typeface="Times New Roman" panose="02020603050405020304" pitchFamily="18" charset="0"/>
              </a:rPr>
              <a:t>印地安武士穿樹皮布衣</a:t>
            </a:r>
            <a:endParaRPr lang="zh-TW" altLang="en-US" sz="2400" b="1" dirty="0">
              <a:solidFill>
                <a:srgbClr val="3333FF"/>
              </a:solidFill>
              <a:latin typeface="華康標楷體" panose="03000509000000000000" pitchFamily="65" charset="-120"/>
              <a:ea typeface="華康標楷體" panose="03000509000000000000" pitchFamily="65" charset="-120"/>
            </a:endParaRPr>
          </a:p>
        </p:txBody>
      </p:sp>
      <p:sp>
        <p:nvSpPr>
          <p:cNvPr id="7" name="矩形 6"/>
          <p:cNvSpPr/>
          <p:nvPr/>
        </p:nvSpPr>
        <p:spPr>
          <a:xfrm>
            <a:off x="6545837" y="6243328"/>
            <a:ext cx="3570208" cy="461665"/>
          </a:xfrm>
          <a:prstGeom prst="rect">
            <a:avLst/>
          </a:prstGeom>
        </p:spPr>
        <p:txBody>
          <a:bodyPr wrap="none">
            <a:spAutoFit/>
          </a:bodyPr>
          <a:lstStyle/>
          <a:p>
            <a:pPr algn="ctr"/>
            <a:r>
              <a:rPr lang="zh-TW" altLang="en-US" sz="2400" b="1" dirty="0">
                <a:solidFill>
                  <a:srgbClr val="3333FF"/>
                </a:solidFill>
                <a:latin typeface="華康標楷體" panose="03000509000000000000" pitchFamily="65" charset="-120"/>
                <a:ea typeface="華康標楷體" panose="03000509000000000000" pitchFamily="65" charset="-120"/>
              </a:rPr>
              <a:t>玻利維亞人穿樹皮布服飾</a:t>
            </a:r>
            <a:endParaRPr lang="zh-TW" altLang="en-US" sz="2400" b="1" dirty="0">
              <a:solidFill>
                <a:srgbClr val="3333FF"/>
              </a:solidFill>
            </a:endParaRPr>
          </a:p>
        </p:txBody>
      </p:sp>
      <p:sp>
        <p:nvSpPr>
          <p:cNvPr id="8" name="矩形 7"/>
          <p:cNvSpPr/>
          <p:nvPr/>
        </p:nvSpPr>
        <p:spPr>
          <a:xfrm>
            <a:off x="2220681" y="18880"/>
            <a:ext cx="8032968" cy="646331"/>
          </a:xfrm>
          <a:prstGeom prst="rect">
            <a:avLst/>
          </a:prstGeom>
        </p:spPr>
        <p:txBody>
          <a:bodyPr wrap="none">
            <a:spAutoFit/>
          </a:bodyPr>
          <a:lstStyle/>
          <a:p>
            <a:r>
              <a:rPr lang="zh-TW" altLang="zh-TW" sz="3600" dirty="0">
                <a:solidFill>
                  <a:srgbClr val="A50021"/>
                </a:solidFill>
                <a:latin typeface="華康中特圓體" panose="020F0809000000000000" pitchFamily="49" charset="-120"/>
                <a:ea typeface="華康中特圓體" panose="020F0809000000000000" pitchFamily="49" charset="-120"/>
              </a:rPr>
              <a:t>環太平洋地區</a:t>
            </a:r>
            <a:r>
              <a:rPr lang="zh-TW" altLang="en-US" sz="3600" dirty="0">
                <a:solidFill>
                  <a:srgbClr val="A50021"/>
                </a:solidFill>
                <a:latin typeface="華康中特圓體" panose="020F0809000000000000" pitchFamily="49" charset="-120"/>
                <a:ea typeface="華康中特圓體" panose="020F0809000000000000" pitchFamily="49" charset="-120"/>
              </a:rPr>
              <a:t>仍在使用</a:t>
            </a:r>
            <a:r>
              <a:rPr lang="zh-TW" altLang="zh-TW" sz="3600" dirty="0">
                <a:solidFill>
                  <a:srgbClr val="A50021"/>
                </a:solidFill>
                <a:latin typeface="華康中特圓體" panose="020F0809000000000000" pitchFamily="49" charset="-120"/>
                <a:ea typeface="華康中特圓體" panose="020F0809000000000000" pitchFamily="49" charset="-120"/>
              </a:rPr>
              <a:t>樹皮布</a:t>
            </a:r>
            <a:r>
              <a:rPr lang="zh-TW" altLang="en-US" sz="3600" dirty="0">
                <a:solidFill>
                  <a:srgbClr val="A50021"/>
                </a:solidFill>
                <a:latin typeface="華康中特圓體" panose="020F0809000000000000" pitchFamily="49" charset="-120"/>
                <a:ea typeface="華康中特圓體" panose="020F0809000000000000" pitchFamily="49" charset="-120"/>
              </a:rPr>
              <a:t>及其</a:t>
            </a:r>
            <a:r>
              <a:rPr lang="zh-TW" altLang="zh-TW" sz="3600" dirty="0">
                <a:solidFill>
                  <a:srgbClr val="A50021"/>
                </a:solidFill>
                <a:latin typeface="華康中特圓體" panose="020F0809000000000000" pitchFamily="49" charset="-120"/>
                <a:ea typeface="華康中特圓體" panose="020F0809000000000000" pitchFamily="49" charset="-120"/>
              </a:rPr>
              <a:t>服飾</a:t>
            </a:r>
            <a:endParaRPr lang="zh-TW" altLang="en-US" sz="3600" dirty="0"/>
          </a:p>
        </p:txBody>
      </p:sp>
      <p:pic>
        <p:nvPicPr>
          <p:cNvPr id="9" name="圖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9927" y="3659832"/>
            <a:ext cx="3736657" cy="2633815"/>
          </a:xfrm>
          <a:prstGeom prst="rect">
            <a:avLst/>
          </a:prstGeom>
          <a:ln w="19050">
            <a:solidFill>
              <a:schemeClr val="tx1"/>
            </a:solidFill>
          </a:ln>
        </p:spPr>
      </p:pic>
    </p:spTree>
    <p:extLst>
      <p:ext uri="{BB962C8B-B14F-4D97-AF65-F5344CB8AC3E}">
        <p14:creationId xmlns:p14="http://schemas.microsoft.com/office/powerpoint/2010/main" val="3899225795"/>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txBox="1">
            <a:spLocks/>
          </p:cNvSpPr>
          <p:nvPr/>
        </p:nvSpPr>
        <p:spPr>
          <a:xfrm>
            <a:off x="1973787" y="394944"/>
            <a:ext cx="8596676" cy="710316"/>
          </a:xfrm>
          <a:prstGeom prst="rect">
            <a:avLst/>
          </a:prstGeom>
        </p:spPr>
        <p:txBody>
          <a:bodyP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3600" dirty="0">
                <a:solidFill>
                  <a:srgbClr val="A50021"/>
                </a:solidFill>
                <a:latin typeface="華康中特圓體" panose="020F0809000000000000" pitchFamily="49" charset="-120"/>
                <a:ea typeface="華康中特圓體" panose="020F0809000000000000" pitchFamily="49" charset="-120"/>
              </a:rPr>
              <a:t>台</a:t>
            </a:r>
            <a:r>
              <a:rPr lang="zh-TW" altLang="zh-TW" sz="3600" dirty="0">
                <a:solidFill>
                  <a:srgbClr val="A50021"/>
                </a:solidFill>
                <a:latin typeface="華康中特圓體" panose="020F0809000000000000" pitchFamily="49" charset="-120"/>
                <a:ea typeface="華康中特圓體" panose="020F0809000000000000" pitchFamily="49" charset="-120"/>
              </a:rPr>
              <a:t>灣</a:t>
            </a:r>
            <a:r>
              <a:rPr lang="zh-TW" altLang="en-US" sz="3600" dirty="0">
                <a:solidFill>
                  <a:srgbClr val="A50021"/>
                </a:solidFill>
                <a:latin typeface="華康中特圓體" panose="020F0809000000000000" pitchFamily="49" charset="-120"/>
                <a:ea typeface="華康中特圓體" panose="020F0809000000000000" pitchFamily="49" charset="-120"/>
              </a:rPr>
              <a:t>應是</a:t>
            </a:r>
            <a:r>
              <a:rPr lang="zh-TW" altLang="zh-TW" sz="3600" kern="0" dirty="0">
                <a:solidFill>
                  <a:srgbClr val="A50021"/>
                </a:solidFill>
                <a:latin typeface="華康中特圓體" panose="020F0809000000000000" pitchFamily="49" charset="-120"/>
                <a:ea typeface="華康中特圓體" panose="020F0809000000000000" pitchFamily="49" charset="-120"/>
                <a:cs typeface="Times New Roman" panose="02020603050405020304" pitchFamily="18" charset="0"/>
              </a:rPr>
              <a:t>樹皮布</a:t>
            </a:r>
            <a:r>
              <a:rPr lang="zh-TW" altLang="en-US" sz="3600" kern="0" dirty="0">
                <a:solidFill>
                  <a:srgbClr val="A50021"/>
                </a:solidFill>
                <a:latin typeface="華康中特圓體" panose="020F0809000000000000" pitchFamily="49" charset="-120"/>
                <a:ea typeface="華康中特圓體" panose="020F0809000000000000" pitchFamily="49" charset="-120"/>
                <a:cs typeface="Times New Roman" panose="02020603050405020304" pitchFamily="18" charset="0"/>
              </a:rPr>
              <a:t>製造工具</a:t>
            </a:r>
            <a:r>
              <a:rPr lang="zh-TW" altLang="zh-TW" sz="3600" kern="0" dirty="0">
                <a:solidFill>
                  <a:srgbClr val="A50021"/>
                </a:solidFill>
                <a:latin typeface="華康中特圓體" panose="020F0809000000000000" pitchFamily="49" charset="-120"/>
                <a:ea typeface="華康中特圓體" panose="020F0809000000000000" pitchFamily="49" charset="-120"/>
                <a:cs typeface="Times New Roman" panose="02020603050405020304" pitchFamily="18" charset="0"/>
              </a:rPr>
              <a:t>「</a:t>
            </a:r>
            <a:r>
              <a:rPr lang="zh-TW" altLang="en-US" sz="3600" kern="0" dirty="0">
                <a:solidFill>
                  <a:srgbClr val="A50021"/>
                </a:solidFill>
                <a:latin typeface="華康中特圓體" panose="020F0809000000000000" pitchFamily="49" charset="-120"/>
                <a:ea typeface="華康中特圓體" panose="020F0809000000000000" pitchFamily="49" charset="-120"/>
                <a:cs typeface="Times New Roman" panose="02020603050405020304" pitchFamily="18" charset="0"/>
              </a:rPr>
              <a:t>石</a:t>
            </a:r>
            <a:r>
              <a:rPr lang="zh-TW" altLang="zh-TW" sz="3600" kern="0" dirty="0">
                <a:solidFill>
                  <a:srgbClr val="A50021"/>
                </a:solidFill>
                <a:latin typeface="華康中特圓體" panose="020F0809000000000000" pitchFamily="49" charset="-120"/>
                <a:ea typeface="華康中特圓體" panose="020F0809000000000000" pitchFamily="49" charset="-120"/>
                <a:cs typeface="Times New Roman" panose="02020603050405020304" pitchFamily="18" charset="0"/>
              </a:rPr>
              <a:t>打棒」</a:t>
            </a:r>
            <a:r>
              <a:rPr lang="zh-TW" altLang="en-US" sz="3600" dirty="0">
                <a:solidFill>
                  <a:srgbClr val="A50021"/>
                </a:solidFill>
                <a:latin typeface="華康中特圓體" panose="020F0809000000000000" pitchFamily="49" charset="-120"/>
                <a:ea typeface="華康中特圓體" panose="020F0809000000000000" pitchFamily="49" charset="-120"/>
              </a:rPr>
              <a:t>始源地</a:t>
            </a:r>
          </a:p>
        </p:txBody>
      </p:sp>
      <p:pic>
        <p:nvPicPr>
          <p:cNvPr id="3" name="圖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07095" y="1105260"/>
            <a:ext cx="6780771" cy="4294489"/>
          </a:xfrm>
          <a:prstGeom prst="rect">
            <a:avLst/>
          </a:prstGeom>
          <a:ln w="12700">
            <a:solidFill>
              <a:schemeClr val="tx1"/>
            </a:solidFill>
          </a:ln>
        </p:spPr>
      </p:pic>
      <p:sp>
        <p:nvSpPr>
          <p:cNvPr id="4" name="矩形 3"/>
          <p:cNvSpPr/>
          <p:nvPr/>
        </p:nvSpPr>
        <p:spPr>
          <a:xfrm>
            <a:off x="942298" y="5508949"/>
            <a:ext cx="10307403" cy="954107"/>
          </a:xfrm>
          <a:prstGeom prst="rect">
            <a:avLst/>
          </a:prstGeom>
        </p:spPr>
        <p:txBody>
          <a:bodyPr wrap="square">
            <a:spAutoFit/>
          </a:bodyPr>
          <a:lstStyle/>
          <a:p>
            <a:pPr algn="just"/>
            <a:r>
              <a:rPr lang="zh-TW" altLang="en-US" sz="2800" b="1" kern="0" dirty="0">
                <a:solidFill>
                  <a:srgbClr val="3333FF"/>
                </a:solidFill>
                <a:ea typeface="華康標楷體" panose="03000509000000000000" pitchFamily="65" charset="-120"/>
                <a:cs typeface="Times New Roman" panose="02020603050405020304" pitchFamily="18" charset="0"/>
              </a:rPr>
              <a:t>台</a:t>
            </a:r>
            <a:r>
              <a:rPr lang="zh-TW" altLang="zh-TW" sz="2800" b="1" kern="0" dirty="0">
                <a:solidFill>
                  <a:srgbClr val="3333FF"/>
                </a:solidFill>
                <a:ea typeface="華康標楷體" panose="03000509000000000000" pitchFamily="65" charset="-120"/>
                <a:cs typeface="Times New Roman" panose="02020603050405020304" pitchFamily="18" charset="0"/>
              </a:rPr>
              <a:t>灣發現的樹皮布四種石打棒</a:t>
            </a:r>
            <a:r>
              <a:rPr lang="zh-TW" altLang="en-US" sz="2800" b="1" kern="0" dirty="0">
                <a:solidFill>
                  <a:srgbClr val="3333FF"/>
                </a:solidFill>
                <a:ea typeface="華康標楷體" panose="03000509000000000000" pitchFamily="65" charset="-120"/>
                <a:cs typeface="Times New Roman" panose="02020603050405020304" pitchFamily="18" charset="0"/>
              </a:rPr>
              <a:t>：橢圓打棒、直背打棒、裝柄打棒和有角打棒。</a:t>
            </a:r>
            <a:endParaRPr lang="zh-TW" altLang="en-US" sz="2800" b="1" dirty="0">
              <a:solidFill>
                <a:srgbClr val="3333FF"/>
              </a:solidFill>
            </a:endParaRPr>
          </a:p>
        </p:txBody>
      </p:sp>
    </p:spTree>
    <p:extLst>
      <p:ext uri="{BB962C8B-B14F-4D97-AF65-F5344CB8AC3E}">
        <p14:creationId xmlns:p14="http://schemas.microsoft.com/office/powerpoint/2010/main" val="1030388492"/>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txBox="1">
            <a:spLocks/>
          </p:cNvSpPr>
          <p:nvPr/>
        </p:nvSpPr>
        <p:spPr>
          <a:xfrm>
            <a:off x="936195" y="462727"/>
            <a:ext cx="10515600" cy="73152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3600" dirty="0">
                <a:solidFill>
                  <a:srgbClr val="990033"/>
                </a:solidFill>
                <a:latin typeface="華康中特圓體" panose="020F0809000000000000" pitchFamily="49" charset="-120"/>
                <a:ea typeface="華康中特圓體" panose="020F0809000000000000" pitchFamily="49" charset="-120"/>
              </a:rPr>
              <a:t>台</a:t>
            </a:r>
            <a:r>
              <a:rPr lang="zh-TW" altLang="zh-TW" sz="3600" dirty="0">
                <a:solidFill>
                  <a:srgbClr val="990033"/>
                </a:solidFill>
                <a:latin typeface="華康中特圓體" panose="020F0809000000000000" pitchFamily="49" charset="-120"/>
                <a:ea typeface="華康中特圓體" panose="020F0809000000000000" pitchFamily="49" charset="-120"/>
              </a:rPr>
              <a:t>灣的樹皮布文化也</a:t>
            </a:r>
            <a:r>
              <a:rPr lang="zh-TW" altLang="en-US" sz="3600" dirty="0">
                <a:solidFill>
                  <a:srgbClr val="990033"/>
                </a:solidFill>
                <a:latin typeface="華康中特圓體" panose="020F0809000000000000" pitchFamily="49" charset="-120"/>
                <a:ea typeface="華康中特圓體" panose="020F0809000000000000" pitchFamily="49" charset="-120"/>
              </a:rPr>
              <a:t>影響</a:t>
            </a:r>
            <a:r>
              <a:rPr lang="zh-TW" altLang="zh-TW" sz="3600" dirty="0">
                <a:solidFill>
                  <a:srgbClr val="990033"/>
                </a:solidFill>
                <a:latin typeface="華康中特圓體" panose="020F0809000000000000" pitchFamily="49" charset="-120"/>
                <a:ea typeface="華康中特圓體" panose="020F0809000000000000" pitchFamily="49" charset="-120"/>
              </a:rPr>
              <a:t>中國印刷術的發明</a:t>
            </a:r>
            <a:endParaRPr lang="zh-TW" altLang="en-US" sz="3600" dirty="0">
              <a:solidFill>
                <a:srgbClr val="990033"/>
              </a:solidFill>
              <a:latin typeface="華康中特圓體" panose="020F0809000000000000" pitchFamily="49" charset="-120"/>
              <a:ea typeface="華康中特圓體" panose="020F0809000000000000" pitchFamily="49" charset="-120"/>
            </a:endParaRPr>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2602" y="2628363"/>
            <a:ext cx="4664616" cy="3471725"/>
          </a:xfrm>
          <a:prstGeom prst="rect">
            <a:avLst/>
          </a:prstGeom>
        </p:spPr>
      </p:pic>
      <p:sp>
        <p:nvSpPr>
          <p:cNvPr id="5" name="矩形 4"/>
          <p:cNvSpPr/>
          <p:nvPr/>
        </p:nvSpPr>
        <p:spPr>
          <a:xfrm>
            <a:off x="805519" y="6100088"/>
            <a:ext cx="5211683" cy="523220"/>
          </a:xfrm>
          <a:prstGeom prst="rect">
            <a:avLst/>
          </a:prstGeom>
        </p:spPr>
        <p:txBody>
          <a:bodyPr wrap="none">
            <a:spAutoFit/>
          </a:bodyPr>
          <a:lstStyle/>
          <a:p>
            <a:r>
              <a:rPr lang="zh-TW" altLang="zh-TW" sz="2800" b="1" kern="0" dirty="0">
                <a:solidFill>
                  <a:srgbClr val="3333FF"/>
                </a:solidFill>
                <a:ea typeface="華康標楷體" panose="03000509000000000000" pitchFamily="65" charset="-120"/>
                <a:cs typeface="Times New Roman" panose="02020603050405020304" pitchFamily="18" charset="0"/>
              </a:rPr>
              <a:t>薩摩亞人印刷樹皮布的木雕刻</a:t>
            </a:r>
            <a:r>
              <a:rPr lang="zh-TW" altLang="en-US" sz="2800" b="1" kern="0" dirty="0">
                <a:solidFill>
                  <a:srgbClr val="3333FF"/>
                </a:solidFill>
                <a:ea typeface="華康標楷體" panose="03000509000000000000" pitchFamily="65" charset="-120"/>
                <a:cs typeface="Times New Roman" panose="02020603050405020304" pitchFamily="18" charset="0"/>
              </a:rPr>
              <a:t>板</a:t>
            </a:r>
            <a:endParaRPr lang="zh-TW" altLang="en-US" sz="2800" b="1" dirty="0">
              <a:solidFill>
                <a:srgbClr val="3333FF"/>
              </a:solidFill>
            </a:endParaRPr>
          </a:p>
        </p:txBody>
      </p:sp>
      <p:sp>
        <p:nvSpPr>
          <p:cNvPr id="6" name="矩形 5"/>
          <p:cNvSpPr/>
          <p:nvPr/>
        </p:nvSpPr>
        <p:spPr>
          <a:xfrm>
            <a:off x="6862513" y="6061339"/>
            <a:ext cx="4852610" cy="523220"/>
          </a:xfrm>
          <a:prstGeom prst="rect">
            <a:avLst/>
          </a:prstGeom>
        </p:spPr>
        <p:txBody>
          <a:bodyPr wrap="none">
            <a:spAutoFit/>
          </a:bodyPr>
          <a:lstStyle/>
          <a:p>
            <a:r>
              <a:rPr lang="zh-TW" altLang="zh-TW" sz="2800" b="1" kern="0" dirty="0">
                <a:solidFill>
                  <a:srgbClr val="3333FF"/>
                </a:solidFill>
                <a:ea typeface="華康標楷體" panose="03000509000000000000" pitchFamily="65" charset="-120"/>
                <a:cs typeface="Times New Roman" panose="02020603050405020304" pitchFamily="18" charset="0"/>
              </a:rPr>
              <a:t>斐濟</a:t>
            </a:r>
            <a:r>
              <a:rPr lang="zh-TW" altLang="en-US" sz="2800" b="1" dirty="0">
                <a:solidFill>
                  <a:srgbClr val="3333FF"/>
                </a:solidFill>
                <a:latin typeface="華康標楷體" panose="03000509000000000000" pitchFamily="65" charset="-120"/>
                <a:ea typeface="華康標楷體" panose="03000509000000000000" pitchFamily="65" charset="-120"/>
              </a:rPr>
              <a:t>羅</a:t>
            </a:r>
            <a:r>
              <a:rPr lang="zh-TW" altLang="zh-TW" sz="2800" b="1" kern="0" dirty="0">
                <a:solidFill>
                  <a:srgbClr val="3333FF"/>
                </a:solidFill>
                <a:ea typeface="華康標楷體" panose="03000509000000000000" pitchFamily="65" charset="-120"/>
                <a:cs typeface="Times New Roman" panose="02020603050405020304" pitchFamily="18" charset="0"/>
              </a:rPr>
              <a:t>島人樹皮布</a:t>
            </a:r>
            <a:r>
              <a:rPr lang="zh-TW" altLang="en-US" sz="2800" b="1" kern="0" dirty="0">
                <a:solidFill>
                  <a:srgbClr val="3333FF"/>
                </a:solidFill>
                <a:ea typeface="華康標楷體" panose="03000509000000000000" pitchFamily="65" charset="-120"/>
                <a:cs typeface="Times New Roman" panose="02020603050405020304" pitchFamily="18" charset="0"/>
              </a:rPr>
              <a:t>陽紋花模板</a:t>
            </a:r>
            <a:endParaRPr lang="zh-TW" altLang="en-US" sz="2800" b="1" dirty="0">
              <a:solidFill>
                <a:srgbClr val="3333FF"/>
              </a:solidFill>
            </a:endParaRPr>
          </a:p>
        </p:txBody>
      </p:sp>
      <p:sp>
        <p:nvSpPr>
          <p:cNvPr id="7" name="矩形 6"/>
          <p:cNvSpPr/>
          <p:nvPr/>
        </p:nvSpPr>
        <p:spPr>
          <a:xfrm>
            <a:off x="740205" y="1076592"/>
            <a:ext cx="11162963" cy="1384995"/>
          </a:xfrm>
          <a:prstGeom prst="rect">
            <a:avLst/>
          </a:prstGeom>
        </p:spPr>
        <p:txBody>
          <a:bodyPr wrap="square">
            <a:spAutoFit/>
          </a:bodyPr>
          <a:lstStyle/>
          <a:p>
            <a:r>
              <a:rPr lang="zh-TW" altLang="en-US" sz="2800" dirty="0">
                <a:solidFill>
                  <a:srgbClr val="000066"/>
                </a:solidFill>
                <a:latin typeface="華康中圓體" panose="020F0509000000000000" pitchFamily="49" charset="-120"/>
                <a:ea typeface="華康中圓體" panose="020F0509000000000000" pitchFamily="49" charset="-120"/>
              </a:rPr>
              <a:t>台</a:t>
            </a:r>
            <a:r>
              <a:rPr lang="zh-TW" altLang="zh-TW" sz="2800" dirty="0">
                <a:solidFill>
                  <a:srgbClr val="000066"/>
                </a:solidFill>
                <a:latin typeface="華康中圓體" panose="020F0509000000000000" pitchFamily="49" charset="-120"/>
                <a:ea typeface="華康中圓體" panose="020F0509000000000000" pitchFamily="49" charset="-120"/>
              </a:rPr>
              <a:t>灣的樹皮布曾有其極發達的時期</a:t>
            </a:r>
            <a:r>
              <a:rPr lang="zh-TW" altLang="en-US" sz="2800" dirty="0">
                <a:solidFill>
                  <a:srgbClr val="000066"/>
                </a:solidFill>
                <a:latin typeface="華康中圓體" panose="020F0509000000000000" pitchFamily="49" charset="-120"/>
                <a:ea typeface="華康中圓體" panose="020F0509000000000000" pitchFamily="49" charset="-120"/>
              </a:rPr>
              <a:t>，考古學家</a:t>
            </a:r>
            <a:r>
              <a:rPr lang="zh-TW" altLang="zh-TW" sz="2800" dirty="0">
                <a:solidFill>
                  <a:srgbClr val="000066"/>
                </a:solidFill>
                <a:latin typeface="華康中圓體" panose="020F0509000000000000" pitchFamily="49" charset="-120"/>
                <a:ea typeface="華康中圓體" panose="020F0509000000000000" pitchFamily="49" charset="-120"/>
              </a:rPr>
              <a:t>凌純聲教授的考證</a:t>
            </a:r>
            <a:r>
              <a:rPr lang="zh-TW" altLang="en-US" sz="2800" dirty="0">
                <a:solidFill>
                  <a:srgbClr val="000066"/>
                </a:solidFill>
                <a:latin typeface="華康中圓體" panose="020F0509000000000000" pitchFamily="49" charset="-120"/>
                <a:ea typeface="華康中圓體" panose="020F0509000000000000" pitchFamily="49" charset="-120"/>
              </a:rPr>
              <a:t>，</a:t>
            </a:r>
            <a:r>
              <a:rPr lang="zh-TW" altLang="zh-TW" sz="2800" dirty="0">
                <a:solidFill>
                  <a:srgbClr val="000066"/>
                </a:solidFill>
                <a:latin typeface="華康中圓體" panose="020F0509000000000000" pitchFamily="49" charset="-120"/>
                <a:ea typeface="華康中圓體" panose="020F0509000000000000" pitchFamily="49" charset="-120"/>
              </a:rPr>
              <a:t>以為古代雕板印</a:t>
            </a:r>
            <a:r>
              <a:rPr lang="zh-TW" altLang="zh-TW" sz="2800" kern="0" dirty="0">
                <a:solidFill>
                  <a:srgbClr val="000066"/>
                </a:solidFill>
                <a:latin typeface="華康細圓體" panose="020F0309000000000000" pitchFamily="49" charset="-120"/>
                <a:ea typeface="華康細圓體" panose="020F0309000000000000" pitchFamily="49" charset="-120"/>
                <a:cs typeface="Times New Roman" panose="02020603050405020304" pitchFamily="18" charset="0"/>
              </a:rPr>
              <a:t>畫</a:t>
            </a:r>
            <a:r>
              <a:rPr lang="zh-TW" altLang="zh-TW" sz="2800" dirty="0">
                <a:solidFill>
                  <a:srgbClr val="000066"/>
                </a:solidFill>
                <a:latin typeface="華康中圓體" panose="020F0509000000000000" pitchFamily="49" charset="-120"/>
                <a:ea typeface="華康中圓體" panose="020F0509000000000000" pitchFamily="49" charset="-120"/>
              </a:rPr>
              <a:t>必先於印字</a:t>
            </a:r>
            <a:r>
              <a:rPr lang="zh-TW" altLang="en-US" sz="2800" dirty="0">
                <a:solidFill>
                  <a:srgbClr val="000066"/>
                </a:solidFill>
                <a:latin typeface="華康中圓體" panose="020F0509000000000000" pitchFamily="49" charset="-120"/>
                <a:ea typeface="華康中圓體" panose="020F0509000000000000" pitchFamily="49" charset="-120"/>
              </a:rPr>
              <a:t>，</a:t>
            </a:r>
            <a:r>
              <a:rPr lang="zh-TW" altLang="zh-TW" sz="2800" dirty="0">
                <a:solidFill>
                  <a:srgbClr val="000066"/>
                </a:solidFill>
                <a:latin typeface="華康中圓體" panose="020F0509000000000000" pitchFamily="49" charset="-120"/>
                <a:ea typeface="華康中圓體" panose="020F0509000000000000" pitchFamily="49" charset="-120"/>
              </a:rPr>
              <a:t>其技術相同</a:t>
            </a:r>
            <a:r>
              <a:rPr lang="zh-TW" altLang="en-US" sz="2800" dirty="0">
                <a:solidFill>
                  <a:srgbClr val="000066"/>
                </a:solidFill>
                <a:latin typeface="華康中圓體" panose="020F0509000000000000" pitchFamily="49" charset="-120"/>
                <a:ea typeface="華康中圓體" panose="020F0509000000000000" pitchFamily="49" charset="-120"/>
              </a:rPr>
              <a:t>，</a:t>
            </a:r>
            <a:r>
              <a:rPr lang="zh-TW" altLang="zh-TW" sz="2800" dirty="0">
                <a:solidFill>
                  <a:srgbClr val="000066"/>
                </a:solidFill>
                <a:latin typeface="華康中圓體" panose="020F0509000000000000" pitchFamily="49" charset="-120"/>
                <a:ea typeface="華康中圓體" panose="020F0509000000000000" pitchFamily="49" charset="-120"/>
              </a:rPr>
              <a:t>不過印文字與印花紋之別而已。因此可謂：</a:t>
            </a:r>
            <a:r>
              <a:rPr lang="zh-TW" altLang="en-US" sz="2800" dirty="0">
                <a:solidFill>
                  <a:srgbClr val="000066"/>
                </a:solidFill>
                <a:latin typeface="華康中圓體" panose="020F0509000000000000" pitchFamily="49" charset="-120"/>
                <a:ea typeface="華康中圓體" panose="020F0509000000000000" pitchFamily="49" charset="-120"/>
              </a:rPr>
              <a:t>台</a:t>
            </a:r>
            <a:r>
              <a:rPr lang="zh-TW" altLang="zh-TW" sz="2800" dirty="0">
                <a:solidFill>
                  <a:srgbClr val="000066"/>
                </a:solidFill>
                <a:latin typeface="華康中圓體" panose="020F0509000000000000" pitchFamily="49" charset="-120"/>
                <a:ea typeface="華康中圓體" panose="020F0509000000000000" pitchFamily="49" charset="-120"/>
              </a:rPr>
              <a:t>灣的樹皮布文化也</a:t>
            </a:r>
            <a:r>
              <a:rPr lang="zh-TW" altLang="en-US" sz="2800" dirty="0">
                <a:solidFill>
                  <a:srgbClr val="000066"/>
                </a:solidFill>
                <a:latin typeface="華康中圓體" panose="020F0509000000000000" pitchFamily="49" charset="-120"/>
                <a:ea typeface="華康中圓體" panose="020F0509000000000000" pitchFamily="49" charset="-120"/>
              </a:rPr>
              <a:t>影</a:t>
            </a:r>
            <a:r>
              <a:rPr lang="zh-TW" altLang="en-US" sz="2800" dirty="0">
                <a:solidFill>
                  <a:srgbClr val="000066"/>
                </a:solidFill>
                <a:latin typeface="華康細圓體" panose="020F0309000000000000" pitchFamily="49" charset="-120"/>
                <a:ea typeface="華康細圓體" panose="020F0309000000000000" pitchFamily="49" charset="-120"/>
              </a:rPr>
              <a:t>響</a:t>
            </a:r>
            <a:r>
              <a:rPr lang="zh-TW" altLang="zh-TW" sz="2800" dirty="0">
                <a:solidFill>
                  <a:srgbClr val="000066"/>
                </a:solidFill>
                <a:latin typeface="華康中圓體" panose="020F0509000000000000" pitchFamily="49" charset="-120"/>
                <a:ea typeface="華康中圓體" panose="020F0509000000000000" pitchFamily="49" charset="-120"/>
              </a:rPr>
              <a:t>中國印刷術的發明</a:t>
            </a:r>
            <a:endParaRPr lang="zh-TW" altLang="en-US" sz="2800" dirty="0"/>
          </a:p>
        </p:txBody>
      </p:sp>
      <p:pic>
        <p:nvPicPr>
          <p:cNvPr id="9" name="圖片 8" descr="一張含有 樹狀, 戶外, 服裝, 黑與白 的圖片&#10;&#10;AI 產生的內容可能不正確。">
            <a:extLst>
              <a:ext uri="{FF2B5EF4-FFF2-40B4-BE49-F238E27FC236}">
                <a16:creationId xmlns:a16="http://schemas.microsoft.com/office/drawing/2014/main" id="{F779A3FE-719D-BF78-24BC-A2479BFF98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781" y="2659186"/>
            <a:ext cx="6287732" cy="3440902"/>
          </a:xfrm>
          <a:prstGeom prst="rect">
            <a:avLst/>
          </a:prstGeom>
          <a:ln w="6350">
            <a:solidFill>
              <a:schemeClr val="tx1"/>
            </a:solidFill>
          </a:ln>
        </p:spPr>
      </p:pic>
    </p:spTree>
    <p:extLst>
      <p:ext uri="{BB962C8B-B14F-4D97-AF65-F5344CB8AC3E}">
        <p14:creationId xmlns:p14="http://schemas.microsoft.com/office/powerpoint/2010/main" val="2791833010"/>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959157" y="398652"/>
            <a:ext cx="6740948" cy="646331"/>
          </a:xfrm>
          <a:prstGeom prst="rect">
            <a:avLst/>
          </a:prstGeom>
        </p:spPr>
        <p:txBody>
          <a:bodyPr wrap="none">
            <a:spAutoFit/>
          </a:bodyPr>
          <a:lstStyle/>
          <a:p>
            <a:r>
              <a:rPr lang="zh-TW" altLang="zh-TW" sz="3600" dirty="0">
                <a:solidFill>
                  <a:srgbClr val="A50021"/>
                </a:solidFill>
                <a:latin typeface="華康中特圓體" panose="020F0809000000000000" pitchFamily="49" charset="-120"/>
                <a:ea typeface="華康中特圓體" panose="020F0809000000000000" pitchFamily="49" charset="-120"/>
                <a:cs typeface="Times New Roman" panose="02020603050405020304" pitchFamily="18" charset="0"/>
              </a:rPr>
              <a:t>南島語族的文化</a:t>
            </a:r>
            <a:r>
              <a:rPr lang="zh-TW" altLang="en-US" sz="3600" dirty="0">
                <a:solidFill>
                  <a:srgbClr val="A50021"/>
                </a:solidFill>
                <a:latin typeface="Arial Unicode MS" panose="020B0604020202020204" pitchFamily="34" charset="-120"/>
                <a:ea typeface="Arial Unicode MS" panose="020B0604020202020204" pitchFamily="34" charset="-120"/>
                <a:cs typeface="Arial Unicode MS" panose="020B0604020202020204" pitchFamily="34" charset="-120"/>
              </a:rPr>
              <a:t>──</a:t>
            </a:r>
            <a:r>
              <a:rPr lang="zh-TW" altLang="en-US" sz="3600" dirty="0">
                <a:solidFill>
                  <a:srgbClr val="A50021"/>
                </a:solidFill>
                <a:latin typeface="華康中特圓體" panose="020F0809000000000000" pitchFamily="49" charset="-120"/>
                <a:ea typeface="華康中特圓體" panose="020F0809000000000000" pitchFamily="49" charset="-120"/>
                <a:cs typeface="Times New Roman" panose="02020603050405020304" pitchFamily="18" charset="0"/>
              </a:rPr>
              <a:t>染印的</a:t>
            </a:r>
            <a:r>
              <a:rPr lang="zh-TW" altLang="zh-TW" sz="3600" dirty="0">
                <a:solidFill>
                  <a:srgbClr val="A50021"/>
                </a:solidFill>
                <a:latin typeface="華康中特圓體" panose="020F0809000000000000" pitchFamily="49" charset="-120"/>
                <a:ea typeface="華康中特圓體" panose="020F0809000000000000" pitchFamily="49" charset="-120"/>
                <a:cs typeface="Times New Roman" panose="02020603050405020304" pitchFamily="18" charset="0"/>
              </a:rPr>
              <a:t>樹皮布</a:t>
            </a:r>
            <a:endParaRPr lang="zh-TW" altLang="en-US" sz="3600" dirty="0">
              <a:solidFill>
                <a:srgbClr val="A50021"/>
              </a:solidFill>
              <a:latin typeface="華康中特圓體" panose="020F0809000000000000" pitchFamily="49" charset="-120"/>
              <a:ea typeface="華康中特圓體" panose="020F0809000000000000" pitchFamily="49" charset="-120"/>
            </a:endParaRPr>
          </a:p>
        </p:txBody>
      </p:sp>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007" y="1549673"/>
            <a:ext cx="5328951" cy="3842598"/>
          </a:xfrm>
          <a:prstGeom prst="rect">
            <a:avLst/>
          </a:prstGeom>
          <a:ln w="12700">
            <a:solidFill>
              <a:schemeClr val="tx1"/>
            </a:solidFill>
          </a:ln>
        </p:spPr>
      </p:pic>
      <p:pic>
        <p:nvPicPr>
          <p:cNvPr id="4" name="圖片 3"/>
          <p:cNvPicPr/>
          <p:nvPr/>
        </p:nvPicPr>
        <p:blipFill>
          <a:blip r:embed="rId3" cstate="email">
            <a:extLst>
              <a:ext uri="{28A0092B-C50C-407E-A947-70E740481C1C}">
                <a14:useLocalDpi xmlns:a14="http://schemas.microsoft.com/office/drawing/2010/main" val="0"/>
              </a:ext>
            </a:extLst>
          </a:blip>
          <a:stretch>
            <a:fillRect/>
          </a:stretch>
        </p:blipFill>
        <p:spPr>
          <a:xfrm>
            <a:off x="6145306" y="1549673"/>
            <a:ext cx="5701056" cy="3842598"/>
          </a:xfrm>
          <a:prstGeom prst="rect">
            <a:avLst/>
          </a:prstGeom>
          <a:ln w="12700">
            <a:solidFill>
              <a:schemeClr val="tx1"/>
            </a:solidFill>
          </a:ln>
        </p:spPr>
      </p:pic>
      <p:sp>
        <p:nvSpPr>
          <p:cNvPr id="5" name="矩形 4"/>
          <p:cNvSpPr/>
          <p:nvPr/>
        </p:nvSpPr>
        <p:spPr>
          <a:xfrm>
            <a:off x="5799958" y="5663374"/>
            <a:ext cx="6258073" cy="416011"/>
          </a:xfrm>
          <a:prstGeom prst="rect">
            <a:avLst/>
          </a:prstGeom>
        </p:spPr>
        <p:txBody>
          <a:bodyPr wrap="square">
            <a:spAutoFit/>
          </a:bodyPr>
          <a:lstStyle/>
          <a:p>
            <a:pPr algn="ctr">
              <a:lnSpc>
                <a:spcPts val="2400"/>
              </a:lnSpc>
            </a:pPr>
            <a:r>
              <a:rPr lang="zh-TW" altLang="en-US" sz="2800" b="1" i="0" dirty="0">
                <a:solidFill>
                  <a:srgbClr val="3333FF"/>
                </a:solidFill>
                <a:latin typeface="華康標楷體" panose="03000509000000000000" pitchFamily="65" charset="-120"/>
                <a:ea typeface="華康標楷體" panose="03000509000000000000" pitchFamily="65" charset="-120"/>
              </a:rPr>
              <a:t>薩摩</a:t>
            </a:r>
            <a:r>
              <a:rPr lang="zh-TW" altLang="en-US" sz="2800" b="1" dirty="0">
                <a:solidFill>
                  <a:srgbClr val="3333FF"/>
                </a:solidFill>
                <a:latin typeface="華康標楷體" panose="03000509000000000000" pitchFamily="65" charset="-120"/>
                <a:ea typeface="華康標楷體" panose="03000509000000000000" pitchFamily="65" charset="-120"/>
              </a:rPr>
              <a:t>亞人印製的</a:t>
            </a:r>
            <a:r>
              <a:rPr lang="zh-TW" altLang="zh-TW" sz="2800" b="1" dirty="0">
                <a:solidFill>
                  <a:srgbClr val="3333FF"/>
                </a:solidFill>
                <a:latin typeface="華康標楷體" panose="03000509000000000000" pitchFamily="65" charset="-120"/>
                <a:ea typeface="華康標楷體" panose="03000509000000000000" pitchFamily="65" charset="-120"/>
              </a:rPr>
              <a:t>樹皮布</a:t>
            </a:r>
            <a:r>
              <a:rPr lang="en-US" altLang="zh-TW" sz="2800" i="0" dirty="0">
                <a:solidFill>
                  <a:srgbClr val="3333FF"/>
                </a:solidFill>
                <a:ea typeface="華康標楷體" panose="03000509000000000000" pitchFamily="65" charset="-120"/>
              </a:rPr>
              <a:t>190cmx146cm</a:t>
            </a:r>
            <a:endParaRPr lang="zh-TW" altLang="en-US" sz="2800" i="0" dirty="0">
              <a:solidFill>
                <a:srgbClr val="3333FF"/>
              </a:solidFill>
              <a:ea typeface="華康標楷體" panose="03000509000000000000" pitchFamily="65" charset="-120"/>
            </a:endParaRPr>
          </a:p>
        </p:txBody>
      </p:sp>
      <p:sp>
        <p:nvSpPr>
          <p:cNvPr id="6" name="文字方塊 5"/>
          <p:cNvSpPr txBox="1"/>
          <p:nvPr/>
        </p:nvSpPr>
        <p:spPr>
          <a:xfrm>
            <a:off x="254096" y="5556165"/>
            <a:ext cx="5679831" cy="523220"/>
          </a:xfrm>
          <a:prstGeom prst="rect">
            <a:avLst/>
          </a:prstGeom>
          <a:noFill/>
        </p:spPr>
        <p:txBody>
          <a:bodyPr wrap="square" rtlCol="0">
            <a:spAutoFit/>
          </a:bodyPr>
          <a:lstStyle/>
          <a:p>
            <a:pPr algn="ctr"/>
            <a:r>
              <a:rPr lang="zh-TW" altLang="en-US" sz="2800" b="1" i="0" dirty="0">
                <a:solidFill>
                  <a:srgbClr val="3333FF"/>
                </a:solidFill>
                <a:latin typeface="華康標楷體" panose="03000509000000000000" pitchFamily="65" charset="-120"/>
                <a:ea typeface="華康標楷體" panose="03000509000000000000" pitchFamily="65" charset="-120"/>
              </a:rPr>
              <a:t>斐濟羅島人的鏤空花模</a:t>
            </a:r>
            <a:r>
              <a:rPr lang="zh-TW" altLang="zh-TW" sz="2800" b="1" dirty="0">
                <a:solidFill>
                  <a:srgbClr val="3333FF"/>
                </a:solidFill>
                <a:latin typeface="華康標楷體" panose="03000509000000000000" pitchFamily="65" charset="-120"/>
                <a:ea typeface="華康標楷體" panose="03000509000000000000" pitchFamily="65" charset="-120"/>
              </a:rPr>
              <a:t>樹皮布文</a:t>
            </a:r>
            <a:r>
              <a:rPr lang="zh-TW" altLang="en-US" sz="2800" b="1" dirty="0">
                <a:solidFill>
                  <a:srgbClr val="3333FF"/>
                </a:solidFill>
                <a:latin typeface="華康標楷體" panose="03000509000000000000" pitchFamily="65" charset="-120"/>
                <a:ea typeface="華康標楷體" panose="03000509000000000000" pitchFamily="65" charset="-120"/>
              </a:rPr>
              <a:t>飾</a:t>
            </a:r>
            <a:endParaRPr lang="zh-TW" altLang="en-US" sz="2800" b="1" i="0" dirty="0">
              <a:solidFill>
                <a:srgbClr val="3333FF"/>
              </a:solidFill>
              <a:latin typeface="華康標楷體" panose="03000509000000000000" pitchFamily="65" charset="-120"/>
              <a:ea typeface="華康標楷體" panose="03000509000000000000" pitchFamily="65" charset="-120"/>
            </a:endParaRPr>
          </a:p>
        </p:txBody>
      </p:sp>
    </p:spTree>
    <p:extLst>
      <p:ext uri="{BB962C8B-B14F-4D97-AF65-F5344CB8AC3E}">
        <p14:creationId xmlns:p14="http://schemas.microsoft.com/office/powerpoint/2010/main" val="1152438560"/>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txBox="1">
            <a:spLocks noChangeArrowheads="1"/>
          </p:cNvSpPr>
          <p:nvPr/>
        </p:nvSpPr>
        <p:spPr>
          <a:xfrm>
            <a:off x="1992313" y="105725"/>
            <a:ext cx="8229600" cy="77787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3600" dirty="0">
                <a:solidFill>
                  <a:srgbClr val="A50021"/>
                </a:solidFill>
                <a:latin typeface="華康中特圓體" panose="020F0809000000000000" pitchFamily="49" charset="-120"/>
                <a:ea typeface="華康中特圓體" panose="020F0809000000000000" pitchFamily="49" charset="-120"/>
              </a:rPr>
              <a:t>荖蘭前山有太陽族會議廳遺跡</a:t>
            </a:r>
          </a:p>
        </p:txBody>
      </p:sp>
      <p:pic>
        <p:nvPicPr>
          <p:cNvPr id="3" name="圖片 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431007" y="2539480"/>
            <a:ext cx="4929506" cy="3697130"/>
          </a:xfrm>
          <a:prstGeom prst="rect">
            <a:avLst/>
          </a:prstGeom>
          <a:ln w="12700">
            <a:solidFill>
              <a:srgbClr val="FEFEFE"/>
            </a:solidFill>
          </a:ln>
        </p:spPr>
      </p:pic>
      <p:pic>
        <p:nvPicPr>
          <p:cNvPr id="4" name="圖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5691" y="2538253"/>
            <a:ext cx="5462884" cy="3705025"/>
          </a:xfrm>
          <a:prstGeom prst="rect">
            <a:avLst/>
          </a:prstGeom>
          <a:ln w="12700">
            <a:solidFill>
              <a:schemeClr val="tx1"/>
            </a:solidFill>
          </a:ln>
        </p:spPr>
      </p:pic>
      <p:sp>
        <p:nvSpPr>
          <p:cNvPr id="5" name="矩形 4"/>
          <p:cNvSpPr/>
          <p:nvPr/>
        </p:nvSpPr>
        <p:spPr>
          <a:xfrm>
            <a:off x="7370750" y="6177408"/>
            <a:ext cx="3465487" cy="523220"/>
          </a:xfrm>
          <a:prstGeom prst="rect">
            <a:avLst/>
          </a:prstGeom>
        </p:spPr>
        <p:txBody>
          <a:bodyPr wrap="square">
            <a:spAutoFit/>
          </a:bodyPr>
          <a:lstStyle/>
          <a:p>
            <a:r>
              <a:rPr lang="zh-TW" altLang="en-US" sz="2800" b="1" dirty="0">
                <a:solidFill>
                  <a:srgbClr val="3333FF"/>
                </a:solidFill>
                <a:latin typeface="華康標楷體" panose="03000509000000000000" pitchFamily="65" charset="-120"/>
                <a:ea typeface="華康標楷體" panose="03000509000000000000" pitchFamily="65" charset="-120"/>
              </a:rPr>
              <a:t>太陽族人會議廳遺跡</a:t>
            </a:r>
          </a:p>
        </p:txBody>
      </p:sp>
      <p:sp>
        <p:nvSpPr>
          <p:cNvPr id="7" name="文字方塊 6"/>
          <p:cNvSpPr txBox="1"/>
          <p:nvPr/>
        </p:nvSpPr>
        <p:spPr>
          <a:xfrm>
            <a:off x="831487" y="6199559"/>
            <a:ext cx="5651292" cy="523220"/>
          </a:xfrm>
          <a:prstGeom prst="rect">
            <a:avLst/>
          </a:prstGeom>
          <a:noFill/>
        </p:spPr>
        <p:txBody>
          <a:bodyPr wrap="square" rtlCol="0">
            <a:spAutoFit/>
          </a:bodyPr>
          <a:lstStyle/>
          <a:p>
            <a:pPr algn="ctr"/>
            <a:r>
              <a:rPr lang="zh-TW" altLang="en-US" sz="2800" b="1" dirty="0">
                <a:solidFill>
                  <a:srgbClr val="3333FF"/>
                </a:solidFill>
                <a:latin typeface="華康標楷體" panose="03000509000000000000" pitchFamily="65" charset="-120"/>
                <a:ea typeface="華康標楷體" panose="03000509000000000000" pitchFamily="65" charset="-120"/>
              </a:rPr>
              <a:t>西班牙人繪畫的</a:t>
            </a:r>
            <a:r>
              <a:rPr lang="zh-TW" altLang="zh-TW" sz="2800" b="1" dirty="0">
                <a:solidFill>
                  <a:srgbClr val="3333FF"/>
                </a:solidFill>
                <a:latin typeface="華康標楷體" panose="03000509000000000000" pitchFamily="65" charset="-120"/>
                <a:ea typeface="華康標楷體" panose="03000509000000000000" pitchFamily="65" charset="-120"/>
                <a:cs typeface="Times New Roman" panose="02020603050405020304" pitchFamily="18" charset="0"/>
              </a:rPr>
              <a:t>凱達格蘭</a:t>
            </a:r>
            <a:r>
              <a:rPr lang="zh-TW" altLang="en-US" sz="2800" b="1" dirty="0">
                <a:solidFill>
                  <a:srgbClr val="3333FF"/>
                </a:solidFill>
                <a:latin typeface="華康標楷體" panose="03000509000000000000" pitchFamily="65" charset="-120"/>
                <a:ea typeface="華康標楷體" panose="03000509000000000000" pitchFamily="65" charset="-120"/>
              </a:rPr>
              <a:t>族</a:t>
            </a:r>
            <a:r>
              <a:rPr lang="zh-TW" altLang="en-US" sz="2800" b="1" dirty="0">
                <a:solidFill>
                  <a:srgbClr val="3333FF"/>
                </a:solidFill>
                <a:latin typeface="華康標楷體" panose="03000509000000000000" pitchFamily="65" charset="-120"/>
                <a:ea typeface="華康標楷體" panose="03000509000000000000" pitchFamily="65" charset="-120"/>
                <a:cs typeface="Times New Roman" panose="02020603050405020304" pitchFamily="18" charset="0"/>
              </a:rPr>
              <a:t>原住民</a:t>
            </a:r>
            <a:endParaRPr lang="zh-TW" altLang="en-US" sz="2800" b="1" dirty="0">
              <a:solidFill>
                <a:srgbClr val="3333FF"/>
              </a:solidFill>
              <a:latin typeface="華康標楷體" panose="03000509000000000000" pitchFamily="65" charset="-120"/>
              <a:ea typeface="華康標楷體" panose="03000509000000000000" pitchFamily="65" charset="-120"/>
            </a:endParaRPr>
          </a:p>
        </p:txBody>
      </p:sp>
      <p:sp>
        <p:nvSpPr>
          <p:cNvPr id="8" name="Text Box 6"/>
          <p:cNvSpPr txBox="1">
            <a:spLocks noChangeArrowheads="1"/>
          </p:cNvSpPr>
          <p:nvPr/>
        </p:nvSpPr>
        <p:spPr bwMode="auto">
          <a:xfrm>
            <a:off x="629633" y="540736"/>
            <a:ext cx="11328586"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just" hangingPunct="0">
              <a:lnSpc>
                <a:spcPts val="3600"/>
              </a:lnSpc>
              <a:spcBef>
                <a:spcPct val="50000"/>
              </a:spcBef>
              <a:buNone/>
            </a:pPr>
            <a:r>
              <a:rPr lang="zh-TW" altLang="en-US" sz="2800" dirty="0">
                <a:solidFill>
                  <a:srgbClr val="000066"/>
                </a:solidFill>
                <a:latin typeface="華康中圓體" panose="020F0509000000000000" pitchFamily="49" charset="-120"/>
                <a:ea typeface="華康中圓體" panose="020F0509000000000000" pitchFamily="49" charset="-120"/>
              </a:rPr>
              <a:t>在荖</a:t>
            </a:r>
            <a:r>
              <a:rPr lang="zh-TW" altLang="en-US" sz="2800" dirty="0">
                <a:solidFill>
                  <a:srgbClr val="000066"/>
                </a:solidFill>
                <a:latin typeface="華康細圓體" panose="020F0309000000000000" pitchFamily="49" charset="-120"/>
                <a:ea typeface="華康細圓體" panose="020F0309000000000000" pitchFamily="49" charset="-120"/>
              </a:rPr>
              <a:t>蘭</a:t>
            </a:r>
            <a:r>
              <a:rPr lang="zh-TW" altLang="en-US" sz="2800" dirty="0">
                <a:solidFill>
                  <a:srgbClr val="000066"/>
                </a:solidFill>
                <a:latin typeface="華康中圓體" panose="020F0509000000000000" pitchFamily="49" charset="-120"/>
                <a:ea typeface="華康中圓體" panose="020F0509000000000000" pitchFamily="49" charset="-120"/>
              </a:rPr>
              <a:t>前山又發現太陽族人的會議廳，由三層石板堆成ㄇ字形的石造座位。</a:t>
            </a:r>
            <a:r>
              <a:rPr lang="zh-TW" altLang="zh-TW" sz="2800" dirty="0">
                <a:solidFill>
                  <a:srgbClr val="000066"/>
                </a:solidFill>
                <a:latin typeface="華康中圓體" panose="020F0509000000000000" pitchFamily="49" charset="-120"/>
                <a:ea typeface="華康中圓體" panose="020F0509000000000000" pitchFamily="49" charset="-120"/>
              </a:rPr>
              <a:t>石板</a:t>
            </a:r>
            <a:r>
              <a:rPr lang="zh-TW" altLang="en-US" sz="2800" dirty="0">
                <a:solidFill>
                  <a:srgbClr val="000066"/>
                </a:solidFill>
                <a:latin typeface="華康中圓體" panose="020F0509000000000000" pitchFamily="49" charset="-120"/>
                <a:ea typeface="華康中圓體" panose="020F0509000000000000" pitchFamily="49" charset="-120"/>
              </a:rPr>
              <a:t>規則</a:t>
            </a:r>
            <a:r>
              <a:rPr lang="zh-TW" altLang="zh-TW" sz="2800" dirty="0">
                <a:solidFill>
                  <a:srgbClr val="000066"/>
                </a:solidFill>
                <a:latin typeface="華康中圓體" panose="020F0509000000000000" pitchFamily="49" charset="-120"/>
                <a:ea typeface="華康中圓體" panose="020F0509000000000000" pitchFamily="49" charset="-120"/>
              </a:rPr>
              <a:t>整齊平鋪</a:t>
            </a:r>
            <a:r>
              <a:rPr lang="zh-TW" altLang="en-US" sz="2800" dirty="0">
                <a:solidFill>
                  <a:srgbClr val="000066"/>
                </a:solidFill>
                <a:latin typeface="華康中圓體" panose="020F0509000000000000" pitchFamily="49" charset="-120"/>
                <a:ea typeface="華康中圓體" panose="020F0509000000000000" pitchFamily="49" charset="-120"/>
              </a:rPr>
              <a:t>，</a:t>
            </a:r>
            <a:r>
              <a:rPr lang="zh-TW" altLang="zh-TW" sz="2800" dirty="0">
                <a:solidFill>
                  <a:srgbClr val="000066"/>
                </a:solidFill>
                <a:latin typeface="華康中圓體" panose="020F0509000000000000" pitchFamily="49" charset="-120"/>
                <a:ea typeface="華康中圓體" panose="020F0509000000000000" pitchFamily="49" charset="-120"/>
              </a:rPr>
              <a:t>寬度約六十公分</a:t>
            </a:r>
            <a:r>
              <a:rPr lang="zh-TW" altLang="en-US" sz="2800" dirty="0">
                <a:solidFill>
                  <a:srgbClr val="000066"/>
                </a:solidFill>
                <a:latin typeface="華康中圓體" panose="020F0509000000000000" pitchFamily="49" charset="-120"/>
                <a:ea typeface="華康中圓體" panose="020F0509000000000000" pitchFamily="49" charset="-120"/>
              </a:rPr>
              <a:t>。場地</a:t>
            </a:r>
            <a:r>
              <a:rPr lang="zh-TW" altLang="zh-TW" sz="2800" dirty="0">
                <a:solidFill>
                  <a:srgbClr val="000066"/>
                </a:solidFill>
                <a:latin typeface="華康中圓體" panose="020F0509000000000000" pitchFamily="49" charset="-120"/>
                <a:ea typeface="華康中圓體" panose="020F0509000000000000" pitchFamily="49" charset="-120"/>
              </a:rPr>
              <a:t>約有四公尺寬、十公尺長</a:t>
            </a:r>
            <a:r>
              <a:rPr lang="zh-TW" altLang="en-US" sz="2800" dirty="0">
                <a:solidFill>
                  <a:srgbClr val="000066"/>
                </a:solidFill>
                <a:latin typeface="華康中圓體" panose="020F0509000000000000" pitchFamily="49" charset="-120"/>
                <a:ea typeface="華康中圓體" panose="020F0509000000000000" pitchFamily="49" charset="-120"/>
              </a:rPr>
              <a:t>。</a:t>
            </a:r>
            <a:r>
              <a:rPr lang="zh-TW" altLang="zh-TW" sz="2800" dirty="0">
                <a:solidFill>
                  <a:srgbClr val="000066"/>
                </a:solidFill>
                <a:latin typeface="華康中圓體" panose="020F0509000000000000" pitchFamily="49" charset="-120"/>
                <a:ea typeface="華康中圓體" panose="020F0509000000000000" pitchFamily="49" charset="-120"/>
              </a:rPr>
              <a:t>在ㄇ字形缺口方向的中央</a:t>
            </a:r>
            <a:r>
              <a:rPr lang="zh-TW" altLang="en-US" sz="2800" dirty="0">
                <a:solidFill>
                  <a:srgbClr val="000066"/>
                </a:solidFill>
                <a:latin typeface="華康中圓體" panose="020F0509000000000000" pitchFamily="49" charset="-120"/>
                <a:ea typeface="華康中圓體" panose="020F0509000000000000" pitchFamily="49" charset="-120"/>
              </a:rPr>
              <a:t>豎立</a:t>
            </a:r>
            <a:r>
              <a:rPr lang="zh-TW" altLang="zh-TW" sz="2800" dirty="0">
                <a:solidFill>
                  <a:srgbClr val="000066"/>
                </a:solidFill>
                <a:latin typeface="華康中圓體" panose="020F0509000000000000" pitchFamily="49" charset="-120"/>
                <a:ea typeface="華康中圓體" panose="020F0509000000000000" pitchFamily="49" charset="-120"/>
              </a:rPr>
              <a:t>兩根</a:t>
            </a:r>
            <a:r>
              <a:rPr lang="zh-TW" altLang="en-US" sz="2800" dirty="0">
                <a:solidFill>
                  <a:srgbClr val="000066"/>
                </a:solidFill>
                <a:latin typeface="華康中圓體" panose="020F0509000000000000" pitchFamily="49" charset="-120"/>
                <a:ea typeface="華康中圓體" panose="020F0509000000000000" pitchFamily="49" charset="-120"/>
              </a:rPr>
              <a:t>石</a:t>
            </a:r>
            <a:r>
              <a:rPr lang="zh-TW" altLang="zh-TW" sz="2800" dirty="0">
                <a:solidFill>
                  <a:srgbClr val="000066"/>
                </a:solidFill>
                <a:latin typeface="華康中圓體" panose="020F0509000000000000" pitchFamily="49" charset="-120"/>
                <a:ea typeface="華康中圓體" panose="020F0509000000000000" pitchFamily="49" charset="-120"/>
              </a:rPr>
              <a:t>柱</a:t>
            </a:r>
            <a:r>
              <a:rPr lang="zh-TW" altLang="en-US" sz="2800" dirty="0">
                <a:solidFill>
                  <a:srgbClr val="000066"/>
                </a:solidFill>
                <a:latin typeface="華康中圓體" panose="020F0509000000000000" pitchFamily="49" charset="-120"/>
                <a:ea typeface="華康中圓體" panose="020F0509000000000000" pitchFamily="49" charset="-120"/>
              </a:rPr>
              <a:t>，應為主持者席位和門，以及通道</a:t>
            </a:r>
            <a:r>
              <a:rPr lang="zh-TW" altLang="zh-TW" sz="2800" dirty="0">
                <a:solidFill>
                  <a:srgbClr val="000066"/>
                </a:solidFill>
                <a:latin typeface="華康中圓體" panose="020F0509000000000000" pitchFamily="49" charset="-120"/>
                <a:ea typeface="華康中圓體" panose="020F0509000000000000" pitchFamily="49" charset="-120"/>
              </a:rPr>
              <a:t>。其上部應有木</a:t>
            </a:r>
            <a:r>
              <a:rPr lang="zh-TW" altLang="en-US" sz="2800" dirty="0">
                <a:solidFill>
                  <a:srgbClr val="000066"/>
                </a:solidFill>
                <a:latin typeface="華康中圓體" panose="020F0509000000000000" pitchFamily="49" charset="-120"/>
                <a:ea typeface="華康中圓體" panose="020F0509000000000000" pitchFamily="49" charset="-120"/>
              </a:rPr>
              <a:t>結構</a:t>
            </a:r>
            <a:r>
              <a:rPr lang="zh-TW" altLang="zh-TW" sz="2800" dirty="0">
                <a:solidFill>
                  <a:srgbClr val="000066"/>
                </a:solidFill>
                <a:latin typeface="華康中圓體" panose="020F0509000000000000" pitchFamily="49" charset="-120"/>
                <a:ea typeface="華康中圓體" panose="020F0509000000000000" pitchFamily="49" charset="-120"/>
              </a:rPr>
              <a:t>支撐</a:t>
            </a:r>
            <a:r>
              <a:rPr lang="zh-TW" altLang="en-US" sz="2800" dirty="0">
                <a:solidFill>
                  <a:srgbClr val="000066"/>
                </a:solidFill>
                <a:latin typeface="華康中圓體" panose="020F0509000000000000" pitchFamily="49" charset="-120"/>
                <a:ea typeface="華康中圓體" panose="020F0509000000000000" pitchFamily="49" charset="-120"/>
              </a:rPr>
              <a:t>，</a:t>
            </a:r>
            <a:r>
              <a:rPr lang="zh-TW" altLang="zh-TW" sz="2800" dirty="0">
                <a:solidFill>
                  <a:srgbClr val="000066"/>
                </a:solidFill>
                <a:latin typeface="華康中圓體" panose="020F0509000000000000" pitchFamily="49" charset="-120"/>
                <a:ea typeface="華康中圓體" panose="020F0509000000000000" pitchFamily="49" charset="-120"/>
              </a:rPr>
              <a:t>上</a:t>
            </a:r>
            <a:r>
              <a:rPr lang="zh-TW" altLang="zh-TW" sz="2800" dirty="0">
                <a:solidFill>
                  <a:srgbClr val="000066"/>
                </a:solidFill>
                <a:latin typeface="華康細圓體" panose="020F0309000000000000" pitchFamily="49" charset="-120"/>
                <a:ea typeface="華康細圓體" panose="020F0309000000000000" pitchFamily="49" charset="-120"/>
              </a:rPr>
              <a:t>覆</a:t>
            </a:r>
            <a:r>
              <a:rPr lang="zh-TW" altLang="zh-TW" sz="2800" dirty="0">
                <a:solidFill>
                  <a:srgbClr val="000066"/>
                </a:solidFill>
                <a:latin typeface="華康中圓體" panose="020F0509000000000000" pitchFamily="49" charset="-120"/>
                <a:ea typeface="華康中圓體" panose="020F0509000000000000" pitchFamily="49" charset="-120"/>
              </a:rPr>
              <a:t>茅草成屋頂</a:t>
            </a:r>
            <a:r>
              <a:rPr lang="zh-TW" altLang="en-US" sz="2800" dirty="0">
                <a:solidFill>
                  <a:srgbClr val="000066"/>
                </a:solidFill>
                <a:latin typeface="華康中圓體" panose="020F0509000000000000" pitchFamily="49" charset="-120"/>
                <a:ea typeface="華康中圓體" panose="020F0509000000000000" pitchFamily="49" charset="-120"/>
              </a:rPr>
              <a:t>，今已</a:t>
            </a:r>
            <a:r>
              <a:rPr lang="zh-TW" altLang="zh-TW" sz="2800" dirty="0">
                <a:solidFill>
                  <a:srgbClr val="000066"/>
                </a:solidFill>
                <a:latin typeface="華康中圓體" panose="020F0509000000000000" pitchFamily="49" charset="-120"/>
                <a:ea typeface="華康中圓體" panose="020F0509000000000000" pitchFamily="49" charset="-120"/>
              </a:rPr>
              <a:t>腐朽而消失</a:t>
            </a:r>
            <a:r>
              <a:rPr lang="zh-TW" altLang="en-US" sz="2800" dirty="0">
                <a:solidFill>
                  <a:srgbClr val="000066"/>
                </a:solidFill>
                <a:latin typeface="華康中圓體" panose="020F0509000000000000" pitchFamily="49" charset="-120"/>
                <a:ea typeface="華康中圓體" panose="020F0509000000000000" pitchFamily="49" charset="-120"/>
              </a:rPr>
              <a:t>。</a:t>
            </a:r>
            <a:endParaRPr lang="en-US" altLang="zh-TW" sz="2800" dirty="0">
              <a:solidFill>
                <a:srgbClr val="000066"/>
              </a:solidFill>
              <a:latin typeface="華康中圓體" panose="020F0509000000000000" pitchFamily="49" charset="-120"/>
              <a:ea typeface="華康中圓體" panose="020F0509000000000000" pitchFamily="49" charset="-120"/>
            </a:endParaRPr>
          </a:p>
        </p:txBody>
      </p:sp>
    </p:spTree>
    <p:extLst>
      <p:ext uri="{BB962C8B-B14F-4D97-AF65-F5344CB8AC3E}">
        <p14:creationId xmlns:p14="http://schemas.microsoft.com/office/powerpoint/2010/main" val="367912807"/>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txBox="1">
            <a:spLocks noChangeArrowheads="1"/>
          </p:cNvSpPr>
          <p:nvPr/>
        </p:nvSpPr>
        <p:spPr>
          <a:xfrm>
            <a:off x="383266" y="235273"/>
            <a:ext cx="12198699" cy="60649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3600" dirty="0">
                <a:solidFill>
                  <a:srgbClr val="A50021"/>
                </a:solidFill>
                <a:latin typeface="華康中特圓體" panose="020F0809000000000000" pitchFamily="49" charset="-120"/>
                <a:ea typeface="華康中特圓體" panose="020F0809000000000000" pitchFamily="49" charset="-120"/>
              </a:rPr>
              <a:t>台灣玉佔東南亞八成玉器</a:t>
            </a:r>
          </a:p>
        </p:txBody>
      </p:sp>
      <p:sp>
        <p:nvSpPr>
          <p:cNvPr id="3" name="矩形 2"/>
          <p:cNvSpPr/>
          <p:nvPr/>
        </p:nvSpPr>
        <p:spPr>
          <a:xfrm>
            <a:off x="6911788" y="720578"/>
            <a:ext cx="5029197" cy="5693866"/>
          </a:xfrm>
          <a:prstGeom prst="rect">
            <a:avLst/>
          </a:prstGeom>
        </p:spPr>
        <p:txBody>
          <a:bodyPr wrap="square">
            <a:spAutoFit/>
          </a:bodyPr>
          <a:lstStyle/>
          <a:p>
            <a:pPr algn="just"/>
            <a:r>
              <a:rPr lang="en-US" altLang="zh-TW"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2005</a:t>
            </a:r>
            <a:r>
              <a:rPr lang="zh-TW" altLang="en-US"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年</a:t>
            </a:r>
            <a:r>
              <a:rPr lang="en-US" altLang="zh-TW"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4</a:t>
            </a:r>
            <a:r>
              <a:rPr lang="zh-TW" altLang="en-US"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月澳洲國立大學</a:t>
            </a:r>
            <a:r>
              <a:rPr lang="zh-TW" altLang="en-US" sz="2800" b="1" dirty="0">
                <a:solidFill>
                  <a:srgbClr val="000066"/>
                </a:solidFill>
                <a:latin typeface="Arial" panose="020B0604020202020204" pitchFamily="34" charset="0"/>
                <a:ea typeface="華康中圓體" panose="020F0509000000000000" pitchFamily="49" charset="-120"/>
                <a:cs typeface="Arial" panose="020B0604020202020204" pitchFamily="34" charset="0"/>
              </a:rPr>
              <a:t>院長</a:t>
            </a:r>
            <a:r>
              <a:rPr lang="zh-TW" altLang="en-US"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貝爾伍德發表演說「台灣玉擴散理論」，提出南島語族在約西元前</a:t>
            </a:r>
            <a:r>
              <a:rPr lang="en-US" altLang="zh-TW"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4000</a:t>
            </a:r>
            <a:r>
              <a:rPr lang="zh-TW" altLang="en-US"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年以台灣為起點，不斷向太平洋地區移民擴散。</a:t>
            </a:r>
            <a:endParaRPr lang="en-US" altLang="zh-TW" sz="2800" dirty="0">
              <a:solidFill>
                <a:srgbClr val="000066"/>
              </a:solidFill>
              <a:latin typeface="Arial" panose="020B0604020202020204" pitchFamily="34" charset="0"/>
              <a:ea typeface="華康中圓體" panose="020F0509000000000000" pitchFamily="49" charset="-120"/>
              <a:cs typeface="Arial" panose="020B0604020202020204" pitchFamily="34" charset="0"/>
            </a:endParaRPr>
          </a:p>
          <a:p>
            <a:pPr algn="just" hangingPunct="0"/>
            <a:r>
              <a:rPr lang="en-US" altLang="zh-TW" sz="2800" dirty="0">
                <a:solidFill>
                  <a:srgbClr val="000066"/>
                </a:solidFill>
                <a:latin typeface="Arial" panose="020B0604020202020204" pitchFamily="34" charset="0"/>
                <a:cs typeface="Arial" panose="020B0604020202020204" pitchFamily="34" charset="0"/>
              </a:rPr>
              <a:t>2013</a:t>
            </a:r>
            <a:r>
              <a:rPr lang="zh-TW" altLang="en-US"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年</a:t>
            </a:r>
            <a:r>
              <a:rPr lang="zh-TW" altLang="zh-TW"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洪曉純證</a:t>
            </a:r>
            <a:r>
              <a:rPr lang="zh-TW" altLang="zh-TW" sz="2800" dirty="0">
                <a:solidFill>
                  <a:srgbClr val="000066"/>
                </a:solidFill>
                <a:latin typeface="Arial" panose="020B0604020202020204" pitchFamily="34" charset="0"/>
                <a:ea typeface="華康細圓體" panose="020F0309000000000000" pitchFamily="49" charset="-120"/>
                <a:cs typeface="Arial" panose="020B0604020202020204" pitchFamily="34" charset="0"/>
              </a:rPr>
              <a:t>實</a:t>
            </a:r>
            <a:r>
              <a:rPr lang="zh-TW" altLang="zh-TW"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東南亞各國</a:t>
            </a:r>
            <a:r>
              <a:rPr lang="en-US" altLang="zh-TW"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144</a:t>
            </a:r>
            <a:r>
              <a:rPr lang="zh-TW" altLang="zh-TW"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件古玉</a:t>
            </a:r>
            <a:r>
              <a:rPr lang="zh-TW" altLang="en-US"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a:t>
            </a:r>
            <a:r>
              <a:rPr lang="zh-TW" altLang="zh-TW"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其中</a:t>
            </a:r>
            <a:r>
              <a:rPr lang="en-US" altLang="zh-TW"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116</a:t>
            </a:r>
            <a:r>
              <a:rPr lang="zh-TW" altLang="zh-TW"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件</a:t>
            </a:r>
            <a:r>
              <a:rPr lang="zh-TW" altLang="en-US"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a:t>
            </a:r>
            <a:r>
              <a:rPr lang="zh-TW" altLang="zh-TW"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即大約八成都是出自台灣的</a:t>
            </a:r>
            <a:r>
              <a:rPr lang="zh-TW" altLang="zh-TW" sz="2800" dirty="0">
                <a:solidFill>
                  <a:srgbClr val="000066"/>
                </a:solidFill>
                <a:latin typeface="Arial" panose="020B0604020202020204" pitchFamily="34" charset="0"/>
                <a:ea typeface="華康細圓體" panose="020F0309000000000000" pitchFamily="49" charset="-120"/>
                <a:cs typeface="Arial" panose="020B0604020202020204" pitchFamily="34" charset="0"/>
              </a:rPr>
              <a:t>豐</a:t>
            </a:r>
            <a:r>
              <a:rPr lang="zh-TW" altLang="zh-TW"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田玉</a:t>
            </a:r>
            <a:r>
              <a:rPr lang="zh-TW" altLang="en-US"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，豐田玉又稱為台灣玉。三千多年前的台灣先人已向東南亞輸出豐田玉。台灣的史前文化對東南亞地區具相當重要的影響。</a:t>
            </a:r>
            <a:endParaRPr lang="zh-TW" altLang="en-US" sz="2800" dirty="0"/>
          </a:p>
        </p:txBody>
      </p:sp>
      <p:pic>
        <p:nvPicPr>
          <p:cNvPr id="7" name="圖片 6"/>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98652" y="945362"/>
            <a:ext cx="5831213" cy="4731726"/>
          </a:xfrm>
          <a:prstGeom prst="rect">
            <a:avLst/>
          </a:prstGeom>
          <a:ln w="12700">
            <a:solidFill>
              <a:schemeClr val="tx1"/>
            </a:solidFill>
          </a:ln>
        </p:spPr>
      </p:pic>
      <p:sp>
        <p:nvSpPr>
          <p:cNvPr id="8" name="矩形 7"/>
          <p:cNvSpPr/>
          <p:nvPr/>
        </p:nvSpPr>
        <p:spPr>
          <a:xfrm>
            <a:off x="1765528" y="5651028"/>
            <a:ext cx="4134465" cy="523220"/>
          </a:xfrm>
          <a:prstGeom prst="rect">
            <a:avLst/>
          </a:prstGeom>
        </p:spPr>
        <p:txBody>
          <a:bodyPr wrap="none">
            <a:spAutoFit/>
          </a:bodyPr>
          <a:lstStyle/>
          <a:p>
            <a:r>
              <a:rPr lang="zh-TW" altLang="en-US" sz="2800" b="1" dirty="0">
                <a:solidFill>
                  <a:srgbClr val="3333FF"/>
                </a:solidFill>
                <a:latin typeface="華康標楷體" panose="03000509000000000000" pitchFamily="65" charset="-120"/>
                <a:ea typeface="華康標楷體" panose="03000509000000000000" pitchFamily="65" charset="-120"/>
              </a:rPr>
              <a:t>菲律賓巴丹島的豐田玉器</a:t>
            </a:r>
          </a:p>
        </p:txBody>
      </p:sp>
    </p:spTree>
    <p:extLst>
      <p:ext uri="{BB962C8B-B14F-4D97-AF65-F5344CB8AC3E}">
        <p14:creationId xmlns:p14="http://schemas.microsoft.com/office/powerpoint/2010/main" val="2003894066"/>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txBox="1">
            <a:spLocks noChangeArrowheads="1"/>
          </p:cNvSpPr>
          <p:nvPr/>
        </p:nvSpPr>
        <p:spPr>
          <a:xfrm>
            <a:off x="1367243" y="214604"/>
            <a:ext cx="9511428" cy="730758"/>
          </a:xfrm>
          <a:prstGeom prst="rect">
            <a:avLst/>
          </a:prstGeom>
        </p:spPr>
        <p:txBody>
          <a:bodyP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3600" dirty="0">
                <a:solidFill>
                  <a:srgbClr val="A50021"/>
                </a:solidFill>
                <a:latin typeface="華康中特圓體" panose="020F0809000000000000" pitchFamily="49" charset="-120"/>
                <a:ea typeface="華康中特圓體" panose="020F0809000000000000" pitchFamily="49" charset="-120"/>
              </a:rPr>
              <a:t>台灣玉擴散理論可作南島語族原鄉就是台灣的佐證</a:t>
            </a:r>
          </a:p>
        </p:txBody>
      </p:sp>
      <p:sp>
        <p:nvSpPr>
          <p:cNvPr id="9" name="Text Box 5"/>
          <p:cNvSpPr txBox="1">
            <a:spLocks noChangeArrowheads="1"/>
          </p:cNvSpPr>
          <p:nvPr/>
        </p:nvSpPr>
        <p:spPr bwMode="auto">
          <a:xfrm>
            <a:off x="7005918" y="764023"/>
            <a:ext cx="4769360" cy="5677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4400">
                <a:solidFill>
                  <a:schemeClr val="tx1"/>
                </a:solidFill>
                <a:latin typeface="Arial" charset="0"/>
                <a:ea typeface="華康儷粗圓" pitchFamily="49" charset="-120"/>
              </a:defRPr>
            </a:lvl1pPr>
            <a:lvl2pPr marL="742950" indent="-285750" eaLnBrk="0" hangingPunct="0">
              <a:defRPr kumimoji="1" sz="4400">
                <a:solidFill>
                  <a:schemeClr val="tx1"/>
                </a:solidFill>
                <a:latin typeface="Arial" charset="0"/>
                <a:ea typeface="華康儷粗圓" pitchFamily="49" charset="-120"/>
              </a:defRPr>
            </a:lvl2pPr>
            <a:lvl3pPr marL="1143000" indent="-228600" eaLnBrk="0" hangingPunct="0">
              <a:defRPr kumimoji="1" sz="4400">
                <a:solidFill>
                  <a:schemeClr val="tx1"/>
                </a:solidFill>
                <a:latin typeface="Arial" charset="0"/>
                <a:ea typeface="華康儷粗圓" pitchFamily="49" charset="-120"/>
              </a:defRPr>
            </a:lvl3pPr>
            <a:lvl4pPr marL="1600200" indent="-228600" eaLnBrk="0" hangingPunct="0">
              <a:defRPr kumimoji="1" sz="4400">
                <a:solidFill>
                  <a:schemeClr val="tx1"/>
                </a:solidFill>
                <a:latin typeface="Arial" charset="0"/>
                <a:ea typeface="華康儷粗圓" pitchFamily="49" charset="-120"/>
              </a:defRPr>
            </a:lvl4pPr>
            <a:lvl5pPr marL="2057400" indent="-228600" eaLnBrk="0" hangingPunct="0">
              <a:defRPr kumimoji="1" sz="4400">
                <a:solidFill>
                  <a:schemeClr val="tx1"/>
                </a:solidFill>
                <a:latin typeface="Arial" charset="0"/>
                <a:ea typeface="華康儷粗圓" pitchFamily="49" charset="-120"/>
              </a:defRPr>
            </a:lvl5pPr>
            <a:lvl6pPr marL="2514600" indent="-228600" eaLnBrk="0" fontAlgn="ctr" hangingPunct="0">
              <a:spcBef>
                <a:spcPct val="0"/>
              </a:spcBef>
              <a:spcAft>
                <a:spcPct val="0"/>
              </a:spcAft>
              <a:defRPr kumimoji="1" sz="4400">
                <a:solidFill>
                  <a:schemeClr val="tx1"/>
                </a:solidFill>
                <a:latin typeface="Arial" charset="0"/>
                <a:ea typeface="華康儷粗圓" pitchFamily="49" charset="-120"/>
              </a:defRPr>
            </a:lvl6pPr>
            <a:lvl7pPr marL="2971800" indent="-228600" eaLnBrk="0" fontAlgn="ctr" hangingPunct="0">
              <a:spcBef>
                <a:spcPct val="0"/>
              </a:spcBef>
              <a:spcAft>
                <a:spcPct val="0"/>
              </a:spcAft>
              <a:defRPr kumimoji="1" sz="4400">
                <a:solidFill>
                  <a:schemeClr val="tx1"/>
                </a:solidFill>
                <a:latin typeface="Arial" charset="0"/>
                <a:ea typeface="華康儷粗圓" pitchFamily="49" charset="-120"/>
              </a:defRPr>
            </a:lvl7pPr>
            <a:lvl8pPr marL="3429000" indent="-228600" eaLnBrk="0" fontAlgn="ctr" hangingPunct="0">
              <a:spcBef>
                <a:spcPct val="0"/>
              </a:spcBef>
              <a:spcAft>
                <a:spcPct val="0"/>
              </a:spcAft>
              <a:defRPr kumimoji="1" sz="4400">
                <a:solidFill>
                  <a:schemeClr val="tx1"/>
                </a:solidFill>
                <a:latin typeface="Arial" charset="0"/>
                <a:ea typeface="華康儷粗圓" pitchFamily="49" charset="-120"/>
              </a:defRPr>
            </a:lvl8pPr>
            <a:lvl9pPr marL="3886200" indent="-228600" eaLnBrk="0" fontAlgn="ctr" hangingPunct="0">
              <a:spcBef>
                <a:spcPct val="0"/>
              </a:spcBef>
              <a:spcAft>
                <a:spcPct val="0"/>
              </a:spcAft>
              <a:defRPr kumimoji="1" sz="4400">
                <a:solidFill>
                  <a:schemeClr val="tx1"/>
                </a:solidFill>
                <a:latin typeface="Arial" charset="0"/>
                <a:ea typeface="華康儷粗圓" pitchFamily="49" charset="-120"/>
              </a:defRPr>
            </a:lvl9pPr>
          </a:lstStyle>
          <a:p>
            <a:pPr algn="just">
              <a:lnSpc>
                <a:spcPts val="3600"/>
              </a:lnSpc>
            </a:pPr>
            <a:r>
              <a:rPr lang="zh-TW" altLang="zh-TW"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到目前為止</a:t>
            </a:r>
            <a:r>
              <a:rPr lang="zh-TW" altLang="en-US"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a:t>
            </a:r>
            <a:r>
              <a:rPr lang="zh-TW" altLang="zh-TW" sz="2800" dirty="0">
                <a:solidFill>
                  <a:srgbClr val="000066"/>
                </a:solidFill>
                <a:latin typeface="華康細圓體" panose="020F0309000000000000" pitchFamily="49" charset="-120"/>
                <a:ea typeface="華康細圓體" panose="020F0309000000000000" pitchFamily="49" charset="-120"/>
                <a:cs typeface="Times New Roman" panose="02020603050405020304" pitchFamily="18" charset="0"/>
              </a:rPr>
              <a:t>豐</a:t>
            </a:r>
            <a:r>
              <a:rPr lang="zh-TW" altLang="zh-TW"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田玉貿易</a:t>
            </a:r>
            <a:r>
              <a:rPr lang="zh-TW" altLang="zh-TW" sz="2800" dirty="0">
                <a:solidFill>
                  <a:srgbClr val="000066"/>
                </a:solidFill>
                <a:latin typeface="華康中圓體" panose="020F0509000000000000" pitchFamily="49" charset="-120"/>
                <a:ea typeface="華康中圓體" panose="020F0509000000000000" pitchFamily="49" charset="-120"/>
              </a:rPr>
              <a:t>是</a:t>
            </a:r>
            <a:r>
              <a:rPr lang="zh-TW" altLang="zh-TW"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全世界所發現涵蓋地理區最廣的史前海上貿易活動</a:t>
            </a:r>
            <a:r>
              <a:rPr lang="zh-TW" altLang="en-US"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a:t>
            </a:r>
            <a:r>
              <a:rPr lang="zh-TW" altLang="zh-TW"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也間接證</a:t>
            </a:r>
            <a:r>
              <a:rPr lang="zh-TW" altLang="zh-TW" sz="2800" dirty="0">
                <a:solidFill>
                  <a:srgbClr val="000066"/>
                </a:solidFill>
                <a:latin typeface="華康細圓體" panose="020F0309000000000000" pitchFamily="49" charset="-120"/>
                <a:ea typeface="華康細圓體" panose="020F0309000000000000" pitchFamily="49" charset="-120"/>
                <a:cs typeface="Times New Roman" panose="02020603050405020304" pitchFamily="18" charset="0"/>
              </a:rPr>
              <a:t>實</a:t>
            </a:r>
            <a:r>
              <a:rPr lang="zh-TW" altLang="zh-TW"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「台灣是東南亞、太平洋地區南島民族的原鄉」理論。</a:t>
            </a:r>
            <a:r>
              <a:rPr lang="zh-TW" altLang="en-US" sz="2800" dirty="0">
                <a:solidFill>
                  <a:srgbClr val="000066"/>
                </a:solidFill>
                <a:latin typeface="華康中圓體" panose="020F0509000000000000" pitchFamily="49" charset="-120"/>
                <a:ea typeface="華康中圓體" panose="020F0509000000000000" pitchFamily="49" charset="-120"/>
              </a:rPr>
              <a:t>南島語族各地出土玉器幾乎都是來自台灣花蓮</a:t>
            </a:r>
            <a:r>
              <a:rPr lang="zh-TW" altLang="zh-TW" sz="2800" dirty="0">
                <a:solidFill>
                  <a:srgbClr val="000066"/>
                </a:solidFill>
                <a:latin typeface="華康細圓體" panose="020F0309000000000000" pitchFamily="49" charset="-120"/>
                <a:ea typeface="華康細圓體" panose="020F0309000000000000" pitchFamily="49" charset="-120"/>
                <a:cs typeface="Times New Roman" panose="02020603050405020304" pitchFamily="18" charset="0"/>
              </a:rPr>
              <a:t>豐</a:t>
            </a:r>
            <a:r>
              <a:rPr lang="zh-TW" altLang="en-US" sz="2800" dirty="0">
                <a:solidFill>
                  <a:srgbClr val="000066"/>
                </a:solidFill>
                <a:latin typeface="華康中圓體" panose="020F0509000000000000" pitchFamily="49" charset="-120"/>
                <a:ea typeface="華康中圓體" panose="020F0509000000000000" pitchFamily="49" charset="-120"/>
              </a:rPr>
              <a:t>田與萬榮的閃玉礦的</a:t>
            </a:r>
            <a:r>
              <a:rPr lang="zh-TW" altLang="zh-TW" sz="2800" dirty="0">
                <a:solidFill>
                  <a:srgbClr val="000066"/>
                </a:solidFill>
                <a:latin typeface="華康細圓體" panose="020F0309000000000000" pitchFamily="49" charset="-120"/>
                <a:ea typeface="華康細圓體" panose="020F0309000000000000" pitchFamily="49" charset="-120"/>
                <a:cs typeface="Times New Roman" panose="02020603050405020304" pitchFamily="18" charset="0"/>
              </a:rPr>
              <a:t>豐</a:t>
            </a:r>
            <a:r>
              <a:rPr lang="zh-TW" altLang="en-US" sz="2800" dirty="0">
                <a:solidFill>
                  <a:srgbClr val="000066"/>
                </a:solidFill>
                <a:latin typeface="華康中圓體" panose="020F0509000000000000" pitchFamily="49" charset="-120"/>
                <a:ea typeface="華康中圓體" panose="020F0509000000000000" pitchFamily="49" charset="-120"/>
              </a:rPr>
              <a:t>田玉。</a:t>
            </a:r>
            <a:r>
              <a:rPr lang="zh-TW" altLang="zh-TW" sz="2800" dirty="0">
                <a:solidFill>
                  <a:srgbClr val="000066"/>
                </a:solidFill>
                <a:latin typeface="華康細圓體" panose="020F0309000000000000" pitchFamily="49" charset="-120"/>
                <a:ea typeface="華康細圓體" panose="020F0309000000000000" pitchFamily="49" charset="-120"/>
                <a:cs typeface="Times New Roman" panose="02020603050405020304" pitchFamily="18" charset="0"/>
              </a:rPr>
              <a:t>豐</a:t>
            </a:r>
            <a:r>
              <a:rPr lang="zh-TW" altLang="en-US" sz="2800" dirty="0">
                <a:solidFill>
                  <a:srgbClr val="000066"/>
                </a:solidFill>
                <a:latin typeface="華康中圓體" panose="020F0509000000000000" pitchFamily="49" charset="-120"/>
                <a:ea typeface="華康中圓體" panose="020F0509000000000000" pitchFamily="49" charset="-120"/>
              </a:rPr>
              <a:t>田玉廣佈東南亞，「台灣玉擴散理論」獲得證</a:t>
            </a:r>
            <a:r>
              <a:rPr lang="zh-TW" altLang="en-US" sz="2800" dirty="0">
                <a:solidFill>
                  <a:srgbClr val="000066"/>
                </a:solidFill>
                <a:latin typeface="華康細圓體" panose="020F0309000000000000" pitchFamily="49" charset="-120"/>
                <a:ea typeface="華康細圓體" panose="020F0309000000000000" pitchFamily="49" charset="-120"/>
              </a:rPr>
              <a:t>實</a:t>
            </a:r>
            <a:r>
              <a:rPr lang="zh-TW" altLang="en-US" sz="2800" dirty="0">
                <a:solidFill>
                  <a:srgbClr val="000066"/>
                </a:solidFill>
                <a:latin typeface="華康中圓體" panose="020F0509000000000000" pitchFamily="49" charset="-120"/>
                <a:ea typeface="華康中圓體" panose="020F0509000000000000" pitchFamily="49" charset="-120"/>
              </a:rPr>
              <a:t>，可以作為南島語族原鄉就是台灣的佐證</a:t>
            </a:r>
            <a:r>
              <a:rPr lang="zh-TW" altLang="en-US"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a:t>
            </a:r>
          </a:p>
        </p:txBody>
      </p:sp>
      <p:pic>
        <p:nvPicPr>
          <p:cNvPr id="7" name="圖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9192" y="764023"/>
            <a:ext cx="6121655" cy="5061656"/>
          </a:xfrm>
          <a:prstGeom prst="rect">
            <a:avLst/>
          </a:prstGeom>
        </p:spPr>
      </p:pic>
      <p:sp>
        <p:nvSpPr>
          <p:cNvPr id="8" name="矩形 7"/>
          <p:cNvSpPr/>
          <p:nvPr/>
        </p:nvSpPr>
        <p:spPr>
          <a:xfrm>
            <a:off x="1099541" y="5816858"/>
            <a:ext cx="5375565" cy="523220"/>
          </a:xfrm>
          <a:prstGeom prst="rect">
            <a:avLst/>
          </a:prstGeom>
        </p:spPr>
        <p:txBody>
          <a:bodyPr wrap="square">
            <a:spAutoFit/>
          </a:bodyPr>
          <a:lstStyle/>
          <a:p>
            <a:pPr algn="ctr"/>
            <a:r>
              <a:rPr lang="zh-TW" altLang="en-US" sz="2800" b="1" dirty="0">
                <a:solidFill>
                  <a:srgbClr val="3333FF"/>
                </a:solidFill>
                <a:latin typeface="華康標楷體" panose="03000509000000000000" pitchFamily="65" charset="-120"/>
                <a:ea typeface="華康標楷體" panose="03000509000000000000" pitchFamily="65" charset="-120"/>
              </a:rPr>
              <a:t>台灣玉東南亞分布圖</a:t>
            </a:r>
            <a:r>
              <a:rPr lang="en-US" altLang="zh-TW" sz="2800" b="1" dirty="0">
                <a:solidFill>
                  <a:srgbClr val="3333FF"/>
                </a:solidFill>
                <a:latin typeface="華康標楷體" panose="03000509000000000000" pitchFamily="65" charset="-120"/>
                <a:ea typeface="華康標楷體" panose="03000509000000000000" pitchFamily="65" charset="-120"/>
              </a:rPr>
              <a:t>(</a:t>
            </a:r>
            <a:r>
              <a:rPr lang="zh-TW" altLang="en-US" sz="2800" b="1" dirty="0">
                <a:solidFill>
                  <a:srgbClr val="3333FF"/>
                </a:solidFill>
                <a:latin typeface="華康標楷體" panose="03000509000000000000" pitchFamily="65" charset="-120"/>
                <a:ea typeface="華康標楷體" panose="03000509000000000000" pitchFamily="65" charset="-120"/>
              </a:rPr>
              <a:t>綠色部分</a:t>
            </a:r>
            <a:r>
              <a:rPr lang="en-US" altLang="zh-TW" sz="2800" b="1" dirty="0">
                <a:solidFill>
                  <a:srgbClr val="3333FF"/>
                </a:solidFill>
                <a:latin typeface="華康標楷體" panose="03000509000000000000" pitchFamily="65" charset="-120"/>
                <a:ea typeface="華康標楷體" panose="03000509000000000000" pitchFamily="65" charset="-120"/>
              </a:rPr>
              <a:t>)</a:t>
            </a:r>
            <a:endParaRPr lang="zh-TW" altLang="en-US" sz="2800" b="1" dirty="0">
              <a:solidFill>
                <a:srgbClr val="3333FF"/>
              </a:solidFill>
              <a:latin typeface="華康標楷體" panose="03000509000000000000" pitchFamily="65" charset="-120"/>
              <a:ea typeface="華康標楷體" panose="03000509000000000000" pitchFamily="65" charset="-120"/>
            </a:endParaRPr>
          </a:p>
        </p:txBody>
      </p:sp>
    </p:spTree>
    <p:extLst>
      <p:ext uri="{BB962C8B-B14F-4D97-AF65-F5344CB8AC3E}">
        <p14:creationId xmlns:p14="http://schemas.microsoft.com/office/powerpoint/2010/main" val="2241627195"/>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p:cNvSpPr txBox="1">
            <a:spLocks noChangeArrowheads="1"/>
          </p:cNvSpPr>
          <p:nvPr/>
        </p:nvSpPr>
        <p:spPr bwMode="auto">
          <a:xfrm>
            <a:off x="2679741" y="377439"/>
            <a:ext cx="764954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ctr">
              <a:spcBef>
                <a:spcPct val="50000"/>
              </a:spcBef>
              <a:buNone/>
            </a:pPr>
            <a:r>
              <a:rPr lang="zh-TW" altLang="en-US" sz="3600" dirty="0">
                <a:solidFill>
                  <a:srgbClr val="A50021"/>
                </a:solidFill>
                <a:latin typeface="華康中特圓體" panose="020F0809000000000000" pitchFamily="49" charset="-120"/>
                <a:ea typeface="華康中特圓體" panose="020F0809000000000000" pitchFamily="49" charset="-120"/>
              </a:rPr>
              <a:t>台灣有古代遺留的古文字</a:t>
            </a:r>
          </a:p>
        </p:txBody>
      </p:sp>
      <p:pic>
        <p:nvPicPr>
          <p:cNvPr id="4" name="Picture 6" descr="排灣文1"/>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600613" y="1125135"/>
            <a:ext cx="9285157" cy="1121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4"/>
          <p:cNvSpPr/>
          <p:nvPr/>
        </p:nvSpPr>
        <p:spPr>
          <a:xfrm>
            <a:off x="2245020" y="2246475"/>
            <a:ext cx="8084264" cy="523220"/>
          </a:xfrm>
          <a:prstGeom prst="rect">
            <a:avLst/>
          </a:prstGeom>
        </p:spPr>
        <p:txBody>
          <a:bodyPr wrap="none">
            <a:spAutoFit/>
          </a:bodyPr>
          <a:lstStyle/>
          <a:p>
            <a:r>
              <a:rPr lang="zh-TW" altLang="en-US" sz="2800" b="1" dirty="0">
                <a:solidFill>
                  <a:srgbClr val="3333FF"/>
                </a:solidFill>
                <a:latin typeface="華康標楷體" panose="03000509000000000000" pitchFamily="65" charset="-120"/>
                <a:ea typeface="華康標楷體" panose="03000509000000000000" pitchFamily="65" charset="-120"/>
              </a:rPr>
              <a:t>布農族的符號記事比遠古的「結繩記事」要高明。</a:t>
            </a:r>
          </a:p>
        </p:txBody>
      </p:sp>
      <p:pic>
        <p:nvPicPr>
          <p:cNvPr id="7" name="Picture 8" descr="排灣族象形文字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8887" y="2840267"/>
            <a:ext cx="8631249" cy="324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4"/>
          <p:cNvSpPr txBox="1">
            <a:spLocks noChangeArrowheads="1"/>
          </p:cNvSpPr>
          <p:nvPr/>
        </p:nvSpPr>
        <p:spPr>
          <a:xfrm>
            <a:off x="3345321" y="6038001"/>
            <a:ext cx="6172200" cy="6270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2800" b="1" dirty="0">
                <a:solidFill>
                  <a:srgbClr val="3333FF"/>
                </a:solidFill>
                <a:latin typeface="華康標楷體" panose="03000509000000000000" pitchFamily="65" charset="-120"/>
                <a:ea typeface="華康標楷體" panose="03000509000000000000" pitchFamily="65" charset="-120"/>
              </a:rPr>
              <a:t>排灣族象形文字</a:t>
            </a:r>
          </a:p>
        </p:txBody>
      </p:sp>
    </p:spTree>
    <p:extLst>
      <p:ext uri="{BB962C8B-B14F-4D97-AF65-F5344CB8AC3E}">
        <p14:creationId xmlns:p14="http://schemas.microsoft.com/office/powerpoint/2010/main" val="2937543615"/>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7378" y="278057"/>
            <a:ext cx="9031259" cy="3679115"/>
          </a:xfrm>
          <a:prstGeom prst="rect">
            <a:avLst/>
          </a:prstGeom>
          <a:ln w="12700">
            <a:solidFill>
              <a:schemeClr val="tx1"/>
            </a:solidFill>
          </a:ln>
        </p:spPr>
      </p:pic>
      <p:sp>
        <p:nvSpPr>
          <p:cNvPr id="3" name="矩形 2"/>
          <p:cNvSpPr/>
          <p:nvPr/>
        </p:nvSpPr>
        <p:spPr>
          <a:xfrm>
            <a:off x="313944" y="4415078"/>
            <a:ext cx="11498129" cy="2246769"/>
          </a:xfrm>
          <a:prstGeom prst="rect">
            <a:avLst/>
          </a:prstGeom>
        </p:spPr>
        <p:txBody>
          <a:bodyPr wrap="square">
            <a:spAutoFit/>
          </a:bodyPr>
          <a:lstStyle/>
          <a:p>
            <a:pPr algn="just"/>
            <a:r>
              <a:rPr lang="zh-TW" altLang="zh-TW" sz="2800" dirty="0">
                <a:solidFill>
                  <a:srgbClr val="000066"/>
                </a:solidFill>
                <a:latin typeface="華康中圓體" panose="020F0509000000000000" pitchFamily="49" charset="-120"/>
                <a:ea typeface="華康中圓體" panose="020F0509000000000000" pitchFamily="49" charset="-120"/>
              </a:rPr>
              <a:t>排</a:t>
            </a:r>
            <a:r>
              <a:rPr lang="zh-TW" altLang="en-US" sz="2800" dirty="0">
                <a:solidFill>
                  <a:srgbClr val="000066"/>
                </a:solidFill>
                <a:latin typeface="華康中圓體" panose="020F0509000000000000" pitchFamily="49" charset="-120"/>
                <a:ea typeface="華康中圓體" panose="020F0509000000000000" pitchFamily="49" charset="-120"/>
              </a:rPr>
              <a:t>灣</a:t>
            </a:r>
            <a:r>
              <a:rPr lang="zh-TW" altLang="zh-TW" sz="2800" dirty="0">
                <a:solidFill>
                  <a:srgbClr val="000066"/>
                </a:solidFill>
                <a:latin typeface="華康中圓體" panose="020F0509000000000000" pitchFamily="49" charset="-120"/>
                <a:ea typeface="華康中圓體" panose="020F0509000000000000" pitchFamily="49" charset="-120"/>
              </a:rPr>
              <a:t>族崇拜蛇</a:t>
            </a:r>
            <a:r>
              <a:rPr lang="zh-TW" altLang="en-US" sz="2800" dirty="0">
                <a:solidFill>
                  <a:srgbClr val="000066"/>
                </a:solidFill>
                <a:latin typeface="華康中圓體" panose="020F0509000000000000" pitchFamily="49" charset="-120"/>
                <a:ea typeface="華康中圓體" panose="020F0509000000000000" pitchFamily="49" charset="-120"/>
              </a:rPr>
              <a:t>，</a:t>
            </a:r>
            <a:r>
              <a:rPr lang="zh-TW" altLang="zh-TW" sz="2800" dirty="0">
                <a:solidFill>
                  <a:srgbClr val="000066"/>
                </a:solidFill>
                <a:latin typeface="華康中圓體" panose="020F0509000000000000" pitchFamily="49" charset="-120"/>
                <a:ea typeface="華康中圓體" panose="020F0509000000000000" pitchFamily="49" charset="-120"/>
              </a:rPr>
              <a:t>乃用</a:t>
            </a:r>
            <a:r>
              <a:rPr lang="zh-TW" altLang="en-US" sz="2800" dirty="0">
                <a:solidFill>
                  <a:srgbClr val="000066"/>
                </a:solidFill>
                <a:latin typeface="華康中圓體" panose="020F0509000000000000" pitchFamily="49" charset="-120"/>
                <a:ea typeface="華康中圓體" panose="020F0509000000000000" pitchFamily="49" charset="-120"/>
              </a:rPr>
              <a:t>「</a:t>
            </a:r>
            <a:r>
              <a:rPr lang="zh-TW" altLang="zh-TW" sz="2800" dirty="0">
                <a:solidFill>
                  <a:srgbClr val="000066"/>
                </a:solidFill>
                <a:latin typeface="華康中圓體" panose="020F0509000000000000" pitchFamily="49" charset="-120"/>
                <a:ea typeface="華康中圓體" panose="020F0509000000000000" pitchFamily="49" charset="-120"/>
              </a:rPr>
              <a:t>蛇</a:t>
            </a:r>
            <a:r>
              <a:rPr lang="zh-TW" altLang="en-US" sz="2800" dirty="0">
                <a:solidFill>
                  <a:srgbClr val="000066"/>
                </a:solidFill>
                <a:latin typeface="華康中圓體" panose="020F0509000000000000" pitchFamily="49" charset="-120"/>
                <a:ea typeface="華康中圓體" panose="020F0509000000000000" pitchFamily="49" charset="-120"/>
              </a:rPr>
              <a:t>」</a:t>
            </a:r>
            <a:r>
              <a:rPr lang="zh-TW" altLang="zh-TW" sz="2800" dirty="0">
                <a:solidFill>
                  <a:srgbClr val="000066"/>
                </a:solidFill>
                <a:latin typeface="華康中圓體" panose="020F0509000000000000" pitchFamily="49" charset="-120"/>
                <a:ea typeface="華康中圓體" panose="020F0509000000000000" pitchFamily="49" charset="-120"/>
              </a:rPr>
              <a:t>形湊成文字</a:t>
            </a:r>
            <a:r>
              <a:rPr lang="zh-TW" altLang="en-US" sz="2800" dirty="0">
                <a:solidFill>
                  <a:srgbClr val="000066"/>
                </a:solidFill>
                <a:latin typeface="華康中圓體" panose="020F0509000000000000" pitchFamily="49" charset="-120"/>
                <a:ea typeface="華康中圓體" panose="020F0509000000000000" pitchFamily="49" charset="-120"/>
              </a:rPr>
              <a:t>，</a:t>
            </a:r>
            <a:r>
              <a:rPr lang="zh-TW" altLang="zh-TW" sz="2800" dirty="0">
                <a:solidFill>
                  <a:srgbClr val="000066"/>
                </a:solidFill>
                <a:latin typeface="華康中圓體" panose="020F0509000000000000" pitchFamily="49" charset="-120"/>
                <a:ea typeface="華康中圓體" panose="020F0509000000000000" pitchFamily="49" charset="-120"/>
              </a:rPr>
              <a:t>就是所謂</a:t>
            </a:r>
            <a:r>
              <a:rPr lang="zh-TW" altLang="en-US" sz="2800" dirty="0">
                <a:solidFill>
                  <a:srgbClr val="000066"/>
                </a:solidFill>
                <a:latin typeface="華康中圓體" panose="020F0509000000000000" pitchFamily="49" charset="-120"/>
                <a:ea typeface="華康中圓體" panose="020F0509000000000000" pitchFamily="49" charset="-120"/>
              </a:rPr>
              <a:t>「</a:t>
            </a:r>
            <a:r>
              <a:rPr lang="zh-TW" altLang="zh-TW" sz="2800" dirty="0">
                <a:solidFill>
                  <a:srgbClr val="000066"/>
                </a:solidFill>
                <a:latin typeface="華康中圓體" panose="020F0509000000000000" pitchFamily="49" charset="-120"/>
                <a:ea typeface="華康中圓體" panose="020F0509000000000000" pitchFamily="49" charset="-120"/>
              </a:rPr>
              <a:t>蟲蛇文</a:t>
            </a:r>
            <a:r>
              <a:rPr lang="zh-TW" altLang="en-US" sz="2800" dirty="0">
                <a:solidFill>
                  <a:srgbClr val="000066"/>
                </a:solidFill>
                <a:latin typeface="華康中圓體" panose="020F0509000000000000" pitchFamily="49" charset="-120"/>
                <a:ea typeface="華康中圓體" panose="020F0509000000000000" pitchFamily="49" charset="-120"/>
              </a:rPr>
              <a:t>」</a:t>
            </a:r>
            <a:r>
              <a:rPr lang="zh-TW" altLang="zh-TW" sz="2800" dirty="0">
                <a:solidFill>
                  <a:srgbClr val="000066"/>
                </a:solidFill>
                <a:latin typeface="華康中圓體" panose="020F0509000000000000" pitchFamily="49" charset="-120"/>
                <a:ea typeface="華康中圓體" panose="020F0509000000000000" pitchFamily="49" charset="-120"/>
              </a:rPr>
              <a:t>。因蛇與蝌蚪相似</a:t>
            </a:r>
            <a:r>
              <a:rPr lang="zh-TW" altLang="en-US" sz="2800" dirty="0">
                <a:solidFill>
                  <a:srgbClr val="000066"/>
                </a:solidFill>
                <a:latin typeface="華康中圓體" panose="020F0509000000000000" pitchFamily="49" charset="-120"/>
                <a:ea typeface="華康中圓體" panose="020F0509000000000000" pitchFamily="49" charset="-120"/>
              </a:rPr>
              <a:t>，</a:t>
            </a:r>
            <a:r>
              <a:rPr lang="zh-TW" altLang="zh-TW" sz="2800" dirty="0">
                <a:solidFill>
                  <a:srgbClr val="000066"/>
                </a:solidFill>
                <a:latin typeface="華康中圓體" panose="020F0509000000000000" pitchFamily="49" charset="-120"/>
                <a:ea typeface="華康中圓體" panose="020F0509000000000000" pitchFamily="49" charset="-120"/>
              </a:rPr>
              <a:t>皆稱</a:t>
            </a:r>
            <a:r>
              <a:rPr lang="zh-TW" altLang="en-US" sz="2800" dirty="0">
                <a:solidFill>
                  <a:srgbClr val="000066"/>
                </a:solidFill>
                <a:latin typeface="華康中圓體" panose="020F0509000000000000" pitchFamily="49" charset="-120"/>
                <a:ea typeface="華康中圓體" panose="020F0509000000000000" pitchFamily="49" charset="-120"/>
              </a:rPr>
              <a:t>「</a:t>
            </a:r>
            <a:r>
              <a:rPr lang="zh-TW" altLang="zh-TW" sz="2800" dirty="0">
                <a:solidFill>
                  <a:srgbClr val="000066"/>
                </a:solidFill>
                <a:latin typeface="華康中圓體" panose="020F0509000000000000" pitchFamily="49" charset="-120"/>
                <a:ea typeface="華康中圓體" panose="020F0509000000000000" pitchFamily="49" charset="-120"/>
              </a:rPr>
              <a:t>蝌蚪文</a:t>
            </a:r>
            <a:r>
              <a:rPr lang="zh-TW" altLang="en-US" sz="2800" dirty="0">
                <a:solidFill>
                  <a:srgbClr val="000066"/>
                </a:solidFill>
                <a:latin typeface="華康中圓體" panose="020F0509000000000000" pitchFamily="49" charset="-120"/>
                <a:ea typeface="華康中圓體" panose="020F0509000000000000" pitchFamily="49" charset="-120"/>
              </a:rPr>
              <a:t>」</a:t>
            </a:r>
            <a:r>
              <a:rPr lang="zh-TW" altLang="zh-TW" sz="2800" dirty="0">
                <a:solidFill>
                  <a:srgbClr val="000066"/>
                </a:solidFill>
                <a:latin typeface="華康中圓體" panose="020F0509000000000000" pitchFamily="49" charset="-120"/>
                <a:ea typeface="華康中圓體" panose="020F0509000000000000" pitchFamily="49" charset="-120"/>
              </a:rPr>
              <a:t>。</a:t>
            </a:r>
            <a:r>
              <a:rPr lang="zh-TW" altLang="en-US" sz="2800" dirty="0">
                <a:solidFill>
                  <a:srgbClr val="000066"/>
                </a:solidFill>
                <a:latin typeface="華康中圓體" panose="020F0509000000000000" pitchFamily="49" charset="-120"/>
                <a:ea typeface="華康中圓體" panose="020F0509000000000000" pitchFamily="49" charset="-120"/>
              </a:rPr>
              <a:t>連橫在</a:t>
            </a:r>
            <a:r>
              <a:rPr lang="zh-TW" altLang="zh-TW" sz="2800" dirty="0">
                <a:solidFill>
                  <a:srgbClr val="000066"/>
                </a:solidFill>
                <a:latin typeface="華康中圓體" panose="020F0509000000000000" pitchFamily="49" charset="-120"/>
                <a:ea typeface="華康中圓體" panose="020F0509000000000000" pitchFamily="49" charset="-120"/>
              </a:rPr>
              <a:t>《</a:t>
            </a:r>
            <a:r>
              <a:rPr lang="zh-TW" altLang="zh-TW"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雅堂文集》</a:t>
            </a:r>
            <a:r>
              <a:rPr lang="zh-TW" altLang="en-US"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a:t>
            </a:r>
            <a:r>
              <a:rPr lang="zh-TW" altLang="zh-TW"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台</a:t>
            </a:r>
            <a:r>
              <a:rPr lang="zh-TW" altLang="en-US" sz="2800" dirty="0">
                <a:solidFill>
                  <a:srgbClr val="000066"/>
                </a:solidFill>
                <a:latin typeface="華康中圓體" panose="020F0509000000000000" pitchFamily="49" charset="-120"/>
                <a:ea typeface="華康中圓體" panose="020F0509000000000000" pitchFamily="49" charset="-120"/>
              </a:rPr>
              <a:t>灣</a:t>
            </a:r>
            <a:r>
              <a:rPr lang="zh-TW" altLang="zh-TW"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遊記</a:t>
            </a:r>
            <a:r>
              <a:rPr lang="zh-TW" altLang="en-US" sz="2800" dirty="0">
                <a:solidFill>
                  <a:srgbClr val="000066"/>
                </a:solidFill>
                <a:latin typeface="華康中圓體" panose="020F0509000000000000" pitchFamily="49" charset="-120"/>
                <a:ea typeface="華康中圓體" panose="020F0509000000000000" pitchFamily="49" charset="-120"/>
              </a:rPr>
              <a:t>書</a:t>
            </a:r>
            <a:r>
              <a:rPr lang="zh-TW" altLang="zh-TW"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後</a:t>
            </a:r>
            <a:r>
              <a:rPr lang="zh-TW" altLang="en-US"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a:t>
            </a:r>
            <a:r>
              <a:rPr lang="zh-TW" altLang="en-US" sz="2800" dirty="0">
                <a:solidFill>
                  <a:srgbClr val="000066"/>
                </a:solidFill>
                <a:latin typeface="華康中圓體" panose="020F0509000000000000" pitchFamily="49" charset="-120"/>
                <a:ea typeface="華康中圓體" panose="020F0509000000000000" pitchFamily="49" charset="-120"/>
              </a:rPr>
              <a:t>記載：</a:t>
            </a:r>
            <a:r>
              <a:rPr lang="zh-TW" altLang="en-US"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a:t>
            </a:r>
            <a:r>
              <a:rPr lang="zh-TW" altLang="zh-TW"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諸山名勝</a:t>
            </a:r>
            <a:r>
              <a:rPr lang="zh-TW" altLang="en-US"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a:t>
            </a:r>
            <a:r>
              <a:rPr lang="zh-TW" altLang="zh-TW"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皆蝌蚪碑文</a:t>
            </a:r>
            <a:r>
              <a:rPr lang="zh-TW" altLang="en-US"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a:t>
            </a:r>
            <a:r>
              <a:rPr lang="zh-TW" altLang="zh-TW"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莫可辨識。蝌蚪為大篆以前之</a:t>
            </a:r>
            <a:r>
              <a:rPr lang="zh-TW" altLang="en-US" sz="2800" dirty="0">
                <a:solidFill>
                  <a:srgbClr val="000066"/>
                </a:solidFill>
                <a:latin typeface="華康中圓體" panose="020F0509000000000000" pitchFamily="49" charset="-120"/>
                <a:ea typeface="華康中圓體" panose="020F0509000000000000" pitchFamily="49" charset="-120"/>
              </a:rPr>
              <a:t>書</a:t>
            </a:r>
            <a:r>
              <a:rPr lang="zh-TW" altLang="en-US"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a:t>
            </a:r>
            <a:r>
              <a:rPr lang="zh-TW" altLang="zh-TW"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豈三代之時華人已至</a:t>
            </a:r>
            <a:r>
              <a:rPr lang="zh-TW" altLang="zh-TW" sz="2800" dirty="0">
                <a:solidFill>
                  <a:srgbClr val="000066"/>
                </a:solidFill>
                <a:latin typeface="華康細圓體" panose="020F0309000000000000" pitchFamily="49" charset="-120"/>
                <a:ea typeface="華康細圓體" panose="020F0309000000000000" pitchFamily="49" charset="-120"/>
                <a:cs typeface="Times New Roman" panose="02020603050405020304" pitchFamily="18" charset="0"/>
              </a:rPr>
              <a:t>臺</a:t>
            </a:r>
            <a:r>
              <a:rPr lang="zh-TW" altLang="zh-TW"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a:t>
            </a:r>
            <a:r>
              <a:rPr lang="zh-TW" altLang="en-US"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a:t>
            </a:r>
            <a:r>
              <a:rPr lang="zh-TW" altLang="zh-TW"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可知台</a:t>
            </a:r>
            <a:r>
              <a:rPr lang="zh-TW" altLang="en-US" sz="2800" dirty="0">
                <a:solidFill>
                  <a:srgbClr val="000066"/>
                </a:solidFill>
                <a:latin typeface="華康中圓體" panose="020F0509000000000000" pitchFamily="49" charset="-120"/>
                <a:ea typeface="華康中圓體" panose="020F0509000000000000" pitchFamily="49" charset="-120"/>
              </a:rPr>
              <a:t>灣</a:t>
            </a:r>
            <a:r>
              <a:rPr lang="zh-TW" altLang="zh-TW"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先民</a:t>
            </a:r>
            <a:r>
              <a:rPr lang="zh-TW" altLang="en-US"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在</a:t>
            </a:r>
            <a:r>
              <a:rPr lang="zh-TW" altLang="en-US" sz="2800" dirty="0">
                <a:solidFill>
                  <a:srgbClr val="000066"/>
                </a:solidFill>
                <a:latin typeface="華康中圓體" panose="020F0509000000000000" pitchFamily="49" charset="-120"/>
                <a:ea typeface="華康中圓體" panose="020F0509000000000000" pitchFamily="49" charset="-120"/>
              </a:rPr>
              <a:t>中國三代以前就</a:t>
            </a:r>
            <a:r>
              <a:rPr lang="zh-TW" altLang="zh-TW"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有</a:t>
            </a:r>
            <a:r>
              <a:rPr lang="zh-TW" altLang="en-US"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a:t>
            </a:r>
            <a:r>
              <a:rPr lang="zh-TW" altLang="zh-TW"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蝌蚪文</a:t>
            </a:r>
            <a:r>
              <a:rPr lang="zh-TW" altLang="en-US"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a:t>
            </a:r>
            <a:r>
              <a:rPr lang="zh-TW" altLang="zh-TW"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a:t>
            </a:r>
            <a:r>
              <a:rPr lang="zh-TW" altLang="en-US" sz="2800" dirty="0">
                <a:solidFill>
                  <a:srgbClr val="000066"/>
                </a:solidFill>
                <a:latin typeface="華康中圓體" panose="020F0509000000000000" pitchFamily="49" charset="-120"/>
                <a:ea typeface="華康中圓體" panose="020F0509000000000000" pitchFamily="49" charset="-120"/>
              </a:rPr>
              <a:t>由此可以證明，台灣在清代仍有許多三代以前文字的古碑及文物存在。</a:t>
            </a:r>
            <a:endParaRPr lang="zh-TW" altLang="en-US" sz="2800" dirty="0">
              <a:solidFill>
                <a:srgbClr val="3333FF"/>
              </a:solidFill>
              <a:latin typeface="華康標楷體" panose="03000509000000000000" pitchFamily="65" charset="-120"/>
              <a:ea typeface="華康標楷體" panose="03000509000000000000" pitchFamily="65" charset="-120"/>
            </a:endParaRPr>
          </a:p>
        </p:txBody>
      </p:sp>
      <p:sp>
        <p:nvSpPr>
          <p:cNvPr id="4" name="矩形 3"/>
          <p:cNvSpPr/>
          <p:nvPr/>
        </p:nvSpPr>
        <p:spPr>
          <a:xfrm>
            <a:off x="4311494" y="3891858"/>
            <a:ext cx="4134465" cy="523220"/>
          </a:xfrm>
          <a:prstGeom prst="rect">
            <a:avLst/>
          </a:prstGeom>
        </p:spPr>
        <p:txBody>
          <a:bodyPr wrap="square">
            <a:spAutoFit/>
          </a:bodyPr>
          <a:lstStyle/>
          <a:p>
            <a:r>
              <a:rPr lang="zh-TW" altLang="zh-TW" sz="2800" b="1" dirty="0">
                <a:solidFill>
                  <a:srgbClr val="3333FF"/>
                </a:solidFill>
                <a:latin typeface="華康標楷體" panose="03000509000000000000" pitchFamily="65" charset="-120"/>
                <a:ea typeface="華康標楷體" panose="03000509000000000000" pitchFamily="65" charset="-120"/>
              </a:rPr>
              <a:t>台東排</a:t>
            </a:r>
            <a:r>
              <a:rPr lang="zh-TW" altLang="en-US" sz="2800" b="1" dirty="0">
                <a:solidFill>
                  <a:srgbClr val="3333FF"/>
                </a:solidFill>
                <a:latin typeface="華康標楷體" panose="03000509000000000000" pitchFamily="65" charset="-120"/>
                <a:ea typeface="華康標楷體" panose="03000509000000000000" pitchFamily="65" charset="-120"/>
              </a:rPr>
              <a:t>灣</a:t>
            </a:r>
            <a:r>
              <a:rPr lang="zh-TW" altLang="zh-TW" sz="2800" b="1" dirty="0">
                <a:solidFill>
                  <a:srgbClr val="3333FF"/>
                </a:solidFill>
                <a:latin typeface="華康標楷體" panose="03000509000000000000" pitchFamily="65" charset="-120"/>
                <a:ea typeface="華康標楷體" panose="03000509000000000000" pitchFamily="65" charset="-120"/>
              </a:rPr>
              <a:t>族凸刻木雕蛇文</a:t>
            </a:r>
            <a:endParaRPr lang="zh-TW" altLang="en-US" sz="2800" b="1" dirty="0">
              <a:solidFill>
                <a:srgbClr val="3333FF"/>
              </a:solidFill>
              <a:latin typeface="華康標楷體" panose="03000509000000000000" pitchFamily="65" charset="-120"/>
              <a:ea typeface="華康標楷體" panose="03000509000000000000" pitchFamily="65" charset="-120"/>
            </a:endParaRPr>
          </a:p>
        </p:txBody>
      </p:sp>
    </p:spTree>
    <p:extLst>
      <p:ext uri="{BB962C8B-B14F-4D97-AF65-F5344CB8AC3E}">
        <p14:creationId xmlns:p14="http://schemas.microsoft.com/office/powerpoint/2010/main" val="485641973"/>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txBox="1">
            <a:spLocks noChangeArrowheads="1"/>
          </p:cNvSpPr>
          <p:nvPr/>
        </p:nvSpPr>
        <p:spPr>
          <a:xfrm>
            <a:off x="2356733" y="201742"/>
            <a:ext cx="7478534" cy="57626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3600" dirty="0">
                <a:solidFill>
                  <a:srgbClr val="A50021"/>
                </a:solidFill>
                <a:latin typeface="Arial" panose="020B0604020202020204" pitchFamily="34" charset="0"/>
                <a:ea typeface="華康中特圓體" panose="020F0809000000000000" pitchFamily="49" charset="-120"/>
                <a:cs typeface="Arial" panose="020B0604020202020204" pitchFamily="34" charset="0"/>
              </a:rPr>
              <a:t>古代台灣先民的文字確實曾經存在</a:t>
            </a:r>
          </a:p>
        </p:txBody>
      </p:sp>
      <p:pic>
        <p:nvPicPr>
          <p:cNvPr id="3" name="圖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0675" y="817655"/>
            <a:ext cx="3563302" cy="5275085"/>
          </a:xfrm>
          <a:prstGeom prst="rect">
            <a:avLst/>
          </a:prstGeom>
          <a:ln w="12700">
            <a:solidFill>
              <a:schemeClr val="tx1"/>
            </a:solidFill>
          </a:ln>
        </p:spPr>
      </p:pic>
      <p:sp>
        <p:nvSpPr>
          <p:cNvPr id="4" name="矩形 1"/>
          <p:cNvSpPr>
            <a:spLocks noChangeArrowheads="1"/>
          </p:cNvSpPr>
          <p:nvPr/>
        </p:nvSpPr>
        <p:spPr bwMode="auto">
          <a:xfrm>
            <a:off x="725451" y="6040345"/>
            <a:ext cx="320923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pPr>
            <a:r>
              <a:rPr lang="zh-TW" altLang="en-US" sz="2800" b="1" dirty="0">
                <a:solidFill>
                  <a:srgbClr val="3333FF"/>
                </a:solidFill>
                <a:ea typeface="華康標楷體" panose="03000509000000000000" pitchFamily="65" charset="-120"/>
                <a:cs typeface="Arial" panose="020B0604020202020204" pitchFamily="34" charset="0"/>
              </a:rPr>
              <a:t>社寮島太古文石碑</a:t>
            </a:r>
          </a:p>
        </p:txBody>
      </p:sp>
      <p:pic>
        <p:nvPicPr>
          <p:cNvPr id="5" name="圖片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419349" y="2458210"/>
            <a:ext cx="4154412" cy="3634530"/>
          </a:xfrm>
          <a:prstGeom prst="rect">
            <a:avLst/>
          </a:prstGeom>
          <a:ln w="12700">
            <a:solidFill>
              <a:schemeClr val="tx1"/>
            </a:solidFill>
          </a:ln>
        </p:spPr>
      </p:pic>
      <p:pic>
        <p:nvPicPr>
          <p:cNvPr id="6" name="圖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59133" y="951452"/>
            <a:ext cx="2807044" cy="5180938"/>
          </a:xfrm>
          <a:prstGeom prst="rect">
            <a:avLst/>
          </a:prstGeom>
        </p:spPr>
      </p:pic>
      <p:sp>
        <p:nvSpPr>
          <p:cNvPr id="7" name="矩形 6"/>
          <p:cNvSpPr/>
          <p:nvPr/>
        </p:nvSpPr>
        <p:spPr>
          <a:xfrm>
            <a:off x="4127375" y="6132390"/>
            <a:ext cx="4331444" cy="451406"/>
          </a:xfrm>
          <a:prstGeom prst="rect">
            <a:avLst/>
          </a:prstGeom>
        </p:spPr>
        <p:txBody>
          <a:bodyPr wrap="square">
            <a:spAutoFit/>
          </a:bodyPr>
          <a:lstStyle/>
          <a:p>
            <a:pPr algn="ctr">
              <a:lnSpc>
                <a:spcPts val="2800"/>
              </a:lnSpc>
            </a:pPr>
            <a:r>
              <a:rPr lang="zh-TW" altLang="en-US" sz="2800" b="1" dirty="0">
                <a:solidFill>
                  <a:srgbClr val="3333FF"/>
                </a:solidFill>
                <a:latin typeface="Arial" panose="020B0604020202020204" pitchFamily="34" charset="0"/>
                <a:ea typeface="華康標楷體" panose="03000509000000000000" pitchFamily="65" charset="-120"/>
                <a:cs typeface="Arial" panose="020B0604020202020204" pitchFamily="34" charset="0"/>
              </a:rPr>
              <a:t>日月潭蝌蚪文石碑拓印</a:t>
            </a:r>
          </a:p>
        </p:txBody>
      </p:sp>
      <p:sp>
        <p:nvSpPr>
          <p:cNvPr id="9" name="文字方塊 8"/>
          <p:cNvSpPr txBox="1"/>
          <p:nvPr/>
        </p:nvSpPr>
        <p:spPr>
          <a:xfrm>
            <a:off x="8573761" y="6060576"/>
            <a:ext cx="3509683" cy="523220"/>
          </a:xfrm>
          <a:prstGeom prst="rect">
            <a:avLst/>
          </a:prstGeom>
          <a:noFill/>
        </p:spPr>
        <p:txBody>
          <a:bodyPr wrap="square" rtlCol="0">
            <a:spAutoFit/>
          </a:bodyPr>
          <a:lstStyle/>
          <a:p>
            <a:pPr algn="ctr"/>
            <a:r>
              <a:rPr lang="zh-TW" altLang="en-US" sz="2800" b="1" dirty="0">
                <a:solidFill>
                  <a:srgbClr val="3333FF"/>
                </a:solidFill>
                <a:latin typeface="Arial" panose="020B0604020202020204" pitchFamily="34" charset="0"/>
                <a:ea typeface="華康標楷體" panose="03000509000000000000" pitchFamily="65" charset="-120"/>
                <a:cs typeface="Arial" panose="020B0604020202020204" pitchFamily="34" charset="0"/>
              </a:rPr>
              <a:t>中國禹王碑岣嶁文</a:t>
            </a:r>
            <a:endParaRPr lang="zh-TW" altLang="en-US" sz="2800" b="1" dirty="0"/>
          </a:p>
        </p:txBody>
      </p:sp>
    </p:spTree>
    <p:extLst>
      <p:ext uri="{BB962C8B-B14F-4D97-AF65-F5344CB8AC3E}">
        <p14:creationId xmlns:p14="http://schemas.microsoft.com/office/powerpoint/2010/main" val="3086981785"/>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3026830" y="289249"/>
            <a:ext cx="6637284" cy="646331"/>
          </a:xfrm>
          <a:prstGeom prst="rect">
            <a:avLst/>
          </a:prstGeom>
          <a:noFill/>
        </p:spPr>
        <p:txBody>
          <a:bodyPr wrap="square" rtlCol="0">
            <a:spAutoFit/>
          </a:bodyPr>
          <a:lstStyle/>
          <a:p>
            <a:pPr algn="ctr"/>
            <a:r>
              <a:rPr lang="zh-TW" altLang="en-US" sz="3600" dirty="0">
                <a:solidFill>
                  <a:srgbClr val="A50021"/>
                </a:solidFill>
                <a:latin typeface="華康中特圓體" panose="020F0809000000000000" pitchFamily="49" charset="-120"/>
                <a:ea typeface="華康中特圓體" panose="020F0809000000000000" pitchFamily="49" charset="-120"/>
              </a:rPr>
              <a:t>中國古代所用貝幣僅產自台灣</a:t>
            </a:r>
          </a:p>
        </p:txBody>
      </p:sp>
      <p:pic>
        <p:nvPicPr>
          <p:cNvPr id="3" name="圖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0965" y="1243815"/>
            <a:ext cx="3994372" cy="3368526"/>
          </a:xfrm>
          <a:prstGeom prst="rect">
            <a:avLst/>
          </a:prstGeom>
          <a:ln w="12700">
            <a:solidFill>
              <a:schemeClr val="tx1"/>
            </a:solidFill>
          </a:ln>
        </p:spPr>
      </p:pic>
      <p:sp>
        <p:nvSpPr>
          <p:cNvPr id="4" name="矩形 2"/>
          <p:cNvSpPr>
            <a:spLocks noChangeArrowheads="1"/>
          </p:cNvSpPr>
          <p:nvPr/>
        </p:nvSpPr>
        <p:spPr bwMode="auto">
          <a:xfrm>
            <a:off x="1360965" y="4732771"/>
            <a:ext cx="385595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buFontTx/>
              <a:buNone/>
            </a:pPr>
            <a:r>
              <a:rPr lang="zh-TW" altLang="en-US" sz="2800" b="1" dirty="0">
                <a:solidFill>
                  <a:srgbClr val="3333FF"/>
                </a:solidFill>
                <a:latin typeface="華康標楷體" panose="03000509000000000000" pitchFamily="65" charset="-120"/>
                <a:ea typeface="華康標楷體" panose="03000509000000000000" pitchFamily="65" charset="-120"/>
              </a:rPr>
              <a:t>台灣子安貝</a:t>
            </a:r>
            <a:r>
              <a:rPr kumimoji="0" lang="en-US" altLang="zh-TW" sz="2800" b="1" dirty="0">
                <a:solidFill>
                  <a:srgbClr val="3333FF"/>
                </a:solidFill>
                <a:latin typeface="華康標楷體" panose="03000509000000000000" pitchFamily="65" charset="-120"/>
                <a:ea typeface="華康標楷體" panose="03000509000000000000" pitchFamily="65" charset="-120"/>
                <a:cs typeface="Arial Unicode MS" panose="020B0604020202020204" pitchFamily="34" charset="-120"/>
              </a:rPr>
              <a:t>—</a:t>
            </a:r>
            <a:r>
              <a:rPr lang="zh-TW" altLang="en-US" sz="2800" b="1" dirty="0">
                <a:solidFill>
                  <a:srgbClr val="3333FF"/>
                </a:solidFill>
                <a:latin typeface="華康標楷體" panose="03000509000000000000" pitchFamily="65" charset="-120"/>
                <a:ea typeface="華康標楷體" panose="03000509000000000000" pitchFamily="65" charset="-120"/>
              </a:rPr>
              <a:t>黑星寶螺，古代中國貝幣。</a:t>
            </a:r>
          </a:p>
        </p:txBody>
      </p:sp>
      <p:pic>
        <p:nvPicPr>
          <p:cNvPr id="5" name="圖片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345472" y="1243815"/>
            <a:ext cx="4494105" cy="3368526"/>
          </a:xfrm>
          <a:prstGeom prst="rect">
            <a:avLst/>
          </a:prstGeom>
          <a:ln w="12700">
            <a:solidFill>
              <a:schemeClr val="tx1"/>
            </a:solidFill>
          </a:ln>
        </p:spPr>
      </p:pic>
      <p:sp>
        <p:nvSpPr>
          <p:cNvPr id="6" name="矩形 4"/>
          <p:cNvSpPr>
            <a:spLocks noChangeArrowheads="1"/>
          </p:cNvSpPr>
          <p:nvPr/>
        </p:nvSpPr>
        <p:spPr bwMode="auto">
          <a:xfrm>
            <a:off x="6254032" y="4717118"/>
            <a:ext cx="458554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FontTx/>
              <a:buNone/>
            </a:pPr>
            <a:r>
              <a:rPr kumimoji="0" lang="zh-TW" altLang="en-US" sz="2800" b="1" dirty="0">
                <a:solidFill>
                  <a:srgbClr val="3333FF"/>
                </a:solidFill>
                <a:latin typeface="華康標楷體" panose="03000509000000000000" pitchFamily="65" charset="-120"/>
                <a:ea typeface="華康標楷體" panose="03000509000000000000" pitchFamily="65" charset="-120"/>
              </a:rPr>
              <a:t>四千年前中國古代貝幣就是</a:t>
            </a:r>
            <a:r>
              <a:rPr kumimoji="0" lang="zh-TW" altLang="en-US" sz="2800" b="1" dirty="0">
                <a:solidFill>
                  <a:srgbClr val="3333FF"/>
                </a:solidFill>
                <a:latin typeface="華康標楷體" panose="03000509000000000000" pitchFamily="65" charset="-120"/>
                <a:ea typeface="華康標楷體" panose="03000509000000000000" pitchFamily="65" charset="-120"/>
                <a:cs typeface="Arial Unicode MS" panose="020B0604020202020204" pitchFamily="34" charset="-120"/>
              </a:rPr>
              <a:t>台灣</a:t>
            </a:r>
            <a:r>
              <a:rPr lang="zh-TW" altLang="en-US" sz="2800" b="1" dirty="0">
                <a:solidFill>
                  <a:srgbClr val="3333FF"/>
                </a:solidFill>
                <a:latin typeface="華康標楷體" panose="03000509000000000000" pitchFamily="65" charset="-120"/>
                <a:ea typeface="華康標楷體" panose="03000509000000000000" pitchFamily="65" charset="-120"/>
              </a:rPr>
              <a:t>寶螺。</a:t>
            </a:r>
          </a:p>
        </p:txBody>
      </p:sp>
    </p:spTree>
    <p:extLst>
      <p:ext uri="{BB962C8B-B14F-4D97-AF65-F5344CB8AC3E}">
        <p14:creationId xmlns:p14="http://schemas.microsoft.com/office/powerpoint/2010/main" val="2631345204"/>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ext Box 5"/>
          <p:cNvSpPr txBox="1">
            <a:spLocks noChangeArrowheads="1"/>
          </p:cNvSpPr>
          <p:nvPr/>
        </p:nvSpPr>
        <p:spPr bwMode="auto">
          <a:xfrm>
            <a:off x="8791416" y="874974"/>
            <a:ext cx="2761676" cy="5170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4400">
                <a:solidFill>
                  <a:schemeClr val="tx1"/>
                </a:solidFill>
                <a:latin typeface="Arial" charset="0"/>
                <a:ea typeface="華康儷粗圓" pitchFamily="49" charset="-120"/>
              </a:defRPr>
            </a:lvl1pPr>
            <a:lvl2pPr marL="742950" indent="-285750" eaLnBrk="0" hangingPunct="0">
              <a:defRPr kumimoji="1" sz="4400">
                <a:solidFill>
                  <a:schemeClr val="tx1"/>
                </a:solidFill>
                <a:latin typeface="Arial" charset="0"/>
                <a:ea typeface="華康儷粗圓" pitchFamily="49" charset="-120"/>
              </a:defRPr>
            </a:lvl2pPr>
            <a:lvl3pPr marL="1143000" indent="-228600" eaLnBrk="0" hangingPunct="0">
              <a:defRPr kumimoji="1" sz="4400">
                <a:solidFill>
                  <a:schemeClr val="tx1"/>
                </a:solidFill>
                <a:latin typeface="Arial" charset="0"/>
                <a:ea typeface="華康儷粗圓" pitchFamily="49" charset="-120"/>
              </a:defRPr>
            </a:lvl3pPr>
            <a:lvl4pPr marL="1600200" indent="-228600" eaLnBrk="0" hangingPunct="0">
              <a:defRPr kumimoji="1" sz="4400">
                <a:solidFill>
                  <a:schemeClr val="tx1"/>
                </a:solidFill>
                <a:latin typeface="Arial" charset="0"/>
                <a:ea typeface="華康儷粗圓" pitchFamily="49" charset="-120"/>
              </a:defRPr>
            </a:lvl4pPr>
            <a:lvl5pPr marL="2057400" indent="-228600" eaLnBrk="0" hangingPunct="0">
              <a:defRPr kumimoji="1" sz="4400">
                <a:solidFill>
                  <a:schemeClr val="tx1"/>
                </a:solidFill>
                <a:latin typeface="Arial" charset="0"/>
                <a:ea typeface="華康儷粗圓" pitchFamily="49" charset="-120"/>
              </a:defRPr>
            </a:lvl5pPr>
            <a:lvl6pPr marL="2514600" indent="-228600" eaLnBrk="0" fontAlgn="ctr" hangingPunct="0">
              <a:spcBef>
                <a:spcPct val="0"/>
              </a:spcBef>
              <a:spcAft>
                <a:spcPct val="0"/>
              </a:spcAft>
              <a:defRPr kumimoji="1" sz="4400">
                <a:solidFill>
                  <a:schemeClr val="tx1"/>
                </a:solidFill>
                <a:latin typeface="Arial" charset="0"/>
                <a:ea typeface="華康儷粗圓" pitchFamily="49" charset="-120"/>
              </a:defRPr>
            </a:lvl6pPr>
            <a:lvl7pPr marL="2971800" indent="-228600" eaLnBrk="0" fontAlgn="ctr" hangingPunct="0">
              <a:spcBef>
                <a:spcPct val="0"/>
              </a:spcBef>
              <a:spcAft>
                <a:spcPct val="0"/>
              </a:spcAft>
              <a:defRPr kumimoji="1" sz="4400">
                <a:solidFill>
                  <a:schemeClr val="tx1"/>
                </a:solidFill>
                <a:latin typeface="Arial" charset="0"/>
                <a:ea typeface="華康儷粗圓" pitchFamily="49" charset="-120"/>
              </a:defRPr>
            </a:lvl7pPr>
            <a:lvl8pPr marL="3429000" indent="-228600" eaLnBrk="0" fontAlgn="ctr" hangingPunct="0">
              <a:spcBef>
                <a:spcPct val="0"/>
              </a:spcBef>
              <a:spcAft>
                <a:spcPct val="0"/>
              </a:spcAft>
              <a:defRPr kumimoji="1" sz="4400">
                <a:solidFill>
                  <a:schemeClr val="tx1"/>
                </a:solidFill>
                <a:latin typeface="Arial" charset="0"/>
                <a:ea typeface="華康儷粗圓" pitchFamily="49" charset="-120"/>
              </a:defRPr>
            </a:lvl8pPr>
            <a:lvl9pPr marL="3886200" indent="-228600" eaLnBrk="0" fontAlgn="ctr" hangingPunct="0">
              <a:spcBef>
                <a:spcPct val="0"/>
              </a:spcBef>
              <a:spcAft>
                <a:spcPct val="0"/>
              </a:spcAft>
              <a:defRPr kumimoji="1" sz="4400">
                <a:solidFill>
                  <a:schemeClr val="tx1"/>
                </a:solidFill>
                <a:latin typeface="Arial" charset="0"/>
                <a:ea typeface="華康儷粗圓" pitchFamily="49" charset="-120"/>
              </a:defRPr>
            </a:lvl9pPr>
          </a:lstStyle>
          <a:p>
            <a:pPr algn="just" eaLnBrk="1">
              <a:lnSpc>
                <a:spcPts val="3600"/>
              </a:lnSpc>
              <a:spcBef>
                <a:spcPct val="50000"/>
              </a:spcBef>
            </a:pPr>
            <a:r>
              <a:rPr lang="zh-TW" altLang="en-US" sz="2800" dirty="0">
                <a:solidFill>
                  <a:srgbClr val="000066"/>
                </a:solidFill>
                <a:latin typeface="華康中圓體" panose="020F0509000000000000" pitchFamily="49" charset="-120"/>
                <a:ea typeface="華康中圓體" panose="020F0509000000000000" pitchFamily="49" charset="-120"/>
              </a:rPr>
              <a:t>三星堆出土的貝幣和今在台灣東北角沙灘拾得的</a:t>
            </a:r>
            <a:r>
              <a:rPr lang="zh-TW" altLang="en-US" sz="2800" dirty="0">
                <a:solidFill>
                  <a:srgbClr val="000066"/>
                </a:solidFill>
                <a:latin typeface="華康細圓體" panose="020F0309000000000000" pitchFamily="49" charset="-120"/>
                <a:ea typeface="華康細圓體" panose="020F0309000000000000" pitchFamily="49" charset="-120"/>
              </a:rPr>
              <a:t>寶</a:t>
            </a:r>
            <a:r>
              <a:rPr lang="zh-TW" altLang="en-US" sz="2800" dirty="0">
                <a:solidFill>
                  <a:srgbClr val="000066"/>
                </a:solidFill>
                <a:latin typeface="華康中圓體" panose="020F0509000000000000" pitchFamily="49" charset="-120"/>
                <a:ea typeface="華康中圓體" panose="020F0509000000000000" pitchFamily="49" charset="-120"/>
              </a:rPr>
              <a:t>螺作比對，可以看出海貝的大小和形態相似，而且東北角三貂灣有貝幣製造工場</a:t>
            </a:r>
            <a:r>
              <a:rPr lang="zh-TW" altLang="zh-TW" sz="2800" kern="100" dirty="0">
                <a:solidFill>
                  <a:srgbClr val="000066"/>
                </a:solidFill>
                <a:latin typeface="華康細圓體" panose="020F0309000000000000" pitchFamily="49" charset="-120"/>
                <a:ea typeface="華康細圓體" panose="020F0309000000000000" pitchFamily="49" charset="-120"/>
                <a:cs typeface="Times New Roman" panose="02020603050405020304" pitchFamily="18" charset="0"/>
              </a:rPr>
              <a:t>遺</a:t>
            </a:r>
            <a:r>
              <a:rPr lang="zh-TW" altLang="en-US" sz="2800" dirty="0">
                <a:solidFill>
                  <a:srgbClr val="000066"/>
                </a:solidFill>
                <a:latin typeface="華康中圓體" panose="020F0509000000000000" pitchFamily="49" charset="-120"/>
                <a:ea typeface="華康中圓體" panose="020F0509000000000000" pitchFamily="49" charset="-120"/>
              </a:rPr>
              <a:t>址，證</a:t>
            </a:r>
            <a:r>
              <a:rPr lang="zh-TW" altLang="en-US" sz="2800" dirty="0">
                <a:solidFill>
                  <a:srgbClr val="000066"/>
                </a:solidFill>
                <a:latin typeface="華康細圓體" panose="020F0309000000000000" pitchFamily="49" charset="-120"/>
                <a:ea typeface="華康細圓體" panose="020F0309000000000000" pitchFamily="49" charset="-120"/>
              </a:rPr>
              <a:t>實</a:t>
            </a:r>
            <a:r>
              <a:rPr lang="zh-TW" altLang="en-US" sz="2800" dirty="0">
                <a:solidFill>
                  <a:srgbClr val="000066"/>
                </a:solidFill>
                <a:latin typeface="華康中圓體" panose="020F0509000000000000" pitchFamily="49" charset="-120"/>
                <a:ea typeface="華康中圓體" panose="020F0509000000000000" pitchFamily="49" charset="-120"/>
              </a:rPr>
              <a:t>古代中國的貝幣來自台灣的</a:t>
            </a:r>
            <a:r>
              <a:rPr lang="zh-TW" altLang="en-US" sz="2800" dirty="0">
                <a:solidFill>
                  <a:srgbClr val="000066"/>
                </a:solidFill>
                <a:latin typeface="華康細圓體" panose="020F0309000000000000" pitchFamily="49" charset="-120"/>
                <a:ea typeface="華康細圓體" panose="020F0309000000000000" pitchFamily="49" charset="-120"/>
              </a:rPr>
              <a:t>寶</a:t>
            </a:r>
            <a:r>
              <a:rPr lang="zh-TW" altLang="en-US" sz="2800" dirty="0">
                <a:solidFill>
                  <a:srgbClr val="000066"/>
                </a:solidFill>
                <a:latin typeface="華康中圓體" panose="020F0509000000000000" pitchFamily="49" charset="-120"/>
                <a:ea typeface="華康中圓體" panose="020F0509000000000000" pitchFamily="49" charset="-120"/>
              </a:rPr>
              <a:t>螺。</a:t>
            </a:r>
          </a:p>
        </p:txBody>
      </p:sp>
      <p:pic>
        <p:nvPicPr>
          <p:cNvPr id="75779" name="Picture 8" descr="三星貝0"/>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537978" y="730081"/>
            <a:ext cx="6854530" cy="28429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5780" name="Picture 12" descr="台貝"/>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537978" y="3573018"/>
            <a:ext cx="6854529" cy="314241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矩形 1"/>
          <p:cNvSpPr/>
          <p:nvPr/>
        </p:nvSpPr>
        <p:spPr>
          <a:xfrm>
            <a:off x="540774" y="83748"/>
            <a:ext cx="8865587" cy="646331"/>
          </a:xfrm>
          <a:prstGeom prst="rect">
            <a:avLst/>
          </a:prstGeom>
        </p:spPr>
        <p:txBody>
          <a:bodyPr wrap="square">
            <a:spAutoFit/>
          </a:bodyPr>
          <a:lstStyle/>
          <a:p>
            <a:pPr algn="ctr"/>
            <a:r>
              <a:rPr lang="zh-TW" altLang="en-US" sz="3600" dirty="0">
                <a:solidFill>
                  <a:srgbClr val="A50021"/>
                </a:solidFill>
                <a:latin typeface="華康中特圓體" panose="020F0809000000000000" pitchFamily="49" charset="-120"/>
                <a:ea typeface="華康中特圓體" panose="020F0809000000000000" pitchFamily="49" charset="-120"/>
              </a:rPr>
              <a:t>中國三星堆貝幣和台灣寶螺比對相似</a:t>
            </a:r>
          </a:p>
        </p:txBody>
      </p:sp>
    </p:spTree>
    <p:extLst>
      <p:ext uri="{BB962C8B-B14F-4D97-AF65-F5344CB8AC3E}">
        <p14:creationId xmlns:p14="http://schemas.microsoft.com/office/powerpoint/2010/main" val="328383146"/>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185445" y="105170"/>
            <a:ext cx="6186309" cy="646331"/>
          </a:xfrm>
          <a:prstGeom prst="rect">
            <a:avLst/>
          </a:prstGeom>
        </p:spPr>
        <p:txBody>
          <a:bodyPr wrap="none">
            <a:spAutoFit/>
          </a:bodyPr>
          <a:lstStyle/>
          <a:p>
            <a:r>
              <a:rPr lang="zh-TW" altLang="en-US" sz="3600" dirty="0">
                <a:solidFill>
                  <a:srgbClr val="A50021"/>
                </a:solidFill>
                <a:latin typeface="華康中特圓體" panose="020F0809000000000000" pitchFamily="49" charset="-120"/>
                <a:ea typeface="華康中特圓體" panose="020F0809000000000000" pitchFamily="49" charset="-120"/>
              </a:rPr>
              <a:t>上古時台灣和中國有文化交流</a:t>
            </a:r>
          </a:p>
        </p:txBody>
      </p:sp>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9871" y="679268"/>
            <a:ext cx="5943119" cy="5515055"/>
          </a:xfrm>
          <a:prstGeom prst="rect">
            <a:avLst/>
          </a:prstGeom>
        </p:spPr>
      </p:pic>
      <p:sp>
        <p:nvSpPr>
          <p:cNvPr id="4" name="Rectangle 2"/>
          <p:cNvSpPr txBox="1">
            <a:spLocks noChangeArrowheads="1"/>
          </p:cNvSpPr>
          <p:nvPr/>
        </p:nvSpPr>
        <p:spPr>
          <a:xfrm>
            <a:off x="0" y="6095255"/>
            <a:ext cx="8066807" cy="62071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2800" b="1" dirty="0">
                <a:solidFill>
                  <a:srgbClr val="3333FF"/>
                </a:solidFill>
                <a:latin typeface="華康標楷體" panose="03000509000000000000" pitchFamily="65" charset="-120"/>
                <a:ea typeface="華康標楷體" panose="03000509000000000000" pitchFamily="65" charset="-120"/>
              </a:rPr>
              <a:t>凱達格蘭族人古代錦服織貝</a:t>
            </a:r>
          </a:p>
        </p:txBody>
      </p:sp>
      <p:pic>
        <p:nvPicPr>
          <p:cNvPr id="5" name="Picture 6" descr="珠貝AS"/>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188942" y="856672"/>
            <a:ext cx="4868105" cy="5113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a:xfrm>
            <a:off x="5338350" y="6049716"/>
            <a:ext cx="8066807" cy="50832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2800" b="1" dirty="0">
                <a:solidFill>
                  <a:srgbClr val="3333FF"/>
                </a:solidFill>
                <a:latin typeface="華康標楷體" panose="03000509000000000000" pitchFamily="65" charset="-120"/>
                <a:ea typeface="華康標楷體" panose="03000509000000000000" pitchFamily="65" charset="-120"/>
              </a:rPr>
              <a:t>台灣凱達格蘭族人古代珠貝</a:t>
            </a:r>
          </a:p>
        </p:txBody>
      </p:sp>
    </p:spTree>
    <p:extLst>
      <p:ext uri="{BB962C8B-B14F-4D97-AF65-F5344CB8AC3E}">
        <p14:creationId xmlns:p14="http://schemas.microsoft.com/office/powerpoint/2010/main" val="4282650549"/>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0658" y="652040"/>
            <a:ext cx="10746980" cy="5646123"/>
          </a:xfrm>
          <a:prstGeom prst="rect">
            <a:avLst/>
          </a:prstGeom>
          <a:ln w="12700">
            <a:solidFill>
              <a:schemeClr val="tx1"/>
            </a:solidFill>
          </a:ln>
        </p:spPr>
      </p:pic>
      <p:sp>
        <p:nvSpPr>
          <p:cNvPr id="3" name="矩形 2"/>
          <p:cNvSpPr/>
          <p:nvPr/>
        </p:nvSpPr>
        <p:spPr>
          <a:xfrm>
            <a:off x="2546046" y="6298163"/>
            <a:ext cx="7099908" cy="451406"/>
          </a:xfrm>
          <a:prstGeom prst="rect">
            <a:avLst/>
          </a:prstGeom>
        </p:spPr>
        <p:txBody>
          <a:bodyPr wrap="square">
            <a:spAutoFit/>
          </a:bodyPr>
          <a:lstStyle/>
          <a:p>
            <a:pPr algn="ctr">
              <a:lnSpc>
                <a:spcPts val="2800"/>
              </a:lnSpc>
              <a:spcBef>
                <a:spcPct val="0"/>
              </a:spcBef>
            </a:pPr>
            <a:r>
              <a:rPr lang="zh-TW" altLang="en-US" sz="2800" b="1" dirty="0">
                <a:solidFill>
                  <a:srgbClr val="3333FF"/>
                </a:solidFill>
                <a:latin typeface="華康標楷體" panose="03000509000000000000" pitchFamily="65" charset="-120"/>
                <a:ea typeface="華康標楷體" panose="03000509000000000000" pitchFamily="65" charset="-120"/>
              </a:rPr>
              <a:t>凱達格蘭族礦場分佈圖</a:t>
            </a:r>
            <a:endParaRPr lang="en-US" altLang="zh-TW" sz="2800" b="1" dirty="0">
              <a:solidFill>
                <a:srgbClr val="3333FF"/>
              </a:solidFill>
              <a:latin typeface="華康標楷體" panose="03000509000000000000" pitchFamily="65" charset="-120"/>
              <a:ea typeface="華康標楷體" panose="03000509000000000000" pitchFamily="65" charset="-120"/>
            </a:endParaRPr>
          </a:p>
        </p:txBody>
      </p:sp>
      <p:sp>
        <p:nvSpPr>
          <p:cNvPr id="4" name="矩形 3"/>
          <p:cNvSpPr/>
          <p:nvPr/>
        </p:nvSpPr>
        <p:spPr>
          <a:xfrm>
            <a:off x="3101576" y="5709"/>
            <a:ext cx="6186309" cy="646331"/>
          </a:xfrm>
          <a:prstGeom prst="rect">
            <a:avLst/>
          </a:prstGeom>
        </p:spPr>
        <p:txBody>
          <a:bodyPr wrap="none">
            <a:spAutoFit/>
          </a:bodyPr>
          <a:lstStyle/>
          <a:p>
            <a:pPr algn="ctr">
              <a:spcBef>
                <a:spcPct val="0"/>
              </a:spcBef>
              <a:buNone/>
            </a:pPr>
            <a:r>
              <a:rPr lang="zh-TW" altLang="en-US" sz="3600" dirty="0">
                <a:solidFill>
                  <a:srgbClr val="A50021"/>
                </a:solidFill>
                <a:latin typeface="華康中特圓體" panose="020F0809000000000000" pitchFamily="49" charset="-120"/>
                <a:ea typeface="華康中特圓體" panose="020F0809000000000000" pitchFamily="49" charset="-120"/>
              </a:rPr>
              <a:t>三貂灣有世界最早工業區遺址</a:t>
            </a:r>
            <a:endParaRPr lang="en-US" altLang="zh-TW" sz="3600" dirty="0">
              <a:solidFill>
                <a:srgbClr val="A50021"/>
              </a:solidFill>
              <a:latin typeface="華康中特圓體" panose="020F0809000000000000" pitchFamily="49" charset="-120"/>
              <a:ea typeface="華康中特圓體" panose="020F0809000000000000" pitchFamily="49" charset="-120"/>
            </a:endParaRPr>
          </a:p>
        </p:txBody>
      </p:sp>
    </p:spTree>
    <p:extLst>
      <p:ext uri="{BB962C8B-B14F-4D97-AF65-F5344CB8AC3E}">
        <p14:creationId xmlns:p14="http://schemas.microsoft.com/office/powerpoint/2010/main" val="867953055"/>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8638" y="257263"/>
            <a:ext cx="7551776" cy="5970155"/>
          </a:xfrm>
          <a:prstGeom prst="rect">
            <a:avLst/>
          </a:prstGeom>
          <a:ln w="12700">
            <a:solidFill>
              <a:schemeClr val="tx1"/>
            </a:solidFill>
          </a:ln>
        </p:spPr>
      </p:pic>
      <p:sp>
        <p:nvSpPr>
          <p:cNvPr id="4" name="Rectangle 2"/>
          <p:cNvSpPr txBox="1">
            <a:spLocks noChangeArrowheads="1"/>
          </p:cNvSpPr>
          <p:nvPr/>
        </p:nvSpPr>
        <p:spPr>
          <a:xfrm>
            <a:off x="3155896" y="6182139"/>
            <a:ext cx="6017259" cy="675861"/>
          </a:xfrm>
          <a:prstGeom prst="rect">
            <a:avLst/>
          </a:prstGeom>
        </p:spPr>
        <p:txBody>
          <a:bodyP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2800" b="1" dirty="0">
                <a:solidFill>
                  <a:srgbClr val="3333FF"/>
                </a:solidFill>
                <a:latin typeface="華康標楷體" panose="03000509000000000000" pitchFamily="65" charset="-120"/>
                <a:ea typeface="華康標楷體" panose="03000509000000000000" pitchFamily="65" charset="-120"/>
              </a:rPr>
              <a:t>在台灣東北角的三貂灣古代工業區遺址</a:t>
            </a:r>
          </a:p>
        </p:txBody>
      </p:sp>
    </p:spTree>
    <p:extLst>
      <p:ext uri="{BB962C8B-B14F-4D97-AF65-F5344CB8AC3E}">
        <p14:creationId xmlns:p14="http://schemas.microsoft.com/office/powerpoint/2010/main" val="396975418"/>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258287" y="83021"/>
            <a:ext cx="6647974" cy="646331"/>
          </a:xfrm>
          <a:prstGeom prst="rect">
            <a:avLst/>
          </a:prstGeom>
        </p:spPr>
        <p:txBody>
          <a:bodyPr wrap="none">
            <a:spAutoFit/>
          </a:bodyPr>
          <a:lstStyle/>
          <a:p>
            <a:r>
              <a:rPr lang="zh-TW" altLang="zh-TW" sz="3600" kern="100" dirty="0">
                <a:solidFill>
                  <a:srgbClr val="A50021"/>
                </a:solidFill>
                <a:latin typeface="華康中特圓體" panose="020F0809000000000000" pitchFamily="49" charset="-120"/>
                <a:ea typeface="華康中特圓體" panose="020F0809000000000000" pitchFamily="49" charset="-120"/>
                <a:cs typeface="Times New Roman" panose="02020603050405020304" pitchFamily="18" charset="0"/>
              </a:rPr>
              <a:t>琉球</a:t>
            </a:r>
            <a:r>
              <a:rPr lang="zh-TW" altLang="zh-TW" sz="3600" dirty="0">
                <a:solidFill>
                  <a:srgbClr val="A50021"/>
                </a:solidFill>
                <a:latin typeface="華康中特圓體" panose="020F0809000000000000" pitchFamily="49" charset="-120"/>
                <a:ea typeface="華康中特圓體" panose="020F0809000000000000" pitchFamily="49" charset="-120"/>
              </a:rPr>
              <a:t>群島</a:t>
            </a:r>
            <a:r>
              <a:rPr lang="zh-TW" altLang="en-US" sz="3600" dirty="0">
                <a:solidFill>
                  <a:srgbClr val="A50021"/>
                </a:solidFill>
                <a:latin typeface="華康中特圓體" panose="020F0809000000000000" pitchFamily="49" charset="-120"/>
                <a:ea typeface="華康中特圓體" panose="020F0809000000000000" pitchFamily="49" charset="-120"/>
              </a:rPr>
              <a:t>有許多太陽帝國的遺跡</a:t>
            </a:r>
          </a:p>
        </p:txBody>
      </p:sp>
      <p:sp>
        <p:nvSpPr>
          <p:cNvPr id="3" name="矩形 2"/>
          <p:cNvSpPr/>
          <p:nvPr/>
        </p:nvSpPr>
        <p:spPr>
          <a:xfrm>
            <a:off x="201707" y="646331"/>
            <a:ext cx="11752728" cy="3108543"/>
          </a:xfrm>
          <a:prstGeom prst="rect">
            <a:avLst/>
          </a:prstGeom>
        </p:spPr>
        <p:txBody>
          <a:bodyPr wrap="square">
            <a:spAutoFit/>
          </a:bodyPr>
          <a:lstStyle/>
          <a:p>
            <a:pPr marL="457200" indent="-540000" algn="just" hangingPunct="0"/>
            <a:r>
              <a:rPr lang="zh-TW" altLang="en-US" sz="2800" dirty="0">
                <a:solidFill>
                  <a:srgbClr val="000066"/>
                </a:solidFill>
                <a:ea typeface="華康中圓體" panose="020F0509000000000000" pitchFamily="49" charset="-120"/>
              </a:rPr>
              <a:t>一、</a:t>
            </a:r>
            <a:r>
              <a:rPr lang="zh-TW" altLang="zh-TW" sz="2800" dirty="0">
                <a:solidFill>
                  <a:srgbClr val="000066"/>
                </a:solidFill>
                <a:ea typeface="華康中圓體" panose="020F0509000000000000" pitchFamily="49" charset="-120"/>
              </a:rPr>
              <a:t>琉球沖繩島的浦添市</a:t>
            </a:r>
            <a:r>
              <a:rPr lang="zh-TW" altLang="en-US" sz="2800" dirty="0">
                <a:solidFill>
                  <a:srgbClr val="000066"/>
                </a:solidFill>
                <a:ea typeface="華康中圓體" panose="020F0509000000000000" pitchFamily="49" charset="-120"/>
              </a:rPr>
              <a:t>，</a:t>
            </a:r>
            <a:r>
              <a:rPr lang="zh-TW" altLang="zh-TW" sz="2800" dirty="0">
                <a:solidFill>
                  <a:srgbClr val="000066"/>
                </a:solidFill>
                <a:ea typeface="華康中圓體" panose="020F0509000000000000" pitchFamily="49" charset="-120"/>
              </a:rPr>
              <a:t>每</a:t>
            </a:r>
            <a:r>
              <a:rPr lang="zh-TW" altLang="en-US" sz="2800" dirty="0">
                <a:solidFill>
                  <a:srgbClr val="000066"/>
                </a:solidFill>
                <a:ea typeface="華康中圓體" panose="020F0509000000000000" pitchFamily="49" charset="-120"/>
              </a:rPr>
              <a:t>年</a:t>
            </a:r>
            <a:r>
              <a:rPr lang="zh-TW" altLang="zh-TW" sz="2800" dirty="0">
                <a:solidFill>
                  <a:srgbClr val="000066"/>
                </a:solidFill>
                <a:ea typeface="華康中圓體" panose="020F0509000000000000" pitchFamily="49" charset="-120"/>
              </a:rPr>
              <a:t>七月有「天日子之祭」。</a:t>
            </a:r>
            <a:r>
              <a:rPr lang="zh-TW" altLang="en-US" sz="2800" dirty="0">
                <a:solidFill>
                  <a:srgbClr val="000066"/>
                </a:solidFill>
                <a:ea typeface="華康中圓體" panose="020F0509000000000000" pitchFamily="49" charset="-120"/>
              </a:rPr>
              <a:t>「天日子」是琉球王朝時代琉球王的稱呼，其意義就是「太陽之子」。</a:t>
            </a:r>
            <a:endParaRPr lang="en-US" altLang="zh-TW" sz="2800" dirty="0">
              <a:solidFill>
                <a:srgbClr val="000066"/>
              </a:solidFill>
              <a:ea typeface="華康中圓體" panose="020F0509000000000000" pitchFamily="49" charset="-120"/>
            </a:endParaRPr>
          </a:p>
          <a:p>
            <a:pPr marL="457200" indent="-540000" algn="just" hangingPunct="0"/>
            <a:r>
              <a:rPr lang="zh-TW" altLang="en-US" sz="2800" dirty="0">
                <a:solidFill>
                  <a:srgbClr val="000066"/>
                </a:solidFill>
                <a:ea typeface="華康中圓體" panose="020F0509000000000000" pitchFamily="49" charset="-120"/>
              </a:rPr>
              <a:t>二、</a:t>
            </a:r>
            <a:r>
              <a:rPr lang="zh-TW" altLang="zh-TW" sz="2800" dirty="0">
                <a:solidFill>
                  <a:srgbClr val="000066"/>
                </a:solidFill>
                <a:ea typeface="華康中圓體" panose="020F0509000000000000" pitchFamily="49" charset="-120"/>
              </a:rPr>
              <a:t>琉球有三百多處稱為「無蓋神殿</a:t>
            </a:r>
            <a:r>
              <a:rPr lang="en-US" altLang="zh-TW" sz="2800" dirty="0">
                <a:solidFill>
                  <a:srgbClr val="000066"/>
                </a:solidFill>
                <a:ea typeface="華康中圓體" panose="020F0509000000000000" pitchFamily="49" charset="-120"/>
              </a:rPr>
              <a:t>(</a:t>
            </a:r>
            <a:r>
              <a:rPr lang="en-US" altLang="zh-TW" sz="2800" dirty="0" err="1">
                <a:solidFill>
                  <a:srgbClr val="000066"/>
                </a:solidFill>
                <a:ea typeface="華康中圓體" panose="020F0509000000000000" pitchFamily="49" charset="-120"/>
              </a:rPr>
              <a:t>Gusuku</a:t>
            </a:r>
            <a:r>
              <a:rPr lang="en-US" altLang="zh-TW" sz="2800" dirty="0">
                <a:solidFill>
                  <a:srgbClr val="000066"/>
                </a:solidFill>
                <a:ea typeface="華康中圓體" panose="020F0509000000000000" pitchFamily="49" charset="-120"/>
              </a:rPr>
              <a:t>)</a:t>
            </a:r>
            <a:r>
              <a:rPr lang="zh-TW" altLang="zh-TW" sz="2800" dirty="0">
                <a:solidFill>
                  <a:srgbClr val="000066"/>
                </a:solidFill>
                <a:ea typeface="華康中圓體" panose="020F0509000000000000" pitchFamily="49" charset="-120"/>
              </a:rPr>
              <a:t>」的</a:t>
            </a:r>
            <a:r>
              <a:rPr lang="zh-TW" altLang="en-US" sz="2800" dirty="0">
                <a:solidFill>
                  <a:srgbClr val="000066"/>
                </a:solidFill>
                <a:latin typeface="華康中圓體" panose="020F0509000000000000" pitchFamily="49" charset="-120"/>
                <a:ea typeface="華康中圓體" panose="020F0509000000000000" pitchFamily="49" charset="-120"/>
              </a:rPr>
              <a:t>遺</a:t>
            </a:r>
            <a:r>
              <a:rPr lang="zh-TW" altLang="zh-TW" sz="2800" dirty="0">
                <a:solidFill>
                  <a:srgbClr val="000066"/>
                </a:solidFill>
                <a:ea typeface="華康中圓體" panose="020F0509000000000000" pitchFamily="49" charset="-120"/>
              </a:rPr>
              <a:t>跡</a:t>
            </a:r>
            <a:r>
              <a:rPr lang="zh-TW" altLang="en-US" sz="2800" dirty="0">
                <a:solidFill>
                  <a:srgbClr val="000066"/>
                </a:solidFill>
                <a:ea typeface="華康中圓體" panose="020F0509000000000000" pitchFamily="49" charset="-120"/>
              </a:rPr>
              <a:t>，包括</a:t>
            </a:r>
            <a:r>
              <a:rPr lang="zh-TW" altLang="zh-TW" sz="2800" dirty="0">
                <a:solidFill>
                  <a:srgbClr val="000066"/>
                </a:solidFill>
                <a:ea typeface="華康中圓體" panose="020F0509000000000000" pitchFamily="49" charset="-120"/>
              </a:rPr>
              <a:t>沖繩群島有二百二十餘處、宮古和八重山群島有七十餘處。</a:t>
            </a:r>
            <a:r>
              <a:rPr lang="zh-TW" altLang="en-US" sz="2800" dirty="0">
                <a:solidFill>
                  <a:srgbClr val="000066"/>
                </a:solidFill>
                <a:ea typeface="華康中圓體" panose="020F0509000000000000" pitchFamily="49" charset="-120"/>
              </a:rPr>
              <a:t>姆大陸有一種神殿稱為「透光神殿</a:t>
            </a:r>
            <a:r>
              <a:rPr lang="en-US" altLang="zh-TW" sz="2800" dirty="0">
                <a:solidFill>
                  <a:srgbClr val="000066"/>
                </a:solidFill>
                <a:ea typeface="華康中圓體" panose="020F0509000000000000" pitchFamily="49" charset="-120"/>
              </a:rPr>
              <a:t>(Transparent Temple)</a:t>
            </a:r>
            <a:r>
              <a:rPr lang="zh-TW" altLang="en-US" sz="2800" dirty="0">
                <a:solidFill>
                  <a:srgbClr val="000066"/>
                </a:solidFill>
                <a:ea typeface="華康中圓體" panose="020F0509000000000000" pitchFamily="49" charset="-120"/>
              </a:rPr>
              <a:t>」，是由太陽帝國傳下來的</a:t>
            </a:r>
            <a:r>
              <a:rPr lang="zh-TW" altLang="zh-TW" sz="2800" dirty="0">
                <a:solidFill>
                  <a:srgbClr val="000066"/>
                </a:solidFill>
                <a:ea typeface="華康中圓體" panose="020F0509000000000000" pitchFamily="49" charset="-120"/>
              </a:rPr>
              <a:t>祈</a:t>
            </a:r>
            <a:r>
              <a:rPr lang="zh-TW" altLang="zh-TW" sz="2800" dirty="0">
                <a:solidFill>
                  <a:srgbClr val="000066"/>
                </a:solidFill>
                <a:latin typeface="華康中圓體" panose="020F0509000000000000" pitchFamily="49" charset="-120"/>
                <a:ea typeface="華康中圓體" panose="020F0509000000000000" pitchFamily="49" charset="-120"/>
              </a:rPr>
              <a:t>禱</a:t>
            </a:r>
            <a:r>
              <a:rPr lang="zh-TW" altLang="en-US" sz="2800" dirty="0">
                <a:solidFill>
                  <a:srgbClr val="000066"/>
                </a:solidFill>
                <a:ea typeface="華康中圓體" panose="020F0509000000000000" pitchFamily="49" charset="-120"/>
              </a:rPr>
              <a:t>處所。</a:t>
            </a:r>
            <a:endParaRPr lang="en-US" altLang="zh-TW" sz="2800" dirty="0">
              <a:solidFill>
                <a:srgbClr val="000066"/>
              </a:solidFill>
              <a:ea typeface="華康中圓體" panose="020F0509000000000000" pitchFamily="49" charset="-120"/>
            </a:endParaRPr>
          </a:p>
          <a:p>
            <a:pPr marL="457200" indent="-540000" algn="just" hangingPunct="0"/>
            <a:r>
              <a:rPr lang="zh-TW" altLang="en-US" sz="2800" dirty="0">
                <a:solidFill>
                  <a:srgbClr val="000066"/>
                </a:solidFill>
                <a:ea typeface="華康中圓體" panose="020F0509000000000000" pitchFamily="49" charset="-120"/>
              </a:rPr>
              <a:t>三、</a:t>
            </a:r>
            <a:r>
              <a:rPr lang="zh-TW" altLang="zh-TW" sz="2800" dirty="0">
                <a:solidFill>
                  <a:srgbClr val="000066"/>
                </a:solidFill>
                <a:ea typeface="華康中圓體" panose="020F0509000000000000" pitchFamily="49" charset="-120"/>
                <a:cs typeface="Times New Roman" panose="02020603050405020304" pitchFamily="18" charset="0"/>
              </a:rPr>
              <a:t>琉球的沖繩本島</a:t>
            </a:r>
            <a:r>
              <a:rPr lang="zh-TW" altLang="en-US" sz="2800" dirty="0">
                <a:solidFill>
                  <a:srgbClr val="000066"/>
                </a:solidFill>
                <a:ea typeface="華康中圓體" panose="020F0509000000000000" pitchFamily="49" charset="-120"/>
                <a:cs typeface="Times New Roman" panose="02020603050405020304" pitchFamily="18" charset="0"/>
              </a:rPr>
              <a:t>西海岸</a:t>
            </a:r>
            <a:r>
              <a:rPr lang="zh-TW" altLang="zh-TW" sz="2800" dirty="0">
                <a:solidFill>
                  <a:srgbClr val="000066"/>
                </a:solidFill>
                <a:ea typeface="華康中圓體" panose="020F0509000000000000" pitchFamily="49" charset="-120"/>
                <a:cs typeface="Times New Roman" panose="02020603050405020304" pitchFamily="18" charset="0"/>
              </a:rPr>
              <a:t>發現一些雕刻古文字的石碑的線刻</a:t>
            </a:r>
            <a:r>
              <a:rPr lang="zh-TW" altLang="zh-TW" sz="2800" dirty="0">
                <a:solidFill>
                  <a:srgbClr val="000066"/>
                </a:solidFill>
                <a:ea typeface="華康細圓體" panose="020F0309000000000000" pitchFamily="49" charset="-120"/>
                <a:cs typeface="Times New Roman" panose="02020603050405020304" pitchFamily="18" charset="0"/>
              </a:rPr>
              <a:t>畫</a:t>
            </a:r>
            <a:r>
              <a:rPr lang="zh-TW" altLang="zh-TW" sz="2800" dirty="0">
                <a:solidFill>
                  <a:srgbClr val="000066"/>
                </a:solidFill>
                <a:ea typeface="華康中圓體" panose="020F0509000000000000" pitchFamily="49" charset="-120"/>
                <a:cs typeface="Times New Roman" panose="02020603050405020304" pitchFamily="18" charset="0"/>
              </a:rPr>
              <a:t>石版</a:t>
            </a:r>
            <a:r>
              <a:rPr lang="zh-TW" altLang="en-US" sz="2800" dirty="0">
                <a:solidFill>
                  <a:srgbClr val="000066"/>
                </a:solidFill>
                <a:ea typeface="華康中圓體" panose="020F0509000000000000" pitchFamily="49" charset="-120"/>
                <a:cs typeface="Times New Roman" panose="02020603050405020304" pitchFamily="18" charset="0"/>
              </a:rPr>
              <a:t>，</a:t>
            </a:r>
            <a:r>
              <a:rPr lang="zh-TW" altLang="zh-TW" sz="2800" dirty="0">
                <a:solidFill>
                  <a:srgbClr val="000066"/>
                </a:solidFill>
                <a:ea typeface="華康中圓體" panose="020F0509000000000000" pitchFamily="49" charset="-120"/>
                <a:cs typeface="Times New Roman" panose="02020603050405020304" pitchFamily="18" charset="0"/>
              </a:rPr>
              <a:t>被稱為「沖繩羅塞達石碑」</a:t>
            </a:r>
            <a:r>
              <a:rPr lang="zh-TW" altLang="en-US" sz="2800" dirty="0">
                <a:solidFill>
                  <a:srgbClr val="000066"/>
                </a:solidFill>
                <a:ea typeface="華康中圓體" panose="020F0509000000000000" pitchFamily="49" charset="-120"/>
                <a:cs typeface="Times New Roman" panose="02020603050405020304" pitchFamily="18" charset="0"/>
              </a:rPr>
              <a:t>，可能是姆大陸太陽帝國遺留下來的文字。</a:t>
            </a:r>
          </a:p>
        </p:txBody>
      </p:sp>
      <p:pic>
        <p:nvPicPr>
          <p:cNvPr id="5" name="圖片 4"/>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71063" y="3754874"/>
            <a:ext cx="3295883" cy="2941822"/>
          </a:xfrm>
          <a:prstGeom prst="rect">
            <a:avLst/>
          </a:prstGeom>
          <a:ln w="12700">
            <a:solidFill>
              <a:schemeClr val="tx1"/>
            </a:solidFill>
          </a:ln>
        </p:spPr>
      </p:pic>
      <p:sp>
        <p:nvSpPr>
          <p:cNvPr id="6" name="矩形 5"/>
          <p:cNvSpPr/>
          <p:nvPr/>
        </p:nvSpPr>
        <p:spPr>
          <a:xfrm>
            <a:off x="4366947" y="4352329"/>
            <a:ext cx="1436807" cy="1384995"/>
          </a:xfrm>
          <a:prstGeom prst="rect">
            <a:avLst/>
          </a:prstGeom>
        </p:spPr>
        <p:txBody>
          <a:bodyPr wrap="square">
            <a:spAutoFit/>
          </a:bodyPr>
          <a:lstStyle/>
          <a:p>
            <a:r>
              <a:rPr lang="zh-TW" altLang="zh-TW" sz="2800" b="1" i="0" dirty="0">
                <a:solidFill>
                  <a:srgbClr val="3333FF"/>
                </a:solidFill>
                <a:ea typeface="華康標楷體" panose="03000509000000000000" pitchFamily="65" charset="-120"/>
                <a:cs typeface="Times New Roman" panose="02020603050405020304" pitchFamily="18" charset="0"/>
              </a:rPr>
              <a:t>沖繩線刻畫石版</a:t>
            </a:r>
            <a:endParaRPr lang="zh-TW" altLang="en-US" sz="2800" b="1" i="0" dirty="0">
              <a:solidFill>
                <a:srgbClr val="3333FF"/>
              </a:solidFill>
              <a:ea typeface="華康標楷體" panose="03000509000000000000" pitchFamily="65" charset="-120"/>
            </a:endParaRPr>
          </a:p>
        </p:txBody>
      </p:sp>
      <p:pic>
        <p:nvPicPr>
          <p:cNvPr id="7" name="圖片 6"/>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634065" y="3754872"/>
            <a:ext cx="3207029" cy="2941823"/>
          </a:xfrm>
          <a:prstGeom prst="rect">
            <a:avLst/>
          </a:prstGeom>
          <a:ln w="12700">
            <a:solidFill>
              <a:schemeClr val="tx1"/>
            </a:solidFill>
          </a:ln>
        </p:spPr>
      </p:pic>
      <p:sp>
        <p:nvSpPr>
          <p:cNvPr id="8" name="矩形 7"/>
          <p:cNvSpPr/>
          <p:nvPr/>
        </p:nvSpPr>
        <p:spPr>
          <a:xfrm>
            <a:off x="9906261" y="4476750"/>
            <a:ext cx="1797880" cy="1384995"/>
          </a:xfrm>
          <a:prstGeom prst="rect">
            <a:avLst/>
          </a:prstGeom>
        </p:spPr>
        <p:txBody>
          <a:bodyPr wrap="square">
            <a:spAutoFit/>
          </a:bodyPr>
          <a:lstStyle/>
          <a:p>
            <a:r>
              <a:rPr lang="zh-TW" altLang="zh-TW" sz="2800" b="1" i="0" dirty="0">
                <a:solidFill>
                  <a:srgbClr val="3333FF"/>
                </a:solidFill>
                <a:ea typeface="華康標楷體" panose="03000509000000000000" pitchFamily="65" charset="-120"/>
                <a:cs typeface="Times New Roman" panose="02020603050405020304" pitchFamily="18" charset="0"/>
              </a:rPr>
              <a:t>石版線刻</a:t>
            </a:r>
            <a:r>
              <a:rPr lang="zh-TW" altLang="zh-TW" sz="2800" b="1" dirty="0">
                <a:solidFill>
                  <a:srgbClr val="3333FF"/>
                </a:solidFill>
                <a:ea typeface="華康標楷體" panose="03000509000000000000" pitchFamily="65" charset="-120"/>
                <a:cs typeface="新細明體" panose="02020500000000000000" pitchFamily="18" charset="-120"/>
              </a:rPr>
              <a:t>圖畫的</a:t>
            </a:r>
            <a:r>
              <a:rPr lang="zh-TW" altLang="zh-TW" sz="2800" b="1" i="0" dirty="0">
                <a:solidFill>
                  <a:srgbClr val="3333FF"/>
                </a:solidFill>
                <a:ea typeface="華康標楷體" panose="03000509000000000000" pitchFamily="65" charset="-120"/>
                <a:cs typeface="新細明體" panose="02020500000000000000" pitchFamily="18" charset="-120"/>
              </a:rPr>
              <a:t>古代文字</a:t>
            </a:r>
            <a:endParaRPr lang="zh-TW" altLang="en-US" sz="2800" b="1" i="0" dirty="0">
              <a:solidFill>
                <a:srgbClr val="3333FF"/>
              </a:solidFill>
              <a:ea typeface="華康標楷體" panose="03000509000000000000" pitchFamily="65" charset="-120"/>
            </a:endParaRPr>
          </a:p>
        </p:txBody>
      </p:sp>
    </p:spTree>
    <p:extLst>
      <p:ext uri="{BB962C8B-B14F-4D97-AF65-F5344CB8AC3E}">
        <p14:creationId xmlns:p14="http://schemas.microsoft.com/office/powerpoint/2010/main" val="3883184442"/>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09878" y="199675"/>
            <a:ext cx="11538065" cy="76517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3600" dirty="0">
                <a:solidFill>
                  <a:srgbClr val="A50021"/>
                </a:solidFill>
                <a:latin typeface="華康中特圓體" panose="020F0809000000000000" pitchFamily="49" charset="-120"/>
                <a:ea typeface="華康中特圓體" panose="020F0809000000000000" pitchFamily="49" charset="-120"/>
              </a:rPr>
              <a:t>三貂灣核四廠發現凱達格蘭族古代工業區煉鐵遺物</a:t>
            </a:r>
          </a:p>
        </p:txBody>
      </p:sp>
      <p:pic>
        <p:nvPicPr>
          <p:cNvPr id="4" name="Picture 6" descr="炭煤"/>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4028" y="964850"/>
            <a:ext cx="3630904" cy="21988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3509" y="964850"/>
            <a:ext cx="1810481" cy="2185533"/>
          </a:xfrm>
          <a:prstGeom prst="rect">
            <a:avLst/>
          </a:prstGeom>
          <a:ln w="12700">
            <a:solidFill>
              <a:schemeClr val="tx1"/>
            </a:solidFill>
          </a:ln>
        </p:spPr>
      </p:pic>
      <p:pic>
        <p:nvPicPr>
          <p:cNvPr id="6" name="圖片 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567039" y="978142"/>
            <a:ext cx="2306814" cy="2185533"/>
          </a:xfrm>
          <a:prstGeom prst="rect">
            <a:avLst/>
          </a:prstGeom>
          <a:ln w="12700">
            <a:solidFill>
              <a:schemeClr val="tx1"/>
            </a:solidFill>
          </a:ln>
        </p:spPr>
      </p:pic>
      <p:pic>
        <p:nvPicPr>
          <p:cNvPr id="7" name="圖片 6"/>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140441" y="3427518"/>
            <a:ext cx="3423428" cy="2282285"/>
          </a:xfrm>
          <a:prstGeom prst="rect">
            <a:avLst/>
          </a:prstGeom>
          <a:ln w="12700">
            <a:solidFill>
              <a:schemeClr val="tx1"/>
            </a:solidFill>
          </a:ln>
        </p:spPr>
      </p:pic>
      <p:pic>
        <p:nvPicPr>
          <p:cNvPr id="8" name="Picture 8" descr="銀渣1"/>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4764003" y="3371902"/>
            <a:ext cx="3311030" cy="233790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9" descr="銅渣"/>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8275167" y="3387165"/>
            <a:ext cx="2756632" cy="237122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 name="矩形 9"/>
          <p:cNvSpPr/>
          <p:nvPr/>
        </p:nvSpPr>
        <p:spPr>
          <a:xfrm>
            <a:off x="2332640" y="5680306"/>
            <a:ext cx="902811" cy="523220"/>
          </a:xfrm>
          <a:prstGeom prst="rect">
            <a:avLst/>
          </a:prstGeom>
        </p:spPr>
        <p:txBody>
          <a:bodyPr wrap="none">
            <a:spAutoFit/>
          </a:bodyPr>
          <a:lstStyle/>
          <a:p>
            <a:pPr>
              <a:spcBef>
                <a:spcPct val="0"/>
              </a:spcBef>
              <a:buFontTx/>
              <a:buNone/>
            </a:pPr>
            <a:r>
              <a:rPr lang="zh-TW" altLang="en-US" sz="2800" b="1" dirty="0">
                <a:latin typeface="華康標楷體" panose="03000509000000000000" pitchFamily="65" charset="-120"/>
                <a:ea typeface="華康標楷體" panose="03000509000000000000" pitchFamily="65" charset="-120"/>
              </a:rPr>
              <a:t>浮石</a:t>
            </a:r>
          </a:p>
        </p:txBody>
      </p:sp>
      <p:sp>
        <p:nvSpPr>
          <p:cNvPr id="12" name="矩形 2"/>
          <p:cNvSpPr>
            <a:spLocks noChangeArrowheads="1"/>
          </p:cNvSpPr>
          <p:nvPr/>
        </p:nvSpPr>
        <p:spPr bwMode="auto">
          <a:xfrm>
            <a:off x="9291812" y="5758394"/>
            <a:ext cx="116408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ctr">
              <a:spcBef>
                <a:spcPct val="0"/>
              </a:spcBef>
              <a:buFontTx/>
              <a:buNone/>
            </a:pPr>
            <a:r>
              <a:rPr lang="zh-TW" altLang="en-US" sz="2800" b="1" dirty="0">
                <a:latin typeface="華康標楷體" panose="03000509000000000000" pitchFamily="65" charset="-120"/>
                <a:ea typeface="華康標楷體" panose="03000509000000000000" pitchFamily="65" charset="-120"/>
              </a:rPr>
              <a:t>銅碴</a:t>
            </a:r>
          </a:p>
        </p:txBody>
      </p:sp>
      <p:sp>
        <p:nvSpPr>
          <p:cNvPr id="13" name="矩形 1"/>
          <p:cNvSpPr>
            <a:spLocks noChangeArrowheads="1"/>
          </p:cNvSpPr>
          <p:nvPr/>
        </p:nvSpPr>
        <p:spPr bwMode="auto">
          <a:xfrm>
            <a:off x="5978911" y="5709803"/>
            <a:ext cx="96783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buFontTx/>
              <a:buNone/>
            </a:pPr>
            <a:r>
              <a:rPr lang="zh-TW" altLang="en-US" sz="2800" b="1" dirty="0">
                <a:latin typeface="華康標楷體" panose="03000509000000000000" pitchFamily="65" charset="-120"/>
                <a:ea typeface="華康標楷體" panose="03000509000000000000" pitchFamily="65" charset="-120"/>
              </a:rPr>
              <a:t>銀碴</a:t>
            </a:r>
          </a:p>
        </p:txBody>
      </p:sp>
    </p:spTree>
    <p:extLst>
      <p:ext uri="{BB962C8B-B14F-4D97-AF65-F5344CB8AC3E}">
        <p14:creationId xmlns:p14="http://schemas.microsoft.com/office/powerpoint/2010/main" val="1122715221"/>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2663173" y="3138555"/>
            <a:ext cx="7119506" cy="474249"/>
          </a:xfrm>
        </p:spPr>
        <p:txBody>
          <a:bodyPr>
            <a:noAutofit/>
          </a:bodyPr>
          <a:lstStyle/>
          <a:p>
            <a:pPr algn="ctr"/>
            <a:r>
              <a:rPr lang="zh-TW" altLang="en-US" sz="2800" b="1" dirty="0">
                <a:solidFill>
                  <a:srgbClr val="3333FF"/>
                </a:solidFill>
                <a:latin typeface="Arial" panose="020B0604020202020204" pitchFamily="34" charset="0"/>
                <a:ea typeface="華康標楷體" panose="03000509000000000000" pitchFamily="65" charset="-120"/>
                <a:cs typeface="Arial" panose="020B0604020202020204" pitchFamily="34" charset="0"/>
              </a:rPr>
              <a:t>核四廠番仔山</a:t>
            </a:r>
            <a:r>
              <a:rPr lang="en-US" altLang="zh-TW" sz="2800" dirty="0">
                <a:solidFill>
                  <a:srgbClr val="3333FF"/>
                </a:solidFill>
                <a:latin typeface="Arial" panose="020B0604020202020204" pitchFamily="34" charset="0"/>
                <a:ea typeface="華康標楷體" panose="03000509000000000000" pitchFamily="65" charset="-120"/>
                <a:cs typeface="Arial" panose="020B0604020202020204" pitchFamily="34" charset="0"/>
              </a:rPr>
              <a:t>1</a:t>
            </a:r>
            <a:r>
              <a:rPr lang="zh-TW" altLang="en-US" sz="2800" b="1" dirty="0">
                <a:solidFill>
                  <a:srgbClr val="3333FF"/>
                </a:solidFill>
                <a:latin typeface="Arial" panose="020B0604020202020204" pitchFamily="34" charset="0"/>
                <a:ea typeface="華康標楷體" panose="03000509000000000000" pitchFamily="65" charset="-120"/>
                <a:cs typeface="Arial" panose="020B0604020202020204" pitchFamily="34" charset="0"/>
              </a:rPr>
              <a:t>號地洞和</a:t>
            </a:r>
            <a:r>
              <a:rPr lang="en-US" altLang="zh-TW" sz="2800" dirty="0">
                <a:solidFill>
                  <a:srgbClr val="3333FF"/>
                </a:solidFill>
                <a:latin typeface="Arial" panose="020B0604020202020204" pitchFamily="34" charset="0"/>
                <a:ea typeface="華康標楷體" panose="03000509000000000000" pitchFamily="65" charset="-120"/>
                <a:cs typeface="Arial" panose="020B0604020202020204" pitchFamily="34" charset="0"/>
              </a:rPr>
              <a:t>2</a:t>
            </a:r>
            <a:r>
              <a:rPr lang="zh-TW" altLang="en-US" sz="2800" b="1" dirty="0">
                <a:solidFill>
                  <a:srgbClr val="3333FF"/>
                </a:solidFill>
                <a:latin typeface="Arial" panose="020B0604020202020204" pitchFamily="34" charset="0"/>
                <a:ea typeface="華康標楷體" panose="03000509000000000000" pitchFamily="65" charset="-120"/>
                <a:cs typeface="Arial" panose="020B0604020202020204" pitchFamily="34" charset="0"/>
              </a:rPr>
              <a:t>號地洞外觀</a:t>
            </a:r>
          </a:p>
        </p:txBody>
      </p:sp>
      <p:pic>
        <p:nvPicPr>
          <p:cNvPr id="49158" name="Picture 4" descr="番洞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269903" y="3573609"/>
            <a:ext cx="3741787" cy="258783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9162" name="矩形 2"/>
          <p:cNvSpPr>
            <a:spLocks noChangeArrowheads="1"/>
          </p:cNvSpPr>
          <p:nvPr/>
        </p:nvSpPr>
        <p:spPr bwMode="auto">
          <a:xfrm>
            <a:off x="2450978" y="50221"/>
            <a:ext cx="803296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FontTx/>
              <a:buNone/>
            </a:pPr>
            <a:r>
              <a:rPr lang="zh-TW" altLang="en-US" sz="3600" dirty="0">
                <a:solidFill>
                  <a:srgbClr val="A50021"/>
                </a:solidFill>
                <a:latin typeface="華康中特圓體" panose="020F0809000000000000" pitchFamily="49" charset="-120"/>
                <a:ea typeface="華康中特圓體" panose="020F0809000000000000" pitchFamily="49" charset="-120"/>
              </a:rPr>
              <a:t>貢寮核四廠內番仔山地洞內壁金光閃閃</a:t>
            </a:r>
          </a:p>
        </p:txBody>
      </p:sp>
      <p:sp>
        <p:nvSpPr>
          <p:cNvPr id="6" name="矩形 5"/>
          <p:cNvSpPr/>
          <p:nvPr/>
        </p:nvSpPr>
        <p:spPr>
          <a:xfrm>
            <a:off x="2235387" y="6087012"/>
            <a:ext cx="7552606" cy="523220"/>
          </a:xfrm>
          <a:prstGeom prst="rect">
            <a:avLst/>
          </a:prstGeom>
        </p:spPr>
        <p:txBody>
          <a:bodyPr wrap="square">
            <a:spAutoFit/>
          </a:bodyPr>
          <a:lstStyle/>
          <a:p>
            <a:pPr algn="ctr"/>
            <a:r>
              <a:rPr lang="en-US" altLang="zh-TW" sz="2800" dirty="0">
                <a:solidFill>
                  <a:srgbClr val="3333FF"/>
                </a:solidFill>
                <a:latin typeface="Arial" panose="020B0604020202020204" pitchFamily="34" charset="0"/>
                <a:ea typeface="華康標楷體" panose="03000509000000000000" pitchFamily="65" charset="-120"/>
                <a:cs typeface="Arial" panose="020B0604020202020204" pitchFamily="34" charset="0"/>
              </a:rPr>
              <a:t>1</a:t>
            </a:r>
            <a:r>
              <a:rPr lang="zh-TW" altLang="en-US" sz="2800" b="1" dirty="0">
                <a:solidFill>
                  <a:srgbClr val="3333FF"/>
                </a:solidFill>
                <a:latin typeface="Arial" panose="020B0604020202020204" pitchFamily="34" charset="0"/>
                <a:ea typeface="華康標楷體" panose="03000509000000000000" pitchFamily="65" charset="-120"/>
                <a:cs typeface="Arial" panose="020B0604020202020204" pitchFamily="34" charset="0"/>
              </a:rPr>
              <a:t>號地洞內壁</a:t>
            </a:r>
            <a:r>
              <a:rPr lang="en-US" altLang="zh-TW" sz="2800" b="1" dirty="0">
                <a:solidFill>
                  <a:srgbClr val="3333FF"/>
                </a:solidFill>
                <a:latin typeface="Arial" panose="020B0604020202020204" pitchFamily="34" charset="0"/>
                <a:ea typeface="華康標楷體" panose="03000509000000000000" pitchFamily="65" charset="-120"/>
                <a:cs typeface="Arial" panose="020B0604020202020204" pitchFamily="34" charset="0"/>
              </a:rPr>
              <a:t>(</a:t>
            </a:r>
            <a:r>
              <a:rPr lang="zh-TW" altLang="en-US" sz="2800" b="1" dirty="0">
                <a:solidFill>
                  <a:srgbClr val="3333FF"/>
                </a:solidFill>
                <a:latin typeface="Arial" panose="020B0604020202020204" pitchFamily="34" charset="0"/>
                <a:ea typeface="華康標楷體" panose="03000509000000000000" pitchFamily="65" charset="-120"/>
                <a:cs typeface="Arial" panose="020B0604020202020204" pitchFamily="34" charset="0"/>
              </a:rPr>
              <a:t>左</a:t>
            </a:r>
            <a:r>
              <a:rPr lang="en-US" altLang="zh-TW" sz="2800" b="1" dirty="0">
                <a:solidFill>
                  <a:srgbClr val="3333FF"/>
                </a:solidFill>
                <a:latin typeface="Arial" panose="020B0604020202020204" pitchFamily="34" charset="0"/>
                <a:ea typeface="華康標楷體" panose="03000509000000000000" pitchFamily="65" charset="-120"/>
                <a:cs typeface="Arial" panose="020B0604020202020204" pitchFamily="34" charset="0"/>
              </a:rPr>
              <a:t>)</a:t>
            </a:r>
            <a:r>
              <a:rPr lang="zh-TW" altLang="en-US" sz="2800" b="1" dirty="0">
                <a:solidFill>
                  <a:srgbClr val="3333FF"/>
                </a:solidFill>
                <a:latin typeface="Arial" panose="020B0604020202020204" pitchFamily="34" charset="0"/>
                <a:ea typeface="華康標楷體" panose="03000509000000000000" pitchFamily="65" charset="-120"/>
                <a:cs typeface="Arial" panose="020B0604020202020204" pitchFamily="34" charset="0"/>
              </a:rPr>
              <a:t>和</a:t>
            </a:r>
            <a:r>
              <a:rPr lang="en-US" altLang="zh-TW" sz="2800" dirty="0">
                <a:solidFill>
                  <a:srgbClr val="3333FF"/>
                </a:solidFill>
                <a:latin typeface="Arial" panose="020B0604020202020204" pitchFamily="34" charset="0"/>
                <a:ea typeface="華康標楷體" panose="03000509000000000000" pitchFamily="65" charset="-120"/>
                <a:cs typeface="Arial" panose="020B0604020202020204" pitchFamily="34" charset="0"/>
              </a:rPr>
              <a:t>2</a:t>
            </a:r>
            <a:r>
              <a:rPr lang="zh-TW" altLang="en-US" sz="2800" b="1" dirty="0">
                <a:solidFill>
                  <a:srgbClr val="3333FF"/>
                </a:solidFill>
                <a:latin typeface="Arial" panose="020B0604020202020204" pitchFamily="34" charset="0"/>
                <a:ea typeface="華康標楷體" panose="03000509000000000000" pitchFamily="65" charset="-120"/>
                <a:cs typeface="Arial" panose="020B0604020202020204" pitchFamily="34" charset="0"/>
              </a:rPr>
              <a:t>號地洞內壁</a:t>
            </a:r>
            <a:r>
              <a:rPr lang="en-US" altLang="zh-TW" sz="2800" b="1" dirty="0">
                <a:solidFill>
                  <a:srgbClr val="3333FF"/>
                </a:solidFill>
                <a:latin typeface="Arial" panose="020B0604020202020204" pitchFamily="34" charset="0"/>
                <a:ea typeface="華康標楷體" panose="03000509000000000000" pitchFamily="65" charset="-120"/>
                <a:cs typeface="Arial" panose="020B0604020202020204" pitchFamily="34" charset="0"/>
              </a:rPr>
              <a:t>(</a:t>
            </a:r>
            <a:r>
              <a:rPr lang="zh-TW" altLang="en-US" sz="2800" b="1" dirty="0">
                <a:solidFill>
                  <a:srgbClr val="3333FF"/>
                </a:solidFill>
                <a:latin typeface="Arial" panose="020B0604020202020204" pitchFamily="34" charset="0"/>
                <a:ea typeface="華康標楷體" panose="03000509000000000000" pitchFamily="65" charset="-120"/>
                <a:cs typeface="Arial" panose="020B0604020202020204" pitchFamily="34" charset="0"/>
              </a:rPr>
              <a:t>右</a:t>
            </a:r>
            <a:r>
              <a:rPr lang="en-US" altLang="zh-TW" sz="2800" b="1" dirty="0">
                <a:solidFill>
                  <a:srgbClr val="3333FF"/>
                </a:solidFill>
                <a:latin typeface="Arial" panose="020B0604020202020204" pitchFamily="34" charset="0"/>
                <a:ea typeface="華康標楷體" panose="03000509000000000000" pitchFamily="65" charset="-120"/>
                <a:cs typeface="Arial" panose="020B0604020202020204" pitchFamily="34" charset="0"/>
              </a:rPr>
              <a:t>)</a:t>
            </a:r>
            <a:r>
              <a:rPr lang="zh-TW" altLang="en-US" sz="2800" b="1" dirty="0">
                <a:solidFill>
                  <a:srgbClr val="3333FF"/>
                </a:solidFill>
                <a:latin typeface="Arial" panose="020B0604020202020204" pitchFamily="34" charset="0"/>
                <a:ea typeface="華康標楷體" panose="03000509000000000000" pitchFamily="65" charset="-120"/>
                <a:cs typeface="Arial" panose="020B0604020202020204" pitchFamily="34" charset="0"/>
              </a:rPr>
              <a:t>金光閃閃</a:t>
            </a:r>
          </a:p>
        </p:txBody>
      </p:sp>
      <p:pic>
        <p:nvPicPr>
          <p:cNvPr id="5" name="圖片 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891553" y="649951"/>
            <a:ext cx="4507506" cy="2513402"/>
          </a:xfrm>
          <a:prstGeom prst="rect">
            <a:avLst/>
          </a:prstGeom>
          <a:ln w="12700">
            <a:solidFill>
              <a:schemeClr val="tx1"/>
            </a:solidFill>
          </a:ln>
        </p:spPr>
      </p:pic>
      <p:pic>
        <p:nvPicPr>
          <p:cNvPr id="2" name="圖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45306" y="3573609"/>
            <a:ext cx="3637373" cy="2587839"/>
          </a:xfrm>
          <a:prstGeom prst="rect">
            <a:avLst/>
          </a:prstGeom>
          <a:ln w="12700">
            <a:solidFill>
              <a:schemeClr val="tx1"/>
            </a:solidFill>
          </a:ln>
        </p:spPr>
      </p:pic>
    </p:spTree>
    <p:extLst>
      <p:ext uri="{BB962C8B-B14F-4D97-AF65-F5344CB8AC3E}">
        <p14:creationId xmlns:p14="http://schemas.microsoft.com/office/powerpoint/2010/main" val="2057483083"/>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2686489" y="70339"/>
            <a:ext cx="6938812" cy="519113"/>
          </a:xfrm>
        </p:spPr>
        <p:txBody>
          <a:bodyPr>
            <a:noAutofit/>
          </a:bodyPr>
          <a:lstStyle/>
          <a:p>
            <a:pPr algn="ctr"/>
            <a:r>
              <a:rPr lang="zh-TW" altLang="en-US" sz="3600" dirty="0">
                <a:solidFill>
                  <a:srgbClr val="A50021"/>
                </a:solidFill>
                <a:latin typeface="華康中特圓體" panose="020F0809000000000000" pitchFamily="49" charset="-120"/>
                <a:ea typeface="華康中特圓體" panose="020F0809000000000000" pitchFamily="49" charset="-120"/>
              </a:rPr>
              <a:t>凱達格蘭族在北台灣煉銅工場</a:t>
            </a:r>
          </a:p>
        </p:txBody>
      </p:sp>
      <p:sp>
        <p:nvSpPr>
          <p:cNvPr id="34819" name="矩形 2"/>
          <p:cNvSpPr>
            <a:spLocks noChangeArrowheads="1"/>
          </p:cNvSpPr>
          <p:nvPr/>
        </p:nvSpPr>
        <p:spPr bwMode="auto">
          <a:xfrm>
            <a:off x="9088017" y="888608"/>
            <a:ext cx="2319644" cy="4295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just" hangingPunct="0">
              <a:lnSpc>
                <a:spcPts val="3200"/>
              </a:lnSpc>
              <a:spcBef>
                <a:spcPct val="0"/>
              </a:spcBef>
              <a:buNone/>
            </a:pPr>
            <a:r>
              <a:rPr lang="en-US" altLang="zh-TW" sz="2800" dirty="0">
                <a:solidFill>
                  <a:srgbClr val="000066"/>
                </a:solidFill>
                <a:ea typeface="華康中圓體" panose="020F0509000000000000" pitchFamily="49" charset="-120"/>
                <a:cs typeface="Arial" panose="020B0604020202020204" pitchFamily="34" charset="0"/>
              </a:rPr>
              <a:t>1962</a:t>
            </a:r>
            <a:r>
              <a:rPr lang="zh-TW" altLang="en-US" sz="2800" dirty="0">
                <a:solidFill>
                  <a:srgbClr val="000066"/>
                </a:solidFill>
                <a:ea typeface="華康中圓體" panose="020F0509000000000000" pitchFamily="49" charset="-120"/>
                <a:cs typeface="Arial" panose="020B0604020202020204" pitchFamily="34" charset="0"/>
              </a:rPr>
              <a:t>年盛清沂在</a:t>
            </a:r>
            <a:r>
              <a:rPr lang="zh-TW" altLang="en-US" sz="2800" dirty="0">
                <a:solidFill>
                  <a:srgbClr val="000066"/>
                </a:solidFill>
                <a:latin typeface="華康細圓體" panose="020F0309000000000000" pitchFamily="49" charset="-120"/>
                <a:ea typeface="華康細圓體" panose="020F0309000000000000" pitchFamily="49" charset="-120"/>
                <a:cs typeface="Arial" panose="020B0604020202020204" pitchFamily="34" charset="0"/>
              </a:rPr>
              <a:t>舊</a:t>
            </a:r>
            <a:r>
              <a:rPr lang="zh-TW" altLang="en-US" sz="2800" dirty="0">
                <a:solidFill>
                  <a:srgbClr val="000066"/>
                </a:solidFill>
                <a:ea typeface="華康中圓體" panose="020F0509000000000000" pitchFamily="49" charset="-120"/>
                <a:cs typeface="Arial" panose="020B0604020202020204" pitchFamily="34" charset="0"/>
              </a:rPr>
              <a:t>社</a:t>
            </a:r>
            <a:r>
              <a:rPr lang="zh-TW" altLang="zh-TW" sz="2800" kern="100" dirty="0">
                <a:solidFill>
                  <a:srgbClr val="000066"/>
                </a:solidFill>
                <a:ea typeface="華康細圓體" panose="020F0309000000000000" pitchFamily="49" charset="-120"/>
                <a:cs typeface="Arial" panose="020B0604020202020204" pitchFamily="34" charset="0"/>
              </a:rPr>
              <a:t>遺</a:t>
            </a:r>
            <a:r>
              <a:rPr lang="zh-TW" altLang="en-US" sz="2800" dirty="0">
                <a:solidFill>
                  <a:srgbClr val="000066"/>
                </a:solidFill>
                <a:ea typeface="華康中圓體" panose="020F0509000000000000" pitchFamily="49" charset="-120"/>
                <a:cs typeface="Arial" panose="020B0604020202020204" pitchFamily="34" charset="0"/>
              </a:rPr>
              <a:t>址採到</a:t>
            </a:r>
            <a:r>
              <a:rPr kumimoji="0" lang="zh-TW" altLang="en-US" sz="2800" dirty="0">
                <a:solidFill>
                  <a:srgbClr val="000066"/>
                </a:solidFill>
                <a:ea typeface="華康中圓體" panose="020F0509000000000000" pitchFamily="49" charset="-120"/>
                <a:cs typeface="Arial" panose="020B0604020202020204" pitchFamily="34" charset="0"/>
              </a:rPr>
              <a:t>一凱達格</a:t>
            </a:r>
            <a:r>
              <a:rPr lang="zh-TW" altLang="en-US" sz="2800" dirty="0">
                <a:solidFill>
                  <a:srgbClr val="000066"/>
                </a:solidFill>
                <a:latin typeface="華康細圓體" panose="020F0309000000000000" pitchFamily="49" charset="-120"/>
                <a:ea typeface="華康細圓體" panose="020F0309000000000000" pitchFamily="49" charset="-120"/>
              </a:rPr>
              <a:t>蘭</a:t>
            </a:r>
            <a:r>
              <a:rPr kumimoji="0" lang="zh-TW" altLang="en-US" sz="2800" dirty="0">
                <a:solidFill>
                  <a:srgbClr val="000066"/>
                </a:solidFill>
                <a:ea typeface="華康中圓體" panose="020F0509000000000000" pitchFamily="49" charset="-120"/>
                <a:cs typeface="Arial" panose="020B0604020202020204" pitchFamily="34" charset="0"/>
              </a:rPr>
              <a:t>之</a:t>
            </a:r>
            <a:r>
              <a:rPr kumimoji="0" lang="zh-TW" altLang="en-US" sz="2800" dirty="0">
                <a:solidFill>
                  <a:srgbClr val="000066"/>
                </a:solidFill>
                <a:latin typeface="華康細圓體" panose="020F0309000000000000" pitchFamily="49" charset="-120"/>
                <a:ea typeface="華康細圓體" panose="020F0309000000000000" pitchFamily="49" charset="-120"/>
                <a:cs typeface="Arial" panose="020B0604020202020204" pitchFamily="34" charset="0"/>
              </a:rPr>
              <a:t>壓</a:t>
            </a:r>
            <a:r>
              <a:rPr kumimoji="0" lang="zh-TW" altLang="en-US" sz="2800" dirty="0">
                <a:solidFill>
                  <a:srgbClr val="000066"/>
                </a:solidFill>
                <a:ea typeface="華康中圓體" panose="020F0509000000000000" pitchFamily="49" charset="-120"/>
                <a:cs typeface="Arial" panose="020B0604020202020204" pitchFamily="34" charset="0"/>
              </a:rPr>
              <a:t>紋陶片，而為凱達格</a:t>
            </a:r>
            <a:r>
              <a:rPr lang="zh-TW" altLang="en-US" sz="2800" dirty="0">
                <a:solidFill>
                  <a:srgbClr val="000066"/>
                </a:solidFill>
                <a:latin typeface="華康細圓體" panose="020F0309000000000000" pitchFamily="49" charset="-120"/>
                <a:ea typeface="華康細圓體" panose="020F0309000000000000" pitchFamily="49" charset="-120"/>
              </a:rPr>
              <a:t>蘭</a:t>
            </a:r>
            <a:r>
              <a:rPr kumimoji="0" lang="zh-TW" altLang="en-US" sz="2800" dirty="0">
                <a:solidFill>
                  <a:srgbClr val="000066"/>
                </a:solidFill>
                <a:ea typeface="華康中圓體" panose="020F0509000000000000" pitchFamily="49" charset="-120"/>
                <a:cs typeface="Arial" panose="020B0604020202020204" pitchFamily="34" charset="0"/>
              </a:rPr>
              <a:t>族鍊銅的鐵證。</a:t>
            </a:r>
            <a:r>
              <a:rPr kumimoji="0" lang="zh-TW" altLang="en-US" sz="2800" dirty="0">
                <a:solidFill>
                  <a:srgbClr val="000066"/>
                </a:solidFill>
                <a:latin typeface="華康細圓體" panose="020F0309000000000000" pitchFamily="49" charset="-120"/>
                <a:ea typeface="華康細圓體" panose="020F0309000000000000" pitchFamily="49" charset="-120"/>
                <a:cs typeface="細明體" panose="02020509000000000000" pitchFamily="49" charset="-120"/>
              </a:rPr>
              <a:t>舊</a:t>
            </a:r>
            <a:r>
              <a:rPr kumimoji="0" lang="zh-TW" altLang="en-US" sz="2800" dirty="0">
                <a:solidFill>
                  <a:srgbClr val="000066"/>
                </a:solidFill>
                <a:latin typeface="華康中圓體" panose="020F0509000000000000" pitchFamily="49" charset="-120"/>
                <a:ea typeface="華康中圓體" panose="020F0509000000000000" pitchFamily="49" charset="-120"/>
                <a:cs typeface="細明體" panose="02020509000000000000" pitchFamily="49" charset="-120"/>
              </a:rPr>
              <a:t>社為古時的冶煉中心之一，應無問題。</a:t>
            </a:r>
            <a:endParaRPr lang="en-US" altLang="zh-TW" sz="2800" dirty="0">
              <a:solidFill>
                <a:srgbClr val="000066"/>
              </a:solidFill>
              <a:latin typeface="華康中圓體" panose="020F0509000000000000" pitchFamily="49" charset="-120"/>
              <a:ea typeface="華康中圓體" panose="020F0509000000000000" pitchFamily="49" charset="-120"/>
            </a:endParaRPr>
          </a:p>
        </p:txBody>
      </p:sp>
      <p:sp>
        <p:nvSpPr>
          <p:cNvPr id="2" name="矩形 1"/>
          <p:cNvSpPr/>
          <p:nvPr/>
        </p:nvSpPr>
        <p:spPr>
          <a:xfrm>
            <a:off x="612064" y="4727230"/>
            <a:ext cx="8300753" cy="1815882"/>
          </a:xfrm>
          <a:prstGeom prst="rect">
            <a:avLst/>
          </a:prstGeom>
        </p:spPr>
        <p:txBody>
          <a:bodyPr wrap="square">
            <a:spAutoFit/>
          </a:bodyPr>
          <a:lstStyle/>
          <a:p>
            <a:pPr algn="just" hangingPunct="0"/>
            <a:r>
              <a:rPr lang="zh-TW" altLang="zh-TW" sz="2800" b="1" dirty="0">
                <a:solidFill>
                  <a:srgbClr val="322ED2"/>
                </a:solidFill>
                <a:latin typeface="華康標楷體" panose="03000509000000000000" pitchFamily="65" charset="-120"/>
                <a:ea typeface="華康標楷體" panose="03000509000000000000" pitchFamily="65" charset="-120"/>
                <a:cs typeface="新細明體" panose="02020500000000000000" pitchFamily="18" charset="-120"/>
              </a:rPr>
              <a:t>舊社遺址有凱</a:t>
            </a:r>
            <a:r>
              <a:rPr lang="zh-TW" altLang="en-US" sz="2800" b="1" dirty="0">
                <a:solidFill>
                  <a:srgbClr val="322ED2"/>
                </a:solidFill>
                <a:latin typeface="華康標楷體" panose="03000509000000000000" pitchFamily="65" charset="-120"/>
                <a:ea typeface="華康標楷體" panose="03000509000000000000" pitchFamily="65" charset="-120"/>
              </a:rPr>
              <a:t>達格蘭</a:t>
            </a:r>
            <a:r>
              <a:rPr lang="zh-TW" altLang="zh-TW" sz="2800" b="1" dirty="0">
                <a:solidFill>
                  <a:srgbClr val="322ED2"/>
                </a:solidFill>
                <a:latin typeface="華康標楷體" panose="03000509000000000000" pitchFamily="65" charset="-120"/>
                <a:ea typeface="華康標楷體" panose="03000509000000000000" pitchFamily="65" charset="-120"/>
                <a:cs typeface="新細明體" panose="02020500000000000000" pitchFamily="18" charset="-120"/>
              </a:rPr>
              <a:t>族壓紋陶片含銅的成分</a:t>
            </a:r>
            <a:r>
              <a:rPr lang="zh-TW" altLang="zh-TW" sz="2800" b="1" dirty="0">
                <a:solidFill>
                  <a:srgbClr val="322ED2"/>
                </a:solidFill>
                <a:latin typeface="華康標楷體" panose="03000509000000000000" pitchFamily="65" charset="-120"/>
                <a:ea typeface="華康標楷體" panose="03000509000000000000" pitchFamily="65" charset="-120"/>
              </a:rPr>
              <a:t>：表面有條紋</a:t>
            </a:r>
            <a:r>
              <a:rPr lang="en-US" altLang="zh-TW" sz="2800" b="1" dirty="0">
                <a:solidFill>
                  <a:srgbClr val="322ED2"/>
                </a:solidFill>
                <a:latin typeface="華康標楷體" panose="03000509000000000000" pitchFamily="65" charset="-120"/>
                <a:ea typeface="華康標楷體" panose="03000509000000000000" pitchFamily="65" charset="-120"/>
              </a:rPr>
              <a:t>(</a:t>
            </a:r>
            <a:r>
              <a:rPr lang="zh-TW" altLang="zh-TW" sz="2800" b="1" dirty="0">
                <a:solidFill>
                  <a:srgbClr val="322ED2"/>
                </a:solidFill>
                <a:latin typeface="華康標楷體" panose="03000509000000000000" pitchFamily="65" charset="-120"/>
                <a:ea typeface="華康標楷體" panose="03000509000000000000" pitchFamily="65" charset="-120"/>
              </a:rPr>
              <a:t>上</a:t>
            </a:r>
            <a:r>
              <a:rPr lang="en-US" altLang="zh-TW" sz="2800" b="1" dirty="0">
                <a:solidFill>
                  <a:srgbClr val="322ED2"/>
                </a:solidFill>
                <a:latin typeface="華康標楷體" panose="03000509000000000000" pitchFamily="65" charset="-120"/>
                <a:ea typeface="華康標楷體" panose="03000509000000000000" pitchFamily="65" charset="-120"/>
              </a:rPr>
              <a:t>)</a:t>
            </a:r>
            <a:r>
              <a:rPr lang="zh-TW" altLang="zh-TW" sz="2800" b="1" dirty="0">
                <a:solidFill>
                  <a:srgbClr val="322ED2"/>
                </a:solidFill>
                <a:latin typeface="華康標楷體" panose="03000509000000000000" pitchFamily="65" charset="-120"/>
                <a:ea typeface="華康標楷體" panose="03000509000000000000" pitchFamily="65" charset="-120"/>
              </a:rPr>
              <a:t>及魚骨紋</a:t>
            </a:r>
            <a:r>
              <a:rPr lang="en-US" altLang="zh-TW" sz="2800" b="1" dirty="0">
                <a:solidFill>
                  <a:srgbClr val="322ED2"/>
                </a:solidFill>
                <a:latin typeface="華康標楷體" panose="03000509000000000000" pitchFamily="65" charset="-120"/>
                <a:ea typeface="華康標楷體" panose="03000509000000000000" pitchFamily="65" charset="-120"/>
              </a:rPr>
              <a:t>(</a:t>
            </a:r>
            <a:r>
              <a:rPr lang="zh-TW" altLang="zh-TW" sz="2800" b="1" dirty="0">
                <a:solidFill>
                  <a:srgbClr val="322ED2"/>
                </a:solidFill>
                <a:latin typeface="華康標楷體" panose="03000509000000000000" pitchFamily="65" charset="-120"/>
                <a:ea typeface="華康標楷體" panose="03000509000000000000" pitchFamily="65" charset="-120"/>
              </a:rPr>
              <a:t>下</a:t>
            </a:r>
            <a:r>
              <a:rPr lang="en-US" altLang="zh-TW" sz="2800" b="1" dirty="0">
                <a:solidFill>
                  <a:srgbClr val="322ED2"/>
                </a:solidFill>
                <a:latin typeface="華康標楷體" panose="03000509000000000000" pitchFamily="65" charset="-120"/>
                <a:ea typeface="華康標楷體" panose="03000509000000000000" pitchFamily="65" charset="-120"/>
              </a:rPr>
              <a:t>);</a:t>
            </a:r>
            <a:r>
              <a:rPr lang="zh-TW" altLang="zh-TW" sz="2800" b="1" dirty="0">
                <a:solidFill>
                  <a:srgbClr val="322ED2"/>
                </a:solidFill>
                <a:latin typeface="華康標楷體" panose="03000509000000000000" pitchFamily="65" charset="-120"/>
                <a:ea typeface="華康標楷體" panose="03000509000000000000" pitchFamily="65" charset="-120"/>
              </a:rPr>
              <a:t>裡面有帶綠色斑點之銅</a:t>
            </a:r>
            <a:r>
              <a:rPr lang="zh-TW" altLang="en-US" sz="2800" b="1" dirty="0">
                <a:solidFill>
                  <a:srgbClr val="322ED2"/>
                </a:solidFill>
                <a:latin typeface="華康標楷體" panose="03000509000000000000" pitchFamily="65" charset="-120"/>
                <a:ea typeface="華康標楷體" panose="03000509000000000000" pitchFamily="65" charset="-120"/>
              </a:rPr>
              <a:t>碴</a:t>
            </a:r>
            <a:r>
              <a:rPr lang="zh-TW" altLang="zh-TW" sz="2800" b="1" dirty="0">
                <a:solidFill>
                  <a:srgbClr val="322ED2"/>
                </a:solidFill>
                <a:latin typeface="華康標楷體" panose="03000509000000000000" pitchFamily="65" charset="-120"/>
                <a:ea typeface="華康標楷體" panose="03000509000000000000" pitchFamily="65" charset="-120"/>
              </a:rPr>
              <a:t>拈在陶片上</a:t>
            </a:r>
            <a:r>
              <a:rPr lang="en-US" altLang="zh-TW" sz="2800" b="1" dirty="0">
                <a:solidFill>
                  <a:srgbClr val="322ED2"/>
                </a:solidFill>
                <a:latin typeface="華康標楷體" panose="03000509000000000000" pitchFamily="65" charset="-120"/>
                <a:ea typeface="華康標楷體" panose="03000509000000000000" pitchFamily="65" charset="-120"/>
              </a:rPr>
              <a:t>(</a:t>
            </a:r>
            <a:r>
              <a:rPr lang="zh-TW" altLang="en-US" sz="2800" b="1" dirty="0">
                <a:solidFill>
                  <a:srgbClr val="322ED2"/>
                </a:solidFill>
                <a:latin typeface="華康標楷體" panose="03000509000000000000" pitchFamily="65" charset="-120"/>
                <a:ea typeface="華康標楷體" panose="03000509000000000000" pitchFamily="65" charset="-120"/>
              </a:rPr>
              <a:t>中</a:t>
            </a:r>
            <a:r>
              <a:rPr lang="en-US" altLang="zh-TW" sz="2800" b="1" dirty="0">
                <a:solidFill>
                  <a:srgbClr val="322ED2"/>
                </a:solidFill>
                <a:latin typeface="華康標楷體" panose="03000509000000000000" pitchFamily="65" charset="-120"/>
                <a:ea typeface="華康標楷體" panose="03000509000000000000" pitchFamily="65" charset="-120"/>
              </a:rPr>
              <a:t>)</a:t>
            </a:r>
            <a:r>
              <a:rPr lang="zh-TW" altLang="zh-TW" sz="2800" b="1" dirty="0">
                <a:solidFill>
                  <a:srgbClr val="322ED2"/>
                </a:solidFill>
                <a:latin typeface="華康標楷體" panose="03000509000000000000" pitchFamily="65" charset="-120"/>
                <a:ea typeface="華康標楷體" panose="03000509000000000000" pitchFamily="65" charset="-120"/>
              </a:rPr>
              <a:t>；</a:t>
            </a:r>
            <a:r>
              <a:rPr lang="en-US" altLang="zh-TW" sz="2800" b="1" dirty="0">
                <a:solidFill>
                  <a:srgbClr val="322ED2"/>
                </a:solidFill>
                <a:latin typeface="華康標楷體" panose="03000509000000000000" pitchFamily="65" charset="-120"/>
                <a:ea typeface="華康標楷體" panose="03000509000000000000" pitchFamily="65" charset="-120"/>
              </a:rPr>
              <a:t>(</a:t>
            </a:r>
            <a:r>
              <a:rPr lang="zh-TW" altLang="en-US" sz="2800" b="1" dirty="0">
                <a:solidFill>
                  <a:srgbClr val="322ED2"/>
                </a:solidFill>
                <a:latin typeface="華康標楷體" panose="03000509000000000000" pitchFamily="65" charset="-120"/>
                <a:ea typeface="華康標楷體" panose="03000509000000000000" pitchFamily="65" charset="-120"/>
              </a:rPr>
              <a:t>右</a:t>
            </a:r>
            <a:r>
              <a:rPr lang="en-US" altLang="zh-TW" sz="2800" b="1" dirty="0">
                <a:solidFill>
                  <a:srgbClr val="322ED2"/>
                </a:solidFill>
                <a:latin typeface="華康標楷體" panose="03000509000000000000" pitchFamily="65" charset="-120"/>
                <a:ea typeface="華康標楷體" panose="03000509000000000000" pitchFamily="65" charset="-120"/>
              </a:rPr>
              <a:t>)</a:t>
            </a:r>
            <a:r>
              <a:rPr lang="zh-TW" altLang="zh-TW" sz="2800" b="1" dirty="0">
                <a:solidFill>
                  <a:srgbClr val="322ED2"/>
                </a:solidFill>
                <a:latin typeface="華康標楷體" panose="03000509000000000000" pitchFamily="65" charset="-120"/>
                <a:ea typeface="華康標楷體" panose="03000509000000000000" pitchFamily="65" charset="-120"/>
              </a:rPr>
              <a:t>剖面為拈銅</a:t>
            </a:r>
            <a:r>
              <a:rPr lang="zh-TW" altLang="en-US" sz="2800" b="1" dirty="0">
                <a:solidFill>
                  <a:srgbClr val="322ED2"/>
                </a:solidFill>
                <a:latin typeface="華康標楷體" panose="03000509000000000000" pitchFamily="65" charset="-120"/>
                <a:ea typeface="華康標楷體" panose="03000509000000000000" pitchFamily="65" charset="-120"/>
              </a:rPr>
              <a:t>碴</a:t>
            </a:r>
            <a:r>
              <a:rPr lang="zh-TW" altLang="zh-TW" sz="2800" b="1" dirty="0">
                <a:solidFill>
                  <a:srgbClr val="322ED2"/>
                </a:solidFill>
                <a:latin typeface="華康標楷體" panose="03000509000000000000" pitchFamily="65" charset="-120"/>
                <a:ea typeface="華康標楷體" panose="03000509000000000000" pitchFamily="65" charset="-120"/>
              </a:rPr>
              <a:t>陶片之</a:t>
            </a:r>
            <a:r>
              <a:rPr lang="zh-TW" altLang="en-US" sz="2800" b="1" dirty="0">
                <a:solidFill>
                  <a:srgbClr val="322ED2"/>
                </a:solidFill>
                <a:latin typeface="華康標楷體" panose="03000509000000000000" pitchFamily="65" charset="-120"/>
                <a:ea typeface="華康標楷體" panose="03000509000000000000" pitchFamily="65" charset="-120"/>
              </a:rPr>
              <a:t>破</a:t>
            </a:r>
            <a:r>
              <a:rPr lang="zh-TW" altLang="zh-TW" sz="2800" b="1" dirty="0">
                <a:solidFill>
                  <a:srgbClr val="322ED2"/>
                </a:solidFill>
                <a:latin typeface="華康標楷體" panose="03000509000000000000" pitchFamily="65" charset="-120"/>
                <a:ea typeface="華康標楷體" panose="03000509000000000000" pitchFamily="65" charset="-120"/>
              </a:rPr>
              <a:t>斷面</a:t>
            </a:r>
            <a:r>
              <a:rPr lang="zh-TW" altLang="en-US" sz="2800" b="1" dirty="0">
                <a:solidFill>
                  <a:srgbClr val="322ED2"/>
                </a:solidFill>
                <a:latin typeface="華康標楷體" panose="03000509000000000000" pitchFamily="65" charset="-120"/>
                <a:ea typeface="華康標楷體" panose="03000509000000000000" pitchFamily="65" charset="-120"/>
              </a:rPr>
              <a:t>，</a:t>
            </a:r>
            <a:r>
              <a:rPr lang="zh-TW" altLang="zh-TW" sz="2800" b="1" dirty="0">
                <a:solidFill>
                  <a:srgbClr val="322ED2"/>
                </a:solidFill>
                <a:latin typeface="華康標楷體" panose="03000509000000000000" pitchFamily="65" charset="-120"/>
                <a:ea typeface="華康標楷體" panose="03000509000000000000" pitchFamily="65" charset="-120"/>
              </a:rPr>
              <a:t>左側為陶片</a:t>
            </a:r>
            <a:r>
              <a:rPr lang="zh-TW" altLang="en-US" sz="2800" b="1" dirty="0">
                <a:solidFill>
                  <a:srgbClr val="322ED2"/>
                </a:solidFill>
                <a:latin typeface="華康標楷體" panose="03000509000000000000" pitchFamily="65" charset="-120"/>
                <a:ea typeface="華康標楷體" panose="03000509000000000000" pitchFamily="65" charset="-120"/>
              </a:rPr>
              <a:t>，</a:t>
            </a:r>
            <a:r>
              <a:rPr lang="zh-TW" altLang="zh-TW" sz="2800" b="1" dirty="0">
                <a:solidFill>
                  <a:srgbClr val="322ED2"/>
                </a:solidFill>
                <a:latin typeface="華康標楷體" panose="03000509000000000000" pitchFamily="65" charset="-120"/>
                <a:ea typeface="華康標楷體" panose="03000509000000000000" pitchFamily="65" charset="-120"/>
              </a:rPr>
              <a:t>右側為銅</a:t>
            </a:r>
            <a:r>
              <a:rPr lang="zh-TW" altLang="en-US" sz="2800" b="1" dirty="0">
                <a:solidFill>
                  <a:srgbClr val="322ED2"/>
                </a:solidFill>
                <a:latin typeface="華康標楷體" panose="03000509000000000000" pitchFamily="65" charset="-120"/>
                <a:ea typeface="華康標楷體" panose="03000509000000000000" pitchFamily="65" charset="-120"/>
              </a:rPr>
              <a:t>碴</a:t>
            </a:r>
            <a:r>
              <a:rPr lang="zh-TW" altLang="zh-TW" sz="2800" b="1" dirty="0">
                <a:solidFill>
                  <a:srgbClr val="322ED2"/>
                </a:solidFill>
                <a:latin typeface="華康標楷體" panose="03000509000000000000" pitchFamily="65" charset="-120"/>
                <a:ea typeface="華康標楷體" panose="03000509000000000000" pitchFamily="65" charset="-120"/>
              </a:rPr>
              <a:t>。</a:t>
            </a:r>
            <a:endParaRPr lang="zh-TW" altLang="en-US" sz="2800" b="1" dirty="0">
              <a:solidFill>
                <a:srgbClr val="322ED2"/>
              </a:solidFill>
              <a:latin typeface="華康標楷體" panose="03000509000000000000" pitchFamily="65" charset="-120"/>
              <a:ea typeface="華康標楷體" panose="03000509000000000000" pitchFamily="65" charset="-120"/>
            </a:endParaRPr>
          </a:p>
        </p:txBody>
      </p:sp>
      <p:sp>
        <p:nvSpPr>
          <p:cNvPr id="5" name="文字方塊 4"/>
          <p:cNvSpPr txBox="1"/>
          <p:nvPr/>
        </p:nvSpPr>
        <p:spPr>
          <a:xfrm>
            <a:off x="1586231" y="4294116"/>
            <a:ext cx="7125149" cy="461665"/>
          </a:xfrm>
          <a:prstGeom prst="rect">
            <a:avLst/>
          </a:prstGeom>
          <a:noFill/>
        </p:spPr>
        <p:txBody>
          <a:bodyPr wrap="square" rtlCol="0">
            <a:spAutoFit/>
          </a:bodyPr>
          <a:lstStyle/>
          <a:p>
            <a:r>
              <a:rPr lang="zh-TW" altLang="en-US" sz="2400" dirty="0">
                <a:latin typeface="華康粗黑體" panose="020B0709000000000000" pitchFamily="49" charset="-120"/>
                <a:ea typeface="華康粗黑體" panose="020B0709000000000000" pitchFamily="49" charset="-120"/>
              </a:rPr>
              <a:t>  表面                  裡面          剖面</a:t>
            </a:r>
          </a:p>
        </p:txBody>
      </p:sp>
      <p:sp>
        <p:nvSpPr>
          <p:cNvPr id="9" name="Rectangle 5"/>
          <p:cNvSpPr>
            <a:spLocks noChangeArrowheads="1"/>
          </p:cNvSpPr>
          <p:nvPr/>
        </p:nvSpPr>
        <p:spPr bwMode="auto">
          <a:xfrm>
            <a:off x="4582391" y="110883"/>
            <a:ext cx="36740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200" b="0" i="0" u="none" strike="noStrike" cap="none" normalizeH="0" baseline="0" dirty="0">
                <a:ln>
                  <a:noFill/>
                </a:ln>
                <a:solidFill>
                  <a:srgbClr val="000000"/>
                </a:solidFill>
                <a:effectLst/>
                <a:latin typeface="Arial" panose="020B0604020202020204" pitchFamily="34" charset="0"/>
                <a:cs typeface="細明體" panose="02020509000000000000" pitchFamily="49" charset="-120"/>
              </a:rPr>
              <a:t>。</a:t>
            </a:r>
            <a:r>
              <a:rPr kumimoji="0" lang="zh-TW" altLang="en-US" sz="800" b="0" i="0" u="none" strike="noStrike" cap="none" normalizeH="0" baseline="0" dirty="0">
                <a:ln>
                  <a:noFill/>
                </a:ln>
                <a:solidFill>
                  <a:schemeClr val="tx1"/>
                </a:solidFill>
                <a:effectLst/>
                <a:latin typeface="Arial" panose="020B0604020202020204" pitchFamily="34" charset="0"/>
              </a:rPr>
              <a:t> </a:t>
            </a:r>
            <a:endParaRPr kumimoji="0" lang="zh-TW" altLang="en-US" sz="1800" b="0" i="0" u="none" strike="noStrike" cap="none" normalizeH="0" baseline="0" dirty="0">
              <a:ln>
                <a:noFill/>
              </a:ln>
              <a:solidFill>
                <a:schemeClr val="tx1"/>
              </a:solidFill>
              <a:effectLst/>
              <a:latin typeface="Arial" panose="020B0604020202020204" pitchFamily="34" charset="0"/>
            </a:endParaRPr>
          </a:p>
        </p:txBody>
      </p:sp>
      <p:pic>
        <p:nvPicPr>
          <p:cNvPr id="8" name="圖片 7"/>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84339" y="672074"/>
            <a:ext cx="7731172" cy="3669422"/>
          </a:xfrm>
          <a:prstGeom prst="rect">
            <a:avLst/>
          </a:prstGeom>
        </p:spPr>
      </p:pic>
    </p:spTree>
    <p:extLst>
      <p:ext uri="{BB962C8B-B14F-4D97-AF65-F5344CB8AC3E}">
        <p14:creationId xmlns:p14="http://schemas.microsoft.com/office/powerpoint/2010/main" val="2909915407"/>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2338" y="4118313"/>
            <a:ext cx="3732711" cy="2503772"/>
          </a:xfrm>
          <a:prstGeom prst="rect">
            <a:avLst/>
          </a:prstGeom>
          <a:ln w="12700">
            <a:solidFill>
              <a:schemeClr val="tx1"/>
            </a:solidFill>
          </a:ln>
        </p:spPr>
      </p:pic>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8176" y="4103323"/>
            <a:ext cx="3757662" cy="2518760"/>
          </a:xfrm>
          <a:prstGeom prst="rect">
            <a:avLst/>
          </a:prstGeom>
          <a:ln w="12700">
            <a:solidFill>
              <a:schemeClr val="tx1"/>
            </a:solidFill>
          </a:ln>
        </p:spPr>
      </p:pic>
      <p:pic>
        <p:nvPicPr>
          <p:cNvPr id="4" name="圖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6250" y="1011045"/>
            <a:ext cx="3601514" cy="3031653"/>
          </a:xfrm>
          <a:prstGeom prst="rect">
            <a:avLst/>
          </a:prstGeom>
          <a:ln w="12700">
            <a:solidFill>
              <a:schemeClr val="tx1"/>
            </a:solidFill>
          </a:ln>
        </p:spPr>
      </p:pic>
      <p:pic>
        <p:nvPicPr>
          <p:cNvPr id="5" name="圖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62736" y="1071918"/>
            <a:ext cx="3900341" cy="2962920"/>
          </a:xfrm>
          <a:prstGeom prst="rect">
            <a:avLst/>
          </a:prstGeom>
          <a:ln w="12700">
            <a:solidFill>
              <a:schemeClr val="tx1"/>
            </a:solidFill>
          </a:ln>
        </p:spPr>
      </p:pic>
      <p:sp>
        <p:nvSpPr>
          <p:cNvPr id="6" name="Rectangle 2"/>
          <p:cNvSpPr txBox="1">
            <a:spLocks noChangeArrowheads="1"/>
          </p:cNvSpPr>
          <p:nvPr/>
        </p:nvSpPr>
        <p:spPr bwMode="auto">
          <a:xfrm>
            <a:off x="8948049" y="1508793"/>
            <a:ext cx="2415018" cy="2089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just">
              <a:spcBef>
                <a:spcPct val="0"/>
              </a:spcBef>
              <a:buNone/>
            </a:pPr>
            <a:r>
              <a:rPr lang="zh-TW" altLang="en-US" sz="2800" b="1" dirty="0">
                <a:solidFill>
                  <a:srgbClr val="3333FF"/>
                </a:solidFill>
                <a:latin typeface="華康標楷體" panose="03000509000000000000" pitchFamily="65" charset="-120"/>
                <a:ea typeface="華康標楷體" panose="03000509000000000000" pitchFamily="65" charset="-120"/>
              </a:rPr>
              <a:t>番仔山池塘為冶煉工場儲水池和冷卻池，以及原形構造圖。</a:t>
            </a:r>
          </a:p>
        </p:txBody>
      </p:sp>
      <p:sp>
        <p:nvSpPr>
          <p:cNvPr id="7" name="Text Box 8"/>
          <p:cNvSpPr txBox="1">
            <a:spLocks noChangeArrowheads="1"/>
          </p:cNvSpPr>
          <p:nvPr/>
        </p:nvSpPr>
        <p:spPr bwMode="auto">
          <a:xfrm>
            <a:off x="8948049" y="4246815"/>
            <a:ext cx="2415018"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just">
              <a:spcBef>
                <a:spcPct val="50000"/>
              </a:spcBef>
              <a:buNone/>
            </a:pPr>
            <a:r>
              <a:rPr lang="zh-TW" altLang="en-US" sz="2800" b="1" dirty="0">
                <a:solidFill>
                  <a:srgbClr val="3333FF"/>
                </a:solidFill>
                <a:latin typeface="華康標楷體" panose="03000509000000000000" pitchFamily="65" charset="-120"/>
                <a:ea typeface="華康標楷體" panose="03000509000000000000" pitchFamily="65" charset="-120"/>
              </a:rPr>
              <a:t>番仔山遺址上佈滿白色陶土與燒焦陶土，顯示曾為製陶遺址。</a:t>
            </a:r>
          </a:p>
        </p:txBody>
      </p:sp>
      <p:sp>
        <p:nvSpPr>
          <p:cNvPr id="8" name="Rectangle 2"/>
          <p:cNvSpPr txBox="1">
            <a:spLocks noChangeArrowheads="1"/>
          </p:cNvSpPr>
          <p:nvPr/>
        </p:nvSpPr>
        <p:spPr>
          <a:xfrm>
            <a:off x="1370333" y="379618"/>
            <a:ext cx="8785225" cy="66198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3600" dirty="0">
                <a:solidFill>
                  <a:srgbClr val="A50021"/>
                </a:solidFill>
                <a:latin typeface="華康中特圓體" panose="020F0809000000000000" pitchFamily="49" charset="-120"/>
                <a:ea typeface="華康中特圓體" panose="020F0809000000000000" pitchFamily="49" charset="-120"/>
              </a:rPr>
              <a:t>貢寮核四廠區番仔山製陶遺址</a:t>
            </a:r>
          </a:p>
        </p:txBody>
      </p:sp>
    </p:spTree>
    <p:extLst>
      <p:ext uri="{BB962C8B-B14F-4D97-AF65-F5344CB8AC3E}">
        <p14:creationId xmlns:p14="http://schemas.microsoft.com/office/powerpoint/2010/main" val="3879670996"/>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853813" y="140632"/>
            <a:ext cx="8642350" cy="76517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3600" dirty="0">
                <a:solidFill>
                  <a:srgbClr val="A50021"/>
                </a:solidFill>
                <a:latin typeface="華康中特圓體" panose="020F0809000000000000" pitchFamily="49" charset="-120"/>
                <a:ea typeface="華康中特圓體" panose="020F0809000000000000" pitchFamily="49" charset="-120"/>
              </a:rPr>
              <a:t>過溪仔遺址出土約四千五百年前繩紋陶片</a:t>
            </a:r>
          </a:p>
        </p:txBody>
      </p:sp>
      <p:pic>
        <p:nvPicPr>
          <p:cNvPr id="3" name="Picture 4" descr="繩紋陶1"/>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642322" y="712514"/>
            <a:ext cx="6796646" cy="529247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 name="矩形 1"/>
          <p:cNvSpPr>
            <a:spLocks noChangeArrowheads="1"/>
          </p:cNvSpPr>
          <p:nvPr/>
        </p:nvSpPr>
        <p:spPr bwMode="auto">
          <a:xfrm>
            <a:off x="2467157" y="6003124"/>
            <a:ext cx="725768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ctr">
              <a:spcBef>
                <a:spcPct val="0"/>
              </a:spcBef>
              <a:buFontTx/>
              <a:buNone/>
            </a:pPr>
            <a:r>
              <a:rPr lang="zh-TW" altLang="en-US" sz="2800" b="1" dirty="0">
                <a:solidFill>
                  <a:srgbClr val="3333FF"/>
                </a:solidFill>
                <a:latin typeface="華康標楷體" panose="03000509000000000000" pitchFamily="65" charset="-120"/>
                <a:ea typeface="華康標楷體" panose="03000509000000000000" pitchFamily="65" charset="-120"/>
              </a:rPr>
              <a:t>核四廠內過溪仔遺址出土數百塊繩紋陶碎片</a:t>
            </a:r>
          </a:p>
        </p:txBody>
      </p:sp>
    </p:spTree>
    <p:extLst>
      <p:ext uri="{BB962C8B-B14F-4D97-AF65-F5344CB8AC3E}">
        <p14:creationId xmlns:p14="http://schemas.microsoft.com/office/powerpoint/2010/main" val="3394173767"/>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371896" y="148941"/>
            <a:ext cx="7571303" cy="646331"/>
          </a:xfrm>
          <a:prstGeom prst="rect">
            <a:avLst/>
          </a:prstGeom>
        </p:spPr>
        <p:txBody>
          <a:bodyPr wrap="none">
            <a:spAutoFit/>
          </a:bodyPr>
          <a:lstStyle/>
          <a:p>
            <a:r>
              <a:rPr lang="zh-TW" altLang="zh-TW" sz="3600" dirty="0">
                <a:solidFill>
                  <a:srgbClr val="A50021"/>
                </a:solidFill>
                <a:latin typeface="華康中特圓體" panose="020F0809000000000000" pitchFamily="49" charset="-120"/>
                <a:ea typeface="華康中特圓體" panose="020F0809000000000000" pitchFamily="49" charset="-120"/>
              </a:rPr>
              <a:t>貢寮發現古代錦</a:t>
            </a:r>
            <a:r>
              <a:rPr lang="zh-TW" altLang="zh-TW" sz="3600" dirty="0">
                <a:solidFill>
                  <a:srgbClr val="A50021"/>
                </a:solidFill>
                <a:latin typeface="華康中特圓體" panose="020F0809000000000000" pitchFamily="49" charset="-120"/>
                <a:ea typeface="華康中特圓體" panose="020F0809000000000000" pitchFamily="49" charset="-120"/>
                <a:cs typeface="Times New Roman" panose="02020603050405020304" pitchFamily="18" charset="0"/>
              </a:rPr>
              <a:t>服</a:t>
            </a:r>
            <a:r>
              <a:rPr lang="zh-TW" altLang="en-US" sz="3600" dirty="0">
                <a:solidFill>
                  <a:srgbClr val="A50021"/>
                </a:solidFill>
                <a:latin typeface="華康中特圓體" panose="020F0809000000000000" pitchFamily="49" charset="-120"/>
                <a:ea typeface="華康中特圓體" panose="020F0809000000000000" pitchFamily="49" charset="-120"/>
              </a:rPr>
              <a:t>織</a:t>
            </a:r>
            <a:r>
              <a:rPr lang="zh-TW" altLang="zh-TW" sz="3600" dirty="0">
                <a:solidFill>
                  <a:srgbClr val="A50021"/>
                </a:solidFill>
                <a:latin typeface="華康中特圓體" panose="020F0809000000000000" pitchFamily="49" charset="-120"/>
                <a:ea typeface="華康中特圓體" panose="020F0809000000000000" pitchFamily="49" charset="-120"/>
              </a:rPr>
              <a:t>貝製造工場遺址</a:t>
            </a:r>
            <a:endParaRPr lang="zh-TW" altLang="en-US" sz="3600" dirty="0">
              <a:solidFill>
                <a:srgbClr val="A50021"/>
              </a:solidFill>
              <a:latin typeface="華康中特圓體" panose="020F0809000000000000" pitchFamily="49" charset="-120"/>
              <a:ea typeface="華康中特圓體" panose="020F0809000000000000" pitchFamily="49" charset="-120"/>
            </a:endParaRPr>
          </a:p>
        </p:txBody>
      </p:sp>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6142" y="757947"/>
            <a:ext cx="7492442" cy="5427892"/>
          </a:xfrm>
          <a:prstGeom prst="rect">
            <a:avLst/>
          </a:prstGeom>
          <a:ln w="12700">
            <a:solidFill>
              <a:schemeClr val="tx1"/>
            </a:solidFill>
          </a:ln>
        </p:spPr>
      </p:pic>
      <p:sp>
        <p:nvSpPr>
          <p:cNvPr id="4" name="矩形 3"/>
          <p:cNvSpPr/>
          <p:nvPr/>
        </p:nvSpPr>
        <p:spPr>
          <a:xfrm>
            <a:off x="3223415" y="6100053"/>
            <a:ext cx="5570756" cy="523220"/>
          </a:xfrm>
          <a:prstGeom prst="rect">
            <a:avLst/>
          </a:prstGeom>
        </p:spPr>
        <p:txBody>
          <a:bodyPr wrap="none">
            <a:spAutoFit/>
          </a:bodyPr>
          <a:lstStyle/>
          <a:p>
            <a:pPr algn="ctr"/>
            <a:r>
              <a:rPr lang="zh-TW" altLang="en-US" sz="2800" b="1" dirty="0">
                <a:solidFill>
                  <a:srgbClr val="3333FF"/>
                </a:solidFill>
                <a:latin typeface="華康標楷體" panose="03000509000000000000" pitchFamily="65" charset="-120"/>
                <a:ea typeface="華康標楷體" panose="03000509000000000000" pitchFamily="65" charset="-120"/>
              </a:rPr>
              <a:t>古代織貝製造工場遺址的海貝殘渣</a:t>
            </a:r>
          </a:p>
        </p:txBody>
      </p:sp>
    </p:spTree>
    <p:extLst>
      <p:ext uri="{BB962C8B-B14F-4D97-AF65-F5344CB8AC3E}">
        <p14:creationId xmlns:p14="http://schemas.microsoft.com/office/powerpoint/2010/main" val="1307839818"/>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981200" y="6240767"/>
            <a:ext cx="8229600" cy="457200"/>
          </a:xfrm>
          <a:prstGeom prst="rect">
            <a:avLst/>
          </a:prstGeom>
        </p:spPr>
        <p:txBody>
          <a:bodyP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2800" b="1" dirty="0">
                <a:solidFill>
                  <a:srgbClr val="3333FF"/>
                </a:solidFill>
                <a:latin typeface="華康標楷體" panose="03000509000000000000" pitchFamily="65" charset="-120"/>
                <a:ea typeface="華康標楷體" panose="03000509000000000000" pitchFamily="65" charset="-120"/>
              </a:rPr>
              <a:t>鹽寮織貝工場</a:t>
            </a:r>
            <a:r>
              <a:rPr lang="zh-TW" altLang="en-US" sz="2800" b="1" dirty="0">
                <a:solidFill>
                  <a:srgbClr val="3333FF"/>
                </a:solidFill>
                <a:latin typeface="華康標楷體" panose="03000509000000000000" pitchFamily="65" charset="-120"/>
                <a:ea typeface="華康標楷體" panose="03000509000000000000" pitchFamily="65" charset="-120"/>
                <a:cs typeface="Arial Unicode MS" panose="020B0604020202020204" pitchFamily="34" charset="-120"/>
              </a:rPr>
              <a:t>遺</a:t>
            </a:r>
            <a:r>
              <a:rPr lang="zh-TW" altLang="en-US" sz="2800" b="1" dirty="0">
                <a:solidFill>
                  <a:srgbClr val="3333FF"/>
                </a:solidFill>
                <a:latin typeface="華康標楷體" panose="03000509000000000000" pitchFamily="65" charset="-120"/>
                <a:ea typeface="華康標楷體" panose="03000509000000000000" pitchFamily="65" charset="-120"/>
              </a:rPr>
              <a:t>址出土海貝有</a:t>
            </a:r>
            <a:r>
              <a:rPr lang="en-US" altLang="zh-TW" sz="2800" b="1" dirty="0">
                <a:solidFill>
                  <a:srgbClr val="3333FF"/>
                </a:solidFill>
                <a:latin typeface="華康標楷體" panose="03000509000000000000" pitchFamily="65" charset="-120"/>
                <a:ea typeface="華康標楷體" panose="03000509000000000000" pitchFamily="65" charset="-120"/>
              </a:rPr>
              <a:t>3510</a:t>
            </a:r>
            <a:r>
              <a:rPr lang="zh-TW" altLang="en-US" sz="2800" b="1" dirty="0">
                <a:solidFill>
                  <a:srgbClr val="3333FF"/>
                </a:solidFill>
                <a:latin typeface="華康標楷體" panose="03000509000000000000" pitchFamily="65" charset="-120"/>
                <a:ea typeface="華康標楷體" panose="03000509000000000000" pitchFamily="65" charset="-120"/>
              </a:rPr>
              <a:t>年歷史</a:t>
            </a:r>
          </a:p>
        </p:txBody>
      </p:sp>
      <p:pic>
        <p:nvPicPr>
          <p:cNvPr id="3" name="圖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28259" y="229495"/>
            <a:ext cx="7007353" cy="6011272"/>
          </a:xfrm>
          <a:prstGeom prst="rect">
            <a:avLst/>
          </a:prstGeom>
          <a:ln w="12700">
            <a:solidFill>
              <a:schemeClr val="tx1"/>
            </a:solidFill>
          </a:ln>
        </p:spPr>
      </p:pic>
    </p:spTree>
    <p:extLst>
      <p:ext uri="{BB962C8B-B14F-4D97-AF65-F5344CB8AC3E}">
        <p14:creationId xmlns:p14="http://schemas.microsoft.com/office/powerpoint/2010/main" val="3997287668"/>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244750" y="70339"/>
            <a:ext cx="7634036" cy="646331"/>
          </a:xfrm>
          <a:prstGeom prst="rect">
            <a:avLst/>
          </a:prstGeom>
        </p:spPr>
        <p:txBody>
          <a:bodyPr wrap="square">
            <a:spAutoFit/>
          </a:bodyPr>
          <a:lstStyle/>
          <a:p>
            <a:r>
              <a:rPr lang="zh-TW" altLang="zh-TW" sz="3600" dirty="0">
                <a:solidFill>
                  <a:srgbClr val="A50021"/>
                </a:solidFill>
                <a:ea typeface="華康中特圓體" panose="020F0809000000000000" pitchFamily="49" charset="-120"/>
                <a:cs typeface="細明體" panose="02020509000000000000" pitchFamily="49" charset="-120"/>
              </a:rPr>
              <a:t>花蓮平林</a:t>
            </a:r>
            <a:r>
              <a:rPr lang="zh-TW" altLang="en-US" sz="3600" dirty="0">
                <a:solidFill>
                  <a:srgbClr val="A50021"/>
                </a:solidFill>
                <a:ea typeface="華康中特圓體" panose="020F0809000000000000" pitchFamily="49" charset="-120"/>
                <a:cs typeface="細明體" panose="02020509000000000000" pitchFamily="49" charset="-120"/>
              </a:rPr>
              <a:t>有</a:t>
            </a:r>
            <a:r>
              <a:rPr lang="zh-TW" altLang="zh-TW" sz="3600" dirty="0">
                <a:solidFill>
                  <a:srgbClr val="A50021"/>
                </a:solidFill>
                <a:ea typeface="華康中特圓體" panose="020F0809000000000000" pitchFamily="49" charset="-120"/>
                <a:cs typeface="細明體" panose="02020509000000000000" pitchFamily="49" charset="-120"/>
              </a:rPr>
              <a:t>台灣古代玉器工業區</a:t>
            </a:r>
            <a:r>
              <a:rPr lang="zh-TW" altLang="en-US" sz="3600" dirty="0">
                <a:solidFill>
                  <a:srgbClr val="A50021"/>
                </a:solidFill>
                <a:ea typeface="華康中特圓體" panose="020F0809000000000000" pitchFamily="49" charset="-120"/>
                <a:cs typeface="細明體" panose="02020509000000000000" pitchFamily="49" charset="-120"/>
              </a:rPr>
              <a:t>遺址</a:t>
            </a:r>
            <a:endParaRPr lang="zh-TW" altLang="en-US" sz="3600" dirty="0">
              <a:solidFill>
                <a:srgbClr val="A50021"/>
              </a:solidFill>
            </a:endParaRPr>
          </a:p>
        </p:txBody>
      </p:sp>
      <p:pic>
        <p:nvPicPr>
          <p:cNvPr id="3" name="圖片 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357883" y="824636"/>
            <a:ext cx="7176081" cy="5379519"/>
          </a:xfrm>
          <a:prstGeom prst="rect">
            <a:avLst/>
          </a:prstGeom>
          <a:ln w="12700">
            <a:solidFill>
              <a:schemeClr val="tx1"/>
            </a:solidFill>
          </a:ln>
        </p:spPr>
      </p:pic>
      <p:sp>
        <p:nvSpPr>
          <p:cNvPr id="4" name="矩形 3"/>
          <p:cNvSpPr/>
          <p:nvPr/>
        </p:nvSpPr>
        <p:spPr>
          <a:xfrm>
            <a:off x="4719807" y="6135321"/>
            <a:ext cx="2339102" cy="523220"/>
          </a:xfrm>
          <a:prstGeom prst="rect">
            <a:avLst/>
          </a:prstGeom>
        </p:spPr>
        <p:txBody>
          <a:bodyPr wrap="none">
            <a:spAutoFit/>
          </a:bodyPr>
          <a:lstStyle/>
          <a:p>
            <a:r>
              <a:rPr lang="zh-TW" altLang="en-US" sz="2800" b="1" dirty="0">
                <a:solidFill>
                  <a:srgbClr val="3333FF"/>
                </a:solidFill>
                <a:latin typeface="華康標楷體" panose="03000509000000000000" pitchFamily="65" charset="-120"/>
                <a:ea typeface="華康標楷體" panose="03000509000000000000" pitchFamily="65" charset="-120"/>
                <a:cs typeface="Times New Roman" panose="02020603050405020304" pitchFamily="18" charset="0"/>
              </a:rPr>
              <a:t>台灣</a:t>
            </a:r>
            <a:r>
              <a:rPr lang="zh-TW" altLang="zh-TW" sz="2800" b="1" dirty="0">
                <a:solidFill>
                  <a:srgbClr val="3333FF"/>
                </a:solidFill>
                <a:latin typeface="華康標楷體" panose="03000509000000000000" pitchFamily="65" charset="-120"/>
                <a:ea typeface="華康標楷體" panose="03000509000000000000" pitchFamily="65" charset="-120"/>
                <a:cs typeface="Times New Roman" panose="02020603050405020304" pitchFamily="18" charset="0"/>
              </a:rPr>
              <a:t>豐田玉</a:t>
            </a:r>
            <a:r>
              <a:rPr lang="zh-TW" altLang="en-US" sz="2800" b="1" dirty="0">
                <a:solidFill>
                  <a:srgbClr val="3333FF"/>
                </a:solidFill>
                <a:latin typeface="華康標楷體" panose="03000509000000000000" pitchFamily="65" charset="-120"/>
                <a:ea typeface="華康標楷體" panose="03000509000000000000" pitchFamily="65" charset="-120"/>
                <a:cs typeface="Times New Roman" panose="02020603050405020304" pitchFamily="18" charset="0"/>
              </a:rPr>
              <a:t>器</a:t>
            </a:r>
            <a:endParaRPr lang="zh-TW" altLang="en-US" sz="2800" b="1" dirty="0">
              <a:solidFill>
                <a:srgbClr val="3333FF"/>
              </a:solidFill>
              <a:latin typeface="華康標楷體" panose="03000509000000000000" pitchFamily="65" charset="-120"/>
              <a:ea typeface="華康標楷體" panose="03000509000000000000" pitchFamily="65" charset="-120"/>
            </a:endParaRPr>
          </a:p>
        </p:txBody>
      </p:sp>
    </p:spTree>
    <p:extLst>
      <p:ext uri="{BB962C8B-B14F-4D97-AF65-F5344CB8AC3E}">
        <p14:creationId xmlns:p14="http://schemas.microsoft.com/office/powerpoint/2010/main" val="710102871"/>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txBox="1">
            <a:spLocks/>
          </p:cNvSpPr>
          <p:nvPr/>
        </p:nvSpPr>
        <p:spPr>
          <a:xfrm>
            <a:off x="389466" y="291842"/>
            <a:ext cx="11413067" cy="59246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3600" dirty="0">
                <a:solidFill>
                  <a:srgbClr val="A50021"/>
                </a:solidFill>
                <a:latin typeface="華康中特圓體" panose="020F0809000000000000" pitchFamily="49" charset="-120"/>
                <a:ea typeface="華康中特圓體" panose="020F0809000000000000" pitchFamily="49" charset="-120"/>
              </a:rPr>
              <a:t>台東</a:t>
            </a:r>
            <a:r>
              <a:rPr lang="zh-TW" altLang="zh-TW" sz="3600" dirty="0">
                <a:solidFill>
                  <a:srgbClr val="A50021"/>
                </a:solidFill>
                <a:latin typeface="華康中特圓體" panose="020F0809000000000000" pitchFamily="49" charset="-120"/>
                <a:ea typeface="華康中特圓體" panose="020F0809000000000000" pitchFamily="49" charset="-120"/>
              </a:rPr>
              <a:t>舊香蘭遺址</a:t>
            </a:r>
            <a:r>
              <a:rPr lang="zh-TW" altLang="en-US" sz="3600" dirty="0">
                <a:solidFill>
                  <a:srgbClr val="A50021"/>
                </a:solidFill>
                <a:latin typeface="華康中特圓體" panose="020F0809000000000000" pitchFamily="49" charset="-120"/>
                <a:ea typeface="華康中特圓體" panose="020F0809000000000000" pitchFamily="49" charset="-120"/>
              </a:rPr>
              <a:t>出土</a:t>
            </a:r>
            <a:r>
              <a:rPr lang="zh-TW" altLang="zh-TW" sz="3600" dirty="0">
                <a:solidFill>
                  <a:srgbClr val="A50021"/>
                </a:solidFill>
                <a:latin typeface="華康中特圓體" panose="020F0809000000000000" pitchFamily="49" charset="-120"/>
                <a:ea typeface="華康中特圓體" panose="020F0809000000000000" pitchFamily="49" charset="-120"/>
              </a:rPr>
              <a:t>史前時代工業</a:t>
            </a:r>
            <a:r>
              <a:rPr lang="zh-TW" altLang="en-US" sz="3600" dirty="0">
                <a:solidFill>
                  <a:srgbClr val="A50021"/>
                </a:solidFill>
                <a:latin typeface="華康中特圓體" panose="020F0809000000000000" pitchFamily="49" charset="-120"/>
                <a:ea typeface="華康中特圓體" panose="020F0809000000000000" pitchFamily="49" charset="-120"/>
              </a:rPr>
              <a:t>鑄模</a:t>
            </a:r>
          </a:p>
        </p:txBody>
      </p:sp>
      <p:pic>
        <p:nvPicPr>
          <p:cNvPr id="3" name="圖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6948" y="1549494"/>
            <a:ext cx="6789591" cy="4520260"/>
          </a:xfrm>
          <a:prstGeom prst="rect">
            <a:avLst/>
          </a:prstGeom>
          <a:ln w="12700">
            <a:solidFill>
              <a:schemeClr val="tx1"/>
            </a:solidFill>
          </a:ln>
        </p:spPr>
      </p:pic>
      <p:pic>
        <p:nvPicPr>
          <p:cNvPr id="4" name="圖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1851" y="895125"/>
            <a:ext cx="3831596" cy="5174630"/>
          </a:xfrm>
          <a:prstGeom prst="rect">
            <a:avLst/>
          </a:prstGeom>
          <a:ln w="12700">
            <a:solidFill>
              <a:schemeClr val="tx1"/>
            </a:solidFill>
          </a:ln>
        </p:spPr>
      </p:pic>
      <p:sp>
        <p:nvSpPr>
          <p:cNvPr id="5" name="矩形 4"/>
          <p:cNvSpPr/>
          <p:nvPr/>
        </p:nvSpPr>
        <p:spPr>
          <a:xfrm>
            <a:off x="748553" y="6016122"/>
            <a:ext cx="6238965" cy="523220"/>
          </a:xfrm>
          <a:prstGeom prst="rect">
            <a:avLst/>
          </a:prstGeom>
        </p:spPr>
        <p:txBody>
          <a:bodyPr wrap="square">
            <a:spAutoFit/>
          </a:bodyPr>
          <a:lstStyle/>
          <a:p>
            <a:r>
              <a:rPr lang="zh-TW" altLang="en-US" sz="2800" b="1" dirty="0">
                <a:solidFill>
                  <a:srgbClr val="3333FF"/>
                </a:solidFill>
                <a:latin typeface="華康標楷體" panose="03000509000000000000" pitchFamily="65" charset="-120"/>
                <a:ea typeface="華康標楷體" panose="03000509000000000000" pitchFamily="65" charset="-120"/>
              </a:rPr>
              <a:t>舊香蘭遺址出土兩千年前鑄銅鐵的鑄模</a:t>
            </a:r>
            <a:endParaRPr lang="zh-TW" altLang="en-US" sz="2800" b="1" dirty="0"/>
          </a:p>
        </p:txBody>
      </p:sp>
      <p:sp>
        <p:nvSpPr>
          <p:cNvPr id="6" name="矩形 5"/>
          <p:cNvSpPr/>
          <p:nvPr/>
        </p:nvSpPr>
        <p:spPr>
          <a:xfrm>
            <a:off x="7336539" y="6042938"/>
            <a:ext cx="4493538" cy="523220"/>
          </a:xfrm>
          <a:prstGeom prst="rect">
            <a:avLst/>
          </a:prstGeom>
        </p:spPr>
        <p:txBody>
          <a:bodyPr wrap="none">
            <a:spAutoFit/>
          </a:bodyPr>
          <a:lstStyle/>
          <a:p>
            <a:r>
              <a:rPr lang="zh-TW" altLang="en-US" sz="2800" b="1" dirty="0">
                <a:solidFill>
                  <a:srgbClr val="3333FF"/>
                </a:solidFill>
                <a:latin typeface="華康標楷體" panose="03000509000000000000" pitchFamily="65" charset="-120"/>
                <a:ea typeface="華康標楷體" panose="03000509000000000000" pitchFamily="65" charset="-120"/>
              </a:rPr>
              <a:t>舊香蘭</a:t>
            </a:r>
            <a:r>
              <a:rPr lang="zh-TW" altLang="en-US" sz="2800" b="1" dirty="0">
                <a:solidFill>
                  <a:srgbClr val="3333FF"/>
                </a:solidFill>
                <a:latin typeface="華康標楷體" panose="03000509000000000000" pitchFamily="65" charset="-120"/>
                <a:ea typeface="華康標楷體" panose="03000509000000000000" pitchFamily="65" charset="-120"/>
                <a:cs typeface="Arial Unicode MS" panose="020B0604020202020204" pitchFamily="34" charset="-120"/>
              </a:rPr>
              <a:t>遺</a:t>
            </a:r>
            <a:r>
              <a:rPr lang="zh-TW" altLang="en-US" sz="2800" b="1" dirty="0">
                <a:solidFill>
                  <a:srgbClr val="3333FF"/>
                </a:solidFill>
                <a:latin typeface="華康標楷體" panose="03000509000000000000" pitchFamily="65" charset="-120"/>
                <a:ea typeface="華康標楷體" panose="03000509000000000000" pitchFamily="65" charset="-120"/>
              </a:rPr>
              <a:t>址出土的青銅刀柄</a:t>
            </a:r>
            <a:endParaRPr lang="zh-TW" altLang="en-US" sz="2800" b="1" dirty="0"/>
          </a:p>
        </p:txBody>
      </p:sp>
    </p:spTree>
    <p:extLst>
      <p:ext uri="{BB962C8B-B14F-4D97-AF65-F5344CB8AC3E}">
        <p14:creationId xmlns:p14="http://schemas.microsoft.com/office/powerpoint/2010/main" val="3653511665"/>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529008" y="0"/>
            <a:ext cx="3877985" cy="646331"/>
          </a:xfrm>
          <a:prstGeom prst="rect">
            <a:avLst/>
          </a:prstGeom>
        </p:spPr>
        <p:txBody>
          <a:bodyPr wrap="none">
            <a:spAutoFit/>
          </a:bodyPr>
          <a:lstStyle/>
          <a:p>
            <a:r>
              <a:rPr lang="zh-TW" altLang="zh-TW" sz="3600" dirty="0">
                <a:solidFill>
                  <a:srgbClr val="A50021"/>
                </a:solidFill>
                <a:latin typeface="華康中特圓體" panose="020F0809000000000000" pitchFamily="49" charset="-120"/>
                <a:ea typeface="華康中特圓體" panose="020F0809000000000000" pitchFamily="49" charset="-120"/>
              </a:rPr>
              <a:t>台</a:t>
            </a:r>
            <a:r>
              <a:rPr lang="zh-TW" altLang="en-US" sz="3600" dirty="0">
                <a:solidFill>
                  <a:srgbClr val="A50021"/>
                </a:solidFill>
                <a:latin typeface="華康中特圓體" panose="020F0809000000000000" pitchFamily="49" charset="-120"/>
                <a:ea typeface="華康中特圓體" panose="020F0809000000000000" pitchFamily="49" charset="-120"/>
              </a:rPr>
              <a:t>灣就</a:t>
            </a:r>
            <a:r>
              <a:rPr lang="zh-TW" altLang="zh-TW" sz="3600" dirty="0">
                <a:solidFill>
                  <a:srgbClr val="A50021"/>
                </a:solidFill>
                <a:latin typeface="華康中特圓體" panose="020F0809000000000000" pitchFamily="49" charset="-120"/>
                <a:ea typeface="華康中特圓體" panose="020F0809000000000000" pitchFamily="49" charset="-120"/>
              </a:rPr>
              <a:t>是黃金古國</a:t>
            </a:r>
            <a:endParaRPr lang="zh-TW" altLang="en-US" sz="3600" dirty="0">
              <a:solidFill>
                <a:srgbClr val="A50021"/>
              </a:solidFill>
              <a:latin typeface="華康中特圓體" panose="020F0809000000000000" pitchFamily="49" charset="-120"/>
              <a:ea typeface="華康中特圓體" panose="020F0809000000000000" pitchFamily="49" charset="-120"/>
            </a:endParaRPr>
          </a:p>
        </p:txBody>
      </p:sp>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8573" y="741931"/>
            <a:ext cx="5083285" cy="5550714"/>
          </a:xfrm>
          <a:prstGeom prst="rect">
            <a:avLst/>
          </a:prstGeom>
          <a:ln w="12700">
            <a:solidFill>
              <a:schemeClr val="tx1"/>
            </a:solidFill>
          </a:ln>
        </p:spPr>
      </p:pic>
      <p:sp>
        <p:nvSpPr>
          <p:cNvPr id="4" name="矩形 3"/>
          <p:cNvSpPr/>
          <p:nvPr/>
        </p:nvSpPr>
        <p:spPr>
          <a:xfrm>
            <a:off x="1048573" y="6211731"/>
            <a:ext cx="4955203" cy="523220"/>
          </a:xfrm>
          <a:prstGeom prst="rect">
            <a:avLst/>
          </a:prstGeom>
        </p:spPr>
        <p:txBody>
          <a:bodyPr wrap="none">
            <a:spAutoFit/>
          </a:bodyPr>
          <a:lstStyle/>
          <a:p>
            <a:pPr algn="ctr">
              <a:defRPr/>
            </a:pPr>
            <a:r>
              <a:rPr lang="zh-TW" altLang="en-US" sz="2800" b="1" kern="100" spc="300" dirty="0">
                <a:solidFill>
                  <a:srgbClr val="3333FF"/>
                </a:solidFill>
                <a:latin typeface="華康標楷體" panose="03000509000000000000" pitchFamily="65" charset="-120"/>
                <a:ea typeface="華康標楷體" panose="03000509000000000000" pitchFamily="65" charset="-120"/>
                <a:cs typeface="Times New Roman" panose="02020603050405020304" pitchFamily="18" charset="0"/>
              </a:rPr>
              <a:t>淘金勝地</a:t>
            </a:r>
            <a:r>
              <a:rPr lang="zh-TW" altLang="zh-TW" sz="2800" b="1" kern="100" spc="300" dirty="0">
                <a:solidFill>
                  <a:srgbClr val="3333FF"/>
                </a:solidFill>
                <a:latin typeface="華康標楷體" panose="03000509000000000000" pitchFamily="65" charset="-120"/>
                <a:ea typeface="華康標楷體" panose="03000509000000000000" pitchFamily="65" charset="-120"/>
                <a:cs typeface="Times New Roman" panose="02020603050405020304" pitchFamily="18" charset="0"/>
              </a:rPr>
              <a:t>得其黎</a:t>
            </a:r>
            <a:r>
              <a:rPr lang="zh-TW" altLang="zh-TW" sz="2800" b="1" kern="0" spc="300" dirty="0">
                <a:solidFill>
                  <a:srgbClr val="3333FF"/>
                </a:solidFill>
                <a:latin typeface="華康標楷體" panose="03000509000000000000" pitchFamily="65" charset="-120"/>
                <a:ea typeface="華康標楷體" panose="03000509000000000000" pitchFamily="65" charset="-120"/>
                <a:cs typeface="Times New Roman" panose="02020603050405020304" pitchFamily="18" charset="0"/>
              </a:rPr>
              <a:t>三角洲</a:t>
            </a:r>
            <a:r>
              <a:rPr lang="zh-TW" altLang="en-US" sz="2800" b="1" kern="0" spc="300" dirty="0">
                <a:solidFill>
                  <a:srgbClr val="3333FF"/>
                </a:solidFill>
                <a:latin typeface="華康標楷體" panose="03000509000000000000" pitchFamily="65" charset="-120"/>
                <a:ea typeface="華康標楷體" panose="03000509000000000000" pitchFamily="65" charset="-120"/>
                <a:cs typeface="Times New Roman" panose="02020603050405020304" pitchFamily="18" charset="0"/>
              </a:rPr>
              <a:t>地圖</a:t>
            </a:r>
            <a:endParaRPr lang="zh-TW" altLang="en-US" sz="2800" b="1" spc="300" dirty="0">
              <a:solidFill>
                <a:srgbClr val="3333FF"/>
              </a:solidFill>
              <a:latin typeface="華康標楷體" panose="03000509000000000000" pitchFamily="65" charset="-120"/>
              <a:ea typeface="華康標楷體" panose="03000509000000000000" pitchFamily="65" charset="-120"/>
            </a:endParaRPr>
          </a:p>
        </p:txBody>
      </p:sp>
      <p:sp>
        <p:nvSpPr>
          <p:cNvPr id="5" name="內容版面配置區 1"/>
          <p:cNvSpPr txBox="1">
            <a:spLocks/>
          </p:cNvSpPr>
          <p:nvPr/>
        </p:nvSpPr>
        <p:spPr>
          <a:xfrm>
            <a:off x="6468000" y="741931"/>
            <a:ext cx="5025158" cy="591436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hangingPunct="0">
              <a:lnSpc>
                <a:spcPts val="3600"/>
              </a:lnSpc>
              <a:spcBef>
                <a:spcPts val="300"/>
              </a:spcBef>
              <a:buNone/>
            </a:pPr>
            <a:r>
              <a:rPr lang="en-US" altLang="zh-TW" dirty="0">
                <a:solidFill>
                  <a:srgbClr val="000066"/>
                </a:solidFill>
                <a:latin typeface="華康中圓體" panose="020F0509000000000000" pitchFamily="49" charset="-120"/>
                <a:ea typeface="華康中圓體" panose="020F0509000000000000" pitchFamily="49" charset="-120"/>
                <a:cs typeface="Arial Unicode MS" panose="020B0604020202020204" pitchFamily="34" charset="-120"/>
              </a:rPr>
              <a:t>1936</a:t>
            </a:r>
            <a:r>
              <a:rPr lang="zh-TW" altLang="en-US"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年</a:t>
            </a:r>
            <a:r>
              <a:rPr lang="zh-TW" altLang="zh-TW"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日治時代</a:t>
            </a:r>
            <a:r>
              <a:rPr lang="zh-TW" altLang="en-US"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a:t>
            </a:r>
            <a:r>
              <a:rPr lang="zh-TW" altLang="zh-TW"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在整修立</a:t>
            </a:r>
            <a:r>
              <a:rPr lang="zh-TW" altLang="zh-TW" dirty="0">
                <a:solidFill>
                  <a:srgbClr val="000066"/>
                </a:solidFill>
                <a:latin typeface="華康細圓體" panose="020F0309000000000000" pitchFamily="49" charset="-120"/>
                <a:ea typeface="華康細圓體" panose="020F0309000000000000" pitchFamily="49" charset="-120"/>
                <a:cs typeface="Times New Roman" panose="02020603050405020304" pitchFamily="18" charset="0"/>
              </a:rPr>
              <a:t>霧</a:t>
            </a:r>
            <a:r>
              <a:rPr lang="zh-TW" altLang="zh-TW"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溪橋時</a:t>
            </a:r>
            <a:r>
              <a:rPr lang="zh-TW" altLang="en-US"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a:t>
            </a:r>
            <a:r>
              <a:rPr lang="zh-TW" altLang="zh-TW"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曾在橋</a:t>
            </a:r>
            <a:r>
              <a:rPr lang="zh-TW" altLang="zh-TW" dirty="0">
                <a:solidFill>
                  <a:srgbClr val="000066"/>
                </a:solidFill>
                <a:latin typeface="華康細圓體" panose="020F0309000000000000" pitchFamily="49" charset="-120"/>
                <a:ea typeface="華康細圓體" panose="020F0309000000000000" pitchFamily="49" charset="-120"/>
                <a:cs typeface="Times New Roman" panose="02020603050405020304" pitchFamily="18" charset="0"/>
              </a:rPr>
              <a:t>邊</a:t>
            </a:r>
            <a:r>
              <a:rPr lang="zh-TW" altLang="zh-TW"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的</a:t>
            </a:r>
            <a:r>
              <a:rPr lang="zh-TW" altLang="en-US"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花蓮縣</a:t>
            </a:r>
            <a:r>
              <a:rPr lang="zh-TW" altLang="zh-TW"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崇德部落挖掘出兩百多具的無名骨骸。這件震撼當</a:t>
            </a:r>
            <a:r>
              <a:rPr lang="zh-TW" altLang="en-US"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年</a:t>
            </a:r>
            <a:r>
              <a:rPr lang="zh-TW" altLang="zh-TW"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的</a:t>
            </a:r>
            <a:r>
              <a:rPr lang="zh-TW" altLang="zh-TW" kern="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a:t>
            </a:r>
            <a:r>
              <a:rPr lang="zh-TW" altLang="zh-TW"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萬人塚</a:t>
            </a:r>
            <a:r>
              <a:rPr lang="zh-TW" altLang="zh-TW" kern="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a:t>
            </a:r>
            <a:r>
              <a:rPr lang="zh-TW" altLang="en-US"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a:t>
            </a:r>
            <a:r>
              <a:rPr lang="zh-TW" altLang="zh-TW"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當中有許多手臂、腿骨都比台灣各族群</a:t>
            </a:r>
            <a:r>
              <a:rPr lang="zh-TW" altLang="en-US"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的人</a:t>
            </a:r>
            <a:r>
              <a:rPr lang="zh-TW" altLang="zh-TW"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來得長</a:t>
            </a:r>
            <a:r>
              <a:rPr lang="zh-TW" altLang="en-US"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a:t>
            </a:r>
            <a:r>
              <a:rPr lang="zh-TW" altLang="zh-TW"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有些還找不到頭</a:t>
            </a:r>
            <a:r>
              <a:rPr lang="zh-TW" altLang="zh-TW" dirty="0">
                <a:solidFill>
                  <a:srgbClr val="000066"/>
                </a:solidFill>
                <a:latin typeface="華康細圓體" panose="020F0309000000000000" pitchFamily="49" charset="-120"/>
                <a:ea typeface="華康細圓體" panose="020F0309000000000000" pitchFamily="49" charset="-120"/>
                <a:cs typeface="Times New Roman" panose="02020603050405020304" pitchFamily="18" charset="0"/>
              </a:rPr>
              <a:t>顱</a:t>
            </a:r>
            <a:r>
              <a:rPr lang="zh-TW" altLang="en-US"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a:t>
            </a:r>
            <a:r>
              <a:rPr lang="zh-TW" altLang="zh-TW"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還有許多淘金用具伴隨骨骸出土。</a:t>
            </a:r>
            <a:r>
              <a:rPr lang="zh-TW" altLang="zh-TW" kern="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由</a:t>
            </a:r>
            <a:r>
              <a:rPr lang="zh-TW" altLang="zh-TW"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崇德部落</a:t>
            </a:r>
            <a:r>
              <a:rPr lang="zh-TW" altLang="en-US" kern="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a:t>
            </a:r>
            <a:r>
              <a:rPr lang="zh-TW" altLang="zh-TW"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萬人塚</a:t>
            </a:r>
            <a:r>
              <a:rPr lang="zh-TW" altLang="en-US" kern="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a:t>
            </a:r>
            <a:r>
              <a:rPr lang="zh-TW" altLang="zh-TW"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出土的</a:t>
            </a:r>
            <a:r>
              <a:rPr lang="zh-TW" altLang="zh-TW" kern="100" dirty="0">
                <a:solidFill>
                  <a:srgbClr val="000066"/>
                </a:solidFill>
                <a:latin typeface="華康細圓體" panose="020F0309000000000000" pitchFamily="49" charset="-120"/>
                <a:ea typeface="華康細圓體" panose="020F0309000000000000" pitchFamily="49" charset="-120"/>
                <a:cs typeface="Times New Roman" panose="02020603050405020304" pitchFamily="18" charset="0"/>
              </a:rPr>
              <a:t>遺</a:t>
            </a:r>
            <a:r>
              <a:rPr lang="zh-TW" altLang="zh-TW"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骸包括各國不同的人種</a:t>
            </a:r>
            <a:r>
              <a:rPr lang="zh-TW" altLang="en-US"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a:t>
            </a:r>
            <a:r>
              <a:rPr lang="zh-TW" altLang="zh-TW"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可以確認</a:t>
            </a:r>
            <a:r>
              <a:rPr lang="zh-TW" altLang="zh-TW" kern="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歐洲探險家眼中的</a:t>
            </a:r>
            <a:r>
              <a:rPr lang="zh-TW" altLang="en-US" kern="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a:t>
            </a:r>
            <a:r>
              <a:rPr lang="zh-TW" altLang="zh-TW" kern="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金銀島</a:t>
            </a:r>
            <a:r>
              <a:rPr lang="zh-TW" altLang="en-US" kern="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a:t>
            </a:r>
            <a:r>
              <a:rPr lang="zh-TW" altLang="zh-TW" kern="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就是台</a:t>
            </a:r>
            <a:r>
              <a:rPr lang="zh-TW" altLang="en-US" dirty="0">
                <a:solidFill>
                  <a:srgbClr val="000066"/>
                </a:solidFill>
                <a:latin typeface="華康中圓體" panose="020F0509000000000000" pitchFamily="49" charset="-120"/>
                <a:ea typeface="華康中圓體" panose="020F0509000000000000" pitchFamily="49" charset="-120"/>
              </a:rPr>
              <a:t>灣</a:t>
            </a:r>
            <a:r>
              <a:rPr lang="zh-TW" altLang="zh-TW" kern="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a:t>
            </a:r>
            <a:endParaRPr lang="en-US" altLang="zh-TW"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endParaRPr>
          </a:p>
        </p:txBody>
      </p:sp>
    </p:spTree>
    <p:extLst>
      <p:ext uri="{BB962C8B-B14F-4D97-AF65-F5344CB8AC3E}">
        <p14:creationId xmlns:p14="http://schemas.microsoft.com/office/powerpoint/2010/main" val="3964427446"/>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895475" y="154195"/>
            <a:ext cx="8000999" cy="553998"/>
          </a:xfrm>
          <a:prstGeom prst="rect">
            <a:avLst/>
          </a:prstGeom>
        </p:spPr>
        <p:txBody>
          <a:bodyPr wrap="square">
            <a:spAutoFit/>
          </a:bodyPr>
          <a:lstStyle/>
          <a:p>
            <a:pPr algn="ctr">
              <a:lnSpc>
                <a:spcPts val="3600"/>
              </a:lnSpc>
            </a:pPr>
            <a:r>
              <a:rPr lang="zh-TW" altLang="en-US" sz="3600" dirty="0">
                <a:solidFill>
                  <a:srgbClr val="A50021"/>
                </a:solidFill>
                <a:latin typeface="華康中特圓體" panose="020F0809000000000000" pitchFamily="49" charset="-120"/>
                <a:ea typeface="華康中特圓體" panose="020F0809000000000000" pitchFamily="49" charset="-120"/>
              </a:rPr>
              <a:t>從太陽帝國往世界各地殖民路線圖</a:t>
            </a:r>
          </a:p>
        </p:txBody>
      </p:sp>
      <p:pic>
        <p:nvPicPr>
          <p:cNvPr id="2"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8455" y="688530"/>
            <a:ext cx="8232274" cy="5964198"/>
          </a:xfrm>
          <a:prstGeom prst="rect">
            <a:avLst/>
          </a:prstGeom>
          <a:ln w="12700">
            <a:solidFill>
              <a:schemeClr val="tx1"/>
            </a:solidFill>
          </a:ln>
        </p:spPr>
      </p:pic>
    </p:spTree>
    <p:extLst>
      <p:ext uri="{BB962C8B-B14F-4D97-AF65-F5344CB8AC3E}">
        <p14:creationId xmlns:p14="http://schemas.microsoft.com/office/powerpoint/2010/main" val="1380953787"/>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416859" y="122325"/>
            <a:ext cx="12204696" cy="72723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3600" dirty="0">
                <a:solidFill>
                  <a:srgbClr val="A50021"/>
                </a:solidFill>
                <a:latin typeface="華康中特圓體" panose="020F0809000000000000" pitchFamily="49" charset="-120"/>
                <a:ea typeface="華康中特圓體" panose="020F0809000000000000" pitchFamily="49" charset="-120"/>
              </a:rPr>
              <a:t>凱達格蘭族稱台灣曾為各邦聯營運中心</a:t>
            </a:r>
          </a:p>
        </p:txBody>
      </p:sp>
      <p:pic>
        <p:nvPicPr>
          <p:cNvPr id="5" name="圖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1189" y="615843"/>
            <a:ext cx="9940101" cy="5688766"/>
          </a:xfrm>
          <a:prstGeom prst="rect">
            <a:avLst/>
          </a:prstGeom>
        </p:spPr>
      </p:pic>
      <p:sp>
        <p:nvSpPr>
          <p:cNvPr id="6" name="Rectangle 4"/>
          <p:cNvSpPr txBox="1">
            <a:spLocks noChangeArrowheads="1"/>
          </p:cNvSpPr>
          <p:nvPr/>
        </p:nvSpPr>
        <p:spPr>
          <a:xfrm>
            <a:off x="1688665" y="6232903"/>
            <a:ext cx="8642350" cy="49013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2800" b="1" dirty="0">
                <a:solidFill>
                  <a:srgbClr val="3333FF"/>
                </a:solidFill>
                <a:latin typeface="華康標楷體" panose="03000509000000000000" pitchFamily="65" charset="-120"/>
                <a:ea typeface="華康標楷體" panose="03000509000000000000" pitchFamily="65" charset="-120"/>
              </a:rPr>
              <a:t>台灣原住民與荷蘭簽訂的「圭籠合約」</a:t>
            </a:r>
          </a:p>
        </p:txBody>
      </p:sp>
    </p:spTree>
    <p:extLst>
      <p:ext uri="{BB962C8B-B14F-4D97-AF65-F5344CB8AC3E}">
        <p14:creationId xmlns:p14="http://schemas.microsoft.com/office/powerpoint/2010/main" val="4257746563"/>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txBox="1">
            <a:spLocks noChangeArrowheads="1"/>
          </p:cNvSpPr>
          <p:nvPr/>
        </p:nvSpPr>
        <p:spPr>
          <a:xfrm>
            <a:off x="2806083" y="6191902"/>
            <a:ext cx="6579834" cy="52443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2800" b="1" dirty="0">
                <a:solidFill>
                  <a:srgbClr val="3333FF"/>
                </a:solidFill>
                <a:latin typeface="華康標楷體" panose="03000509000000000000" pitchFamily="65" charset="-120"/>
                <a:ea typeface="華康標楷體" panose="03000509000000000000" pitchFamily="65" charset="-120"/>
              </a:rPr>
              <a:t>凱達格蘭族各社與荷蘭結盟分佈圖</a:t>
            </a:r>
          </a:p>
        </p:txBody>
      </p:sp>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7577" y="141663"/>
            <a:ext cx="8279194" cy="6051651"/>
          </a:xfrm>
          <a:prstGeom prst="rect">
            <a:avLst/>
          </a:prstGeom>
          <a:ln w="12700">
            <a:solidFill>
              <a:schemeClr val="tx1"/>
            </a:solidFill>
          </a:ln>
        </p:spPr>
      </p:pic>
    </p:spTree>
    <p:extLst>
      <p:ext uri="{BB962C8B-B14F-4D97-AF65-F5344CB8AC3E}">
        <p14:creationId xmlns:p14="http://schemas.microsoft.com/office/powerpoint/2010/main" val="1257241525"/>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832" y="166793"/>
            <a:ext cx="9821329" cy="6072523"/>
          </a:xfrm>
          <a:prstGeom prst="rect">
            <a:avLst/>
          </a:prstGeom>
          <a:ln w="12700">
            <a:solidFill>
              <a:schemeClr val="tx1"/>
            </a:solidFill>
          </a:ln>
        </p:spPr>
      </p:pic>
      <p:sp>
        <p:nvSpPr>
          <p:cNvPr id="3" name="Rectangle 4"/>
          <p:cNvSpPr txBox="1">
            <a:spLocks noChangeArrowheads="1"/>
          </p:cNvSpPr>
          <p:nvPr/>
        </p:nvSpPr>
        <p:spPr>
          <a:xfrm>
            <a:off x="1397656" y="6211853"/>
            <a:ext cx="9531505" cy="48543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2800" b="1" dirty="0">
                <a:solidFill>
                  <a:srgbClr val="3333FF"/>
                </a:solidFill>
                <a:latin typeface="華康標楷體" panose="03000509000000000000" pitchFamily="65" charset="-120"/>
                <a:ea typeface="華康標楷體" panose="03000509000000000000" pitchFamily="65" charset="-120"/>
              </a:rPr>
              <a:t>荷蘭總督依圭籠合約與原住民在土地日交誼</a:t>
            </a:r>
          </a:p>
        </p:txBody>
      </p:sp>
    </p:spTree>
    <p:extLst>
      <p:ext uri="{BB962C8B-B14F-4D97-AF65-F5344CB8AC3E}">
        <p14:creationId xmlns:p14="http://schemas.microsoft.com/office/powerpoint/2010/main" val="2348775868"/>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5659" y="899316"/>
            <a:ext cx="5448467" cy="3554698"/>
          </a:xfrm>
          <a:prstGeom prst="rect">
            <a:avLst/>
          </a:prstGeom>
          <a:ln w="6350">
            <a:solidFill>
              <a:schemeClr val="tx1"/>
            </a:solidFill>
          </a:ln>
        </p:spPr>
      </p:pic>
      <p:sp>
        <p:nvSpPr>
          <p:cNvPr id="6" name="文字方塊 5">
            <a:extLst>
              <a:ext uri="{FF2B5EF4-FFF2-40B4-BE49-F238E27FC236}">
                <a16:creationId xmlns:a16="http://schemas.microsoft.com/office/drawing/2014/main" id="{D795740E-843C-84A1-419A-3D72569ED0A2}"/>
              </a:ext>
            </a:extLst>
          </p:cNvPr>
          <p:cNvSpPr txBox="1"/>
          <p:nvPr/>
        </p:nvSpPr>
        <p:spPr>
          <a:xfrm>
            <a:off x="476432" y="4814597"/>
            <a:ext cx="11239133" cy="1815882"/>
          </a:xfrm>
          <a:prstGeom prst="rect">
            <a:avLst/>
          </a:prstGeom>
          <a:noFill/>
        </p:spPr>
        <p:txBody>
          <a:bodyPr wrap="square">
            <a:spAutoFit/>
          </a:bodyPr>
          <a:lstStyle/>
          <a:p>
            <a:r>
              <a:rPr lang="zh-TW" altLang="en-US" sz="2800" dirty="0">
                <a:solidFill>
                  <a:srgbClr val="002060"/>
                </a:solidFill>
                <a:latin typeface="華康中圓體" panose="020F0509000000000000" pitchFamily="49" charset="-120"/>
                <a:ea typeface="華康中圓體" panose="020F0509000000000000" pitchFamily="49" charset="-120"/>
              </a:rPr>
              <a:t>龜山島附近海域曾發現卅多個海底熱泉噴口，其中有世界最大海底熱泉噴口，直徑四公尺、高六公尺。另有多達</a:t>
            </a:r>
            <a:r>
              <a:rPr lang="en-US" altLang="zh-TW" sz="2800" dirty="0">
                <a:solidFill>
                  <a:srgbClr val="002060"/>
                </a:solidFill>
                <a:latin typeface="華康中圓體" panose="020F0509000000000000" pitchFamily="49" charset="-120"/>
                <a:ea typeface="華康中圓體" panose="020F0509000000000000" pitchFamily="49" charset="-120"/>
              </a:rPr>
              <a:t>60</a:t>
            </a:r>
            <a:r>
              <a:rPr lang="zh-TW" altLang="en-US" sz="2800" dirty="0">
                <a:solidFill>
                  <a:srgbClr val="002060"/>
                </a:solidFill>
                <a:latin typeface="華康中圓體" panose="020F0509000000000000" pitchFamily="49" charset="-120"/>
                <a:ea typeface="華康中圓體" panose="020F0509000000000000" pitchFamily="49" charset="-120"/>
              </a:rPr>
              <a:t>多座噴出型海底火山，其中</a:t>
            </a:r>
            <a:r>
              <a:rPr lang="en-US" altLang="zh-TW" sz="2800" dirty="0">
                <a:solidFill>
                  <a:srgbClr val="002060"/>
                </a:solidFill>
                <a:latin typeface="華康中圓體" panose="020F0509000000000000" pitchFamily="49" charset="-120"/>
                <a:ea typeface="華康中圓體" panose="020F0509000000000000" pitchFamily="49" charset="-120"/>
              </a:rPr>
              <a:t>11</a:t>
            </a:r>
            <a:r>
              <a:rPr lang="zh-TW" altLang="en-US" sz="2800" dirty="0">
                <a:solidFill>
                  <a:srgbClr val="002060"/>
                </a:solidFill>
                <a:latin typeface="華康中圓體" panose="020F0509000000000000" pitchFamily="49" charset="-120"/>
                <a:ea typeface="華康中圓體" panose="020F0509000000000000" pitchFamily="49" charset="-120"/>
              </a:rPr>
              <a:t>座仍為活火山。台灣東北海域地殼內仍充滿岩漿庫，顯示台灣東北海域很容易發生火山爆發，成為台灣海嘯起源區。</a:t>
            </a:r>
          </a:p>
        </p:txBody>
      </p:sp>
      <p:pic>
        <p:nvPicPr>
          <p:cNvPr id="8" name="圖片 7" descr="一張含有 水, 大自然, 水面下的 的圖片&#10;&#10;AI 產生的內容可能不正確。">
            <a:extLst>
              <a:ext uri="{FF2B5EF4-FFF2-40B4-BE49-F238E27FC236}">
                <a16:creationId xmlns:a16="http://schemas.microsoft.com/office/drawing/2014/main" id="{F0048D8B-F7AF-24E3-EB4E-A4924D9DD0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38528" y="899315"/>
            <a:ext cx="3847814" cy="3520600"/>
          </a:xfrm>
          <a:prstGeom prst="rect">
            <a:avLst/>
          </a:prstGeom>
          <a:ln w="6350">
            <a:solidFill>
              <a:schemeClr val="tx1"/>
            </a:solidFill>
          </a:ln>
        </p:spPr>
      </p:pic>
      <p:sp>
        <p:nvSpPr>
          <p:cNvPr id="10" name="文字方塊 9">
            <a:extLst>
              <a:ext uri="{FF2B5EF4-FFF2-40B4-BE49-F238E27FC236}">
                <a16:creationId xmlns:a16="http://schemas.microsoft.com/office/drawing/2014/main" id="{3F670C1E-75D2-6D1A-709E-54E6B87DBE81}"/>
              </a:ext>
            </a:extLst>
          </p:cNvPr>
          <p:cNvSpPr txBox="1"/>
          <p:nvPr/>
        </p:nvSpPr>
        <p:spPr>
          <a:xfrm>
            <a:off x="1" y="220326"/>
            <a:ext cx="12191999" cy="646331"/>
          </a:xfrm>
          <a:prstGeom prst="rect">
            <a:avLst/>
          </a:prstGeom>
          <a:noFill/>
        </p:spPr>
        <p:txBody>
          <a:bodyPr wrap="square">
            <a:spAutoFit/>
          </a:bodyPr>
          <a:lstStyle/>
          <a:p>
            <a:pPr algn="ctr"/>
            <a:r>
              <a:rPr lang="zh-TW" altLang="en-US" sz="3600" dirty="0">
                <a:solidFill>
                  <a:srgbClr val="C00000"/>
                </a:solidFill>
                <a:latin typeface="華康中特圓體" panose="020F0809000000000000" pitchFamily="49" charset="-120"/>
                <a:ea typeface="華康中特圓體" panose="020F0809000000000000" pitchFamily="49" charset="-120"/>
              </a:rPr>
              <a:t>龜山島大約在七千年前火山從海底噴發</a:t>
            </a:r>
          </a:p>
        </p:txBody>
      </p:sp>
      <p:sp>
        <p:nvSpPr>
          <p:cNvPr id="3" name="文字方塊 2">
            <a:extLst>
              <a:ext uri="{FF2B5EF4-FFF2-40B4-BE49-F238E27FC236}">
                <a16:creationId xmlns:a16="http://schemas.microsoft.com/office/drawing/2014/main" id="{89205BE2-ACEA-AF06-167F-CB51B990ED9E}"/>
              </a:ext>
            </a:extLst>
          </p:cNvPr>
          <p:cNvSpPr txBox="1"/>
          <p:nvPr/>
        </p:nvSpPr>
        <p:spPr>
          <a:xfrm>
            <a:off x="3605768" y="4375310"/>
            <a:ext cx="1504334" cy="523220"/>
          </a:xfrm>
          <a:prstGeom prst="rect">
            <a:avLst/>
          </a:prstGeom>
          <a:noFill/>
        </p:spPr>
        <p:txBody>
          <a:bodyPr wrap="square">
            <a:spAutoFit/>
          </a:bodyPr>
          <a:lstStyle/>
          <a:p>
            <a:pPr algn="ctr"/>
            <a:r>
              <a:rPr lang="zh-TW" altLang="en-US" sz="2800" b="1" dirty="0">
                <a:solidFill>
                  <a:srgbClr val="3333FF"/>
                </a:solidFill>
                <a:latin typeface="華康標楷體" panose="03000509000000000000" pitchFamily="65" charset="-120"/>
                <a:ea typeface="華康標楷體" panose="03000509000000000000" pitchFamily="65" charset="-120"/>
              </a:rPr>
              <a:t>龜山島</a:t>
            </a:r>
          </a:p>
        </p:txBody>
      </p:sp>
      <p:sp>
        <p:nvSpPr>
          <p:cNvPr id="7" name="文字方塊 6">
            <a:extLst>
              <a:ext uri="{FF2B5EF4-FFF2-40B4-BE49-F238E27FC236}">
                <a16:creationId xmlns:a16="http://schemas.microsoft.com/office/drawing/2014/main" id="{48E4255A-939D-5E31-A6F5-1621463B89A5}"/>
              </a:ext>
            </a:extLst>
          </p:cNvPr>
          <p:cNvSpPr txBox="1"/>
          <p:nvPr/>
        </p:nvSpPr>
        <p:spPr>
          <a:xfrm>
            <a:off x="7742965" y="4355646"/>
            <a:ext cx="2622539" cy="523220"/>
          </a:xfrm>
          <a:prstGeom prst="rect">
            <a:avLst/>
          </a:prstGeom>
          <a:noFill/>
        </p:spPr>
        <p:txBody>
          <a:bodyPr wrap="square">
            <a:spAutoFit/>
          </a:bodyPr>
          <a:lstStyle/>
          <a:p>
            <a:pPr algn="ctr"/>
            <a:r>
              <a:rPr lang="zh-TW" altLang="en-US" sz="2800" b="1" dirty="0">
                <a:solidFill>
                  <a:srgbClr val="3333FF"/>
                </a:solidFill>
                <a:latin typeface="華康標楷體" panose="03000509000000000000" pitchFamily="65" charset="-120"/>
                <a:ea typeface="華康標楷體" panose="03000509000000000000" pitchFamily="65" charset="-120"/>
              </a:rPr>
              <a:t>海底熱泉噴口</a:t>
            </a:r>
          </a:p>
        </p:txBody>
      </p:sp>
    </p:spTree>
    <p:extLst>
      <p:ext uri="{BB962C8B-B14F-4D97-AF65-F5344CB8AC3E}">
        <p14:creationId xmlns:p14="http://schemas.microsoft.com/office/powerpoint/2010/main" val="1749594675"/>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232673" y="66018"/>
            <a:ext cx="8032968" cy="646331"/>
          </a:xfrm>
          <a:prstGeom prst="rect">
            <a:avLst/>
          </a:prstGeom>
        </p:spPr>
        <p:txBody>
          <a:bodyPr wrap="none">
            <a:spAutoFit/>
          </a:bodyPr>
          <a:lstStyle/>
          <a:p>
            <a:r>
              <a:rPr lang="zh-TW" altLang="en-US" sz="3600" dirty="0">
                <a:solidFill>
                  <a:srgbClr val="A50021"/>
                </a:solidFill>
                <a:latin typeface="華康中特圓體" panose="020F0809000000000000" pitchFamily="49" charset="-120"/>
                <a:ea typeface="華康中特圓體" panose="020F0809000000000000" pitchFamily="49" charset="-120"/>
              </a:rPr>
              <a:t>六千年前受到大天災原住</a:t>
            </a:r>
            <a:r>
              <a:rPr lang="zh-TW" altLang="zh-TW" sz="3600" dirty="0">
                <a:solidFill>
                  <a:srgbClr val="A50021"/>
                </a:solidFill>
                <a:latin typeface="華康中特圓體" panose="020F0809000000000000" pitchFamily="49" charset="-120"/>
                <a:ea typeface="華康中特圓體" panose="020F0809000000000000" pitchFamily="49" charset="-120"/>
                <a:cs typeface="細明體" panose="02020509000000000000" pitchFamily="49" charset="-120"/>
              </a:rPr>
              <a:t>民</a:t>
            </a:r>
            <a:r>
              <a:rPr lang="zh-TW" altLang="en-US" sz="3600" dirty="0">
                <a:solidFill>
                  <a:srgbClr val="A50021"/>
                </a:solidFill>
                <a:latin typeface="華康中特圓體" panose="020F0809000000000000" pitchFamily="49" charset="-120"/>
                <a:ea typeface="華康中特圓體" panose="020F0809000000000000" pitchFamily="49" charset="-120"/>
                <a:cs typeface="細明體" panose="02020509000000000000" pitchFamily="49" charset="-120"/>
              </a:rPr>
              <a:t>從</a:t>
            </a:r>
            <a:r>
              <a:rPr lang="zh-TW" altLang="zh-TW" sz="3600" dirty="0">
                <a:solidFill>
                  <a:srgbClr val="A50021"/>
                </a:solidFill>
                <a:latin typeface="華康中特圓體" panose="020F0809000000000000" pitchFamily="49" charset="-120"/>
                <a:ea typeface="華康中特圓體" panose="020F0809000000000000" pitchFamily="49" charset="-120"/>
              </a:rPr>
              <a:t>台</a:t>
            </a:r>
            <a:r>
              <a:rPr lang="zh-TW" altLang="zh-TW" sz="3600" dirty="0">
                <a:solidFill>
                  <a:srgbClr val="A50021"/>
                </a:solidFill>
                <a:latin typeface="華康中特圓體" panose="020F0809000000000000" pitchFamily="49" charset="-120"/>
                <a:ea typeface="華康中特圓體" panose="020F0809000000000000" pitchFamily="49" charset="-120"/>
                <a:cs typeface="細明體" panose="02020509000000000000" pitchFamily="49" charset="-120"/>
              </a:rPr>
              <a:t>灣出走</a:t>
            </a:r>
            <a:endParaRPr lang="zh-TW" altLang="en-US" sz="3600" dirty="0">
              <a:solidFill>
                <a:srgbClr val="A50021"/>
              </a:solidFill>
              <a:latin typeface="華康中特圓體" panose="020F0809000000000000" pitchFamily="49" charset="-120"/>
              <a:ea typeface="華康中特圓體" panose="020F0809000000000000" pitchFamily="49" charset="-120"/>
            </a:endParaRPr>
          </a:p>
        </p:txBody>
      </p:sp>
      <p:sp>
        <p:nvSpPr>
          <p:cNvPr id="3" name="矩形 2"/>
          <p:cNvSpPr/>
          <p:nvPr/>
        </p:nvSpPr>
        <p:spPr>
          <a:xfrm>
            <a:off x="8836090" y="678891"/>
            <a:ext cx="3070774" cy="6124754"/>
          </a:xfrm>
          <a:prstGeom prst="rect">
            <a:avLst/>
          </a:prstGeom>
        </p:spPr>
        <p:txBody>
          <a:bodyPr wrap="square">
            <a:spAutoFit/>
          </a:bodyPr>
          <a:lstStyle/>
          <a:p>
            <a:r>
              <a:rPr lang="en-US" altLang="zh-TW" sz="2800" dirty="0">
                <a:solidFill>
                  <a:srgbClr val="002060"/>
                </a:solidFill>
                <a:latin typeface="華康中圓體" panose="020F0509000000000000" pitchFamily="49" charset="-120"/>
                <a:ea typeface="華康中圓體" panose="020F0509000000000000" pitchFamily="49" charset="-120"/>
                <a:cs typeface="新細明體" panose="02020500000000000000" pitchFamily="18" charset="-120"/>
              </a:rPr>
              <a:t>2010</a:t>
            </a:r>
            <a:r>
              <a:rPr lang="zh-TW" altLang="en-US" sz="2800" dirty="0">
                <a:solidFill>
                  <a:srgbClr val="002060"/>
                </a:solidFill>
                <a:latin typeface="華康中圓體" panose="020F0509000000000000" pitchFamily="49" charset="-120"/>
                <a:ea typeface="華康中圓體" panose="020F0509000000000000" pitchFamily="49" charset="-120"/>
                <a:cs typeface="新細明體" panose="02020500000000000000" pitchFamily="18" charset="-120"/>
              </a:rPr>
              <a:t>年地質學家發表台灣最近一次火山爆發是大約在六千年前台灣北部大屯山系的七星山火山大爆發。噴發期大約</a:t>
            </a:r>
            <a:r>
              <a:rPr lang="en-US" altLang="zh-TW" sz="2800" dirty="0">
                <a:solidFill>
                  <a:srgbClr val="002060"/>
                </a:solidFill>
                <a:latin typeface="華康中圓體" panose="020F0509000000000000" pitchFamily="49" charset="-120"/>
                <a:ea typeface="華康中圓體" panose="020F0509000000000000" pitchFamily="49" charset="-120"/>
                <a:cs typeface="新細明體" panose="02020500000000000000" pitchFamily="18" charset="-120"/>
              </a:rPr>
              <a:t>500-1800</a:t>
            </a:r>
            <a:r>
              <a:rPr lang="zh-TW" altLang="en-US" sz="2800" dirty="0">
                <a:solidFill>
                  <a:srgbClr val="002060"/>
                </a:solidFill>
                <a:latin typeface="華康中圓體" panose="020F0509000000000000" pitchFamily="49" charset="-120"/>
                <a:ea typeface="華康中圓體" panose="020F0509000000000000" pitchFamily="49" charset="-120"/>
                <a:cs typeface="新細明體" panose="02020500000000000000" pitchFamily="18" charset="-120"/>
              </a:rPr>
              <a:t>天。七星山可能是一次猛烈的火山噴發，在構造斷層交接處發生重力崩塌，引發地震活動，形成大天災，引發居民出走。</a:t>
            </a:r>
            <a:endParaRPr lang="zh-TW" altLang="en-US" sz="2800" dirty="0">
              <a:solidFill>
                <a:srgbClr val="002060"/>
              </a:solidFill>
              <a:latin typeface="華康中圓體" panose="020F0509000000000000" pitchFamily="49" charset="-120"/>
              <a:ea typeface="華康中圓體" panose="020F0509000000000000" pitchFamily="49" charset="-120"/>
            </a:endParaRPr>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838" y="712349"/>
            <a:ext cx="8042986" cy="5314557"/>
          </a:xfrm>
          <a:prstGeom prst="rect">
            <a:avLst/>
          </a:prstGeom>
          <a:ln w="12700">
            <a:solidFill>
              <a:schemeClr val="tx1"/>
            </a:solidFill>
          </a:ln>
        </p:spPr>
      </p:pic>
      <p:sp>
        <p:nvSpPr>
          <p:cNvPr id="6" name="文字方塊 5">
            <a:extLst>
              <a:ext uri="{FF2B5EF4-FFF2-40B4-BE49-F238E27FC236}">
                <a16:creationId xmlns:a16="http://schemas.microsoft.com/office/drawing/2014/main" id="{FB2D89E8-3AD0-A783-B3E8-77A86DA6B35D}"/>
              </a:ext>
            </a:extLst>
          </p:cNvPr>
          <p:cNvSpPr txBox="1"/>
          <p:nvPr/>
        </p:nvSpPr>
        <p:spPr>
          <a:xfrm>
            <a:off x="186613" y="6026906"/>
            <a:ext cx="8649478" cy="523220"/>
          </a:xfrm>
          <a:prstGeom prst="rect">
            <a:avLst/>
          </a:prstGeom>
          <a:noFill/>
        </p:spPr>
        <p:txBody>
          <a:bodyPr wrap="square">
            <a:spAutoFit/>
          </a:bodyPr>
          <a:lstStyle/>
          <a:p>
            <a:r>
              <a:rPr lang="zh-TW" altLang="en-US" sz="2800" b="1" dirty="0">
                <a:solidFill>
                  <a:srgbClr val="3333FF"/>
                </a:solidFill>
                <a:latin typeface="華康標楷體" panose="03000509000000000000" pitchFamily="65" charset="-120"/>
                <a:ea typeface="華康標楷體" panose="03000509000000000000" pitchFamily="65" charset="-120"/>
              </a:rPr>
              <a:t>七星山仍是活火山，圖中白色部分仍在噴出硫磺煙霧。</a:t>
            </a:r>
          </a:p>
        </p:txBody>
      </p:sp>
    </p:spTree>
    <p:extLst>
      <p:ext uri="{BB962C8B-B14F-4D97-AF65-F5344CB8AC3E}">
        <p14:creationId xmlns:p14="http://schemas.microsoft.com/office/powerpoint/2010/main" val="2198368667"/>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2"/>
          <a:stretch>
            <a:fillRect/>
          </a:stretch>
        </p:blipFill>
        <p:spPr>
          <a:xfrm>
            <a:off x="8668679" y="756644"/>
            <a:ext cx="2604544" cy="2680547"/>
          </a:xfrm>
          <a:prstGeom prst="rect">
            <a:avLst/>
          </a:prstGeom>
          <a:ln w="12700">
            <a:solidFill>
              <a:schemeClr val="tx1"/>
            </a:solidFill>
          </a:ln>
        </p:spPr>
      </p:pic>
      <p:sp>
        <p:nvSpPr>
          <p:cNvPr id="6" name="矩形 5"/>
          <p:cNvSpPr/>
          <p:nvPr/>
        </p:nvSpPr>
        <p:spPr>
          <a:xfrm>
            <a:off x="208894" y="102122"/>
            <a:ext cx="11771611" cy="646331"/>
          </a:xfrm>
          <a:prstGeom prst="rect">
            <a:avLst/>
          </a:prstGeom>
        </p:spPr>
        <p:txBody>
          <a:bodyPr wrap="square">
            <a:spAutoFit/>
          </a:bodyPr>
          <a:lstStyle/>
          <a:p>
            <a:pPr algn="ctr"/>
            <a:r>
              <a:rPr lang="zh-TW" altLang="zh-TW" sz="3600" dirty="0">
                <a:solidFill>
                  <a:srgbClr val="A50021"/>
                </a:solidFill>
                <a:latin typeface="華康中特圓體" panose="020F0809000000000000" pitchFamily="49" charset="-120"/>
                <a:ea typeface="華康中特圓體" panose="020F0809000000000000" pitchFamily="49" charset="-120"/>
                <a:cs typeface="Arial" panose="020B0604020202020204" pitchFamily="34" charset="0"/>
              </a:rPr>
              <a:t>屏東九棚</a:t>
            </a:r>
            <a:r>
              <a:rPr lang="zh-TW" altLang="en-US" sz="3600" dirty="0">
                <a:solidFill>
                  <a:srgbClr val="A50021"/>
                </a:solidFill>
                <a:latin typeface="華康中特圓體" panose="020F0809000000000000" pitchFamily="49" charset="-120"/>
                <a:ea typeface="華康中特圓體" panose="020F0809000000000000" pitchFamily="49" charset="-120"/>
                <a:cs typeface="Arial" panose="020B0604020202020204" pitchFamily="34" charset="0"/>
              </a:rPr>
              <a:t>有三顆五千餘年前的</a:t>
            </a:r>
            <a:r>
              <a:rPr lang="zh-TW" altLang="zh-TW" sz="3600" dirty="0">
                <a:solidFill>
                  <a:srgbClr val="A50021"/>
                </a:solidFill>
                <a:latin typeface="華康中特圓體" panose="020F0809000000000000" pitchFamily="49" charset="-120"/>
                <a:ea typeface="華康中特圓體" panose="020F0809000000000000" pitchFamily="49" charset="-120"/>
                <a:cs typeface="Arial" panose="020B0604020202020204" pitchFamily="34" charset="0"/>
              </a:rPr>
              <a:t>海嘯石</a:t>
            </a:r>
            <a:endParaRPr lang="zh-TW" altLang="en-US" sz="3600" dirty="0"/>
          </a:p>
        </p:txBody>
      </p:sp>
      <p:sp>
        <p:nvSpPr>
          <p:cNvPr id="8" name="矩形 7">
            <a:extLst>
              <a:ext uri="{FF2B5EF4-FFF2-40B4-BE49-F238E27FC236}">
                <a16:creationId xmlns:a16="http://schemas.microsoft.com/office/drawing/2014/main" id="{B8E03FD4-FE1F-8A44-7850-8621E2387A7F}"/>
              </a:ext>
            </a:extLst>
          </p:cNvPr>
          <p:cNvSpPr/>
          <p:nvPr/>
        </p:nvSpPr>
        <p:spPr>
          <a:xfrm>
            <a:off x="108128" y="3495463"/>
            <a:ext cx="11975743" cy="646331"/>
          </a:xfrm>
          <a:prstGeom prst="rect">
            <a:avLst/>
          </a:prstGeom>
        </p:spPr>
        <p:txBody>
          <a:bodyPr wrap="square">
            <a:spAutoFit/>
          </a:bodyPr>
          <a:lstStyle/>
          <a:p>
            <a:pPr algn="ctr"/>
            <a:r>
              <a:rPr lang="zh-TW" altLang="en-US" sz="3600" dirty="0">
                <a:solidFill>
                  <a:srgbClr val="A50021"/>
                </a:solidFill>
                <a:latin typeface="華康中特圓體" panose="020F0809000000000000" pitchFamily="49" charset="-120"/>
                <a:ea typeface="華康中特圓體" panose="020F0809000000000000" pitchFamily="49" charset="-120"/>
              </a:rPr>
              <a:t>蘭嶼有</a:t>
            </a:r>
            <a:r>
              <a:rPr lang="en-US" altLang="zh-TW" sz="3600" b="1" dirty="0">
                <a:solidFill>
                  <a:srgbClr val="A50021"/>
                </a:solidFill>
                <a:latin typeface="Arial" panose="020B0604020202020204" pitchFamily="34" charset="0"/>
                <a:ea typeface="華康中特圓體" panose="020F0809000000000000" pitchFamily="49" charset="-120"/>
                <a:cs typeface="Arial" panose="020B0604020202020204" pitchFamily="34" charset="0"/>
              </a:rPr>
              <a:t>14</a:t>
            </a:r>
            <a:r>
              <a:rPr lang="zh-TW" altLang="en-US" sz="3600" dirty="0">
                <a:solidFill>
                  <a:srgbClr val="A50021"/>
                </a:solidFill>
                <a:latin typeface="Arial" panose="020B0604020202020204" pitchFamily="34" charset="0"/>
                <a:ea typeface="華康中特圓體" panose="020F0809000000000000" pitchFamily="49" charset="-120"/>
                <a:cs typeface="Arial" panose="020B0604020202020204" pitchFamily="34" charset="0"/>
              </a:rPr>
              <a:t>顆有</a:t>
            </a:r>
            <a:r>
              <a:rPr lang="en-US" altLang="zh-TW" sz="3600" dirty="0">
                <a:solidFill>
                  <a:srgbClr val="A50021"/>
                </a:solidFill>
                <a:latin typeface="Arial" panose="020B0604020202020204" pitchFamily="34" charset="0"/>
                <a:ea typeface="華康中特圓體" panose="020F0809000000000000" pitchFamily="49" charset="-120"/>
                <a:cs typeface="Arial" panose="020B0604020202020204" pitchFamily="34" charset="0"/>
              </a:rPr>
              <a:t>7</a:t>
            </a:r>
            <a:r>
              <a:rPr lang="zh-TW" altLang="en-US" sz="3600" dirty="0">
                <a:solidFill>
                  <a:srgbClr val="A50021"/>
                </a:solidFill>
                <a:latin typeface="華康中特圓體" panose="020F0809000000000000" pitchFamily="49" charset="-120"/>
                <a:ea typeface="華康中特圓體" panose="020F0809000000000000" pitchFamily="49" charset="-120"/>
              </a:rPr>
              <a:t>千多年前的海嘯石</a:t>
            </a:r>
          </a:p>
        </p:txBody>
      </p:sp>
      <p:graphicFrame>
        <p:nvGraphicFramePr>
          <p:cNvPr id="9" name="物件 8">
            <a:extLst>
              <a:ext uri="{FF2B5EF4-FFF2-40B4-BE49-F238E27FC236}">
                <a16:creationId xmlns:a16="http://schemas.microsoft.com/office/drawing/2014/main" id="{6E066EBA-4512-F294-863B-9396A3926795}"/>
              </a:ext>
            </a:extLst>
          </p:cNvPr>
          <p:cNvGraphicFramePr>
            <a:graphicFrameLocks noChangeAspect="1"/>
          </p:cNvGraphicFramePr>
          <p:nvPr>
            <p:extLst>
              <p:ext uri="{D42A27DB-BD31-4B8C-83A1-F6EECF244321}">
                <p14:modId xmlns:p14="http://schemas.microsoft.com/office/powerpoint/2010/main" val="273206250"/>
              </p:ext>
            </p:extLst>
          </p:nvPr>
        </p:nvGraphicFramePr>
        <p:xfrm>
          <a:off x="383667" y="4138092"/>
          <a:ext cx="8309955" cy="2447404"/>
        </p:xfrm>
        <a:graphic>
          <a:graphicData uri="http://schemas.openxmlformats.org/presentationml/2006/ole">
            <mc:AlternateContent xmlns:mc="http://schemas.openxmlformats.org/markup-compatibility/2006">
              <mc:Choice xmlns:v="urn:schemas-microsoft-com:vml" Requires="v">
                <p:oleObj name="PhotoImpact" r:id="rId3" imgW="9405587" imgH="2770213" progId="PI3.Image">
                  <p:embed/>
                </p:oleObj>
              </mc:Choice>
              <mc:Fallback>
                <p:oleObj name="PhotoImpact" r:id="rId3" imgW="9405587" imgH="2770213" progId="PI3.Image">
                  <p:embed/>
                  <p:pic>
                    <p:nvPicPr>
                      <p:cNvPr id="2" name="物件 1">
                        <a:extLst>
                          <a:ext uri="{FF2B5EF4-FFF2-40B4-BE49-F238E27FC236}">
                            <a16:creationId xmlns:a16="http://schemas.microsoft.com/office/drawing/2014/main" id="{56638A08-9340-1224-5523-ED938136FEF4}"/>
                          </a:ext>
                        </a:extLst>
                      </p:cNvPr>
                      <p:cNvPicPr/>
                      <p:nvPr/>
                    </p:nvPicPr>
                    <p:blipFill>
                      <a:blip r:embed="rId4"/>
                      <a:stretch>
                        <a:fillRect/>
                      </a:stretch>
                    </p:blipFill>
                    <p:spPr>
                      <a:xfrm>
                        <a:off x="383667" y="4138092"/>
                        <a:ext cx="8309955" cy="2447404"/>
                      </a:xfrm>
                      <a:prstGeom prst="rect">
                        <a:avLst/>
                      </a:prstGeom>
                      <a:ln w="12700">
                        <a:solidFill>
                          <a:schemeClr val="tx1"/>
                        </a:solidFill>
                      </a:ln>
                    </p:spPr>
                  </p:pic>
                </p:oleObj>
              </mc:Fallback>
            </mc:AlternateContent>
          </a:graphicData>
        </a:graphic>
      </p:graphicFrame>
      <p:graphicFrame>
        <p:nvGraphicFramePr>
          <p:cNvPr id="10" name="物件 9">
            <a:extLst>
              <a:ext uri="{FF2B5EF4-FFF2-40B4-BE49-F238E27FC236}">
                <a16:creationId xmlns:a16="http://schemas.microsoft.com/office/drawing/2014/main" id="{F7EA799A-F2C4-E716-CBC9-FB767BE50A0D}"/>
              </a:ext>
            </a:extLst>
          </p:cNvPr>
          <p:cNvGraphicFramePr>
            <a:graphicFrameLocks noChangeAspect="1"/>
          </p:cNvGraphicFramePr>
          <p:nvPr>
            <p:extLst>
              <p:ext uri="{D42A27DB-BD31-4B8C-83A1-F6EECF244321}">
                <p14:modId xmlns:p14="http://schemas.microsoft.com/office/powerpoint/2010/main" val="2514182761"/>
              </p:ext>
            </p:extLst>
          </p:nvPr>
        </p:nvGraphicFramePr>
        <p:xfrm>
          <a:off x="8746458" y="4138092"/>
          <a:ext cx="3268590" cy="2447404"/>
        </p:xfrm>
        <a:graphic>
          <a:graphicData uri="http://schemas.openxmlformats.org/presentationml/2006/ole">
            <mc:AlternateContent xmlns:mc="http://schemas.openxmlformats.org/markup-compatibility/2006">
              <mc:Choice xmlns:v="urn:schemas-microsoft-com:vml" Requires="v">
                <p:oleObj name="PhotoImpact" r:id="rId5" imgW="5782362" imgH="4328811" progId="PI3.Image">
                  <p:embed/>
                </p:oleObj>
              </mc:Choice>
              <mc:Fallback>
                <p:oleObj name="PhotoImpact" r:id="rId5" imgW="5782362" imgH="4328811" progId="PI3.Image">
                  <p:embed/>
                  <p:pic>
                    <p:nvPicPr>
                      <p:cNvPr id="0" name=""/>
                      <p:cNvPicPr/>
                      <p:nvPr/>
                    </p:nvPicPr>
                    <p:blipFill>
                      <a:blip r:embed="rId6"/>
                      <a:stretch>
                        <a:fillRect/>
                      </a:stretch>
                    </p:blipFill>
                    <p:spPr>
                      <a:xfrm>
                        <a:off x="8746458" y="4138092"/>
                        <a:ext cx="3268590" cy="2447404"/>
                      </a:xfrm>
                      <a:prstGeom prst="rect">
                        <a:avLst/>
                      </a:prstGeom>
                      <a:ln w="12700">
                        <a:solidFill>
                          <a:schemeClr val="tx1"/>
                        </a:solidFill>
                      </a:ln>
                    </p:spPr>
                  </p:pic>
                </p:oleObj>
              </mc:Fallback>
            </mc:AlternateContent>
          </a:graphicData>
        </a:graphic>
      </p:graphicFrame>
      <p:pic>
        <p:nvPicPr>
          <p:cNvPr id="12" name="圖片 11" descr="一張含有 文字, 螢幕擷取畫面, 圖表, 行 的圖片&#10;&#10;AI 產生的內容可能不正確。">
            <a:extLst>
              <a:ext uri="{FF2B5EF4-FFF2-40B4-BE49-F238E27FC236}">
                <a16:creationId xmlns:a16="http://schemas.microsoft.com/office/drawing/2014/main" id="{ADF593BD-BC71-09D3-5D33-D36B88655C3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7646" y="740262"/>
            <a:ext cx="7855512" cy="2688738"/>
          </a:xfrm>
          <a:prstGeom prst="rect">
            <a:avLst/>
          </a:prstGeom>
          <a:ln w="12700">
            <a:solidFill>
              <a:schemeClr val="tx1"/>
            </a:solidFill>
          </a:ln>
        </p:spPr>
      </p:pic>
    </p:spTree>
    <p:extLst>
      <p:ext uri="{BB962C8B-B14F-4D97-AF65-F5344CB8AC3E}">
        <p14:creationId xmlns:p14="http://schemas.microsoft.com/office/powerpoint/2010/main" val="3714432819"/>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3832196" y="275056"/>
            <a:ext cx="4339650" cy="646331"/>
          </a:xfrm>
          <a:prstGeom prst="rect">
            <a:avLst/>
          </a:prstGeom>
        </p:spPr>
        <p:txBody>
          <a:bodyPr wrap="none">
            <a:spAutoFit/>
          </a:bodyPr>
          <a:lstStyle/>
          <a:p>
            <a:r>
              <a:rPr lang="zh-TW" altLang="zh-TW" sz="3600" dirty="0">
                <a:solidFill>
                  <a:srgbClr val="A50021"/>
                </a:solidFill>
                <a:latin typeface="華康中特圓體" panose="020F0809000000000000" pitchFamily="49" charset="-120"/>
                <a:ea typeface="華康中特圓體" panose="020F0809000000000000" pitchFamily="49" charset="-120"/>
                <a:cs typeface="新細明體" panose="02020500000000000000" pitchFamily="18" charset="-120"/>
              </a:rPr>
              <a:t>中國河姆渡文化</a:t>
            </a:r>
            <a:r>
              <a:rPr lang="zh-TW" altLang="en-US" sz="3600" dirty="0">
                <a:solidFill>
                  <a:srgbClr val="A50021"/>
                </a:solidFill>
                <a:latin typeface="華康中特圓體" panose="020F0809000000000000" pitchFamily="49" charset="-120"/>
                <a:ea typeface="華康中特圓體" panose="020F0809000000000000" pitchFamily="49" charset="-120"/>
                <a:cs typeface="新細明體" panose="02020500000000000000" pitchFamily="18" charset="-120"/>
              </a:rPr>
              <a:t>遺址</a:t>
            </a:r>
            <a:endParaRPr lang="zh-TW" altLang="en-US" sz="3600" dirty="0">
              <a:solidFill>
                <a:srgbClr val="A50021"/>
              </a:solidFill>
              <a:latin typeface="華康中特圓體" panose="020F0809000000000000" pitchFamily="49" charset="-120"/>
              <a:ea typeface="華康中特圓體" panose="020F0809000000000000" pitchFamily="49" charset="-120"/>
            </a:endParaRPr>
          </a:p>
        </p:txBody>
      </p:sp>
      <p:pic>
        <p:nvPicPr>
          <p:cNvPr id="11" name="圖片 10" descr="一張含有 地圖 的圖片&#10;&#10;自動產生的描述">
            <a:extLst>
              <a:ext uri="{FF2B5EF4-FFF2-40B4-BE49-F238E27FC236}">
                <a16:creationId xmlns:a16="http://schemas.microsoft.com/office/drawing/2014/main" id="{6678E3A7-C855-43B9-B457-5770874612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21387"/>
            <a:ext cx="12192000" cy="5694696"/>
          </a:xfrm>
          <a:prstGeom prst="rect">
            <a:avLst/>
          </a:prstGeom>
          <a:ln w="12700">
            <a:solidFill>
              <a:schemeClr val="tx1"/>
            </a:solidFill>
          </a:ln>
        </p:spPr>
      </p:pic>
    </p:spTree>
    <p:extLst>
      <p:ext uri="{BB962C8B-B14F-4D97-AF65-F5344CB8AC3E}">
        <p14:creationId xmlns:p14="http://schemas.microsoft.com/office/powerpoint/2010/main" val="1599693091"/>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一張含有 戶外, 天空, 柵欄, 樹狀 的圖片&#10;&#10;AI 產生的內容可能不正確。">
            <a:extLst>
              <a:ext uri="{FF2B5EF4-FFF2-40B4-BE49-F238E27FC236}">
                <a16:creationId xmlns:a16="http://schemas.microsoft.com/office/drawing/2014/main" id="{9B58F952-B423-E473-F28B-5B16B6C2AC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827" y="731472"/>
            <a:ext cx="7015424" cy="5261568"/>
          </a:xfrm>
          <a:prstGeom prst="rect">
            <a:avLst/>
          </a:prstGeom>
          <a:ln w="12700">
            <a:solidFill>
              <a:schemeClr val="tx1"/>
            </a:solidFill>
          </a:ln>
        </p:spPr>
      </p:pic>
      <p:pic>
        <p:nvPicPr>
          <p:cNvPr id="2" name="圖片 1"/>
          <p:cNvPicPr>
            <a:picLocks noChangeAspect="1"/>
          </p:cNvPicPr>
          <p:nvPr/>
        </p:nvPicPr>
        <p:blipFill>
          <a:blip r:embed="rId3"/>
          <a:stretch>
            <a:fillRect/>
          </a:stretch>
        </p:blipFill>
        <p:spPr>
          <a:xfrm>
            <a:off x="498827" y="0"/>
            <a:ext cx="10047079" cy="969348"/>
          </a:xfrm>
          <a:prstGeom prst="rect">
            <a:avLst/>
          </a:prstGeom>
        </p:spPr>
      </p:pic>
      <p:sp>
        <p:nvSpPr>
          <p:cNvPr id="4" name="文字方塊 3">
            <a:extLst>
              <a:ext uri="{FF2B5EF4-FFF2-40B4-BE49-F238E27FC236}">
                <a16:creationId xmlns:a16="http://schemas.microsoft.com/office/drawing/2014/main" id="{84D0114B-23BA-EE6D-4F4F-12686A7FDCCF}"/>
              </a:ext>
            </a:extLst>
          </p:cNvPr>
          <p:cNvSpPr txBox="1"/>
          <p:nvPr/>
        </p:nvSpPr>
        <p:spPr>
          <a:xfrm>
            <a:off x="7660433" y="770430"/>
            <a:ext cx="4198776" cy="5262979"/>
          </a:xfrm>
          <a:prstGeom prst="rect">
            <a:avLst/>
          </a:prstGeom>
          <a:noFill/>
        </p:spPr>
        <p:txBody>
          <a:bodyPr wrap="square">
            <a:spAutoFit/>
          </a:bodyPr>
          <a:lstStyle/>
          <a:p>
            <a:r>
              <a:rPr lang="zh-TW" altLang="en-US" sz="2800" dirty="0">
                <a:solidFill>
                  <a:srgbClr val="002060"/>
                </a:solidFill>
                <a:latin typeface="華康中圓體" panose="020F0509000000000000" pitchFamily="49" charset="-120"/>
                <a:ea typeface="華康中圓體" panose="020F0509000000000000" pitchFamily="49" charset="-120"/>
              </a:rPr>
              <a:t>考古專家們在河姆渡遺址區的文化層土壤中，發現有兩具</a:t>
            </a:r>
            <a:r>
              <a:rPr lang="en-US" altLang="zh-TW" sz="2800" dirty="0">
                <a:solidFill>
                  <a:srgbClr val="002060"/>
                </a:solidFill>
                <a:latin typeface="華康中圓體" panose="020F0509000000000000" pitchFamily="49" charset="-120"/>
                <a:ea typeface="華康中圓體" panose="020F0509000000000000" pitchFamily="49" charset="-120"/>
              </a:rPr>
              <a:t>6500</a:t>
            </a:r>
            <a:r>
              <a:rPr lang="zh-TW" altLang="en-US" sz="2800" dirty="0">
                <a:solidFill>
                  <a:srgbClr val="002060"/>
                </a:solidFill>
                <a:latin typeface="華康中圓體" panose="020F0509000000000000" pitchFamily="49" charset="-120"/>
                <a:ea typeface="華康中圓體" panose="020F0509000000000000" pitchFamily="49" charset="-120"/>
              </a:rPr>
              <a:t>年前的人類骸骨。河姆渡文化的中斷事件是源自於海洋洪流的入侵引起的。大量海水的灌入，導致河姆渡地區的環境瞬間變得惡劣無比，不適合人類生活，讓河姆渡文明的發展一夜終止，而海水的入侵是來自太平洋大海嘯所造成的。</a:t>
            </a:r>
          </a:p>
        </p:txBody>
      </p:sp>
      <p:sp>
        <p:nvSpPr>
          <p:cNvPr id="7" name="文字方塊 6">
            <a:extLst>
              <a:ext uri="{FF2B5EF4-FFF2-40B4-BE49-F238E27FC236}">
                <a16:creationId xmlns:a16="http://schemas.microsoft.com/office/drawing/2014/main" id="{8E48FB97-5852-806B-66AE-26E064D82EBB}"/>
              </a:ext>
            </a:extLst>
          </p:cNvPr>
          <p:cNvSpPr txBox="1"/>
          <p:nvPr/>
        </p:nvSpPr>
        <p:spPr>
          <a:xfrm>
            <a:off x="375375" y="5914078"/>
            <a:ext cx="7262327" cy="523220"/>
          </a:xfrm>
          <a:prstGeom prst="rect">
            <a:avLst/>
          </a:prstGeom>
          <a:noFill/>
        </p:spPr>
        <p:txBody>
          <a:bodyPr wrap="square">
            <a:spAutoFit/>
          </a:bodyPr>
          <a:lstStyle/>
          <a:p>
            <a:pPr algn="ctr"/>
            <a:r>
              <a:rPr lang="zh-TW" altLang="en-US" sz="2800" b="1" dirty="0">
                <a:solidFill>
                  <a:srgbClr val="3333FF"/>
                </a:solidFill>
                <a:latin typeface="華康標楷體" panose="03000509000000000000" pitchFamily="65" charset="-120"/>
                <a:ea typeface="華康標楷體" panose="03000509000000000000" pitchFamily="65" charset="-120"/>
              </a:rPr>
              <a:t>河姆渡遺址區留下的干欄式房屋結構木椿</a:t>
            </a:r>
          </a:p>
        </p:txBody>
      </p:sp>
    </p:spTree>
    <p:extLst>
      <p:ext uri="{BB962C8B-B14F-4D97-AF65-F5344CB8AC3E}">
        <p14:creationId xmlns:p14="http://schemas.microsoft.com/office/powerpoint/2010/main" val="4282132516"/>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5772031" y="1352938"/>
            <a:ext cx="927961" cy="353943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800" dirty="0">
                <a:solidFill>
                  <a:srgbClr val="3333FF"/>
                </a:solidFill>
                <a:ea typeface="華康標楷體" panose="03000509000000000000" pitchFamily="65" charset="-120"/>
                <a:cs typeface="新細明體" panose="02020500000000000000" pitchFamily="18" charset="-120"/>
              </a:rPr>
              <a:t>6000</a:t>
            </a:r>
            <a:r>
              <a:rPr lang="zh-TW" altLang="en-US" sz="2800" b="1" dirty="0">
                <a:solidFill>
                  <a:srgbClr val="3333FF"/>
                </a:solidFill>
                <a:latin typeface="華康標楷體" panose="03000509000000000000" pitchFamily="65" charset="-120"/>
                <a:ea typeface="華康標楷體" panose="03000509000000000000" pitchFamily="65" charset="-120"/>
                <a:cs typeface="新細明體" panose="02020500000000000000" pitchFamily="18" charset="-120"/>
              </a:rPr>
              <a:t>年前台灣附近海嘯現象遺址地圖。</a:t>
            </a:r>
            <a:endParaRPr lang="zh-TW" altLang="en-US" sz="2800" b="1" dirty="0">
              <a:solidFill>
                <a:srgbClr val="3333FF"/>
              </a:solidFill>
              <a:latin typeface="華康標楷體" panose="03000509000000000000" pitchFamily="65" charset="-120"/>
              <a:ea typeface="華康標楷體" panose="03000509000000000000" pitchFamily="65" charset="-120"/>
            </a:endParaRPr>
          </a:p>
        </p:txBody>
      </p:sp>
      <p:sp>
        <p:nvSpPr>
          <p:cNvPr id="5" name="文字方塊 4">
            <a:extLst>
              <a:ext uri="{FF2B5EF4-FFF2-40B4-BE49-F238E27FC236}">
                <a16:creationId xmlns:a16="http://schemas.microsoft.com/office/drawing/2014/main" id="{D5E49747-8E09-F65D-8B0D-F4181143D032}"/>
              </a:ext>
            </a:extLst>
          </p:cNvPr>
          <p:cNvSpPr txBox="1"/>
          <p:nvPr/>
        </p:nvSpPr>
        <p:spPr>
          <a:xfrm>
            <a:off x="0" y="57253"/>
            <a:ext cx="12192000" cy="646331"/>
          </a:xfrm>
          <a:prstGeom prst="rect">
            <a:avLst/>
          </a:prstGeom>
          <a:noFill/>
        </p:spPr>
        <p:txBody>
          <a:bodyPr wrap="square">
            <a:spAutoFit/>
          </a:bodyPr>
          <a:lstStyle/>
          <a:p>
            <a:pPr algn="ctr"/>
            <a:r>
              <a:rPr lang="zh-TW" altLang="en-US" sz="3600" dirty="0">
                <a:solidFill>
                  <a:srgbClr val="A50021"/>
                </a:solidFill>
                <a:latin typeface="華康中特圓體" panose="020F0809000000000000" pitchFamily="49" charset="-120"/>
                <a:ea typeface="華康中特圓體" panose="020F0809000000000000" pitchFamily="49" charset="-120"/>
              </a:rPr>
              <a:t>六千年前七星山火山爆發和海嘯先民擴散成南島語族</a:t>
            </a:r>
          </a:p>
        </p:txBody>
      </p:sp>
      <p:sp>
        <p:nvSpPr>
          <p:cNvPr id="8" name="文字方塊 7">
            <a:extLst>
              <a:ext uri="{FF2B5EF4-FFF2-40B4-BE49-F238E27FC236}">
                <a16:creationId xmlns:a16="http://schemas.microsoft.com/office/drawing/2014/main" id="{68989C62-10DE-7F0D-18EF-860E4204D36D}"/>
              </a:ext>
            </a:extLst>
          </p:cNvPr>
          <p:cNvSpPr txBox="1"/>
          <p:nvPr/>
        </p:nvSpPr>
        <p:spPr>
          <a:xfrm>
            <a:off x="6699992" y="703584"/>
            <a:ext cx="4747891" cy="6124754"/>
          </a:xfrm>
          <a:prstGeom prst="rect">
            <a:avLst/>
          </a:prstGeom>
          <a:noFill/>
        </p:spPr>
        <p:txBody>
          <a:bodyPr wrap="square">
            <a:spAutoFit/>
          </a:bodyPr>
          <a:lstStyle/>
          <a:p>
            <a:pPr algn="just" hangingPunct="0"/>
            <a:r>
              <a:rPr lang="zh-TW" altLang="en-US" sz="2800" dirty="0">
                <a:solidFill>
                  <a:srgbClr val="002060"/>
                </a:solidFill>
                <a:latin typeface="華康中圓體" panose="020F0509000000000000" pitchFamily="49" charset="-120"/>
                <a:ea typeface="華康中圓體" panose="020F0509000000000000" pitchFamily="49" charset="-120"/>
              </a:rPr>
              <a:t>台灣龜山島在七千年前火山爆發，又台北七星山火山在六千年前大爆發。在火山爆發後，留有一些遺跡，就如：屏東縣九棚有</a:t>
            </a:r>
            <a:r>
              <a:rPr lang="en-US" altLang="zh-TW" sz="2800" dirty="0">
                <a:solidFill>
                  <a:srgbClr val="002060"/>
                </a:solidFill>
                <a:latin typeface="華康中圓體" panose="020F0509000000000000" pitchFamily="49" charset="-120"/>
                <a:ea typeface="華康中圓體" panose="020F0509000000000000" pitchFamily="49" charset="-120"/>
              </a:rPr>
              <a:t>3</a:t>
            </a:r>
            <a:r>
              <a:rPr lang="zh-TW" altLang="en-US" sz="2800" dirty="0">
                <a:solidFill>
                  <a:srgbClr val="002060"/>
                </a:solidFill>
                <a:latin typeface="華康中圓體" panose="020F0509000000000000" pitchFamily="49" charset="-120"/>
                <a:ea typeface="華康中圓體" panose="020F0509000000000000" pitchFamily="49" charset="-120"/>
              </a:rPr>
              <a:t>顆海嘯石，蘭嶼北岸有</a:t>
            </a:r>
            <a:r>
              <a:rPr lang="en-US" altLang="zh-TW" sz="2800" dirty="0">
                <a:solidFill>
                  <a:srgbClr val="002060"/>
                </a:solidFill>
                <a:latin typeface="華康中圓體" panose="020F0509000000000000" pitchFamily="49" charset="-120"/>
                <a:ea typeface="華康中圓體" panose="020F0509000000000000" pitchFamily="49" charset="-120"/>
              </a:rPr>
              <a:t>14</a:t>
            </a:r>
            <a:r>
              <a:rPr lang="zh-TW" altLang="en-US" sz="2800" dirty="0">
                <a:solidFill>
                  <a:srgbClr val="002060"/>
                </a:solidFill>
                <a:latin typeface="華康中圓體" panose="020F0509000000000000" pitchFamily="49" charset="-120"/>
                <a:ea typeface="華康中圓體" panose="020F0509000000000000" pitchFamily="49" charset="-120"/>
              </a:rPr>
              <a:t>顆海嘯石，和在新北市貢寮區番仔山有一層約</a:t>
            </a:r>
            <a:r>
              <a:rPr lang="en-US" altLang="zh-TW" sz="2800" dirty="0">
                <a:solidFill>
                  <a:srgbClr val="002060"/>
                </a:solidFill>
                <a:latin typeface="華康中圓體" panose="020F0509000000000000" pitchFamily="49" charset="-120"/>
                <a:ea typeface="華康中圓體" panose="020F0509000000000000" pitchFamily="49" charset="-120"/>
              </a:rPr>
              <a:t>1</a:t>
            </a:r>
            <a:r>
              <a:rPr lang="zh-TW" altLang="en-US" sz="2800" dirty="0">
                <a:solidFill>
                  <a:srgbClr val="002060"/>
                </a:solidFill>
                <a:latin typeface="華康中圓體" panose="020F0509000000000000" pitchFamily="49" charset="-120"/>
                <a:ea typeface="華康中圓體" panose="020F0509000000000000" pitchFamily="49" charset="-120"/>
              </a:rPr>
              <a:t>公尺厚的海砂層，以及在中國餘姚市發現新石器時代的河姆渡文化遺址，這些年代大約在</a:t>
            </a:r>
            <a:r>
              <a:rPr lang="en-US" altLang="zh-TW" sz="2800" dirty="0">
                <a:solidFill>
                  <a:srgbClr val="002060"/>
                </a:solidFill>
                <a:latin typeface="華康中圓體" panose="020F0509000000000000" pitchFamily="49" charset="-120"/>
                <a:ea typeface="華康中圓體" panose="020F0509000000000000" pitchFamily="49" charset="-120"/>
              </a:rPr>
              <a:t>6,000</a:t>
            </a:r>
            <a:r>
              <a:rPr lang="zh-TW" altLang="en-US" sz="2800" dirty="0">
                <a:solidFill>
                  <a:srgbClr val="002060"/>
                </a:solidFill>
                <a:latin typeface="華康中圓體" panose="020F0509000000000000" pitchFamily="49" charset="-120"/>
                <a:ea typeface="華康中圓體" panose="020F0509000000000000" pitchFamily="49" charset="-120"/>
              </a:rPr>
              <a:t>年前後。台灣先民受到大天災的襲擊，不得不大批從台灣出走，擴散成南島語族。</a:t>
            </a:r>
          </a:p>
        </p:txBody>
      </p:sp>
      <p:pic>
        <p:nvPicPr>
          <p:cNvPr id="9" name="圖片 8">
            <a:extLst>
              <a:ext uri="{FF2B5EF4-FFF2-40B4-BE49-F238E27FC236}">
                <a16:creationId xmlns:a16="http://schemas.microsoft.com/office/drawing/2014/main" id="{B2A65218-5308-DC52-B017-C94466E8F51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4286" y="703584"/>
            <a:ext cx="4817745" cy="5972175"/>
          </a:xfrm>
          <a:prstGeom prst="rect">
            <a:avLst/>
          </a:prstGeom>
          <a:noFill/>
          <a:ln w="12700">
            <a:solidFill>
              <a:schemeClr val="tx1"/>
            </a:solidFill>
          </a:ln>
        </p:spPr>
      </p:pic>
    </p:spTree>
    <p:extLst>
      <p:ext uri="{BB962C8B-B14F-4D97-AF65-F5344CB8AC3E}">
        <p14:creationId xmlns:p14="http://schemas.microsoft.com/office/powerpoint/2010/main" val="951447725"/>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745763" y="116378"/>
            <a:ext cx="8686800" cy="548679"/>
          </a:xfrm>
          <a:prstGeom prst="rect">
            <a:avLst/>
          </a:prstGeom>
        </p:spPr>
        <p:txBody>
          <a:bodyPr>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TW" altLang="en-US" sz="3600" dirty="0">
                <a:solidFill>
                  <a:srgbClr val="A50021"/>
                </a:solidFill>
                <a:latin typeface="華康中特圓體" panose="020F0809000000000000" pitchFamily="49" charset="-120"/>
                <a:ea typeface="華康中特圓體" panose="020F0809000000000000" pitchFamily="49" charset="-120"/>
              </a:rPr>
              <a:t>雞籠是台灣原住民遷徙南島的工具</a:t>
            </a:r>
          </a:p>
        </p:txBody>
      </p:sp>
      <p:pic>
        <p:nvPicPr>
          <p:cNvPr id="3" name="Picture 4" descr="長江排s"/>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88369" y="1109461"/>
            <a:ext cx="6425616" cy="439358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矩形 4"/>
          <p:cNvSpPr/>
          <p:nvPr/>
        </p:nvSpPr>
        <p:spPr>
          <a:xfrm>
            <a:off x="335971" y="5503046"/>
            <a:ext cx="6492141"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2800" b="1" dirty="0">
                <a:solidFill>
                  <a:srgbClr val="3333FF"/>
                </a:solidFill>
                <a:latin typeface="華康標楷體" panose="03000509000000000000" pitchFamily="65" charset="-120"/>
                <a:ea typeface="華康標楷體" panose="03000509000000000000" pitchFamily="65" charset="-120"/>
                <a:cs typeface="新細明體" panose="02020500000000000000" pitchFamily="18" charset="-120"/>
              </a:rPr>
              <a:t>長江木簰應來自台灣聚落型帆筏：雞籠。 </a:t>
            </a:r>
            <a:endParaRPr lang="zh-TW" altLang="en-US" sz="2800" b="1" dirty="0">
              <a:solidFill>
                <a:srgbClr val="3333FF"/>
              </a:solidFill>
              <a:latin typeface="華康標楷體" panose="03000509000000000000" pitchFamily="65" charset="-120"/>
              <a:ea typeface="華康標楷體" panose="03000509000000000000" pitchFamily="65" charset="-120"/>
            </a:endParaRPr>
          </a:p>
        </p:txBody>
      </p:sp>
      <p:sp>
        <p:nvSpPr>
          <p:cNvPr id="7" name="文字方塊 6">
            <a:extLst>
              <a:ext uri="{FF2B5EF4-FFF2-40B4-BE49-F238E27FC236}">
                <a16:creationId xmlns:a16="http://schemas.microsoft.com/office/drawing/2014/main" id="{EB45F21E-5727-ECA6-CC64-FF73D1069351}"/>
              </a:ext>
            </a:extLst>
          </p:cNvPr>
          <p:cNvSpPr txBox="1"/>
          <p:nvPr/>
        </p:nvSpPr>
        <p:spPr>
          <a:xfrm>
            <a:off x="7035282" y="805788"/>
            <a:ext cx="4935894" cy="5693866"/>
          </a:xfrm>
          <a:prstGeom prst="rect">
            <a:avLst/>
          </a:prstGeom>
          <a:noFill/>
        </p:spPr>
        <p:txBody>
          <a:bodyPr wrap="square">
            <a:spAutoFit/>
          </a:bodyPr>
          <a:lstStyle/>
          <a:p>
            <a:pPr algn="just" hangingPunct="0"/>
            <a:r>
              <a:rPr lang="zh-TW" altLang="en-US" sz="2800" dirty="0">
                <a:solidFill>
                  <a:srgbClr val="002060"/>
                </a:solidFill>
                <a:latin typeface="華康中圓體" panose="020F0509000000000000" pitchFamily="49" charset="-120"/>
                <a:ea typeface="華康中圓體" panose="020F0509000000000000" pitchFamily="49" charset="-120"/>
              </a:rPr>
              <a:t>以「雞籠」為海上運輸工具，移民到太平洋和印度洋的無人島嶼，形成了南島語族的分布。「雞籠」由一萬至一萬五千根的大麻竹和杉木綁紮連結而成，長度達</a:t>
            </a:r>
            <a:r>
              <a:rPr lang="en-US" altLang="zh-TW" sz="2800" dirty="0">
                <a:solidFill>
                  <a:srgbClr val="002060"/>
                </a:solidFill>
                <a:latin typeface="華康中圓體" panose="020F0509000000000000" pitchFamily="49" charset="-120"/>
                <a:ea typeface="華康中圓體" panose="020F0509000000000000" pitchFamily="49" charset="-120"/>
              </a:rPr>
              <a:t>100</a:t>
            </a:r>
            <a:r>
              <a:rPr lang="zh-TW" altLang="en-US" sz="2800" dirty="0">
                <a:solidFill>
                  <a:srgbClr val="002060"/>
                </a:solidFill>
                <a:latin typeface="華康中圓體" panose="020F0509000000000000" pitchFamily="49" charset="-120"/>
                <a:ea typeface="華康中圓體" panose="020F0509000000000000" pitchFamily="49" charset="-120"/>
              </a:rPr>
              <a:t>至</a:t>
            </a:r>
            <a:r>
              <a:rPr lang="en-US" altLang="zh-TW" sz="2800" dirty="0">
                <a:solidFill>
                  <a:srgbClr val="002060"/>
                </a:solidFill>
                <a:latin typeface="華康中圓體" panose="020F0509000000000000" pitchFamily="49" charset="-120"/>
                <a:ea typeface="華康中圓體" panose="020F0509000000000000" pitchFamily="49" charset="-120"/>
              </a:rPr>
              <a:t>200</a:t>
            </a:r>
            <a:r>
              <a:rPr lang="zh-TW" altLang="en-US" sz="2800" dirty="0">
                <a:solidFill>
                  <a:srgbClr val="002060"/>
                </a:solidFill>
                <a:latin typeface="華康中圓體" panose="020F0509000000000000" pitchFamily="49" charset="-120"/>
                <a:ea typeface="華康中圓體" panose="020F0509000000000000" pitchFamily="49" charset="-120"/>
              </a:rPr>
              <a:t>公尺，闊約</a:t>
            </a:r>
            <a:r>
              <a:rPr lang="en-US" altLang="zh-TW" sz="2800" dirty="0">
                <a:solidFill>
                  <a:srgbClr val="002060"/>
                </a:solidFill>
                <a:latin typeface="華康中圓體" panose="020F0509000000000000" pitchFamily="49" charset="-120"/>
                <a:ea typeface="華康中圓體" panose="020F0509000000000000" pitchFamily="49" charset="-120"/>
              </a:rPr>
              <a:t>30</a:t>
            </a:r>
            <a:r>
              <a:rPr lang="zh-TW" altLang="en-US" sz="2800" dirty="0">
                <a:solidFill>
                  <a:srgbClr val="002060"/>
                </a:solidFill>
                <a:latin typeface="華康中圓體" panose="020F0509000000000000" pitchFamily="49" charset="-120"/>
                <a:ea typeface="華康中圓體" panose="020F0509000000000000" pitchFamily="49" charset="-120"/>
              </a:rPr>
              <a:t>公尺。。在平台上四週蓋房屋，其上住有</a:t>
            </a:r>
            <a:r>
              <a:rPr lang="en-US" altLang="zh-TW" sz="2800" dirty="0">
                <a:solidFill>
                  <a:srgbClr val="002060"/>
                </a:solidFill>
                <a:latin typeface="華康中圓體" panose="020F0509000000000000" pitchFamily="49" charset="-120"/>
                <a:ea typeface="華康中圓體" panose="020F0509000000000000" pitchFamily="49" charset="-120"/>
              </a:rPr>
              <a:t>100</a:t>
            </a:r>
            <a:r>
              <a:rPr lang="zh-TW" altLang="en-US" sz="2800" dirty="0">
                <a:solidFill>
                  <a:srgbClr val="002060"/>
                </a:solidFill>
                <a:latin typeface="華康中圓體" panose="020F0509000000000000" pitchFamily="49" charset="-120"/>
                <a:ea typeface="華康中圓體" panose="020F0509000000000000" pitchFamily="49" charset="-120"/>
              </a:rPr>
              <a:t>人至</a:t>
            </a:r>
            <a:r>
              <a:rPr lang="en-US" altLang="zh-TW" sz="2800" dirty="0">
                <a:solidFill>
                  <a:srgbClr val="002060"/>
                </a:solidFill>
                <a:latin typeface="華康中圓體" panose="020F0509000000000000" pitchFamily="49" charset="-120"/>
                <a:ea typeface="華康中圓體" panose="020F0509000000000000" pitchFamily="49" charset="-120"/>
              </a:rPr>
              <a:t>150</a:t>
            </a:r>
            <a:r>
              <a:rPr lang="zh-TW" altLang="en-US" sz="2800" dirty="0">
                <a:solidFill>
                  <a:srgbClr val="002060"/>
                </a:solidFill>
                <a:latin typeface="華康中圓體" panose="020F0509000000000000" pitchFamily="49" charset="-120"/>
                <a:ea typeface="華康中圓體" panose="020F0509000000000000" pitchFamily="49" charset="-120"/>
              </a:rPr>
              <a:t>人。到達適當島嶼全部上岸後，將整艘船的大麻竹和杉木解下，建造大批住屋，形成一個聚落。因此雞籠稱為「聚落型帆筏」，又稱為浮村。</a:t>
            </a:r>
          </a:p>
        </p:txBody>
      </p:sp>
    </p:spTree>
    <p:extLst>
      <p:ext uri="{BB962C8B-B14F-4D97-AF65-F5344CB8AC3E}">
        <p14:creationId xmlns:p14="http://schemas.microsoft.com/office/powerpoint/2010/main" val="603655768"/>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柏拉圖"/>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79821" y="804286"/>
            <a:ext cx="3601812" cy="399905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 name="Rectangle 2"/>
          <p:cNvSpPr txBox="1">
            <a:spLocks noChangeArrowheads="1"/>
          </p:cNvSpPr>
          <p:nvPr/>
        </p:nvSpPr>
        <p:spPr>
          <a:xfrm>
            <a:off x="2631393" y="154660"/>
            <a:ext cx="8229600" cy="50311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3600" dirty="0">
                <a:solidFill>
                  <a:srgbClr val="A50021"/>
                </a:solidFill>
                <a:latin typeface="華康中特圓體" panose="020F0809000000000000" pitchFamily="49" charset="-120"/>
                <a:ea typeface="華康中特圓體" panose="020F0809000000000000" pitchFamily="49" charset="-120"/>
              </a:rPr>
              <a:t>柏拉圖</a:t>
            </a:r>
            <a:r>
              <a:rPr lang="en-US" altLang="zh-TW" sz="3600" dirty="0">
                <a:solidFill>
                  <a:srgbClr val="A50021"/>
                </a:solidFill>
                <a:latin typeface="華康中特圓體" panose="020F0809000000000000" pitchFamily="49" charset="-120"/>
                <a:ea typeface="華康中特圓體" panose="020F0809000000000000" pitchFamily="49" charset="-120"/>
              </a:rPr>
              <a:t>《</a:t>
            </a:r>
            <a:r>
              <a:rPr lang="zh-TW" altLang="en-US" sz="3600" dirty="0">
                <a:solidFill>
                  <a:srgbClr val="A50021"/>
                </a:solidFill>
                <a:latin typeface="華康中特圓體" panose="020F0809000000000000" pitchFamily="49" charset="-120"/>
                <a:ea typeface="華康中特圓體" panose="020F0809000000000000" pitchFamily="49" charset="-120"/>
              </a:rPr>
              <a:t>對話錄</a:t>
            </a:r>
            <a:r>
              <a:rPr lang="en-US" altLang="zh-TW" sz="3600" dirty="0">
                <a:solidFill>
                  <a:srgbClr val="A50021"/>
                </a:solidFill>
                <a:latin typeface="華康中特圓體" panose="020F0809000000000000" pitchFamily="49" charset="-120"/>
                <a:ea typeface="華康中特圓體" panose="020F0809000000000000" pitchFamily="49" charset="-120"/>
              </a:rPr>
              <a:t>》</a:t>
            </a:r>
            <a:r>
              <a:rPr lang="zh-TW" altLang="en-US" sz="3600" dirty="0">
                <a:solidFill>
                  <a:srgbClr val="A50021"/>
                </a:solidFill>
                <a:latin typeface="華康中特圓體" panose="020F0809000000000000" pitchFamily="49" charset="-120"/>
                <a:ea typeface="華康中特圓體" panose="020F0809000000000000" pitchFamily="49" charset="-120"/>
              </a:rPr>
              <a:t>的亞特蘭提斯</a:t>
            </a:r>
          </a:p>
        </p:txBody>
      </p:sp>
      <p:sp>
        <p:nvSpPr>
          <p:cNvPr id="4" name="矩形 3"/>
          <p:cNvSpPr/>
          <p:nvPr/>
        </p:nvSpPr>
        <p:spPr>
          <a:xfrm>
            <a:off x="632012" y="5361216"/>
            <a:ext cx="11230679" cy="1384995"/>
          </a:xfrm>
          <a:prstGeom prst="rect">
            <a:avLst/>
          </a:prstGeom>
        </p:spPr>
        <p:txBody>
          <a:bodyPr wrap="square">
            <a:spAutoFit/>
          </a:bodyPr>
          <a:lstStyle/>
          <a:p>
            <a:r>
              <a:rPr lang="zh-TW" altLang="en-US" sz="2800" dirty="0">
                <a:solidFill>
                  <a:srgbClr val="000066"/>
                </a:solidFill>
                <a:latin typeface="華康中圓體" panose="020F0509000000000000" pitchFamily="49" charset="-120"/>
                <a:ea typeface="華康中圓體" panose="020F0509000000000000" pitchFamily="49" charset="-120"/>
              </a:rPr>
              <a:t>在二千四百年前，希臘哲學家柏拉圖著作</a:t>
            </a:r>
            <a:r>
              <a:rPr lang="en-US" altLang="zh-TW" sz="2800" dirty="0">
                <a:solidFill>
                  <a:srgbClr val="000066"/>
                </a:solidFill>
                <a:latin typeface="華康中圓體" panose="020F0509000000000000" pitchFamily="49" charset="-120"/>
                <a:ea typeface="華康中圓體" panose="020F0509000000000000" pitchFamily="49" charset="-120"/>
              </a:rPr>
              <a:t>《</a:t>
            </a:r>
            <a:r>
              <a:rPr lang="zh-TW" altLang="en-US" sz="2800" dirty="0">
                <a:solidFill>
                  <a:srgbClr val="000066"/>
                </a:solidFill>
                <a:latin typeface="華康中圓體" panose="020F0509000000000000" pitchFamily="49" charset="-120"/>
                <a:ea typeface="華康中圓體" panose="020F0509000000000000" pitchFamily="49" charset="-120"/>
              </a:rPr>
              <a:t>對話錄</a:t>
            </a:r>
            <a:r>
              <a:rPr lang="en-US" altLang="zh-TW" sz="2800" dirty="0">
                <a:solidFill>
                  <a:srgbClr val="000066"/>
                </a:solidFill>
                <a:latin typeface="華康中圓體" panose="020F0509000000000000" pitchFamily="49" charset="-120"/>
                <a:ea typeface="華康中圓體" panose="020F0509000000000000" pitchFamily="49" charset="-120"/>
              </a:rPr>
              <a:t>》</a:t>
            </a:r>
            <a:r>
              <a:rPr lang="zh-TW" altLang="en-US" sz="2800" dirty="0">
                <a:solidFill>
                  <a:srgbClr val="000066"/>
                </a:solidFill>
                <a:latin typeface="華康中圓體" panose="020F0509000000000000" pitchFamily="49" charset="-120"/>
                <a:ea typeface="華康中圓體" panose="020F0509000000000000" pitchFamily="49" charset="-120"/>
              </a:rPr>
              <a:t>，紀錄亞特</a:t>
            </a:r>
            <a:r>
              <a:rPr lang="zh-TW" altLang="en-US" sz="2800" dirty="0">
                <a:solidFill>
                  <a:srgbClr val="000066"/>
                </a:solidFill>
                <a:latin typeface="華康細圓體" panose="020F0309000000000000" pitchFamily="49" charset="-120"/>
                <a:ea typeface="華康細圓體" panose="020F0309000000000000" pitchFamily="49" charset="-120"/>
              </a:rPr>
              <a:t>蘭</a:t>
            </a:r>
            <a:r>
              <a:rPr lang="zh-TW" altLang="en-US" sz="2800" dirty="0">
                <a:solidFill>
                  <a:srgbClr val="000066"/>
                </a:solidFill>
                <a:latin typeface="華康中圓體" panose="020F0509000000000000" pitchFamily="49" charset="-120"/>
                <a:ea typeface="華康中圓體" panose="020F0509000000000000" pitchFamily="49" charset="-120"/>
              </a:rPr>
              <a:t>提斯之事，敘述在地中海西方遙遠的大西洋上，有一個以高超文明自誇的巨型大陸，稱為「亞特蘭提斯」。</a:t>
            </a:r>
            <a:endParaRPr lang="zh-TW" altLang="en-US" sz="2800" dirty="0"/>
          </a:p>
        </p:txBody>
      </p:sp>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76173" y="837296"/>
            <a:ext cx="7086518" cy="4489197"/>
          </a:xfrm>
          <a:prstGeom prst="rect">
            <a:avLst/>
          </a:prstGeom>
          <a:ln w="12700">
            <a:solidFill>
              <a:schemeClr val="tx1"/>
            </a:solidFill>
          </a:ln>
        </p:spPr>
      </p:pic>
      <p:sp>
        <p:nvSpPr>
          <p:cNvPr id="6" name="Rectangle 5"/>
          <p:cNvSpPr>
            <a:spLocks noChangeArrowheads="1"/>
          </p:cNvSpPr>
          <p:nvPr/>
        </p:nvSpPr>
        <p:spPr bwMode="auto">
          <a:xfrm>
            <a:off x="661077" y="4707909"/>
            <a:ext cx="318368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l"/>
            <a:r>
              <a:rPr lang="zh-TW" altLang="en-US" sz="2800" b="1" dirty="0">
                <a:solidFill>
                  <a:srgbClr val="3333FF"/>
                </a:solidFill>
                <a:latin typeface="華康標楷體" panose="03000509000000000000" pitchFamily="65" charset="-120"/>
                <a:ea typeface="華康標楷體" panose="03000509000000000000" pitchFamily="65" charset="-120"/>
              </a:rPr>
              <a:t>希臘哲學家柏拉圖</a:t>
            </a:r>
          </a:p>
        </p:txBody>
      </p:sp>
    </p:spTree>
    <p:extLst>
      <p:ext uri="{BB962C8B-B14F-4D97-AF65-F5344CB8AC3E}">
        <p14:creationId xmlns:p14="http://schemas.microsoft.com/office/powerpoint/2010/main" val="3837168827"/>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928282" y="649203"/>
            <a:ext cx="8554990" cy="646331"/>
          </a:xfrm>
          <a:prstGeom prst="rect">
            <a:avLst/>
          </a:prstGeom>
        </p:spPr>
        <p:txBody>
          <a:bodyPr wrap="square">
            <a:spAutoFit/>
          </a:bodyPr>
          <a:lstStyle/>
          <a:p>
            <a:pPr algn="ctr" hangingPunct="0">
              <a:spcAft>
                <a:spcPts val="0"/>
              </a:spcAft>
            </a:pPr>
            <a:r>
              <a:rPr lang="zh-TW" altLang="zh-TW" sz="3600" kern="100" dirty="0">
                <a:solidFill>
                  <a:srgbClr val="A50021"/>
                </a:solidFill>
                <a:latin typeface="Calibri" panose="020F0502020204030204" pitchFamily="34" charset="0"/>
                <a:ea typeface="華康中特圓體" panose="020F0809000000000000" pitchFamily="49" charset="-120"/>
                <a:cs typeface="Times New Roman" panose="02020603050405020304" pitchFamily="18" charset="0"/>
              </a:rPr>
              <a:t>平埔族是台灣最主要的原住民</a:t>
            </a:r>
            <a:endParaRPr lang="zh-TW" altLang="zh-TW" sz="3600" kern="100" dirty="0">
              <a:solidFill>
                <a:srgbClr val="A50021"/>
              </a:solidFill>
              <a:latin typeface="Calibri" panose="020F0502020204030204" pitchFamily="34" charset="0"/>
              <a:cs typeface="Times New Roman" panose="02020603050405020304" pitchFamily="18" charset="0"/>
            </a:endParaRPr>
          </a:p>
        </p:txBody>
      </p:sp>
      <p:sp>
        <p:nvSpPr>
          <p:cNvPr id="4" name="Rectangle 3"/>
          <p:cNvSpPr>
            <a:spLocks noChangeArrowheads="1"/>
          </p:cNvSpPr>
          <p:nvPr/>
        </p:nvSpPr>
        <p:spPr bwMode="auto">
          <a:xfrm>
            <a:off x="419195" y="1126168"/>
            <a:ext cx="11573163" cy="5602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fontAlgn="base" hangingPunct="0">
              <a:lnSpc>
                <a:spcPts val="3600"/>
              </a:lnSpc>
              <a:spcBef>
                <a:spcPct val="0"/>
              </a:spcBef>
              <a:spcAft>
                <a:spcPct val="0"/>
              </a:spcAft>
            </a:pPr>
            <a:r>
              <a:rPr kumimoji="0" lang="zh-TW" altLang="zh-TW" sz="2800" i="0" u="none" strike="noStrike" cap="none" normalizeH="0" baseline="0" dirty="0">
                <a:ln>
                  <a:noFill/>
                </a:ln>
                <a:solidFill>
                  <a:srgbClr val="000066"/>
                </a:solidFill>
                <a:effectLst/>
                <a:latin typeface="華康中圓體" panose="020F0509000000000000" pitchFamily="49" charset="-120"/>
                <a:ea typeface="華康中圓體" panose="020F0509000000000000" pitchFamily="49" charset="-120"/>
                <a:cs typeface="Times New Roman" panose="02020603050405020304" pitchFamily="18" charset="0"/>
              </a:rPr>
              <a:t>台灣</a:t>
            </a:r>
            <a:r>
              <a:rPr lang="zh-TW" altLang="zh-TW"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原住民「</a:t>
            </a:r>
            <a:r>
              <a:rPr kumimoji="0" lang="zh-TW" altLang="zh-TW" sz="2800" i="0" u="none" strike="noStrike" cap="none" normalizeH="0" baseline="0" dirty="0">
                <a:ln>
                  <a:noFill/>
                </a:ln>
                <a:solidFill>
                  <a:srgbClr val="000066"/>
                </a:solidFill>
                <a:effectLst/>
                <a:latin typeface="華康中圓體" panose="020F0509000000000000" pitchFamily="49" charset="-120"/>
                <a:ea typeface="華康中圓體" panose="020F0509000000000000" pitchFamily="49" charset="-120"/>
                <a:cs typeface="Times New Roman" panose="02020603050405020304" pitchFamily="18" charset="0"/>
              </a:rPr>
              <a:t>平埔族</a:t>
            </a:r>
            <a:r>
              <a:rPr kumimoji="0" lang="en-US" altLang="zh-TW" sz="2800" i="0" u="none" strike="noStrike" cap="none" normalizeH="0" baseline="0" dirty="0">
                <a:ln>
                  <a:noFill/>
                </a:ln>
                <a:solidFill>
                  <a:srgbClr val="000066"/>
                </a:solidFill>
                <a:effectLst/>
                <a:latin typeface="華康中圓體" panose="020F0509000000000000" pitchFamily="49" charset="-120"/>
                <a:ea typeface="華康中圓體" panose="020F0509000000000000" pitchFamily="49" charset="-120"/>
                <a:cs typeface="Times New Roman" panose="02020603050405020304" pitchFamily="18" charset="0"/>
              </a:rPr>
              <a:t>(</a:t>
            </a:r>
            <a:r>
              <a:rPr kumimoji="0" lang="en-US" altLang="zh-TW" sz="2800" i="0" u="none" strike="noStrike" cap="none" normalizeH="0" baseline="0" dirty="0">
                <a:ln>
                  <a:noFill/>
                </a:ln>
                <a:solidFill>
                  <a:srgbClr val="000066"/>
                </a:solidFill>
                <a:effectLst/>
                <a:latin typeface="Arial" panose="020B0604020202020204" pitchFamily="34" charset="0"/>
                <a:ea typeface="華康中圓體" panose="020F0509000000000000" pitchFamily="49" charset="-120"/>
                <a:cs typeface="Arial" panose="020B0604020202020204" pitchFamily="34" charset="0"/>
              </a:rPr>
              <a:t>Plains Aboriginal</a:t>
            </a:r>
            <a:r>
              <a:rPr lang="en-US" altLang="zh-TW"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a:t>
            </a:r>
            <a:r>
              <a:rPr lang="zh-TW" altLang="en-US"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a:t>
            </a:r>
            <a:r>
              <a:rPr lang="zh-TW" altLang="zh-TW" sz="2800" dirty="0">
                <a:solidFill>
                  <a:srgbClr val="000066"/>
                </a:solidFill>
                <a:latin typeface="華康中圓體" panose="020F0509000000000000" pitchFamily="49" charset="-120"/>
                <a:ea typeface="華康中圓體" panose="020F0509000000000000" pitchFamily="49" charset="-120"/>
              </a:rPr>
              <a:t>廣泛分佈在台灣的平原上</a:t>
            </a:r>
            <a:r>
              <a:rPr lang="zh-TW" altLang="en-US" sz="2800" dirty="0">
                <a:solidFill>
                  <a:srgbClr val="000066"/>
                </a:solidFill>
                <a:latin typeface="華康中圓體" panose="020F0509000000000000" pitchFamily="49" charset="-120"/>
                <a:ea typeface="華康中圓體" panose="020F0509000000000000" pitchFamily="49" charset="-120"/>
              </a:rPr>
              <a:t>，</a:t>
            </a:r>
            <a:r>
              <a:rPr lang="zh-TW" altLang="zh-TW" sz="2800" dirty="0">
                <a:solidFill>
                  <a:srgbClr val="000066"/>
                </a:solidFill>
                <a:latin typeface="華康中圓體" panose="020F0509000000000000" pitchFamily="49" charset="-120"/>
                <a:ea typeface="華康中圓體" panose="020F0509000000000000" pitchFamily="49" charset="-120"/>
              </a:rPr>
              <a:t>是台灣社會中與中國清朝官方有交流的平地或近山地原住民的總稱</a:t>
            </a:r>
            <a:r>
              <a:rPr lang="zh-TW" altLang="zh-TW"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。清朝乾隆</a:t>
            </a:r>
            <a:r>
              <a:rPr lang="en-US" altLang="zh-TW"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21(1756)</a:t>
            </a:r>
            <a:r>
              <a:rPr lang="zh-TW" altLang="en-US"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年閩浙總督</a:t>
            </a:r>
            <a:r>
              <a:rPr lang="zh-TW" altLang="zh-TW"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喀爾吉善奏摺：土著流寓并社番</a:t>
            </a:r>
            <a:r>
              <a:rPr lang="en-US" altLang="zh-TW"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a:t>
            </a:r>
            <a:r>
              <a:rPr lang="zh-TW" altLang="zh-TW"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即原住民平埔族</a:t>
            </a:r>
            <a:r>
              <a:rPr lang="en-US" altLang="zh-TW"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a:t>
            </a:r>
            <a:r>
              <a:rPr lang="zh-TW" altLang="zh-TW"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有</a:t>
            </a:r>
            <a:r>
              <a:rPr lang="en-US" altLang="zh-TW"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660,147</a:t>
            </a:r>
            <a:r>
              <a:rPr lang="zh-TW" altLang="zh-TW"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人。乾隆</a:t>
            </a:r>
            <a:r>
              <a:rPr lang="en-US" altLang="zh-TW"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33(1768)</a:t>
            </a:r>
            <a:r>
              <a:rPr lang="zh-TW" altLang="en-US"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年</a:t>
            </a:r>
            <a:r>
              <a:rPr lang="zh-TW" altLang="zh-TW"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鄂寧奏摺：土著流寓并社番有</a:t>
            </a:r>
            <a:r>
              <a:rPr lang="en-US" altLang="zh-TW"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691,338</a:t>
            </a:r>
            <a:r>
              <a:rPr lang="zh-TW" altLang="zh-TW"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人。乾隆</a:t>
            </a:r>
            <a:r>
              <a:rPr lang="en-US" altLang="zh-TW"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42(1777)</a:t>
            </a:r>
            <a:r>
              <a:rPr lang="zh-TW" altLang="en-US"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年</a:t>
            </a:r>
            <a:r>
              <a:rPr lang="zh-TW" altLang="zh-TW"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鐘音奏摺：土著流寓民戶有</a:t>
            </a:r>
            <a:r>
              <a:rPr lang="en-US" altLang="zh-TW"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839,803</a:t>
            </a:r>
            <a:r>
              <a:rPr lang="zh-TW" altLang="zh-TW"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人。乾隆</a:t>
            </a:r>
            <a:r>
              <a:rPr lang="en-US" altLang="zh-TW"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(1783)48</a:t>
            </a:r>
            <a:r>
              <a:rPr lang="zh-TW" altLang="en-US"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年</a:t>
            </a:r>
            <a:r>
              <a:rPr lang="zh-TW" altLang="zh-TW"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雅德奏摺：土著流寓民戶有</a:t>
            </a:r>
            <a:r>
              <a:rPr lang="en-US" altLang="zh-TW"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916,863</a:t>
            </a:r>
            <a:r>
              <a:rPr lang="zh-TW" altLang="zh-TW"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人</a:t>
            </a:r>
            <a:r>
              <a:rPr lang="zh-TW" altLang="en-US"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a:t>
            </a:r>
            <a:r>
              <a:rPr lang="zh-TW" altLang="zh-TW"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這些原住民是清朝平埔族</a:t>
            </a:r>
            <a:r>
              <a:rPr lang="zh-TW" altLang="en-US"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a:t>
            </a:r>
            <a:r>
              <a:rPr lang="zh-TW" altLang="zh-TW"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a:t>
            </a:r>
            <a:r>
              <a:rPr lang="zh-TW" altLang="zh-TW"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高山族</a:t>
            </a:r>
            <a:r>
              <a:rPr lang="en-US" altLang="zh-TW"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a:t>
            </a:r>
            <a:r>
              <a:rPr lang="en-US" altLang="zh-TW" sz="2800" dirty="0" err="1">
                <a:solidFill>
                  <a:srgbClr val="000066"/>
                </a:solidFill>
                <a:latin typeface="Arial" panose="020B0604020202020204" pitchFamily="34" charset="0"/>
                <a:ea typeface="華康中圓體" panose="020F0509000000000000" pitchFamily="49" charset="-120"/>
                <a:cs typeface="Arial" panose="020B0604020202020204" pitchFamily="34" charset="0"/>
              </a:rPr>
              <a:t>Gaoshang</a:t>
            </a:r>
            <a:r>
              <a:rPr lang="en-US" altLang="zh-TW"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 Tribe)</a:t>
            </a:r>
            <a:r>
              <a:rPr lang="zh-TW" altLang="zh-TW" sz="2800" dirty="0">
                <a:solidFill>
                  <a:srgbClr val="000066"/>
                </a:solidFill>
                <a:latin typeface="華康中圓體" panose="020F0509000000000000" pitchFamily="49" charset="-120"/>
                <a:ea typeface="華康中圓體" panose="020F0509000000000000" pitchFamily="49" charset="-120"/>
                <a:cs typeface="新細明體" panose="02020500000000000000" pitchFamily="18" charset="-120"/>
              </a:rPr>
              <a:t>」</a:t>
            </a:r>
            <a:r>
              <a:rPr lang="zh-TW" altLang="zh-TW"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並不</a:t>
            </a:r>
            <a:r>
              <a:rPr lang="zh-TW" altLang="zh-TW" sz="2800" dirty="0">
                <a:solidFill>
                  <a:srgbClr val="000066"/>
                </a:solidFill>
                <a:latin typeface="Arial" panose="020B0604020202020204" pitchFamily="34" charset="0"/>
                <a:ea typeface="華康細圓體" panose="020F0309000000000000" pitchFamily="49" charset="-120"/>
                <a:cs typeface="Arial" panose="020B0604020202020204" pitchFamily="34" charset="0"/>
              </a:rPr>
              <a:t>屬</a:t>
            </a:r>
            <a:r>
              <a:rPr lang="zh-TW" altLang="zh-TW"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於清朝勢力範圍</a:t>
            </a:r>
            <a:r>
              <a:rPr lang="zh-TW" altLang="en-US"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a:t>
            </a:r>
            <a:r>
              <a:rPr lang="zh-TW" altLang="zh-TW"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故不包括在內。</a:t>
            </a:r>
            <a:r>
              <a:rPr lang="zh-TW" altLang="en-US"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在</a:t>
            </a:r>
            <a:r>
              <a:rPr lang="zh-TW" altLang="zh-TW"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日治時代從</a:t>
            </a:r>
            <a:r>
              <a:rPr lang="en-US" altLang="zh-TW"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1900</a:t>
            </a:r>
            <a:r>
              <a:rPr lang="zh-TW" altLang="en-US"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年</a:t>
            </a:r>
            <a:r>
              <a:rPr lang="zh-TW" altLang="zh-TW"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至</a:t>
            </a:r>
            <a:r>
              <a:rPr lang="en-US" altLang="zh-TW"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1943</a:t>
            </a:r>
            <a:r>
              <a:rPr lang="zh-TW" altLang="en-US"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年</a:t>
            </a:r>
            <a:r>
              <a:rPr lang="zh-TW" altLang="zh-TW"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日本政府所做戶口調查</a:t>
            </a:r>
            <a:r>
              <a:rPr lang="en-US" altLang="zh-TW"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a:t>
            </a:r>
            <a:r>
              <a:rPr lang="zh-TW" altLang="zh-TW"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資料來源：台灣大學法律學院圖書館典藏</a:t>
            </a:r>
            <a:r>
              <a:rPr lang="en-US" altLang="zh-TW"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a:t>
            </a:r>
            <a:r>
              <a:rPr lang="zh-TW" altLang="en-US"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a:t>
            </a:r>
            <a:r>
              <a:rPr lang="zh-TW" altLang="zh-TW"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台灣各族別人口所佔總人口平均百分比如下表</a:t>
            </a:r>
            <a:r>
              <a:rPr lang="zh-TW" altLang="en-US"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a:t>
            </a:r>
            <a:r>
              <a:rPr lang="zh-TW" altLang="zh-TW"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平埔族平均佔總人口</a:t>
            </a:r>
            <a:r>
              <a:rPr lang="en-US" altLang="zh-TW"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93.60%</a:t>
            </a:r>
            <a:r>
              <a:rPr lang="zh-TW" altLang="en-US"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a:t>
            </a:r>
            <a:r>
              <a:rPr lang="zh-TW" altLang="zh-TW"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高</a:t>
            </a:r>
            <a:r>
              <a:rPr lang="zh-TW" altLang="en-US"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砂</a:t>
            </a:r>
            <a:r>
              <a:rPr lang="zh-TW" altLang="zh-TW"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族佔</a:t>
            </a:r>
            <a:r>
              <a:rPr lang="en-US" altLang="zh-TW"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3.56%</a:t>
            </a:r>
            <a:r>
              <a:rPr lang="zh-TW" altLang="en-US"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，前兩者合併，即</a:t>
            </a:r>
            <a:r>
              <a:rPr lang="zh-TW" altLang="zh-TW" sz="2800" kern="100" dirty="0">
                <a:solidFill>
                  <a:srgbClr val="000066"/>
                </a:solidFill>
                <a:latin typeface="Arial" panose="020B0604020202020204" pitchFamily="34" charset="0"/>
                <a:ea typeface="華康中圓體" panose="020F0509000000000000" pitchFamily="49" charset="-120"/>
                <a:cs typeface="Arial" panose="020B0604020202020204" pitchFamily="34" charset="0"/>
              </a:rPr>
              <a:t>本島人</a:t>
            </a:r>
            <a:r>
              <a:rPr lang="zh-TW" altLang="zh-TW"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佔</a:t>
            </a:r>
            <a:r>
              <a:rPr lang="en-US" altLang="zh-TW"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95.67%</a:t>
            </a:r>
            <a:r>
              <a:rPr lang="zh-TW" altLang="en-US"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a:t>
            </a:r>
            <a:r>
              <a:rPr lang="zh-TW" altLang="zh-TW"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日本人佔</a:t>
            </a:r>
            <a:r>
              <a:rPr lang="en-US" altLang="zh-TW"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3.90%</a:t>
            </a:r>
            <a:r>
              <a:rPr lang="zh-TW" altLang="en-US"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a:t>
            </a:r>
            <a:r>
              <a:rPr lang="zh-TW" altLang="zh-TW" sz="2800" kern="100" dirty="0">
                <a:solidFill>
                  <a:srgbClr val="000066"/>
                </a:solidFill>
                <a:latin typeface="Arial" panose="020B0604020202020204" pitchFamily="34" charset="0"/>
                <a:ea typeface="華康中圓體" panose="020F0509000000000000" pitchFamily="49" charset="-120"/>
                <a:cs typeface="Arial" panose="020B0604020202020204" pitchFamily="34" charset="0"/>
              </a:rPr>
              <a:t>外國人</a:t>
            </a:r>
            <a:r>
              <a:rPr lang="en-US" altLang="zh-TW" sz="2800" kern="100" dirty="0">
                <a:solidFill>
                  <a:srgbClr val="000066"/>
                </a:solidFill>
                <a:latin typeface="Arial" panose="020B0604020202020204" pitchFamily="34" charset="0"/>
                <a:ea typeface="華康中圓體" panose="020F0509000000000000" pitchFamily="49" charset="-120"/>
                <a:cs typeface="Arial" panose="020B0604020202020204" pitchFamily="34" charset="0"/>
              </a:rPr>
              <a:t>(</a:t>
            </a:r>
            <a:r>
              <a:rPr lang="zh-TW" altLang="en-US" sz="2800" kern="100" dirty="0">
                <a:solidFill>
                  <a:srgbClr val="000066"/>
                </a:solidFill>
                <a:latin typeface="Arial" panose="020B0604020202020204" pitchFamily="34" charset="0"/>
                <a:ea typeface="華康中圓體" panose="020F0509000000000000" pitchFamily="49" charset="-120"/>
                <a:cs typeface="Arial" panose="020B0604020202020204" pitchFamily="34" charset="0"/>
              </a:rPr>
              <a:t>主要中國</a:t>
            </a:r>
            <a:r>
              <a:rPr lang="zh-TW" altLang="zh-TW" sz="2800" kern="100" dirty="0">
                <a:solidFill>
                  <a:srgbClr val="000066"/>
                </a:solidFill>
                <a:latin typeface="Arial" panose="020B0604020202020204" pitchFamily="34" charset="0"/>
                <a:ea typeface="華康中圓體" panose="020F0509000000000000" pitchFamily="49" charset="-120"/>
                <a:cs typeface="Arial" panose="020B0604020202020204" pitchFamily="34" charset="0"/>
              </a:rPr>
              <a:t>福廣人</a:t>
            </a:r>
            <a:r>
              <a:rPr lang="en-US" altLang="zh-TW" sz="2800" kern="100" dirty="0">
                <a:solidFill>
                  <a:srgbClr val="000066"/>
                </a:solidFill>
                <a:latin typeface="Arial" panose="020B0604020202020204" pitchFamily="34" charset="0"/>
                <a:ea typeface="華康中圓體" panose="020F0509000000000000" pitchFamily="49" charset="-120"/>
                <a:cs typeface="Arial" panose="020B0604020202020204" pitchFamily="34" charset="0"/>
              </a:rPr>
              <a:t>)</a:t>
            </a:r>
            <a:r>
              <a:rPr lang="zh-TW" altLang="zh-TW"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佔</a:t>
            </a:r>
            <a:r>
              <a:rPr lang="en-US" altLang="zh-TW"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0.58%</a:t>
            </a:r>
            <a:r>
              <a:rPr lang="zh-TW" altLang="en-US"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a:t>
            </a:r>
            <a:r>
              <a:rPr lang="zh-TW" altLang="zh-TW" sz="2800" dirty="0">
                <a:solidFill>
                  <a:srgbClr val="000066"/>
                </a:solidFill>
                <a:latin typeface="華康中圓體" panose="020F0509000000000000" pitchFamily="49" charset="-120"/>
                <a:ea typeface="華康中圓體" panose="020F0509000000000000" pitchFamily="49" charset="-120"/>
              </a:rPr>
              <a:t>可知台灣</a:t>
            </a:r>
            <a:r>
              <a:rPr lang="zh-TW" altLang="en-US" sz="2800" dirty="0">
                <a:solidFill>
                  <a:srgbClr val="000066"/>
                </a:solidFill>
                <a:latin typeface="華康中圓體" panose="020F0509000000000000" pitchFamily="49" charset="-120"/>
                <a:ea typeface="華康中圓體" panose="020F0509000000000000" pitchFamily="49" charset="-120"/>
              </a:rPr>
              <a:t>居</a:t>
            </a:r>
            <a:r>
              <a:rPr lang="zh-TW" altLang="zh-TW" sz="2800" dirty="0">
                <a:solidFill>
                  <a:srgbClr val="000066"/>
                </a:solidFill>
                <a:latin typeface="華康中圓體" panose="020F0509000000000000" pitchFamily="49" charset="-120"/>
                <a:ea typeface="華康中圓體" panose="020F0509000000000000" pitchFamily="49" charset="-120"/>
              </a:rPr>
              <a:t>民當中以平埔族為主體</a:t>
            </a:r>
            <a:r>
              <a:rPr lang="zh-TW" altLang="en-US" sz="2800" dirty="0">
                <a:solidFill>
                  <a:srgbClr val="000066"/>
                </a:solidFill>
                <a:latin typeface="華康中圓體" panose="020F0509000000000000" pitchFamily="49" charset="-120"/>
                <a:ea typeface="華康中圓體" panose="020F0509000000000000" pitchFamily="49" charset="-120"/>
              </a:rPr>
              <a:t>，</a:t>
            </a:r>
            <a:r>
              <a:rPr lang="zh-TW" altLang="zh-TW" sz="2800" dirty="0">
                <a:solidFill>
                  <a:srgbClr val="000066"/>
                </a:solidFill>
                <a:latin typeface="華康中圓體" panose="020F0509000000000000" pitchFamily="49" charset="-120"/>
                <a:ea typeface="華康中圓體" panose="020F0509000000000000" pitchFamily="49" charset="-120"/>
              </a:rPr>
              <a:t>這是台灣歷史</a:t>
            </a:r>
            <a:r>
              <a:rPr lang="zh-TW" altLang="en-US" sz="2800" dirty="0">
                <a:solidFill>
                  <a:srgbClr val="000066"/>
                </a:solidFill>
                <a:ea typeface="華康中圓體" panose="020F0509000000000000" pitchFamily="49" charset="-120"/>
              </a:rPr>
              <a:t>很</a:t>
            </a:r>
            <a:r>
              <a:rPr lang="zh-TW" altLang="zh-TW" sz="2800" dirty="0">
                <a:solidFill>
                  <a:srgbClr val="000066"/>
                </a:solidFill>
                <a:ea typeface="華康中圓體" panose="020F0509000000000000" pitchFamily="49" charset="-120"/>
              </a:rPr>
              <a:t>重要</a:t>
            </a:r>
            <a:r>
              <a:rPr lang="zh-TW" altLang="en-US" sz="2800" dirty="0">
                <a:solidFill>
                  <a:srgbClr val="000066"/>
                </a:solidFill>
                <a:ea typeface="華康中圓體" panose="020F0509000000000000" pitchFamily="49" charset="-120"/>
              </a:rPr>
              <a:t>的數據</a:t>
            </a:r>
            <a:r>
              <a:rPr lang="zh-TW" altLang="en-US" sz="2800" dirty="0">
                <a:solidFill>
                  <a:srgbClr val="000066"/>
                </a:solidFill>
                <a:latin typeface="華康中圓體" panose="020F0509000000000000" pitchFamily="49" charset="-120"/>
                <a:ea typeface="華康中圓體" panose="020F0509000000000000" pitchFamily="49" charset="-120"/>
              </a:rPr>
              <a:t>。</a:t>
            </a:r>
            <a:endParaRPr lang="en-US" altLang="zh-TW" sz="2800" dirty="0">
              <a:solidFill>
                <a:srgbClr val="000066"/>
              </a:solidFill>
              <a:latin typeface="華康中圓體" panose="020F0509000000000000" pitchFamily="49" charset="-120"/>
              <a:ea typeface="華康中圓體" panose="020F0509000000000000" pitchFamily="49" charset="-120"/>
            </a:endParaRPr>
          </a:p>
        </p:txBody>
      </p:sp>
      <p:sp>
        <p:nvSpPr>
          <p:cNvPr id="5" name="Rectangle 4"/>
          <p:cNvSpPr>
            <a:spLocks noChangeArrowheads="1"/>
          </p:cNvSpPr>
          <p:nvPr/>
        </p:nvSpPr>
        <p:spPr bwMode="auto">
          <a:xfrm>
            <a:off x="1281953" y="1192317"/>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zh-TW" altLang="en-US"/>
          </a:p>
        </p:txBody>
      </p:sp>
      <p:sp>
        <p:nvSpPr>
          <p:cNvPr id="6" name="矩形 5"/>
          <p:cNvSpPr/>
          <p:nvPr/>
        </p:nvSpPr>
        <p:spPr>
          <a:xfrm>
            <a:off x="2297110" y="0"/>
            <a:ext cx="8084264" cy="769441"/>
          </a:xfrm>
          <a:prstGeom prst="rect">
            <a:avLst/>
          </a:prstGeom>
        </p:spPr>
        <p:txBody>
          <a:bodyPr wrap="none">
            <a:spAutoFit/>
          </a:bodyPr>
          <a:lstStyle/>
          <a:p>
            <a:r>
              <a:rPr lang="zh-TW" altLang="en-US" sz="4400" dirty="0">
                <a:solidFill>
                  <a:srgbClr val="7030A0"/>
                </a:solidFill>
                <a:latin typeface="華康新特圓體" panose="020F0909000000000000" pitchFamily="49" charset="-120"/>
                <a:ea typeface="華康新特圓體" panose="020F0909000000000000" pitchFamily="49" charset="-120"/>
              </a:rPr>
              <a:t>近代台灣原住民人口組成的變動</a:t>
            </a:r>
          </a:p>
        </p:txBody>
      </p:sp>
    </p:spTree>
    <p:extLst>
      <p:ext uri="{BB962C8B-B14F-4D97-AF65-F5344CB8AC3E}">
        <p14:creationId xmlns:p14="http://schemas.microsoft.com/office/powerpoint/2010/main" val="3807050649"/>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3092504644"/>
              </p:ext>
            </p:extLst>
          </p:nvPr>
        </p:nvGraphicFramePr>
        <p:xfrm>
          <a:off x="163286" y="724090"/>
          <a:ext cx="11903528" cy="5091305"/>
        </p:xfrm>
        <a:graphic>
          <a:graphicData uri="http://schemas.openxmlformats.org/drawingml/2006/table">
            <a:tbl>
              <a:tblPr firstRow="1" firstCol="1" bandRow="1">
                <a:tableStyleId>{5C22544A-7EE6-4342-B048-85BDC9FD1C3A}</a:tableStyleId>
              </a:tblPr>
              <a:tblGrid>
                <a:gridCol w="1028700">
                  <a:extLst>
                    <a:ext uri="{9D8B030D-6E8A-4147-A177-3AD203B41FA5}">
                      <a16:colId xmlns:a16="http://schemas.microsoft.com/office/drawing/2014/main" val="1089895622"/>
                    </a:ext>
                  </a:extLst>
                </a:gridCol>
                <a:gridCol w="1338943">
                  <a:extLst>
                    <a:ext uri="{9D8B030D-6E8A-4147-A177-3AD203B41FA5}">
                      <a16:colId xmlns:a16="http://schemas.microsoft.com/office/drawing/2014/main" val="1825101305"/>
                    </a:ext>
                  </a:extLst>
                </a:gridCol>
                <a:gridCol w="818822">
                  <a:extLst>
                    <a:ext uri="{9D8B030D-6E8A-4147-A177-3AD203B41FA5}">
                      <a16:colId xmlns:a16="http://schemas.microsoft.com/office/drawing/2014/main" val="3444644600"/>
                    </a:ext>
                  </a:extLst>
                </a:gridCol>
                <a:gridCol w="1058963">
                  <a:extLst>
                    <a:ext uri="{9D8B030D-6E8A-4147-A177-3AD203B41FA5}">
                      <a16:colId xmlns:a16="http://schemas.microsoft.com/office/drawing/2014/main" val="3860141013"/>
                    </a:ext>
                  </a:extLst>
                </a:gridCol>
                <a:gridCol w="669472">
                  <a:extLst>
                    <a:ext uri="{9D8B030D-6E8A-4147-A177-3AD203B41FA5}">
                      <a16:colId xmlns:a16="http://schemas.microsoft.com/office/drawing/2014/main" val="1760278913"/>
                    </a:ext>
                  </a:extLst>
                </a:gridCol>
                <a:gridCol w="1338943">
                  <a:extLst>
                    <a:ext uri="{9D8B030D-6E8A-4147-A177-3AD203B41FA5}">
                      <a16:colId xmlns:a16="http://schemas.microsoft.com/office/drawing/2014/main" val="2481813410"/>
                    </a:ext>
                  </a:extLst>
                </a:gridCol>
                <a:gridCol w="832757">
                  <a:extLst>
                    <a:ext uri="{9D8B030D-6E8A-4147-A177-3AD203B41FA5}">
                      <a16:colId xmlns:a16="http://schemas.microsoft.com/office/drawing/2014/main" val="1471395180"/>
                    </a:ext>
                  </a:extLst>
                </a:gridCol>
                <a:gridCol w="1094014">
                  <a:extLst>
                    <a:ext uri="{9D8B030D-6E8A-4147-A177-3AD203B41FA5}">
                      <a16:colId xmlns:a16="http://schemas.microsoft.com/office/drawing/2014/main" val="1540736296"/>
                    </a:ext>
                  </a:extLst>
                </a:gridCol>
                <a:gridCol w="653143">
                  <a:extLst>
                    <a:ext uri="{9D8B030D-6E8A-4147-A177-3AD203B41FA5}">
                      <a16:colId xmlns:a16="http://schemas.microsoft.com/office/drawing/2014/main" val="2816250104"/>
                    </a:ext>
                  </a:extLst>
                </a:gridCol>
                <a:gridCol w="1094014">
                  <a:extLst>
                    <a:ext uri="{9D8B030D-6E8A-4147-A177-3AD203B41FA5}">
                      <a16:colId xmlns:a16="http://schemas.microsoft.com/office/drawing/2014/main" val="1856764774"/>
                    </a:ext>
                  </a:extLst>
                </a:gridCol>
                <a:gridCol w="702129">
                  <a:extLst>
                    <a:ext uri="{9D8B030D-6E8A-4147-A177-3AD203B41FA5}">
                      <a16:colId xmlns:a16="http://schemas.microsoft.com/office/drawing/2014/main" val="2387563892"/>
                    </a:ext>
                  </a:extLst>
                </a:gridCol>
                <a:gridCol w="1273628">
                  <a:extLst>
                    <a:ext uri="{9D8B030D-6E8A-4147-A177-3AD203B41FA5}">
                      <a16:colId xmlns:a16="http://schemas.microsoft.com/office/drawing/2014/main" val="502126234"/>
                    </a:ext>
                  </a:extLst>
                </a:gridCol>
              </a:tblGrid>
              <a:tr h="838073">
                <a:tc>
                  <a:txBody>
                    <a:bodyPr/>
                    <a:lstStyle/>
                    <a:p>
                      <a:pPr algn="ctr">
                        <a:lnSpc>
                          <a:spcPts val="1400"/>
                        </a:lnSpc>
                        <a:spcAft>
                          <a:spcPts val="0"/>
                        </a:spcAft>
                      </a:pPr>
                      <a:r>
                        <a:rPr lang="zh-TW" altLang="en-US" sz="2400" b="0" kern="100" dirty="0">
                          <a:solidFill>
                            <a:schemeClr val="tx1"/>
                          </a:solidFill>
                          <a:effectLst/>
                          <a:latin typeface="華康中圓體" panose="020F0509000000000000" pitchFamily="49" charset="-120"/>
                          <a:ea typeface="華康中圓體" panose="020F0509000000000000" pitchFamily="49" charset="-120"/>
                          <a:cs typeface="Times New Roman" panose="02020603050405020304" pitchFamily="18" charset="0"/>
                        </a:rPr>
                        <a:t>年</a:t>
                      </a:r>
                      <a:r>
                        <a:rPr lang="zh-TW" sz="2400" b="0" kern="100" dirty="0">
                          <a:solidFill>
                            <a:schemeClr val="tx1"/>
                          </a:solidFill>
                          <a:effectLst/>
                          <a:latin typeface="華康中圓體" panose="020F0509000000000000" pitchFamily="49" charset="-120"/>
                          <a:ea typeface="華康中圓體" panose="020F0509000000000000" pitchFamily="49" charset="-120"/>
                          <a:cs typeface="Times New Roman" panose="02020603050405020304" pitchFamily="18" charset="0"/>
                        </a:rPr>
                        <a:t>代</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lnSpc>
                          <a:spcPts val="1400"/>
                        </a:lnSpc>
                        <a:spcAft>
                          <a:spcPts val="0"/>
                        </a:spcAft>
                      </a:pPr>
                      <a:r>
                        <a:rPr lang="zh-TW" sz="2400" b="0" kern="100" dirty="0">
                          <a:solidFill>
                            <a:schemeClr val="tx1"/>
                          </a:solidFill>
                          <a:effectLst/>
                          <a:latin typeface="華康中圓體" panose="020F0509000000000000" pitchFamily="49" charset="-120"/>
                          <a:ea typeface="華康中圓體" panose="020F0509000000000000" pitchFamily="49" charset="-120"/>
                          <a:cs typeface="Times New Roman" panose="02020603050405020304" pitchFamily="18" charset="0"/>
                        </a:rPr>
                        <a:t>平埔族</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R="25400" algn="ctr">
                        <a:lnSpc>
                          <a:spcPts val="1400"/>
                        </a:lnSpc>
                        <a:spcAft>
                          <a:spcPts val="0"/>
                        </a:spcAft>
                      </a:pPr>
                      <a:endParaRPr lang="en-US" altLang="zh-TW" sz="2400" b="0" kern="100" dirty="0">
                        <a:solidFill>
                          <a:schemeClr val="tx1"/>
                        </a:solidFill>
                        <a:effectLst/>
                        <a:latin typeface="華康中圓體" panose="020F0509000000000000" pitchFamily="49" charset="-120"/>
                        <a:ea typeface="華康中圓體" panose="020F0509000000000000" pitchFamily="49" charset="-120"/>
                        <a:cs typeface="Times New Roman" panose="02020603050405020304" pitchFamily="18" charset="0"/>
                      </a:endParaRPr>
                    </a:p>
                    <a:p>
                      <a:pPr marR="25400" algn="ctr">
                        <a:lnSpc>
                          <a:spcPts val="1400"/>
                        </a:lnSpc>
                        <a:spcAft>
                          <a:spcPts val="0"/>
                        </a:spcAft>
                      </a:pPr>
                      <a:r>
                        <a:rPr lang="zh-TW" sz="2400" b="0" kern="100" dirty="0">
                          <a:solidFill>
                            <a:schemeClr val="tx1"/>
                          </a:solidFill>
                          <a:effectLst/>
                          <a:latin typeface="華康中圓體" panose="020F0509000000000000" pitchFamily="49" charset="-120"/>
                          <a:ea typeface="華康中圓體" panose="020F0509000000000000" pitchFamily="49" charset="-120"/>
                          <a:cs typeface="Times New Roman" panose="02020603050405020304" pitchFamily="18" charset="0"/>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lnSpc>
                          <a:spcPts val="1400"/>
                        </a:lnSpc>
                        <a:spcAft>
                          <a:spcPts val="0"/>
                        </a:spcAft>
                      </a:pPr>
                      <a:r>
                        <a:rPr lang="zh-TW" sz="2400" b="0" kern="100" dirty="0">
                          <a:solidFill>
                            <a:schemeClr val="tx1"/>
                          </a:solidFill>
                          <a:effectLst/>
                          <a:latin typeface="華康中圓體" panose="020F0509000000000000" pitchFamily="49" charset="-120"/>
                          <a:ea typeface="華康中圓體" panose="020F0509000000000000" pitchFamily="49" charset="-120"/>
                          <a:cs typeface="Times New Roman" panose="02020603050405020304" pitchFamily="18" charset="0"/>
                        </a:rPr>
                        <a:t>高砂族</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lnSpc>
                          <a:spcPts val="1400"/>
                        </a:lnSpc>
                        <a:spcAft>
                          <a:spcPts val="0"/>
                        </a:spcAft>
                      </a:pPr>
                      <a:endParaRPr lang="en-US" altLang="zh-TW" sz="2400" b="0" kern="100" dirty="0">
                        <a:solidFill>
                          <a:schemeClr val="tx1"/>
                        </a:solidFill>
                        <a:effectLst/>
                        <a:latin typeface="華康中圓體" panose="020F0509000000000000" pitchFamily="49" charset="-120"/>
                        <a:ea typeface="華康中圓體" panose="020F0509000000000000" pitchFamily="49" charset="-120"/>
                        <a:cs typeface="Times New Roman" panose="02020603050405020304" pitchFamily="18" charset="0"/>
                      </a:endParaRPr>
                    </a:p>
                    <a:p>
                      <a:pPr algn="ctr">
                        <a:lnSpc>
                          <a:spcPts val="1400"/>
                        </a:lnSpc>
                        <a:spcAft>
                          <a:spcPts val="0"/>
                        </a:spcAft>
                      </a:pPr>
                      <a:r>
                        <a:rPr lang="zh-TW" sz="2400" b="0" kern="100" dirty="0">
                          <a:solidFill>
                            <a:schemeClr val="tx1"/>
                          </a:solidFill>
                          <a:effectLst/>
                          <a:latin typeface="華康中圓體" panose="020F0509000000000000" pitchFamily="49" charset="-120"/>
                          <a:ea typeface="華康中圓體" panose="020F0509000000000000" pitchFamily="49" charset="-120"/>
                          <a:cs typeface="Times New Roman" panose="02020603050405020304" pitchFamily="18" charset="0"/>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lnSpc>
                          <a:spcPts val="2400"/>
                        </a:lnSpc>
                        <a:spcAft>
                          <a:spcPts val="0"/>
                        </a:spcAft>
                      </a:pPr>
                      <a:r>
                        <a:rPr lang="zh-TW" sz="2400" b="0" kern="100" dirty="0">
                          <a:solidFill>
                            <a:schemeClr val="tx1"/>
                          </a:solidFill>
                          <a:effectLst/>
                          <a:latin typeface="華康中圓體" panose="020F0509000000000000" pitchFamily="49" charset="-120"/>
                          <a:ea typeface="華康中圓體" panose="020F0509000000000000" pitchFamily="49" charset="-120"/>
                          <a:cs typeface="Times New Roman" panose="02020603050405020304" pitchFamily="18" charset="0"/>
                        </a:rPr>
                        <a:t>合計</a:t>
                      </a:r>
                    </a:p>
                    <a:p>
                      <a:pPr algn="ctr">
                        <a:lnSpc>
                          <a:spcPts val="2400"/>
                        </a:lnSpc>
                        <a:spcAft>
                          <a:spcPts val="0"/>
                        </a:spcAft>
                      </a:pPr>
                      <a:r>
                        <a:rPr lang="zh-TW" sz="2400" b="0" kern="100" dirty="0">
                          <a:solidFill>
                            <a:schemeClr val="tx1"/>
                          </a:solidFill>
                          <a:effectLst/>
                          <a:latin typeface="華康中圓體" panose="020F0509000000000000" pitchFamily="49" charset="-120"/>
                          <a:ea typeface="華康中圓體" panose="020F0509000000000000" pitchFamily="49" charset="-120"/>
                          <a:cs typeface="Times New Roman" panose="02020603050405020304" pitchFamily="18" charset="0"/>
                        </a:rPr>
                        <a:t>本島人</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lnSpc>
                          <a:spcPts val="1400"/>
                        </a:lnSpc>
                        <a:spcAft>
                          <a:spcPts val="0"/>
                        </a:spcAft>
                      </a:pPr>
                      <a:endParaRPr lang="en-US" altLang="zh-TW" sz="2400" b="0" kern="100" dirty="0">
                        <a:solidFill>
                          <a:schemeClr val="tx1"/>
                        </a:solidFill>
                        <a:effectLst/>
                        <a:latin typeface="華康中圓體" panose="020F0509000000000000" pitchFamily="49" charset="-120"/>
                        <a:ea typeface="華康中圓體" panose="020F0509000000000000" pitchFamily="49" charset="-120"/>
                        <a:cs typeface="Times New Roman" panose="02020603050405020304" pitchFamily="18" charset="0"/>
                      </a:endParaRPr>
                    </a:p>
                    <a:p>
                      <a:pPr algn="ctr">
                        <a:lnSpc>
                          <a:spcPts val="1400"/>
                        </a:lnSpc>
                        <a:spcAft>
                          <a:spcPts val="0"/>
                        </a:spcAft>
                      </a:pPr>
                      <a:r>
                        <a:rPr lang="zh-TW" sz="2400" b="0" kern="100" dirty="0">
                          <a:solidFill>
                            <a:schemeClr val="tx1"/>
                          </a:solidFill>
                          <a:effectLst/>
                          <a:latin typeface="華康中圓體" panose="020F0509000000000000" pitchFamily="49" charset="-120"/>
                          <a:ea typeface="華康中圓體" panose="020F0509000000000000" pitchFamily="49" charset="-120"/>
                          <a:cs typeface="Times New Roman" panose="02020603050405020304" pitchFamily="18" charset="0"/>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lnSpc>
                          <a:spcPts val="1400"/>
                        </a:lnSpc>
                        <a:spcAft>
                          <a:spcPts val="0"/>
                        </a:spcAft>
                      </a:pPr>
                      <a:r>
                        <a:rPr lang="zh-TW" sz="2400" b="0" kern="100" dirty="0">
                          <a:solidFill>
                            <a:schemeClr val="tx1"/>
                          </a:solidFill>
                          <a:effectLst/>
                          <a:latin typeface="華康中圓體" panose="020F0509000000000000" pitchFamily="49" charset="-120"/>
                          <a:ea typeface="華康中圓體" panose="020F0509000000000000" pitchFamily="49" charset="-120"/>
                          <a:cs typeface="Times New Roman" panose="02020603050405020304" pitchFamily="18" charset="0"/>
                        </a:rPr>
                        <a:t>日本人</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lnSpc>
                          <a:spcPts val="1400"/>
                        </a:lnSpc>
                        <a:spcAft>
                          <a:spcPts val="0"/>
                        </a:spcAft>
                      </a:pPr>
                      <a:endParaRPr lang="en-US" altLang="zh-TW" sz="2400" b="0" kern="100" dirty="0">
                        <a:solidFill>
                          <a:schemeClr val="tx1"/>
                        </a:solidFill>
                        <a:effectLst/>
                        <a:latin typeface="華康中圓體" panose="020F0509000000000000" pitchFamily="49" charset="-120"/>
                        <a:ea typeface="華康中圓體" panose="020F0509000000000000" pitchFamily="49" charset="-120"/>
                        <a:cs typeface="Times New Roman" panose="02020603050405020304" pitchFamily="18" charset="0"/>
                      </a:endParaRPr>
                    </a:p>
                    <a:p>
                      <a:pPr algn="ctr">
                        <a:lnSpc>
                          <a:spcPts val="1400"/>
                        </a:lnSpc>
                        <a:spcAft>
                          <a:spcPts val="0"/>
                        </a:spcAft>
                      </a:pPr>
                      <a:r>
                        <a:rPr lang="zh-TW" sz="2400" b="0" kern="100" dirty="0">
                          <a:solidFill>
                            <a:schemeClr val="tx1"/>
                          </a:solidFill>
                          <a:effectLst/>
                          <a:latin typeface="華康中圓體" panose="020F0509000000000000" pitchFamily="49" charset="-120"/>
                          <a:ea typeface="華康中圓體" panose="020F0509000000000000" pitchFamily="49" charset="-120"/>
                          <a:cs typeface="Times New Roman" panose="02020603050405020304" pitchFamily="18" charset="0"/>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lnSpc>
                          <a:spcPts val="2400"/>
                        </a:lnSpc>
                        <a:spcAft>
                          <a:spcPts val="0"/>
                        </a:spcAft>
                      </a:pPr>
                      <a:r>
                        <a:rPr lang="zh-TW" sz="2400" b="0" kern="100" dirty="0">
                          <a:solidFill>
                            <a:schemeClr val="tx1"/>
                          </a:solidFill>
                          <a:effectLst/>
                          <a:latin typeface="華康中圓體" panose="020F0509000000000000" pitchFamily="49" charset="-120"/>
                          <a:ea typeface="華康中圓體" panose="020F0509000000000000" pitchFamily="49" charset="-120"/>
                          <a:cs typeface="Times New Roman" panose="02020603050405020304" pitchFamily="18" charset="0"/>
                        </a:rPr>
                        <a:t>外國人</a:t>
                      </a:r>
                    </a:p>
                    <a:p>
                      <a:pPr algn="ctr">
                        <a:lnSpc>
                          <a:spcPts val="2400"/>
                        </a:lnSpc>
                        <a:spcAft>
                          <a:spcPts val="0"/>
                        </a:spcAft>
                      </a:pPr>
                      <a:r>
                        <a:rPr lang="zh-TW" sz="2400" b="0" kern="100" dirty="0">
                          <a:solidFill>
                            <a:schemeClr val="tx1"/>
                          </a:solidFill>
                          <a:effectLst/>
                          <a:latin typeface="華康中圓體" panose="020F0509000000000000" pitchFamily="49" charset="-120"/>
                          <a:ea typeface="華康中圓體" panose="020F0509000000000000" pitchFamily="49" charset="-120"/>
                          <a:cs typeface="Times New Roman" panose="02020603050405020304" pitchFamily="18" charset="0"/>
                        </a:rPr>
                        <a:t>福廣人</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lnSpc>
                          <a:spcPts val="1400"/>
                        </a:lnSpc>
                        <a:spcAft>
                          <a:spcPts val="0"/>
                        </a:spcAft>
                      </a:pPr>
                      <a:endParaRPr lang="en-US" altLang="zh-TW" sz="2400" b="0" kern="100" dirty="0">
                        <a:solidFill>
                          <a:schemeClr val="tx1"/>
                        </a:solidFill>
                        <a:effectLst/>
                        <a:latin typeface="華康中圓體" panose="020F0509000000000000" pitchFamily="49" charset="-120"/>
                        <a:ea typeface="華康中圓體" panose="020F0509000000000000" pitchFamily="49" charset="-120"/>
                        <a:cs typeface="Times New Roman" panose="02020603050405020304" pitchFamily="18" charset="0"/>
                      </a:endParaRPr>
                    </a:p>
                    <a:p>
                      <a:pPr algn="ctr">
                        <a:lnSpc>
                          <a:spcPts val="1400"/>
                        </a:lnSpc>
                        <a:spcAft>
                          <a:spcPts val="0"/>
                        </a:spcAft>
                      </a:pPr>
                      <a:r>
                        <a:rPr lang="zh-TW" sz="2400" b="0" kern="100" dirty="0">
                          <a:solidFill>
                            <a:schemeClr val="tx1"/>
                          </a:solidFill>
                          <a:effectLst/>
                          <a:latin typeface="華康中圓體" panose="020F0509000000000000" pitchFamily="49" charset="-120"/>
                          <a:ea typeface="華康中圓體" panose="020F0509000000000000" pitchFamily="49" charset="-120"/>
                          <a:cs typeface="Times New Roman" panose="02020603050405020304" pitchFamily="18" charset="0"/>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lnSpc>
                          <a:spcPts val="1400"/>
                        </a:lnSpc>
                        <a:spcAft>
                          <a:spcPts val="0"/>
                        </a:spcAft>
                      </a:pPr>
                      <a:r>
                        <a:rPr lang="zh-TW" sz="2400" b="0" kern="100" dirty="0">
                          <a:solidFill>
                            <a:schemeClr val="tx1"/>
                          </a:solidFill>
                          <a:effectLst/>
                          <a:latin typeface="華康中圓體" panose="020F0509000000000000" pitchFamily="49" charset="-120"/>
                          <a:ea typeface="華康中圓體" panose="020F0509000000000000" pitchFamily="49" charset="-120"/>
                          <a:cs typeface="Times New Roman" panose="02020603050405020304" pitchFamily="18" charset="0"/>
                        </a:rPr>
                        <a:t>總人口</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989595600"/>
                  </a:ext>
                </a:extLst>
              </a:tr>
              <a:tr h="562028">
                <a:tc>
                  <a:txBody>
                    <a:bodyPr/>
                    <a:lstStyle/>
                    <a:p>
                      <a:pPr algn="ctr">
                        <a:spcAft>
                          <a:spcPts val="0"/>
                        </a:spcAft>
                      </a:pPr>
                      <a:r>
                        <a:rPr lang="en-US" sz="2000" b="0" kern="100" spc="-100" dirty="0">
                          <a:solidFill>
                            <a:schemeClr val="tx1"/>
                          </a:solidFill>
                          <a:effectLst/>
                          <a:latin typeface="Arial" panose="020B0604020202020204" pitchFamily="34" charset="0"/>
                          <a:ea typeface="華康中圓體" panose="020F0509000000000000" pitchFamily="49" charset="-120"/>
                          <a:cs typeface="Arial" panose="020B0604020202020204" pitchFamily="34" charset="0"/>
                        </a:rPr>
                        <a:t>1900</a:t>
                      </a:r>
                      <a:endParaRPr lang="zh-TW" sz="2000" b="0" kern="100" dirty="0">
                        <a:solidFill>
                          <a:schemeClr val="tx1"/>
                        </a:solidFill>
                        <a:effectLst/>
                        <a:latin typeface="Arial" panose="020B0604020202020204" pitchFamily="34" charset="0"/>
                        <a:ea typeface="華康中圓體" panose="020F0509000000000000" pitchFamily="49" charset="-12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r">
                        <a:spcAft>
                          <a:spcPts val="0"/>
                        </a:spcAft>
                      </a:pPr>
                      <a:r>
                        <a:rPr lang="en-US" sz="2000" kern="100" dirty="0">
                          <a:effectLst/>
                          <a:latin typeface="Arial" panose="020B0604020202020204" pitchFamily="34" charset="0"/>
                          <a:cs typeface="Arial" panose="020B0604020202020204" pitchFamily="34" charset="0"/>
                        </a:rPr>
                        <a:t>2,707,322 </a:t>
                      </a:r>
                      <a:endParaRPr lang="zh-TW" sz="2000" kern="100" dirty="0">
                        <a:effectLst/>
                        <a:latin typeface="Arial" panose="020B0604020202020204" pitchFamily="34" charset="0"/>
                        <a:ea typeface="新細明體" panose="02020500000000000000" pitchFamily="18" charset="-12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US" sz="2000" kern="100" dirty="0">
                          <a:effectLst/>
                          <a:latin typeface="Arial" panose="020B0604020202020204" pitchFamily="34" charset="0"/>
                          <a:cs typeface="Arial" panose="020B0604020202020204" pitchFamily="34" charset="0"/>
                        </a:rPr>
                        <a:t>95.12</a:t>
                      </a:r>
                      <a:endParaRPr lang="zh-TW" sz="2000" kern="100" dirty="0">
                        <a:effectLst/>
                        <a:latin typeface="Arial" panose="020B0604020202020204" pitchFamily="34" charset="0"/>
                        <a:ea typeface="新細明體" panose="02020500000000000000" pitchFamily="18" charset="-12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US" sz="2000" kern="100" dirty="0">
                          <a:effectLst/>
                          <a:latin typeface="Arial" panose="020B0604020202020204" pitchFamily="34" charset="0"/>
                          <a:cs typeface="Arial" panose="020B0604020202020204" pitchFamily="34" charset="0"/>
                        </a:rPr>
                        <a:t>95,597</a:t>
                      </a:r>
                      <a:endParaRPr lang="zh-TW" sz="2000" kern="100" dirty="0">
                        <a:effectLst/>
                        <a:latin typeface="Arial" panose="020B0604020202020204" pitchFamily="34" charset="0"/>
                        <a:ea typeface="新細明體" panose="02020500000000000000" pitchFamily="18" charset="-12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US" sz="2000" kern="100" dirty="0">
                          <a:effectLst/>
                          <a:latin typeface="Arial" panose="020B0604020202020204" pitchFamily="34" charset="0"/>
                          <a:cs typeface="Arial" panose="020B0604020202020204" pitchFamily="34" charset="0"/>
                        </a:rPr>
                        <a:t>3.36</a:t>
                      </a:r>
                      <a:endParaRPr lang="zh-TW" sz="2000" kern="100" dirty="0">
                        <a:effectLst/>
                        <a:latin typeface="Arial" panose="020B0604020202020204" pitchFamily="34" charset="0"/>
                        <a:ea typeface="新細明體" panose="02020500000000000000" pitchFamily="18" charset="-12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US" sz="2000" kern="100" dirty="0">
                          <a:effectLst/>
                          <a:latin typeface="Arial" panose="020B0604020202020204" pitchFamily="34" charset="0"/>
                          <a:cs typeface="Arial" panose="020B0604020202020204" pitchFamily="34" charset="0"/>
                        </a:rPr>
                        <a:t>2,802,919</a:t>
                      </a:r>
                      <a:endParaRPr lang="zh-TW" sz="2000" kern="100" dirty="0">
                        <a:effectLst/>
                        <a:latin typeface="Arial" panose="020B0604020202020204" pitchFamily="34" charset="0"/>
                        <a:ea typeface="新細明體" panose="02020500000000000000" pitchFamily="18" charset="-12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US" sz="2000" kern="100" dirty="0">
                          <a:effectLst/>
                          <a:latin typeface="Arial" panose="020B0604020202020204" pitchFamily="34" charset="0"/>
                          <a:cs typeface="Arial" panose="020B0604020202020204" pitchFamily="34" charset="0"/>
                        </a:rPr>
                        <a:t>98.48</a:t>
                      </a:r>
                      <a:endParaRPr lang="zh-TW" sz="2000" kern="100" dirty="0">
                        <a:effectLst/>
                        <a:latin typeface="Arial" panose="020B0604020202020204" pitchFamily="34" charset="0"/>
                        <a:ea typeface="新細明體" panose="02020500000000000000" pitchFamily="18" charset="-12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US" sz="2000" kern="100" dirty="0">
                          <a:effectLst/>
                          <a:latin typeface="Arial" panose="020B0604020202020204" pitchFamily="34" charset="0"/>
                          <a:cs typeface="Arial" panose="020B0604020202020204" pitchFamily="34" charset="0"/>
                        </a:rPr>
                        <a:t>37,954 </a:t>
                      </a:r>
                      <a:endParaRPr lang="zh-TW" sz="2000" kern="100" dirty="0">
                        <a:effectLst/>
                        <a:latin typeface="Arial" panose="020B0604020202020204" pitchFamily="34" charset="0"/>
                        <a:ea typeface="新細明體" panose="02020500000000000000" pitchFamily="18" charset="-12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US" sz="2000" kern="100" dirty="0">
                          <a:effectLst/>
                          <a:latin typeface="Arial" panose="020B0604020202020204" pitchFamily="34" charset="0"/>
                          <a:cs typeface="Arial" panose="020B0604020202020204" pitchFamily="34" charset="0"/>
                        </a:rPr>
                        <a:t>1.33</a:t>
                      </a:r>
                      <a:endParaRPr lang="zh-TW" sz="2000" kern="100" dirty="0">
                        <a:effectLst/>
                        <a:latin typeface="Arial" panose="020B0604020202020204" pitchFamily="34" charset="0"/>
                        <a:ea typeface="新細明體" panose="02020500000000000000" pitchFamily="18" charset="-12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US" sz="2000" kern="100" dirty="0">
                          <a:effectLst/>
                          <a:latin typeface="Arial" panose="020B0604020202020204" pitchFamily="34" charset="0"/>
                          <a:cs typeface="Arial" panose="020B0604020202020204" pitchFamily="34" charset="0"/>
                        </a:rPr>
                        <a:t>5,235 </a:t>
                      </a:r>
                      <a:endParaRPr lang="zh-TW" sz="2000" kern="100" dirty="0">
                        <a:effectLst/>
                        <a:latin typeface="Arial" panose="020B0604020202020204" pitchFamily="34" charset="0"/>
                        <a:ea typeface="新細明體" panose="02020500000000000000" pitchFamily="18" charset="-12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US" sz="2000" kern="100" dirty="0">
                          <a:effectLst/>
                          <a:latin typeface="Arial" panose="020B0604020202020204" pitchFamily="34" charset="0"/>
                          <a:cs typeface="Arial" panose="020B0604020202020204" pitchFamily="34" charset="0"/>
                        </a:rPr>
                        <a:t>0.18</a:t>
                      </a:r>
                      <a:endParaRPr lang="zh-TW" sz="2000" kern="100" dirty="0">
                        <a:effectLst/>
                        <a:latin typeface="Arial" panose="020B0604020202020204" pitchFamily="34" charset="0"/>
                        <a:ea typeface="新細明體" panose="02020500000000000000" pitchFamily="18" charset="-12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US" sz="2000" kern="100" dirty="0">
                          <a:effectLst/>
                          <a:latin typeface="Arial" panose="020B0604020202020204" pitchFamily="34" charset="0"/>
                          <a:cs typeface="Arial" panose="020B0604020202020204" pitchFamily="34" charset="0"/>
                        </a:rPr>
                        <a:t>2,846,108 </a:t>
                      </a:r>
                      <a:endParaRPr lang="zh-TW" sz="2000" kern="100" dirty="0">
                        <a:effectLst/>
                        <a:latin typeface="Arial" panose="020B0604020202020204" pitchFamily="34" charset="0"/>
                        <a:ea typeface="新細明體" panose="02020500000000000000" pitchFamily="18" charset="-12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51140030"/>
                  </a:ext>
                </a:extLst>
              </a:tr>
              <a:tr h="495300">
                <a:tc>
                  <a:txBody>
                    <a:bodyPr/>
                    <a:lstStyle/>
                    <a:p>
                      <a:pPr algn="ctr">
                        <a:spcAft>
                          <a:spcPts val="0"/>
                        </a:spcAft>
                      </a:pPr>
                      <a:r>
                        <a:rPr lang="en-US" sz="2000" b="0" kern="100" spc="-100" dirty="0">
                          <a:solidFill>
                            <a:schemeClr val="tx1"/>
                          </a:solidFill>
                          <a:effectLst/>
                          <a:latin typeface="Arial" panose="020B0604020202020204" pitchFamily="34" charset="0"/>
                          <a:ea typeface="華康中圓體" panose="020F0509000000000000" pitchFamily="49" charset="-120"/>
                          <a:cs typeface="Arial" panose="020B0604020202020204" pitchFamily="34" charset="0"/>
                        </a:rPr>
                        <a:t>1905</a:t>
                      </a:r>
                      <a:endParaRPr lang="zh-TW" sz="2000" b="0" kern="100" dirty="0">
                        <a:solidFill>
                          <a:schemeClr val="tx1"/>
                        </a:solidFill>
                        <a:effectLst/>
                        <a:latin typeface="Arial" panose="020B0604020202020204" pitchFamily="34" charset="0"/>
                        <a:ea typeface="華康中圓體" panose="020F0509000000000000" pitchFamily="49" charset="-12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r">
                        <a:spcAft>
                          <a:spcPts val="0"/>
                        </a:spcAft>
                      </a:pPr>
                      <a:r>
                        <a:rPr lang="en-US" sz="2000" kern="100" dirty="0">
                          <a:effectLst/>
                          <a:latin typeface="Arial" panose="020B0604020202020204" pitchFamily="34" charset="0"/>
                          <a:cs typeface="Arial" panose="020B0604020202020204" pitchFamily="34" charset="0"/>
                        </a:rPr>
                        <a:t>2,979,018</a:t>
                      </a:r>
                      <a:endParaRPr lang="zh-TW" sz="2000" kern="100" dirty="0">
                        <a:effectLst/>
                        <a:latin typeface="Arial" panose="020B0604020202020204" pitchFamily="34" charset="0"/>
                        <a:ea typeface="新細明體" panose="02020500000000000000" pitchFamily="18" charset="-12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US" sz="2000" kern="100" dirty="0">
                          <a:effectLst/>
                          <a:latin typeface="Arial" panose="020B0604020202020204" pitchFamily="34" charset="0"/>
                          <a:cs typeface="Arial" panose="020B0604020202020204" pitchFamily="34" charset="0"/>
                        </a:rPr>
                        <a:t>9</a:t>
                      </a:r>
                      <a:r>
                        <a:rPr lang="en-US" altLang="zh-TW" sz="2000" kern="100" dirty="0">
                          <a:effectLst/>
                          <a:latin typeface="Arial" panose="020B0604020202020204" pitchFamily="34" charset="0"/>
                          <a:cs typeface="Arial" panose="020B0604020202020204" pitchFamily="34" charset="0"/>
                        </a:rPr>
                        <a:t>4</a:t>
                      </a:r>
                      <a:r>
                        <a:rPr lang="en-US" sz="2000" kern="100" dirty="0">
                          <a:effectLst/>
                          <a:latin typeface="Arial" panose="020B0604020202020204" pitchFamily="34" charset="0"/>
                          <a:cs typeface="Arial" panose="020B0604020202020204" pitchFamily="34" charset="0"/>
                        </a:rPr>
                        <a:t>.</a:t>
                      </a:r>
                      <a:r>
                        <a:rPr lang="en-US" altLang="zh-TW" sz="2000" kern="100" dirty="0">
                          <a:effectLst/>
                          <a:latin typeface="Arial" panose="020B0604020202020204" pitchFamily="34" charset="0"/>
                          <a:cs typeface="Arial" panose="020B0604020202020204" pitchFamily="34" charset="0"/>
                        </a:rPr>
                        <a:t>27</a:t>
                      </a:r>
                      <a:endParaRPr lang="zh-TW" sz="2000" kern="100" dirty="0">
                        <a:effectLst/>
                        <a:latin typeface="Arial" panose="020B0604020202020204" pitchFamily="34" charset="0"/>
                        <a:ea typeface="新細明體" panose="02020500000000000000" pitchFamily="18" charset="-12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US" altLang="zh-TW" sz="2000" kern="100" dirty="0">
                          <a:effectLst/>
                          <a:latin typeface="Arial" panose="020B0604020202020204" pitchFamily="34" charset="0"/>
                          <a:cs typeface="Arial" panose="020B0604020202020204" pitchFamily="34" charset="0"/>
                        </a:rPr>
                        <a:t>113</a:t>
                      </a:r>
                      <a:r>
                        <a:rPr lang="en-US" sz="2000" kern="100" dirty="0">
                          <a:effectLst/>
                          <a:latin typeface="Arial" panose="020B0604020202020204" pitchFamily="34" charset="0"/>
                          <a:cs typeface="Arial" panose="020B0604020202020204" pitchFamily="34" charset="0"/>
                        </a:rPr>
                        <a:t>,</a:t>
                      </a:r>
                      <a:r>
                        <a:rPr lang="en-US" altLang="zh-TW" sz="2000" kern="100" dirty="0">
                          <a:effectLst/>
                          <a:latin typeface="Arial" panose="020B0604020202020204" pitchFamily="34" charset="0"/>
                          <a:cs typeface="Arial" panose="020B0604020202020204" pitchFamily="34" charset="0"/>
                        </a:rPr>
                        <a:t>195</a:t>
                      </a:r>
                      <a:endParaRPr lang="zh-TW" sz="2000" kern="100" dirty="0">
                        <a:effectLst/>
                        <a:latin typeface="Arial" panose="020B0604020202020204" pitchFamily="34" charset="0"/>
                        <a:ea typeface="新細明體" panose="02020500000000000000" pitchFamily="18" charset="-12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US" altLang="zh-TW" sz="2000" kern="100" dirty="0">
                          <a:effectLst/>
                          <a:latin typeface="Arial" panose="020B0604020202020204" pitchFamily="34" charset="0"/>
                          <a:cs typeface="Arial" panose="020B0604020202020204" pitchFamily="34" charset="0"/>
                        </a:rPr>
                        <a:t>3</a:t>
                      </a:r>
                      <a:r>
                        <a:rPr lang="en-US" sz="2000" kern="100" dirty="0">
                          <a:effectLst/>
                          <a:latin typeface="Arial" panose="020B0604020202020204" pitchFamily="34" charset="0"/>
                          <a:cs typeface="Arial" panose="020B0604020202020204" pitchFamily="34" charset="0"/>
                        </a:rPr>
                        <a:t>.</a:t>
                      </a:r>
                      <a:r>
                        <a:rPr lang="en-US" altLang="zh-TW" sz="2000" kern="100" dirty="0">
                          <a:effectLst/>
                          <a:latin typeface="Arial" panose="020B0604020202020204" pitchFamily="34" charset="0"/>
                          <a:cs typeface="Arial" panose="020B0604020202020204" pitchFamily="34" charset="0"/>
                        </a:rPr>
                        <a:t>58</a:t>
                      </a:r>
                      <a:endParaRPr lang="zh-TW" sz="2000" kern="100" dirty="0">
                        <a:effectLst/>
                        <a:latin typeface="Arial" panose="020B0604020202020204" pitchFamily="34" charset="0"/>
                        <a:ea typeface="新細明體" panose="02020500000000000000" pitchFamily="18" charset="-12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US" sz="2000" kern="100" dirty="0">
                          <a:effectLst/>
                          <a:latin typeface="Arial" panose="020B0604020202020204" pitchFamily="34" charset="0"/>
                          <a:cs typeface="Arial" panose="020B0604020202020204" pitchFamily="34" charset="0"/>
                        </a:rPr>
                        <a:t>3,0</a:t>
                      </a:r>
                      <a:r>
                        <a:rPr lang="en-US" altLang="zh-TW" sz="2000" kern="100" dirty="0">
                          <a:effectLst/>
                          <a:latin typeface="Arial" panose="020B0604020202020204" pitchFamily="34" charset="0"/>
                          <a:cs typeface="Arial" panose="020B0604020202020204" pitchFamily="34" charset="0"/>
                        </a:rPr>
                        <a:t>92</a:t>
                      </a:r>
                      <a:r>
                        <a:rPr lang="en-US" sz="2000" kern="100" dirty="0">
                          <a:effectLst/>
                          <a:latin typeface="Arial" panose="020B0604020202020204" pitchFamily="34" charset="0"/>
                          <a:cs typeface="Arial" panose="020B0604020202020204" pitchFamily="34" charset="0"/>
                        </a:rPr>
                        <a:t>,</a:t>
                      </a:r>
                      <a:r>
                        <a:rPr lang="en-US" altLang="zh-TW" sz="2000" kern="100" dirty="0">
                          <a:effectLst/>
                          <a:latin typeface="Arial" panose="020B0604020202020204" pitchFamily="34" charset="0"/>
                          <a:cs typeface="Arial" panose="020B0604020202020204" pitchFamily="34" charset="0"/>
                        </a:rPr>
                        <a:t>213</a:t>
                      </a:r>
                      <a:endParaRPr lang="zh-TW" sz="2000" kern="100" dirty="0">
                        <a:effectLst/>
                        <a:latin typeface="Arial" panose="020B0604020202020204" pitchFamily="34" charset="0"/>
                        <a:ea typeface="新細明體" panose="02020500000000000000" pitchFamily="18" charset="-12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US" sz="2000" kern="100" dirty="0">
                          <a:effectLst/>
                          <a:latin typeface="Arial" panose="020B0604020202020204" pitchFamily="34" charset="0"/>
                          <a:cs typeface="Arial" panose="020B0604020202020204" pitchFamily="34" charset="0"/>
                        </a:rPr>
                        <a:t>97.8</a:t>
                      </a:r>
                      <a:r>
                        <a:rPr lang="en-US" altLang="zh-TW" sz="2000" kern="100" dirty="0">
                          <a:effectLst/>
                          <a:latin typeface="Arial" panose="020B0604020202020204" pitchFamily="34" charset="0"/>
                          <a:cs typeface="Arial" panose="020B0604020202020204" pitchFamily="34" charset="0"/>
                        </a:rPr>
                        <a:t>5</a:t>
                      </a:r>
                      <a:endParaRPr lang="zh-TW" sz="2000" kern="100" dirty="0">
                        <a:effectLst/>
                        <a:latin typeface="Arial" panose="020B0604020202020204" pitchFamily="34" charset="0"/>
                        <a:ea typeface="新細明體" panose="02020500000000000000" pitchFamily="18" charset="-12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US" sz="2000" kern="100" dirty="0">
                          <a:effectLst/>
                          <a:latin typeface="Arial" panose="020B0604020202020204" pitchFamily="34" charset="0"/>
                          <a:cs typeface="Arial" panose="020B0604020202020204" pitchFamily="34" charset="0"/>
                        </a:rPr>
                        <a:t>59,618</a:t>
                      </a:r>
                      <a:endParaRPr lang="zh-TW" sz="2000" kern="100" dirty="0">
                        <a:effectLst/>
                        <a:latin typeface="Arial" panose="020B0604020202020204" pitchFamily="34" charset="0"/>
                        <a:ea typeface="新細明體" panose="02020500000000000000" pitchFamily="18" charset="-12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US" sz="2000" kern="100" dirty="0">
                          <a:effectLst/>
                          <a:latin typeface="Arial" panose="020B0604020202020204" pitchFamily="34" charset="0"/>
                          <a:cs typeface="Arial" panose="020B0604020202020204" pitchFamily="34" charset="0"/>
                        </a:rPr>
                        <a:t>1.</a:t>
                      </a:r>
                      <a:r>
                        <a:rPr lang="en-US" altLang="zh-TW" sz="2000" kern="100" dirty="0">
                          <a:effectLst/>
                          <a:latin typeface="Arial" panose="020B0604020202020204" pitchFamily="34" charset="0"/>
                          <a:cs typeface="Arial" panose="020B0604020202020204" pitchFamily="34" charset="0"/>
                        </a:rPr>
                        <a:t>89</a:t>
                      </a:r>
                      <a:endParaRPr lang="zh-TW" sz="2000" kern="100" dirty="0">
                        <a:effectLst/>
                        <a:latin typeface="Arial" panose="020B0604020202020204" pitchFamily="34" charset="0"/>
                        <a:ea typeface="新細明體" panose="02020500000000000000" pitchFamily="18" charset="-12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US" sz="2000" kern="100" dirty="0">
                          <a:effectLst/>
                          <a:latin typeface="Arial" panose="020B0604020202020204" pitchFamily="34" charset="0"/>
                          <a:cs typeface="Arial" panose="020B0604020202020204" pitchFamily="34" charset="0"/>
                        </a:rPr>
                        <a:t>8,223</a:t>
                      </a:r>
                      <a:endParaRPr lang="zh-TW" sz="2000" kern="100" dirty="0">
                        <a:effectLst/>
                        <a:latin typeface="Arial" panose="020B0604020202020204" pitchFamily="34" charset="0"/>
                        <a:ea typeface="新細明體" panose="02020500000000000000" pitchFamily="18" charset="-12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US" sz="2000" kern="100" dirty="0">
                          <a:effectLst/>
                          <a:latin typeface="Arial" panose="020B0604020202020204" pitchFamily="34" charset="0"/>
                          <a:cs typeface="Arial" panose="020B0604020202020204" pitchFamily="34" charset="0"/>
                        </a:rPr>
                        <a:t>0.26</a:t>
                      </a:r>
                      <a:endParaRPr lang="zh-TW" sz="2000" kern="100" dirty="0">
                        <a:effectLst/>
                        <a:latin typeface="Arial" panose="020B0604020202020204" pitchFamily="34" charset="0"/>
                        <a:ea typeface="新細明體" panose="02020500000000000000" pitchFamily="18" charset="-12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US" sz="2000" kern="100" dirty="0">
                          <a:effectLst/>
                          <a:latin typeface="Arial" panose="020B0604020202020204" pitchFamily="34" charset="0"/>
                          <a:cs typeface="Arial" panose="020B0604020202020204" pitchFamily="34" charset="0"/>
                        </a:rPr>
                        <a:t>3,1</a:t>
                      </a:r>
                      <a:r>
                        <a:rPr lang="en-US" altLang="zh-TW" sz="2000" kern="100" dirty="0">
                          <a:effectLst/>
                          <a:latin typeface="Arial" panose="020B0604020202020204" pitchFamily="34" charset="0"/>
                          <a:cs typeface="Arial" panose="020B0604020202020204" pitchFamily="34" charset="0"/>
                        </a:rPr>
                        <a:t>60</a:t>
                      </a:r>
                      <a:r>
                        <a:rPr lang="en-US" sz="2000" kern="100" dirty="0">
                          <a:effectLst/>
                          <a:latin typeface="Arial" panose="020B0604020202020204" pitchFamily="34" charset="0"/>
                          <a:cs typeface="Arial" panose="020B0604020202020204" pitchFamily="34" charset="0"/>
                        </a:rPr>
                        <a:t>,</a:t>
                      </a:r>
                      <a:r>
                        <a:rPr lang="en-US" altLang="zh-TW" sz="2000" kern="100" dirty="0">
                          <a:effectLst/>
                          <a:latin typeface="Arial" panose="020B0604020202020204" pitchFamily="34" charset="0"/>
                          <a:cs typeface="Arial" panose="020B0604020202020204" pitchFamily="34" charset="0"/>
                        </a:rPr>
                        <a:t>054</a:t>
                      </a:r>
                      <a:endParaRPr lang="zh-TW" sz="2000" kern="100" dirty="0">
                        <a:effectLst/>
                        <a:latin typeface="Arial" panose="020B0604020202020204" pitchFamily="34" charset="0"/>
                        <a:ea typeface="新細明體" panose="02020500000000000000" pitchFamily="18" charset="-12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95425089"/>
                  </a:ext>
                </a:extLst>
              </a:tr>
              <a:tr h="474396">
                <a:tc>
                  <a:txBody>
                    <a:bodyPr/>
                    <a:lstStyle/>
                    <a:p>
                      <a:pPr algn="ctr">
                        <a:spcAft>
                          <a:spcPts val="0"/>
                        </a:spcAft>
                      </a:pPr>
                      <a:r>
                        <a:rPr lang="en-US" sz="2000" b="0" kern="100" spc="-100" dirty="0">
                          <a:solidFill>
                            <a:schemeClr val="tx1"/>
                          </a:solidFill>
                          <a:effectLst/>
                          <a:latin typeface="Arial" panose="020B0604020202020204" pitchFamily="34" charset="0"/>
                          <a:ea typeface="華康中圓體" panose="020F0509000000000000" pitchFamily="49" charset="-120"/>
                          <a:cs typeface="Arial" panose="020B0604020202020204" pitchFamily="34" charset="0"/>
                        </a:rPr>
                        <a:t>1910</a:t>
                      </a:r>
                      <a:endParaRPr lang="zh-TW" sz="2000" b="0" kern="100" dirty="0">
                        <a:solidFill>
                          <a:schemeClr val="tx1"/>
                        </a:solidFill>
                        <a:effectLst/>
                        <a:latin typeface="Arial" panose="020B0604020202020204" pitchFamily="34" charset="0"/>
                        <a:ea typeface="華康中圓體" panose="020F0509000000000000" pitchFamily="49" charset="-12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r">
                        <a:spcAft>
                          <a:spcPts val="0"/>
                        </a:spcAft>
                      </a:pPr>
                      <a:r>
                        <a:rPr lang="en-US" sz="2000" kern="100" dirty="0">
                          <a:effectLst/>
                          <a:latin typeface="Arial" panose="020B0604020202020204" pitchFamily="34" charset="0"/>
                          <a:cs typeface="Arial" panose="020B0604020202020204" pitchFamily="34" charset="0"/>
                        </a:rPr>
                        <a:t>3,106,223 </a:t>
                      </a:r>
                      <a:endParaRPr lang="zh-TW" sz="2000" kern="100" dirty="0">
                        <a:effectLst/>
                        <a:latin typeface="Arial" panose="020B0604020202020204" pitchFamily="34" charset="0"/>
                        <a:ea typeface="新細明體" panose="02020500000000000000" pitchFamily="18" charset="-12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US" sz="2000" kern="100" dirty="0">
                          <a:effectLst/>
                          <a:latin typeface="Arial" panose="020B0604020202020204" pitchFamily="34" charset="0"/>
                          <a:cs typeface="Arial" panose="020B0604020202020204" pitchFamily="34" charset="0"/>
                        </a:rPr>
                        <a:t>92.97</a:t>
                      </a:r>
                      <a:endParaRPr lang="zh-TW" sz="2000" kern="100" dirty="0">
                        <a:effectLst/>
                        <a:latin typeface="Arial" panose="020B0604020202020204" pitchFamily="34" charset="0"/>
                        <a:ea typeface="新細明體" panose="02020500000000000000" pitchFamily="18" charset="-12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US" sz="2000" kern="100" dirty="0">
                          <a:effectLst/>
                          <a:latin typeface="Arial" panose="020B0604020202020204" pitchFamily="34" charset="0"/>
                          <a:cs typeface="Arial" panose="020B0604020202020204" pitchFamily="34" charset="0"/>
                        </a:rPr>
                        <a:t>122,106</a:t>
                      </a:r>
                      <a:endParaRPr lang="zh-TW" sz="2000" kern="100" dirty="0">
                        <a:effectLst/>
                        <a:latin typeface="Arial" panose="020B0604020202020204" pitchFamily="34" charset="0"/>
                        <a:ea typeface="新細明體" panose="02020500000000000000" pitchFamily="18" charset="-12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US" sz="2000" kern="100" dirty="0">
                          <a:effectLst/>
                          <a:latin typeface="Arial" panose="020B0604020202020204" pitchFamily="34" charset="0"/>
                          <a:cs typeface="Arial" panose="020B0604020202020204" pitchFamily="34" charset="0"/>
                        </a:rPr>
                        <a:t>3.65</a:t>
                      </a:r>
                      <a:endParaRPr lang="zh-TW" sz="2000" kern="100" dirty="0">
                        <a:effectLst/>
                        <a:latin typeface="Arial" panose="020B0604020202020204" pitchFamily="34" charset="0"/>
                        <a:ea typeface="新細明體" panose="02020500000000000000" pitchFamily="18" charset="-12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US" sz="2000" kern="100" dirty="0">
                          <a:effectLst/>
                          <a:latin typeface="Arial" panose="020B0604020202020204" pitchFamily="34" charset="0"/>
                          <a:cs typeface="Arial" panose="020B0604020202020204" pitchFamily="34" charset="0"/>
                        </a:rPr>
                        <a:t>3,228,329</a:t>
                      </a:r>
                      <a:endParaRPr lang="zh-TW" sz="2000" kern="100" dirty="0">
                        <a:effectLst/>
                        <a:latin typeface="Arial" panose="020B0604020202020204" pitchFamily="34" charset="0"/>
                        <a:ea typeface="新細明體" panose="02020500000000000000" pitchFamily="18" charset="-12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US" sz="2000" kern="100" dirty="0">
                          <a:effectLst/>
                          <a:latin typeface="Arial" panose="020B0604020202020204" pitchFamily="34" charset="0"/>
                          <a:cs typeface="Arial" panose="020B0604020202020204" pitchFamily="34" charset="0"/>
                        </a:rPr>
                        <a:t>96.62</a:t>
                      </a:r>
                      <a:endParaRPr lang="zh-TW" sz="2000" kern="100" dirty="0">
                        <a:effectLst/>
                        <a:latin typeface="Arial" panose="020B0604020202020204" pitchFamily="34" charset="0"/>
                        <a:ea typeface="新細明體" panose="02020500000000000000" pitchFamily="18" charset="-12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US" sz="2000" kern="100" dirty="0">
                          <a:effectLst/>
                          <a:latin typeface="Arial" panose="020B0604020202020204" pitchFamily="34" charset="0"/>
                          <a:cs typeface="Arial" panose="020B0604020202020204" pitchFamily="34" charset="0"/>
                        </a:rPr>
                        <a:t>98,048 </a:t>
                      </a:r>
                      <a:endParaRPr lang="zh-TW" sz="2000" kern="100" dirty="0">
                        <a:effectLst/>
                        <a:latin typeface="Arial" panose="020B0604020202020204" pitchFamily="34" charset="0"/>
                        <a:ea typeface="新細明體" panose="02020500000000000000" pitchFamily="18" charset="-12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US" sz="2000" kern="100" dirty="0">
                          <a:effectLst/>
                          <a:latin typeface="Arial" panose="020B0604020202020204" pitchFamily="34" charset="0"/>
                          <a:cs typeface="Arial" panose="020B0604020202020204" pitchFamily="34" charset="0"/>
                        </a:rPr>
                        <a:t>2.93</a:t>
                      </a:r>
                      <a:endParaRPr lang="zh-TW" sz="2000" kern="100" dirty="0">
                        <a:effectLst/>
                        <a:latin typeface="Arial" panose="020B0604020202020204" pitchFamily="34" charset="0"/>
                        <a:ea typeface="新細明體" panose="02020500000000000000" pitchFamily="18" charset="-12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US" sz="2000" kern="100" dirty="0">
                          <a:effectLst/>
                          <a:latin typeface="Arial" panose="020B0604020202020204" pitchFamily="34" charset="0"/>
                          <a:cs typeface="Arial" panose="020B0604020202020204" pitchFamily="34" charset="0"/>
                        </a:rPr>
                        <a:t>14,840 </a:t>
                      </a:r>
                      <a:endParaRPr lang="zh-TW" sz="2000" kern="100" dirty="0">
                        <a:effectLst/>
                        <a:latin typeface="Arial" panose="020B0604020202020204" pitchFamily="34" charset="0"/>
                        <a:ea typeface="新細明體" panose="02020500000000000000" pitchFamily="18" charset="-12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US" sz="2000" kern="100" dirty="0">
                          <a:effectLst/>
                          <a:latin typeface="Arial" panose="020B0604020202020204" pitchFamily="34" charset="0"/>
                          <a:cs typeface="Arial" panose="020B0604020202020204" pitchFamily="34" charset="0"/>
                        </a:rPr>
                        <a:t>0.44</a:t>
                      </a:r>
                      <a:endParaRPr lang="zh-TW" sz="2000" kern="100" dirty="0">
                        <a:effectLst/>
                        <a:latin typeface="Arial" panose="020B0604020202020204" pitchFamily="34" charset="0"/>
                        <a:ea typeface="新細明體" panose="02020500000000000000" pitchFamily="18" charset="-12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US" sz="2000" kern="100" dirty="0">
                          <a:effectLst/>
                          <a:latin typeface="Arial" panose="020B0604020202020204" pitchFamily="34" charset="0"/>
                          <a:cs typeface="Arial" panose="020B0604020202020204" pitchFamily="34" charset="0"/>
                        </a:rPr>
                        <a:t>3,341,217 </a:t>
                      </a:r>
                      <a:endParaRPr lang="zh-TW" sz="2000" kern="100" dirty="0">
                        <a:effectLst/>
                        <a:latin typeface="Arial" panose="020B0604020202020204" pitchFamily="34" charset="0"/>
                        <a:ea typeface="新細明體" panose="02020500000000000000" pitchFamily="18" charset="-12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5391316"/>
                  </a:ext>
                </a:extLst>
              </a:tr>
              <a:tr h="503504">
                <a:tc>
                  <a:txBody>
                    <a:bodyPr/>
                    <a:lstStyle/>
                    <a:p>
                      <a:pPr algn="ctr">
                        <a:spcAft>
                          <a:spcPts val="0"/>
                        </a:spcAft>
                      </a:pPr>
                      <a:r>
                        <a:rPr lang="en-US" sz="2000" b="0" kern="100" spc="-100" dirty="0">
                          <a:solidFill>
                            <a:schemeClr val="tx1"/>
                          </a:solidFill>
                          <a:effectLst/>
                          <a:latin typeface="Arial" panose="020B0604020202020204" pitchFamily="34" charset="0"/>
                          <a:ea typeface="華康中圓體" panose="020F0509000000000000" pitchFamily="49" charset="-120"/>
                          <a:cs typeface="Arial" panose="020B0604020202020204" pitchFamily="34" charset="0"/>
                        </a:rPr>
                        <a:t>1915</a:t>
                      </a:r>
                      <a:endParaRPr lang="zh-TW" sz="2000" b="0" kern="100" dirty="0">
                        <a:solidFill>
                          <a:schemeClr val="tx1"/>
                        </a:solidFill>
                        <a:effectLst/>
                        <a:latin typeface="Arial" panose="020B0604020202020204" pitchFamily="34" charset="0"/>
                        <a:ea typeface="華康中圓體" panose="020F0509000000000000" pitchFamily="49" charset="-12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r">
                        <a:spcAft>
                          <a:spcPts val="0"/>
                        </a:spcAft>
                      </a:pPr>
                      <a:r>
                        <a:rPr lang="en-US" sz="2000" kern="100" dirty="0">
                          <a:effectLst/>
                          <a:latin typeface="Arial" panose="020B0604020202020204" pitchFamily="34" charset="0"/>
                          <a:cs typeface="Arial" panose="020B0604020202020204" pitchFamily="34" charset="0"/>
                        </a:rPr>
                        <a:t>3,327,812</a:t>
                      </a:r>
                      <a:endParaRPr lang="zh-TW" sz="2000" kern="100" dirty="0">
                        <a:effectLst/>
                        <a:latin typeface="Arial" panose="020B0604020202020204" pitchFamily="34" charset="0"/>
                        <a:ea typeface="新細明體" panose="02020500000000000000" pitchFamily="18" charset="-12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US" sz="2000" kern="100" dirty="0">
                          <a:effectLst/>
                          <a:latin typeface="Arial" panose="020B0604020202020204" pitchFamily="34" charset="0"/>
                          <a:cs typeface="Arial" panose="020B0604020202020204" pitchFamily="34" charset="0"/>
                        </a:rPr>
                        <a:t>92.04</a:t>
                      </a:r>
                      <a:endParaRPr lang="zh-TW" sz="2000" kern="100" dirty="0">
                        <a:effectLst/>
                        <a:latin typeface="Arial" panose="020B0604020202020204" pitchFamily="34" charset="0"/>
                        <a:ea typeface="新細明體" panose="02020500000000000000" pitchFamily="18" charset="-12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US" sz="2000" kern="100" dirty="0">
                          <a:effectLst/>
                          <a:latin typeface="Arial" panose="020B0604020202020204" pitchFamily="34" charset="0"/>
                          <a:cs typeface="Arial" panose="020B0604020202020204" pitchFamily="34" charset="0"/>
                        </a:rPr>
                        <a:t>132,279</a:t>
                      </a:r>
                      <a:endParaRPr lang="zh-TW" sz="2000" kern="100" dirty="0">
                        <a:effectLst/>
                        <a:latin typeface="Arial" panose="020B0604020202020204" pitchFamily="34" charset="0"/>
                        <a:ea typeface="新細明體" panose="02020500000000000000" pitchFamily="18" charset="-12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US" sz="2000" kern="100">
                          <a:effectLst/>
                          <a:latin typeface="Arial" panose="020B0604020202020204" pitchFamily="34" charset="0"/>
                          <a:cs typeface="Arial" panose="020B0604020202020204" pitchFamily="34" charset="0"/>
                        </a:rPr>
                        <a:t>3.66</a:t>
                      </a:r>
                      <a:endParaRPr lang="zh-TW" sz="2000" kern="100">
                        <a:effectLst/>
                        <a:latin typeface="Arial" panose="020B0604020202020204" pitchFamily="34" charset="0"/>
                        <a:ea typeface="新細明體" panose="02020500000000000000" pitchFamily="18" charset="-12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US" sz="2000" kern="100" dirty="0">
                          <a:effectLst/>
                          <a:latin typeface="Arial" panose="020B0604020202020204" pitchFamily="34" charset="0"/>
                          <a:cs typeface="Arial" panose="020B0604020202020204" pitchFamily="34" charset="0"/>
                        </a:rPr>
                        <a:t>3,460,091</a:t>
                      </a:r>
                      <a:endParaRPr lang="zh-TW" sz="2000" kern="100" dirty="0">
                        <a:effectLst/>
                        <a:latin typeface="Arial" panose="020B0604020202020204" pitchFamily="34" charset="0"/>
                        <a:ea typeface="新細明體" panose="02020500000000000000" pitchFamily="18" charset="-12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US" sz="2000" kern="100" dirty="0">
                          <a:effectLst/>
                          <a:latin typeface="Arial" panose="020B0604020202020204" pitchFamily="34" charset="0"/>
                          <a:cs typeface="Arial" panose="020B0604020202020204" pitchFamily="34" charset="0"/>
                        </a:rPr>
                        <a:t>95.70</a:t>
                      </a:r>
                      <a:endParaRPr lang="zh-TW" sz="2000" kern="100" dirty="0">
                        <a:effectLst/>
                        <a:latin typeface="Arial" panose="020B0604020202020204" pitchFamily="34" charset="0"/>
                        <a:ea typeface="新細明體" panose="02020500000000000000" pitchFamily="18" charset="-12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US" sz="2000" kern="100" dirty="0">
                          <a:effectLst/>
                          <a:latin typeface="Arial" panose="020B0604020202020204" pitchFamily="34" charset="0"/>
                          <a:cs typeface="Arial" panose="020B0604020202020204" pitchFamily="34" charset="0"/>
                        </a:rPr>
                        <a:t>137,229</a:t>
                      </a:r>
                      <a:endParaRPr lang="zh-TW" sz="2000" kern="100" dirty="0">
                        <a:effectLst/>
                        <a:latin typeface="Arial" panose="020B0604020202020204" pitchFamily="34" charset="0"/>
                        <a:ea typeface="新細明體" panose="02020500000000000000" pitchFamily="18" charset="-12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US" sz="2000" kern="100" dirty="0">
                          <a:effectLst/>
                          <a:latin typeface="Arial" panose="020B0604020202020204" pitchFamily="34" charset="0"/>
                          <a:cs typeface="Arial" panose="020B0604020202020204" pitchFamily="34" charset="0"/>
                        </a:rPr>
                        <a:t>3.80</a:t>
                      </a:r>
                      <a:endParaRPr lang="zh-TW" sz="2000" kern="100" dirty="0">
                        <a:effectLst/>
                        <a:latin typeface="Arial" panose="020B0604020202020204" pitchFamily="34" charset="0"/>
                        <a:ea typeface="新細明體" panose="02020500000000000000" pitchFamily="18" charset="-12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US" sz="2000" kern="100" dirty="0">
                          <a:effectLst/>
                          <a:latin typeface="Arial" panose="020B0604020202020204" pitchFamily="34" charset="0"/>
                          <a:cs typeface="Arial" panose="020B0604020202020204" pitchFamily="34" charset="0"/>
                        </a:rPr>
                        <a:t>18,225</a:t>
                      </a:r>
                      <a:endParaRPr lang="zh-TW" sz="2000" kern="100" dirty="0">
                        <a:effectLst/>
                        <a:latin typeface="Arial" panose="020B0604020202020204" pitchFamily="34" charset="0"/>
                        <a:ea typeface="新細明體" panose="02020500000000000000" pitchFamily="18" charset="-12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US" sz="2000" kern="100" dirty="0">
                          <a:effectLst/>
                          <a:latin typeface="Arial" panose="020B0604020202020204" pitchFamily="34" charset="0"/>
                          <a:cs typeface="Arial" panose="020B0604020202020204" pitchFamily="34" charset="0"/>
                        </a:rPr>
                        <a:t>0.50</a:t>
                      </a:r>
                      <a:endParaRPr lang="zh-TW" sz="2000" kern="100" dirty="0">
                        <a:effectLst/>
                        <a:latin typeface="Arial" panose="020B0604020202020204" pitchFamily="34" charset="0"/>
                        <a:ea typeface="新細明體" panose="02020500000000000000" pitchFamily="18" charset="-12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US" sz="2000" kern="100" dirty="0">
                          <a:effectLst/>
                          <a:latin typeface="Arial" panose="020B0604020202020204" pitchFamily="34" charset="0"/>
                          <a:cs typeface="Arial" panose="020B0604020202020204" pitchFamily="34" charset="0"/>
                        </a:rPr>
                        <a:t>3,615,545</a:t>
                      </a:r>
                      <a:endParaRPr lang="zh-TW" sz="2000" kern="100" dirty="0">
                        <a:effectLst/>
                        <a:latin typeface="Arial" panose="020B0604020202020204" pitchFamily="34" charset="0"/>
                        <a:ea typeface="新細明體" panose="02020500000000000000" pitchFamily="18" charset="-12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75896618"/>
                  </a:ext>
                </a:extLst>
              </a:tr>
              <a:tr h="465467">
                <a:tc>
                  <a:txBody>
                    <a:bodyPr/>
                    <a:lstStyle/>
                    <a:p>
                      <a:pPr algn="ctr">
                        <a:spcAft>
                          <a:spcPts val="0"/>
                        </a:spcAft>
                      </a:pPr>
                      <a:r>
                        <a:rPr lang="en-US" sz="2000" b="0" kern="100" spc="-100" dirty="0">
                          <a:solidFill>
                            <a:schemeClr val="tx1"/>
                          </a:solidFill>
                          <a:effectLst/>
                          <a:latin typeface="Arial" panose="020B0604020202020204" pitchFamily="34" charset="0"/>
                          <a:ea typeface="華康中圓體" panose="020F0509000000000000" pitchFamily="49" charset="-120"/>
                          <a:cs typeface="Arial" panose="020B0604020202020204" pitchFamily="34" charset="0"/>
                        </a:rPr>
                        <a:t>1920</a:t>
                      </a:r>
                      <a:endParaRPr lang="zh-TW" sz="2000" b="0" kern="100" dirty="0">
                        <a:solidFill>
                          <a:schemeClr val="tx1"/>
                        </a:solidFill>
                        <a:effectLst/>
                        <a:latin typeface="Arial" panose="020B0604020202020204" pitchFamily="34" charset="0"/>
                        <a:ea typeface="華康中圓體" panose="020F0509000000000000" pitchFamily="49" charset="-12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r">
                        <a:spcAft>
                          <a:spcPts val="0"/>
                        </a:spcAft>
                      </a:pPr>
                      <a:r>
                        <a:rPr lang="en-US" sz="2000" kern="100">
                          <a:effectLst/>
                          <a:latin typeface="Arial" panose="020B0604020202020204" pitchFamily="34" charset="0"/>
                          <a:cs typeface="Arial" panose="020B0604020202020204" pitchFamily="34" charset="0"/>
                        </a:rPr>
                        <a:t> </a:t>
                      </a:r>
                      <a:endParaRPr lang="zh-TW" sz="2000" kern="100">
                        <a:effectLst/>
                        <a:latin typeface="Arial" panose="020B0604020202020204" pitchFamily="34" charset="0"/>
                        <a:ea typeface="新細明體" panose="02020500000000000000" pitchFamily="18" charset="-12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US" sz="2000" kern="100" dirty="0">
                          <a:effectLst/>
                          <a:latin typeface="Arial" panose="020B0604020202020204" pitchFamily="34" charset="0"/>
                          <a:cs typeface="Arial" panose="020B0604020202020204" pitchFamily="34" charset="0"/>
                        </a:rPr>
                        <a:t> </a:t>
                      </a:r>
                      <a:endParaRPr lang="zh-TW" sz="2000" kern="100" dirty="0">
                        <a:effectLst/>
                        <a:latin typeface="Arial" panose="020B0604020202020204" pitchFamily="34" charset="0"/>
                        <a:ea typeface="新細明體" panose="02020500000000000000" pitchFamily="18" charset="-12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US" sz="2000" kern="100" dirty="0">
                          <a:effectLst/>
                          <a:latin typeface="Arial" panose="020B0604020202020204" pitchFamily="34" charset="0"/>
                          <a:cs typeface="Arial" panose="020B0604020202020204" pitchFamily="34" charset="0"/>
                        </a:rPr>
                        <a:t> </a:t>
                      </a:r>
                      <a:endParaRPr lang="zh-TW" sz="2000" kern="100" dirty="0">
                        <a:effectLst/>
                        <a:latin typeface="Arial" panose="020B0604020202020204" pitchFamily="34" charset="0"/>
                        <a:ea typeface="新細明體" panose="02020500000000000000" pitchFamily="18" charset="-12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US" sz="2000" kern="100" dirty="0">
                          <a:effectLst/>
                          <a:latin typeface="Arial" panose="020B0604020202020204" pitchFamily="34" charset="0"/>
                          <a:cs typeface="Arial" panose="020B0604020202020204" pitchFamily="34" charset="0"/>
                        </a:rPr>
                        <a:t> </a:t>
                      </a:r>
                      <a:endParaRPr lang="zh-TW" sz="2000" kern="100" dirty="0">
                        <a:effectLst/>
                        <a:latin typeface="Arial" panose="020B0604020202020204" pitchFamily="34" charset="0"/>
                        <a:ea typeface="新細明體" panose="02020500000000000000" pitchFamily="18" charset="-12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US" sz="2000" kern="100" dirty="0">
                          <a:effectLst/>
                          <a:latin typeface="Arial" panose="020B0604020202020204" pitchFamily="34" charset="0"/>
                          <a:cs typeface="Arial" panose="020B0604020202020204" pitchFamily="34" charset="0"/>
                        </a:rPr>
                        <a:t>3,566,381</a:t>
                      </a:r>
                      <a:endParaRPr lang="zh-TW" sz="2000" kern="100" dirty="0">
                        <a:effectLst/>
                        <a:latin typeface="Arial" panose="020B0604020202020204" pitchFamily="34" charset="0"/>
                        <a:ea typeface="新細明體" panose="02020500000000000000" pitchFamily="18" charset="-12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US" sz="2000" kern="100" dirty="0">
                          <a:effectLst/>
                          <a:latin typeface="Arial" panose="020B0604020202020204" pitchFamily="34" charset="0"/>
                          <a:cs typeface="Arial" panose="020B0604020202020204" pitchFamily="34" charset="0"/>
                        </a:rPr>
                        <a:t>94.91</a:t>
                      </a:r>
                      <a:endParaRPr lang="zh-TW" sz="2000" kern="100" dirty="0">
                        <a:effectLst/>
                        <a:latin typeface="Arial" panose="020B0604020202020204" pitchFamily="34" charset="0"/>
                        <a:ea typeface="新細明體" panose="02020500000000000000" pitchFamily="18" charset="-12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US" sz="2000" kern="100" dirty="0">
                          <a:effectLst/>
                          <a:latin typeface="Arial" panose="020B0604020202020204" pitchFamily="34" charset="0"/>
                          <a:cs typeface="Arial" panose="020B0604020202020204" pitchFamily="34" charset="0"/>
                        </a:rPr>
                        <a:t>166,621</a:t>
                      </a:r>
                      <a:endParaRPr lang="zh-TW" sz="2000" kern="100" dirty="0">
                        <a:effectLst/>
                        <a:latin typeface="Arial" panose="020B0604020202020204" pitchFamily="34" charset="0"/>
                        <a:ea typeface="新細明體" panose="02020500000000000000" pitchFamily="18" charset="-12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US" sz="2000" kern="100" dirty="0">
                          <a:effectLst/>
                          <a:latin typeface="Arial" panose="020B0604020202020204" pitchFamily="34" charset="0"/>
                          <a:cs typeface="Arial" panose="020B0604020202020204" pitchFamily="34" charset="0"/>
                        </a:rPr>
                        <a:t>4.43</a:t>
                      </a:r>
                      <a:endParaRPr lang="zh-TW" sz="2000" kern="100" dirty="0">
                        <a:effectLst/>
                        <a:latin typeface="Arial" panose="020B0604020202020204" pitchFamily="34" charset="0"/>
                        <a:ea typeface="新細明體" panose="02020500000000000000" pitchFamily="18" charset="-12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US" sz="2000" kern="100" dirty="0">
                          <a:effectLst/>
                          <a:latin typeface="Arial" panose="020B0604020202020204" pitchFamily="34" charset="0"/>
                          <a:cs typeface="Arial" panose="020B0604020202020204" pitchFamily="34" charset="0"/>
                        </a:rPr>
                        <a:t>24,836</a:t>
                      </a:r>
                      <a:endParaRPr lang="zh-TW" sz="2000" kern="100" dirty="0">
                        <a:effectLst/>
                        <a:latin typeface="Arial" panose="020B0604020202020204" pitchFamily="34" charset="0"/>
                        <a:ea typeface="新細明體" panose="02020500000000000000" pitchFamily="18" charset="-12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US" sz="2000" kern="100" dirty="0">
                          <a:effectLst/>
                          <a:latin typeface="Arial" panose="020B0604020202020204" pitchFamily="34" charset="0"/>
                          <a:cs typeface="Arial" panose="020B0604020202020204" pitchFamily="34" charset="0"/>
                        </a:rPr>
                        <a:t>0.66</a:t>
                      </a:r>
                      <a:endParaRPr lang="zh-TW" sz="2000" kern="100" dirty="0">
                        <a:effectLst/>
                        <a:latin typeface="Arial" panose="020B0604020202020204" pitchFamily="34" charset="0"/>
                        <a:ea typeface="新細明體" panose="02020500000000000000" pitchFamily="18" charset="-12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US" sz="2000" kern="100" dirty="0">
                          <a:effectLst/>
                          <a:latin typeface="Arial" panose="020B0604020202020204" pitchFamily="34" charset="0"/>
                          <a:cs typeface="Arial" panose="020B0604020202020204" pitchFamily="34" charset="0"/>
                        </a:rPr>
                        <a:t>3,757,838</a:t>
                      </a:r>
                      <a:endParaRPr lang="zh-TW" sz="2000" kern="100" dirty="0">
                        <a:effectLst/>
                        <a:latin typeface="Arial" panose="020B0604020202020204" pitchFamily="34" charset="0"/>
                        <a:ea typeface="新細明體" panose="02020500000000000000" pitchFamily="18" charset="-12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06520303"/>
                  </a:ext>
                </a:extLst>
              </a:tr>
              <a:tr h="457200">
                <a:tc>
                  <a:txBody>
                    <a:bodyPr/>
                    <a:lstStyle/>
                    <a:p>
                      <a:pPr algn="ctr">
                        <a:spcAft>
                          <a:spcPts val="0"/>
                        </a:spcAft>
                      </a:pPr>
                      <a:r>
                        <a:rPr lang="en-US" sz="2000" b="0" kern="100" spc="-100" dirty="0">
                          <a:solidFill>
                            <a:schemeClr val="tx1"/>
                          </a:solidFill>
                          <a:effectLst/>
                          <a:latin typeface="Arial" panose="020B0604020202020204" pitchFamily="34" charset="0"/>
                          <a:ea typeface="華康中圓體" panose="020F0509000000000000" pitchFamily="49" charset="-120"/>
                          <a:cs typeface="Arial" panose="020B0604020202020204" pitchFamily="34" charset="0"/>
                        </a:rPr>
                        <a:t>1930</a:t>
                      </a:r>
                      <a:endParaRPr lang="zh-TW" sz="2000" b="0" kern="100" dirty="0">
                        <a:solidFill>
                          <a:schemeClr val="tx1"/>
                        </a:solidFill>
                        <a:effectLst/>
                        <a:latin typeface="Arial" panose="020B0604020202020204" pitchFamily="34" charset="0"/>
                        <a:ea typeface="華康中圓體" panose="020F0509000000000000" pitchFamily="49" charset="-12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spcAft>
                          <a:spcPts val="0"/>
                        </a:spcAft>
                      </a:pPr>
                      <a:r>
                        <a:rPr lang="en-US" sz="2000" kern="100">
                          <a:effectLst/>
                          <a:latin typeface="Arial" panose="020B0604020202020204" pitchFamily="34" charset="0"/>
                          <a:cs typeface="Arial" panose="020B0604020202020204" pitchFamily="34" charset="0"/>
                        </a:rPr>
                        <a:t> </a:t>
                      </a:r>
                      <a:endParaRPr lang="zh-TW" sz="2000" kern="100">
                        <a:effectLst/>
                        <a:latin typeface="Arial" panose="020B0604020202020204" pitchFamily="34" charset="0"/>
                        <a:ea typeface="新細明體" panose="02020500000000000000" pitchFamily="18" charset="-12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US" sz="2000" kern="100">
                          <a:effectLst/>
                          <a:latin typeface="Arial" panose="020B0604020202020204" pitchFamily="34" charset="0"/>
                          <a:cs typeface="Arial" panose="020B0604020202020204" pitchFamily="34" charset="0"/>
                        </a:rPr>
                        <a:t> </a:t>
                      </a:r>
                      <a:endParaRPr lang="zh-TW" sz="2000" kern="100">
                        <a:effectLst/>
                        <a:latin typeface="Arial" panose="020B0604020202020204" pitchFamily="34" charset="0"/>
                        <a:ea typeface="新細明體" panose="02020500000000000000" pitchFamily="18" charset="-12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US" sz="2000" kern="100" dirty="0">
                          <a:effectLst/>
                          <a:latin typeface="Arial" panose="020B0604020202020204" pitchFamily="34" charset="0"/>
                          <a:cs typeface="Arial" panose="020B0604020202020204" pitchFamily="34" charset="0"/>
                        </a:rPr>
                        <a:t> </a:t>
                      </a:r>
                      <a:endParaRPr lang="zh-TW" sz="2000" kern="100" dirty="0">
                        <a:effectLst/>
                        <a:latin typeface="Arial" panose="020B0604020202020204" pitchFamily="34" charset="0"/>
                        <a:ea typeface="新細明體" panose="02020500000000000000" pitchFamily="18" charset="-12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US" sz="2000" kern="100" dirty="0">
                          <a:effectLst/>
                          <a:latin typeface="Arial" panose="020B0604020202020204" pitchFamily="34" charset="0"/>
                          <a:cs typeface="Arial" panose="020B0604020202020204" pitchFamily="34" charset="0"/>
                        </a:rPr>
                        <a:t> </a:t>
                      </a:r>
                      <a:endParaRPr lang="zh-TW" sz="2000" kern="100" dirty="0">
                        <a:effectLst/>
                        <a:latin typeface="Arial" panose="020B0604020202020204" pitchFamily="34" charset="0"/>
                        <a:ea typeface="新細明體" panose="02020500000000000000" pitchFamily="18" charset="-12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US" sz="2000" kern="100" dirty="0">
                          <a:effectLst/>
                          <a:latin typeface="Arial" panose="020B0604020202020204" pitchFamily="34" charset="0"/>
                          <a:cs typeface="Arial" panose="020B0604020202020204" pitchFamily="34" charset="0"/>
                        </a:rPr>
                        <a:t>4,400,076</a:t>
                      </a:r>
                      <a:endParaRPr lang="zh-TW" sz="2000" kern="100" dirty="0">
                        <a:effectLst/>
                        <a:latin typeface="Arial" panose="020B0604020202020204" pitchFamily="34" charset="0"/>
                        <a:ea typeface="新細明體" panose="02020500000000000000" pitchFamily="18" charset="-12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US" sz="2000" kern="100" dirty="0">
                          <a:effectLst/>
                          <a:latin typeface="Arial" panose="020B0604020202020204" pitchFamily="34" charset="0"/>
                          <a:cs typeface="Arial" panose="020B0604020202020204" pitchFamily="34" charset="0"/>
                        </a:rPr>
                        <a:t>94.37</a:t>
                      </a:r>
                      <a:endParaRPr lang="zh-TW" sz="2000" kern="100" dirty="0">
                        <a:effectLst/>
                        <a:latin typeface="Arial" panose="020B0604020202020204" pitchFamily="34" charset="0"/>
                        <a:ea typeface="新細明體" panose="02020500000000000000" pitchFamily="18" charset="-12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US" sz="2000" kern="100" dirty="0">
                          <a:effectLst/>
                          <a:latin typeface="Arial" panose="020B0604020202020204" pitchFamily="34" charset="0"/>
                          <a:cs typeface="Arial" panose="020B0604020202020204" pitchFamily="34" charset="0"/>
                        </a:rPr>
                        <a:t>232,299</a:t>
                      </a:r>
                      <a:endParaRPr lang="zh-TW" sz="2000" kern="100" dirty="0">
                        <a:effectLst/>
                        <a:latin typeface="Arial" panose="020B0604020202020204" pitchFamily="34" charset="0"/>
                        <a:ea typeface="新細明體" panose="02020500000000000000" pitchFamily="18" charset="-12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US" sz="2000" kern="100">
                          <a:effectLst/>
                          <a:latin typeface="Arial" panose="020B0604020202020204" pitchFamily="34" charset="0"/>
                          <a:cs typeface="Arial" panose="020B0604020202020204" pitchFamily="34" charset="0"/>
                        </a:rPr>
                        <a:t>4.96</a:t>
                      </a:r>
                      <a:endParaRPr lang="zh-TW" sz="2000" kern="100">
                        <a:effectLst/>
                        <a:latin typeface="Arial" panose="020B0604020202020204" pitchFamily="34" charset="0"/>
                        <a:ea typeface="新細明體" panose="02020500000000000000" pitchFamily="18" charset="-12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US" sz="2000" kern="100" dirty="0">
                          <a:effectLst/>
                          <a:latin typeface="Arial" panose="020B0604020202020204" pitchFamily="34" charset="0"/>
                          <a:cs typeface="Arial" panose="020B0604020202020204" pitchFamily="34" charset="0"/>
                        </a:rPr>
                        <a:t>46,691</a:t>
                      </a:r>
                      <a:endParaRPr lang="zh-TW" sz="2000" kern="100" dirty="0">
                        <a:effectLst/>
                        <a:latin typeface="Arial" panose="020B0604020202020204" pitchFamily="34" charset="0"/>
                        <a:ea typeface="新細明體" panose="02020500000000000000" pitchFamily="18" charset="-12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US" sz="2000" kern="100" dirty="0">
                          <a:effectLst/>
                          <a:latin typeface="Arial" panose="020B0604020202020204" pitchFamily="34" charset="0"/>
                          <a:cs typeface="Arial" panose="020B0604020202020204" pitchFamily="34" charset="0"/>
                        </a:rPr>
                        <a:t>1.00</a:t>
                      </a:r>
                      <a:endParaRPr lang="zh-TW" sz="2000" kern="100" dirty="0">
                        <a:effectLst/>
                        <a:latin typeface="Arial" panose="020B0604020202020204" pitchFamily="34" charset="0"/>
                        <a:ea typeface="新細明體" panose="02020500000000000000" pitchFamily="18" charset="-12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US" sz="2000" kern="100" dirty="0">
                          <a:effectLst/>
                          <a:latin typeface="Arial" panose="020B0604020202020204" pitchFamily="34" charset="0"/>
                          <a:cs typeface="Arial" panose="020B0604020202020204" pitchFamily="34" charset="0"/>
                        </a:rPr>
                        <a:t>4,679,066</a:t>
                      </a:r>
                      <a:endParaRPr lang="zh-TW" sz="2000" kern="100" dirty="0">
                        <a:effectLst/>
                        <a:latin typeface="Arial" panose="020B0604020202020204" pitchFamily="34" charset="0"/>
                        <a:ea typeface="新細明體" panose="02020500000000000000" pitchFamily="18" charset="-12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3400938"/>
                  </a:ext>
                </a:extLst>
              </a:tr>
              <a:tr h="457200">
                <a:tc>
                  <a:txBody>
                    <a:bodyPr/>
                    <a:lstStyle/>
                    <a:p>
                      <a:pPr algn="ctr">
                        <a:spcAft>
                          <a:spcPts val="0"/>
                        </a:spcAft>
                      </a:pPr>
                      <a:r>
                        <a:rPr lang="en-US" sz="2000" b="0" kern="100" spc="-100" dirty="0">
                          <a:solidFill>
                            <a:schemeClr val="tx1"/>
                          </a:solidFill>
                          <a:effectLst/>
                          <a:latin typeface="Arial" panose="020B0604020202020204" pitchFamily="34" charset="0"/>
                          <a:ea typeface="華康中圓體" panose="020F0509000000000000" pitchFamily="49" charset="-120"/>
                          <a:cs typeface="Arial" panose="020B0604020202020204" pitchFamily="34" charset="0"/>
                        </a:rPr>
                        <a:t>1940</a:t>
                      </a:r>
                      <a:endParaRPr lang="zh-TW" sz="2000" b="0" kern="100" dirty="0">
                        <a:solidFill>
                          <a:schemeClr val="tx1"/>
                        </a:solidFill>
                        <a:effectLst/>
                        <a:latin typeface="Arial" panose="020B0604020202020204" pitchFamily="34" charset="0"/>
                        <a:ea typeface="華康中圓體" panose="020F0509000000000000" pitchFamily="49" charset="-12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spcAft>
                          <a:spcPts val="0"/>
                        </a:spcAft>
                      </a:pPr>
                      <a:r>
                        <a:rPr lang="en-US" sz="2000" kern="100">
                          <a:effectLst/>
                          <a:latin typeface="Arial" panose="020B0604020202020204" pitchFamily="34" charset="0"/>
                          <a:cs typeface="Arial" panose="020B0604020202020204" pitchFamily="34" charset="0"/>
                        </a:rPr>
                        <a:t> </a:t>
                      </a:r>
                      <a:endParaRPr lang="zh-TW" sz="2000" kern="100">
                        <a:effectLst/>
                        <a:latin typeface="Arial" panose="020B0604020202020204" pitchFamily="34" charset="0"/>
                        <a:ea typeface="新細明體" panose="02020500000000000000" pitchFamily="18" charset="-12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US" sz="2000" kern="100">
                          <a:effectLst/>
                          <a:latin typeface="Arial" panose="020B0604020202020204" pitchFamily="34" charset="0"/>
                          <a:cs typeface="Arial" panose="020B0604020202020204" pitchFamily="34" charset="0"/>
                        </a:rPr>
                        <a:t> </a:t>
                      </a:r>
                      <a:endParaRPr lang="zh-TW" sz="2000" kern="100">
                        <a:effectLst/>
                        <a:latin typeface="Arial" panose="020B0604020202020204" pitchFamily="34" charset="0"/>
                        <a:ea typeface="新細明體" panose="02020500000000000000" pitchFamily="18" charset="-12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US" sz="2000" kern="100" dirty="0">
                          <a:effectLst/>
                          <a:latin typeface="Arial" panose="020B0604020202020204" pitchFamily="34" charset="0"/>
                          <a:cs typeface="Arial" panose="020B0604020202020204" pitchFamily="34" charset="0"/>
                        </a:rPr>
                        <a:t> </a:t>
                      </a:r>
                      <a:endParaRPr lang="zh-TW" sz="2000" kern="100" dirty="0">
                        <a:effectLst/>
                        <a:latin typeface="Arial" panose="020B0604020202020204" pitchFamily="34" charset="0"/>
                        <a:ea typeface="新細明體" panose="02020500000000000000" pitchFamily="18" charset="-12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US" sz="2000" kern="100" dirty="0">
                          <a:effectLst/>
                          <a:latin typeface="Arial" panose="020B0604020202020204" pitchFamily="34" charset="0"/>
                          <a:cs typeface="Arial" panose="020B0604020202020204" pitchFamily="34" charset="0"/>
                        </a:rPr>
                        <a:t> </a:t>
                      </a:r>
                      <a:endParaRPr lang="zh-TW" sz="2000" kern="100" dirty="0">
                        <a:effectLst/>
                        <a:latin typeface="Arial" panose="020B0604020202020204" pitchFamily="34" charset="0"/>
                        <a:ea typeface="新細明體" panose="02020500000000000000" pitchFamily="18" charset="-12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US" sz="2000" kern="100" dirty="0">
                          <a:effectLst/>
                          <a:latin typeface="Arial" panose="020B0604020202020204" pitchFamily="34" charset="0"/>
                          <a:cs typeface="Arial" panose="020B0604020202020204" pitchFamily="34" charset="0"/>
                        </a:rPr>
                        <a:t>5,682,233</a:t>
                      </a:r>
                      <a:endParaRPr lang="zh-TW" sz="2000" kern="100" dirty="0">
                        <a:effectLst/>
                        <a:latin typeface="Arial" panose="020B0604020202020204" pitchFamily="34" charset="0"/>
                        <a:ea typeface="新細明體" panose="02020500000000000000" pitchFamily="18" charset="-12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US" sz="2000" kern="100" dirty="0">
                          <a:effectLst/>
                          <a:latin typeface="Arial" panose="020B0604020202020204" pitchFamily="34" charset="0"/>
                          <a:cs typeface="Arial" panose="020B0604020202020204" pitchFamily="34" charset="0"/>
                        </a:rPr>
                        <a:t>94.27</a:t>
                      </a:r>
                      <a:endParaRPr lang="zh-TW" sz="2000" kern="100" dirty="0">
                        <a:effectLst/>
                        <a:latin typeface="Arial" panose="020B0604020202020204" pitchFamily="34" charset="0"/>
                        <a:ea typeface="新細明體" panose="02020500000000000000" pitchFamily="18" charset="-12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US" sz="2000" kern="100" dirty="0">
                          <a:effectLst/>
                          <a:latin typeface="Arial" panose="020B0604020202020204" pitchFamily="34" charset="0"/>
                          <a:cs typeface="Arial" panose="020B0604020202020204" pitchFamily="34" charset="0"/>
                        </a:rPr>
                        <a:t>348,962</a:t>
                      </a:r>
                      <a:endParaRPr lang="zh-TW" sz="2000" kern="100" dirty="0">
                        <a:effectLst/>
                        <a:latin typeface="Arial" panose="020B0604020202020204" pitchFamily="34" charset="0"/>
                        <a:ea typeface="新細明體" panose="02020500000000000000" pitchFamily="18" charset="-12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US" sz="2000" kern="100" dirty="0">
                          <a:effectLst/>
                          <a:latin typeface="Arial" panose="020B0604020202020204" pitchFamily="34" charset="0"/>
                          <a:cs typeface="Arial" panose="020B0604020202020204" pitchFamily="34" charset="0"/>
                        </a:rPr>
                        <a:t>5.79</a:t>
                      </a:r>
                      <a:endParaRPr lang="zh-TW" sz="2000" kern="100" dirty="0">
                        <a:effectLst/>
                        <a:latin typeface="Arial" panose="020B0604020202020204" pitchFamily="34" charset="0"/>
                        <a:ea typeface="新細明體" panose="02020500000000000000" pitchFamily="18" charset="-12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US" sz="2000" kern="100" dirty="0">
                          <a:effectLst/>
                          <a:latin typeface="Arial" panose="020B0604020202020204" pitchFamily="34" charset="0"/>
                          <a:cs typeface="Arial" panose="020B0604020202020204" pitchFamily="34" charset="0"/>
                        </a:rPr>
                        <a:t>46,190</a:t>
                      </a:r>
                      <a:endParaRPr lang="zh-TW" sz="2000" kern="100" dirty="0">
                        <a:effectLst/>
                        <a:latin typeface="Arial" panose="020B0604020202020204" pitchFamily="34" charset="0"/>
                        <a:ea typeface="新細明體" panose="02020500000000000000" pitchFamily="18" charset="-12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US" sz="2000" kern="100" dirty="0">
                          <a:effectLst/>
                          <a:latin typeface="Arial" panose="020B0604020202020204" pitchFamily="34" charset="0"/>
                          <a:cs typeface="Arial" panose="020B0604020202020204" pitchFamily="34" charset="0"/>
                        </a:rPr>
                        <a:t>0.77</a:t>
                      </a:r>
                      <a:endParaRPr lang="zh-TW" sz="2000" kern="100" dirty="0">
                        <a:effectLst/>
                        <a:latin typeface="Arial" panose="020B0604020202020204" pitchFamily="34" charset="0"/>
                        <a:ea typeface="新細明體" panose="02020500000000000000" pitchFamily="18" charset="-12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US" sz="2000" kern="100">
                          <a:effectLst/>
                          <a:latin typeface="Arial" panose="020B0604020202020204" pitchFamily="34" charset="0"/>
                          <a:cs typeface="Arial" panose="020B0604020202020204" pitchFamily="34" charset="0"/>
                        </a:rPr>
                        <a:t>6,0</a:t>
                      </a:r>
                      <a:r>
                        <a:rPr lang="en-US" altLang="zh-TW" sz="2000" kern="100">
                          <a:effectLst/>
                          <a:latin typeface="Arial" panose="020B0604020202020204" pitchFamily="34" charset="0"/>
                          <a:cs typeface="Arial" panose="020B0604020202020204" pitchFamily="34" charset="0"/>
                        </a:rPr>
                        <a:t>7</a:t>
                      </a:r>
                      <a:r>
                        <a:rPr lang="en-US" sz="2000" kern="100">
                          <a:effectLst/>
                          <a:latin typeface="Arial" panose="020B0604020202020204" pitchFamily="34" charset="0"/>
                          <a:cs typeface="Arial" panose="020B0604020202020204" pitchFamily="34" charset="0"/>
                        </a:rPr>
                        <a:t>7,385</a:t>
                      </a:r>
                      <a:endParaRPr lang="zh-TW" sz="2000" kern="100" dirty="0">
                        <a:effectLst/>
                        <a:latin typeface="Arial" panose="020B0604020202020204" pitchFamily="34" charset="0"/>
                        <a:ea typeface="新細明體" panose="02020500000000000000" pitchFamily="18" charset="-12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73706737"/>
                  </a:ext>
                </a:extLst>
              </a:tr>
              <a:tr h="419100">
                <a:tc>
                  <a:txBody>
                    <a:bodyPr/>
                    <a:lstStyle/>
                    <a:p>
                      <a:pPr algn="ctr">
                        <a:spcAft>
                          <a:spcPts val="0"/>
                        </a:spcAft>
                      </a:pPr>
                      <a:r>
                        <a:rPr lang="en-US" sz="2000" b="0" kern="100" spc="-100" dirty="0">
                          <a:solidFill>
                            <a:schemeClr val="tx1"/>
                          </a:solidFill>
                          <a:effectLst/>
                          <a:latin typeface="Arial" panose="020B0604020202020204" pitchFamily="34" charset="0"/>
                          <a:ea typeface="華康中圓體" panose="020F0509000000000000" pitchFamily="49" charset="-120"/>
                          <a:cs typeface="Arial" panose="020B0604020202020204" pitchFamily="34" charset="0"/>
                        </a:rPr>
                        <a:t>1943</a:t>
                      </a:r>
                      <a:endParaRPr lang="zh-TW" sz="2000" b="0" kern="100" dirty="0">
                        <a:solidFill>
                          <a:schemeClr val="tx1"/>
                        </a:solidFill>
                        <a:effectLst/>
                        <a:latin typeface="Arial" panose="020B0604020202020204" pitchFamily="34" charset="0"/>
                        <a:ea typeface="華康中圓體" panose="020F0509000000000000" pitchFamily="49" charset="-12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spcAft>
                          <a:spcPts val="0"/>
                        </a:spcAft>
                      </a:pPr>
                      <a:r>
                        <a:rPr lang="en-US" sz="2000" kern="100" dirty="0">
                          <a:effectLst/>
                          <a:latin typeface="Arial" panose="020B0604020202020204" pitchFamily="34" charset="0"/>
                          <a:cs typeface="Arial" panose="020B0604020202020204" pitchFamily="34" charset="0"/>
                        </a:rPr>
                        <a:t> </a:t>
                      </a:r>
                      <a:endParaRPr lang="zh-TW" sz="2000" kern="100" dirty="0">
                        <a:effectLst/>
                        <a:latin typeface="Arial" panose="020B0604020202020204" pitchFamily="34" charset="0"/>
                        <a:ea typeface="新細明體" panose="02020500000000000000" pitchFamily="18" charset="-12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US" sz="2000" kern="100" dirty="0">
                          <a:effectLst/>
                          <a:latin typeface="Arial" panose="020B0604020202020204" pitchFamily="34" charset="0"/>
                          <a:cs typeface="Arial" panose="020B0604020202020204" pitchFamily="34" charset="0"/>
                        </a:rPr>
                        <a:t> </a:t>
                      </a:r>
                      <a:endParaRPr lang="zh-TW" sz="2000" kern="100" dirty="0">
                        <a:effectLst/>
                        <a:latin typeface="Arial" panose="020B0604020202020204" pitchFamily="34" charset="0"/>
                        <a:ea typeface="新細明體" panose="02020500000000000000" pitchFamily="18" charset="-12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US" sz="2000" kern="100" dirty="0">
                          <a:effectLst/>
                          <a:latin typeface="Arial" panose="020B0604020202020204" pitchFamily="34" charset="0"/>
                          <a:cs typeface="Arial" panose="020B0604020202020204" pitchFamily="34" charset="0"/>
                        </a:rPr>
                        <a:t> </a:t>
                      </a:r>
                      <a:endParaRPr lang="zh-TW" sz="2000" kern="100" dirty="0">
                        <a:effectLst/>
                        <a:latin typeface="Arial" panose="020B0604020202020204" pitchFamily="34" charset="0"/>
                        <a:ea typeface="新細明體" panose="02020500000000000000" pitchFamily="18" charset="-12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US" sz="2000" kern="100" dirty="0">
                          <a:effectLst/>
                          <a:latin typeface="Arial" panose="020B0604020202020204" pitchFamily="34" charset="0"/>
                          <a:cs typeface="Arial" panose="020B0604020202020204" pitchFamily="34" charset="0"/>
                        </a:rPr>
                        <a:t> </a:t>
                      </a:r>
                      <a:endParaRPr lang="zh-TW" sz="2000" kern="100" dirty="0">
                        <a:effectLst/>
                        <a:latin typeface="Arial" panose="020B0604020202020204" pitchFamily="34" charset="0"/>
                        <a:ea typeface="新細明體" panose="02020500000000000000" pitchFamily="18" charset="-12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US" sz="2000" kern="100" dirty="0">
                          <a:effectLst/>
                          <a:latin typeface="Arial" panose="020B0604020202020204" pitchFamily="34" charset="0"/>
                          <a:cs typeface="Arial" panose="020B0604020202020204" pitchFamily="34" charset="0"/>
                        </a:rPr>
                        <a:t>6,134,408</a:t>
                      </a:r>
                      <a:endParaRPr lang="zh-TW" sz="2000" kern="100" dirty="0">
                        <a:effectLst/>
                        <a:latin typeface="Arial" panose="020B0604020202020204" pitchFamily="34" charset="0"/>
                        <a:ea typeface="新細明體" panose="02020500000000000000" pitchFamily="18" charset="-12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US" sz="2000" kern="100" dirty="0">
                          <a:effectLst/>
                          <a:latin typeface="Arial" panose="020B0604020202020204" pitchFamily="34" charset="0"/>
                          <a:cs typeface="Arial" panose="020B0604020202020204" pitchFamily="34" charset="0"/>
                        </a:rPr>
                        <a:t>93.15</a:t>
                      </a:r>
                      <a:endParaRPr lang="zh-TW" sz="2000" kern="100" dirty="0">
                        <a:effectLst/>
                        <a:latin typeface="Arial" panose="020B0604020202020204" pitchFamily="34" charset="0"/>
                        <a:ea typeface="新細明體" panose="02020500000000000000" pitchFamily="18" charset="-12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US" sz="2000" kern="100" dirty="0">
                          <a:effectLst/>
                          <a:latin typeface="Arial" panose="020B0604020202020204" pitchFamily="34" charset="0"/>
                          <a:cs typeface="Arial" panose="020B0604020202020204" pitchFamily="34" charset="0"/>
                        </a:rPr>
                        <a:t>399,455</a:t>
                      </a:r>
                      <a:endParaRPr lang="zh-TW" sz="2000" kern="100" dirty="0">
                        <a:effectLst/>
                        <a:latin typeface="Arial" panose="020B0604020202020204" pitchFamily="34" charset="0"/>
                        <a:ea typeface="新細明體" panose="02020500000000000000" pitchFamily="18" charset="-12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US" sz="2000" kern="100" dirty="0">
                          <a:effectLst/>
                          <a:latin typeface="Arial" panose="020B0604020202020204" pitchFamily="34" charset="0"/>
                          <a:cs typeface="Arial" panose="020B0604020202020204" pitchFamily="34" charset="0"/>
                        </a:rPr>
                        <a:t>6.07</a:t>
                      </a:r>
                      <a:endParaRPr lang="zh-TW" sz="2000" kern="100" dirty="0">
                        <a:effectLst/>
                        <a:latin typeface="Arial" panose="020B0604020202020204" pitchFamily="34" charset="0"/>
                        <a:ea typeface="新細明體" panose="02020500000000000000" pitchFamily="18" charset="-12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US" sz="2000" kern="100" dirty="0">
                          <a:effectLst/>
                          <a:latin typeface="Arial" panose="020B0604020202020204" pitchFamily="34" charset="0"/>
                          <a:cs typeface="Arial" panose="020B0604020202020204" pitchFamily="34" charset="0"/>
                        </a:rPr>
                        <a:t>51,978</a:t>
                      </a:r>
                      <a:endParaRPr lang="zh-TW" sz="2000" kern="100" dirty="0">
                        <a:effectLst/>
                        <a:latin typeface="Arial" panose="020B0604020202020204" pitchFamily="34" charset="0"/>
                        <a:ea typeface="新細明體" panose="02020500000000000000" pitchFamily="18" charset="-12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US" sz="2000" kern="100" dirty="0">
                          <a:effectLst/>
                          <a:latin typeface="Arial" panose="020B0604020202020204" pitchFamily="34" charset="0"/>
                          <a:cs typeface="Arial" panose="020B0604020202020204" pitchFamily="34" charset="0"/>
                        </a:rPr>
                        <a:t>0.79</a:t>
                      </a:r>
                      <a:endParaRPr lang="zh-TW" sz="2000" kern="100" dirty="0">
                        <a:effectLst/>
                        <a:latin typeface="Arial" panose="020B0604020202020204" pitchFamily="34" charset="0"/>
                        <a:ea typeface="新細明體" panose="02020500000000000000" pitchFamily="18" charset="-12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US" sz="2000" kern="100" dirty="0">
                          <a:effectLst/>
                          <a:latin typeface="Arial" panose="020B0604020202020204" pitchFamily="34" charset="0"/>
                          <a:cs typeface="Arial" panose="020B0604020202020204" pitchFamily="34" charset="0"/>
                        </a:rPr>
                        <a:t>6,585,</a:t>
                      </a:r>
                      <a:r>
                        <a:rPr lang="en-US" altLang="zh-TW" sz="2000" kern="100" dirty="0">
                          <a:effectLst/>
                          <a:latin typeface="Arial" panose="020B0604020202020204" pitchFamily="34" charset="0"/>
                          <a:cs typeface="Arial" panose="020B0604020202020204" pitchFamily="34" charset="0"/>
                        </a:rPr>
                        <a:t>8</a:t>
                      </a:r>
                      <a:r>
                        <a:rPr lang="en-US" sz="2000" kern="100" dirty="0">
                          <a:effectLst/>
                          <a:latin typeface="Arial" panose="020B0604020202020204" pitchFamily="34" charset="0"/>
                          <a:cs typeface="Arial" panose="020B0604020202020204" pitchFamily="34" charset="0"/>
                        </a:rPr>
                        <a:t>41</a:t>
                      </a:r>
                      <a:endParaRPr lang="zh-TW" sz="2000" kern="100" dirty="0">
                        <a:effectLst/>
                        <a:latin typeface="Arial" panose="020B0604020202020204" pitchFamily="34" charset="0"/>
                        <a:ea typeface="新細明體" panose="02020500000000000000" pitchFamily="18" charset="-12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31290578"/>
                  </a:ext>
                </a:extLst>
              </a:tr>
              <a:tr h="419037">
                <a:tc>
                  <a:txBody>
                    <a:bodyPr/>
                    <a:lstStyle/>
                    <a:p>
                      <a:pPr algn="ctr">
                        <a:spcAft>
                          <a:spcPts val="0"/>
                        </a:spcAft>
                      </a:pPr>
                      <a:r>
                        <a:rPr lang="zh-TW" sz="2000" b="0" kern="100" dirty="0">
                          <a:solidFill>
                            <a:schemeClr val="tx1"/>
                          </a:solidFill>
                          <a:effectLst/>
                          <a:latin typeface="Arial" panose="020B0604020202020204" pitchFamily="34" charset="0"/>
                          <a:ea typeface="華康中圓體" panose="020F0509000000000000" pitchFamily="49" charset="-120"/>
                          <a:cs typeface="Arial" panose="020B0604020202020204" pitchFamily="34" charset="0"/>
                        </a:rPr>
                        <a:t>平均</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hangingPunct="0">
                        <a:spcAft>
                          <a:spcPts val="0"/>
                        </a:spcAft>
                      </a:pPr>
                      <a:r>
                        <a:rPr lang="en-US" sz="2000" kern="100" baseline="0" dirty="0">
                          <a:effectLst/>
                          <a:latin typeface="Arial" panose="020B0604020202020204" pitchFamily="34" charset="0"/>
                          <a:cs typeface="Arial" panose="020B0604020202020204" pitchFamily="34" charset="0"/>
                        </a:rPr>
                        <a:t> </a:t>
                      </a:r>
                      <a:endParaRPr lang="zh-TW" sz="2000" kern="100" baseline="0" dirty="0">
                        <a:effectLst/>
                        <a:latin typeface="Arial" panose="020B0604020202020204" pitchFamily="34" charset="0"/>
                        <a:ea typeface="新細明體" panose="02020500000000000000" pitchFamily="18" charset="-12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altLang="zh-TW" sz="2000" b="0" i="0" u="none" strike="noStrike" dirty="0">
                          <a:solidFill>
                            <a:srgbClr val="000000"/>
                          </a:solidFill>
                          <a:effectLst/>
                          <a:latin typeface="Arial" panose="020B0604020202020204" pitchFamily="34" charset="0"/>
                          <a:ea typeface="新細明體" panose="02020500000000000000" pitchFamily="18" charset="-120"/>
                          <a:cs typeface="Arial" panose="020B0604020202020204" pitchFamily="34" charset="0"/>
                        </a:rPr>
                        <a:t>93.60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zh-TW" altLang="en-US" sz="2000" b="0" i="0" u="none" strike="noStrike" dirty="0">
                          <a:solidFill>
                            <a:srgbClr val="000000"/>
                          </a:solidFill>
                          <a:effectLst/>
                          <a:latin typeface="Arial" panose="020B0604020202020204" pitchFamily="34" charset="0"/>
                          <a:ea typeface="新細明體" panose="02020500000000000000" pitchFamily="18" charset="-120"/>
                          <a:cs typeface="Arial" panose="020B0604020202020204" pitchFamily="34" charset="0"/>
                        </a:rPr>
                        <a:t>　</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altLang="zh-TW" sz="2000" b="0" i="0" u="none" strike="noStrike" dirty="0">
                          <a:solidFill>
                            <a:srgbClr val="000000"/>
                          </a:solidFill>
                          <a:effectLst/>
                          <a:latin typeface="Arial" panose="020B0604020202020204" pitchFamily="34" charset="0"/>
                          <a:ea typeface="新細明體" panose="02020500000000000000" pitchFamily="18" charset="-120"/>
                          <a:cs typeface="Arial" panose="020B0604020202020204" pitchFamily="34" charset="0"/>
                        </a:rPr>
                        <a:t>3.56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zh-TW" altLang="en-US" sz="2000" b="0" i="0" u="none" strike="noStrike" dirty="0">
                          <a:solidFill>
                            <a:srgbClr val="000000"/>
                          </a:solidFill>
                          <a:effectLst/>
                          <a:latin typeface="Arial" panose="020B0604020202020204" pitchFamily="34" charset="0"/>
                          <a:ea typeface="新細明體" panose="02020500000000000000" pitchFamily="18" charset="-120"/>
                          <a:cs typeface="Arial" panose="020B0604020202020204" pitchFamily="34" charset="0"/>
                        </a:rPr>
                        <a:t>　</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altLang="zh-TW" sz="2000" b="0" i="0" u="none" strike="noStrike" dirty="0">
                          <a:solidFill>
                            <a:srgbClr val="000000"/>
                          </a:solidFill>
                          <a:effectLst/>
                          <a:latin typeface="Arial" panose="020B0604020202020204" pitchFamily="34" charset="0"/>
                          <a:ea typeface="新細明體" panose="02020500000000000000" pitchFamily="18" charset="-120"/>
                          <a:cs typeface="Arial" panose="020B0604020202020204" pitchFamily="34" charset="0"/>
                        </a:rPr>
                        <a:t>95.67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zh-TW" altLang="en-US" sz="2000" b="0" i="0" u="none" strike="noStrike" dirty="0">
                          <a:solidFill>
                            <a:srgbClr val="000000"/>
                          </a:solidFill>
                          <a:effectLst/>
                          <a:latin typeface="Arial" panose="020B0604020202020204" pitchFamily="34" charset="0"/>
                          <a:ea typeface="新細明體" panose="02020500000000000000" pitchFamily="18" charset="-120"/>
                          <a:cs typeface="Arial" panose="020B0604020202020204" pitchFamily="34" charset="0"/>
                        </a:rPr>
                        <a:t>　</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altLang="zh-TW" sz="2000" b="0" i="0" u="none" strike="noStrike" dirty="0">
                          <a:solidFill>
                            <a:srgbClr val="000000"/>
                          </a:solidFill>
                          <a:effectLst/>
                          <a:latin typeface="Arial" panose="020B0604020202020204" pitchFamily="34" charset="0"/>
                          <a:ea typeface="新細明體" panose="02020500000000000000" pitchFamily="18" charset="-120"/>
                          <a:cs typeface="Arial" panose="020B0604020202020204" pitchFamily="34" charset="0"/>
                        </a:rPr>
                        <a:t>3.90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zh-TW" altLang="en-US" sz="2000" b="0" i="0" u="none" strike="noStrike" dirty="0">
                          <a:solidFill>
                            <a:srgbClr val="000000"/>
                          </a:solidFill>
                          <a:effectLst/>
                          <a:latin typeface="Arial" panose="020B0604020202020204" pitchFamily="34" charset="0"/>
                          <a:ea typeface="新細明體" panose="02020500000000000000" pitchFamily="18" charset="-120"/>
                          <a:cs typeface="Arial" panose="020B0604020202020204" pitchFamily="34" charset="0"/>
                        </a:rPr>
                        <a:t>　</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altLang="zh-TW" sz="2000" b="0" i="0" u="none" strike="noStrike" dirty="0">
                          <a:solidFill>
                            <a:srgbClr val="000000"/>
                          </a:solidFill>
                          <a:effectLst/>
                          <a:latin typeface="Arial" panose="020B0604020202020204" pitchFamily="34" charset="0"/>
                          <a:ea typeface="新細明體" panose="02020500000000000000" pitchFamily="18" charset="-120"/>
                          <a:cs typeface="Arial" panose="020B0604020202020204" pitchFamily="34" charset="0"/>
                        </a:rPr>
                        <a:t>0.58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zh-TW" altLang="en-US" sz="2000" b="0" i="0" u="none" strike="noStrike" dirty="0">
                          <a:solidFill>
                            <a:srgbClr val="000000"/>
                          </a:solidFill>
                          <a:effectLst/>
                          <a:latin typeface="Arial" panose="020B0604020202020204" pitchFamily="34" charset="0"/>
                          <a:ea typeface="新細明體" panose="02020500000000000000" pitchFamily="18" charset="-120"/>
                        </a:rPr>
                        <a:t>　</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42842970"/>
                  </a:ext>
                </a:extLst>
              </a:tr>
            </a:tbl>
          </a:graphicData>
        </a:graphic>
      </p:graphicFrame>
      <p:sp>
        <p:nvSpPr>
          <p:cNvPr id="4" name="矩形 3"/>
          <p:cNvSpPr/>
          <p:nvPr/>
        </p:nvSpPr>
        <p:spPr>
          <a:xfrm>
            <a:off x="1895865" y="0"/>
            <a:ext cx="8494633" cy="646331"/>
          </a:xfrm>
          <a:prstGeom prst="rect">
            <a:avLst/>
          </a:prstGeom>
        </p:spPr>
        <p:txBody>
          <a:bodyPr wrap="none">
            <a:spAutoFit/>
          </a:bodyPr>
          <a:lstStyle/>
          <a:p>
            <a:r>
              <a:rPr lang="en-US" altLang="zh-TW" sz="3600" dirty="0">
                <a:solidFill>
                  <a:srgbClr val="A50021"/>
                </a:solidFill>
                <a:latin typeface="華康中特圓體" panose="020F0809000000000000" pitchFamily="49" charset="-120"/>
                <a:ea typeface="華康中特圓體" panose="020F0809000000000000" pitchFamily="49" charset="-120"/>
              </a:rPr>
              <a:t>1900</a:t>
            </a:r>
            <a:r>
              <a:rPr lang="zh-TW" altLang="en-US" sz="3600" dirty="0">
                <a:solidFill>
                  <a:srgbClr val="A50021"/>
                </a:solidFill>
                <a:latin typeface="華康中特圓體" panose="020F0809000000000000" pitchFamily="49" charset="-120"/>
                <a:ea typeface="華康中特圓體" panose="020F0809000000000000" pitchFamily="49" charset="-120"/>
              </a:rPr>
              <a:t>年至</a:t>
            </a:r>
            <a:r>
              <a:rPr lang="en-US" altLang="zh-TW" sz="3600" dirty="0" bmk="">
                <a:solidFill>
                  <a:srgbClr val="A50021"/>
                </a:solidFill>
                <a:latin typeface="華康中特圓體" panose="020F0809000000000000" pitchFamily="49" charset="-120"/>
                <a:ea typeface="華康中特圓體" panose="020F0809000000000000" pitchFamily="49" charset="-120"/>
                <a:cs typeface="Times New Roman" panose="02020603050405020304" pitchFamily="18" charset="0"/>
              </a:rPr>
              <a:t>1943</a:t>
            </a:r>
            <a:r>
              <a:rPr lang="zh-TW" altLang="en-US" sz="3600" dirty="0" bmk="">
                <a:solidFill>
                  <a:srgbClr val="A50021"/>
                </a:solidFill>
                <a:latin typeface="華康中特圓體" panose="020F0809000000000000" pitchFamily="49" charset="-120"/>
                <a:ea typeface="華康中特圓體" panose="020F0809000000000000" pitchFamily="49" charset="-120"/>
                <a:cs typeface="Times New Roman" panose="02020603050405020304" pitchFamily="18" charset="0"/>
              </a:rPr>
              <a:t>年</a:t>
            </a:r>
            <a:r>
              <a:rPr lang="zh-TW" altLang="zh-TW" sz="3600" dirty="0">
                <a:solidFill>
                  <a:srgbClr val="A50021"/>
                </a:solidFill>
                <a:latin typeface="華康中特圓體" panose="020F0809000000000000" pitchFamily="49" charset="-120"/>
                <a:ea typeface="華康中特圓體" panose="020F0809000000000000" pitchFamily="49" charset="-120"/>
              </a:rPr>
              <a:t>日本政府</a:t>
            </a:r>
            <a:r>
              <a:rPr lang="zh-TW" altLang="en-US" sz="3600" dirty="0">
                <a:solidFill>
                  <a:srgbClr val="A50021"/>
                </a:solidFill>
                <a:latin typeface="華康中特圓體" panose="020F0809000000000000" pitchFamily="49" charset="-120"/>
                <a:ea typeface="華康中特圓體" panose="020F0809000000000000" pitchFamily="49" charset="-120"/>
              </a:rPr>
              <a:t>台灣人</a:t>
            </a:r>
            <a:r>
              <a:rPr lang="zh-TW" altLang="zh-TW" sz="3600" dirty="0">
                <a:solidFill>
                  <a:srgbClr val="A50021"/>
                </a:solidFill>
                <a:latin typeface="華康中特圓體" panose="020F0809000000000000" pitchFamily="49" charset="-120"/>
                <a:ea typeface="華康中特圓體" panose="020F0809000000000000" pitchFamily="49" charset="-120"/>
              </a:rPr>
              <a:t>口調查</a:t>
            </a:r>
            <a:r>
              <a:rPr lang="zh-TW" altLang="en-US" sz="3600" dirty="0">
                <a:solidFill>
                  <a:srgbClr val="A50021"/>
                </a:solidFill>
                <a:latin typeface="華康中特圓體" panose="020F0809000000000000" pitchFamily="49" charset="-120"/>
                <a:ea typeface="華康中特圓體" panose="020F0809000000000000" pitchFamily="49" charset="-120"/>
              </a:rPr>
              <a:t>表</a:t>
            </a:r>
          </a:p>
        </p:txBody>
      </p:sp>
    </p:spTree>
    <p:extLst>
      <p:ext uri="{BB962C8B-B14F-4D97-AF65-F5344CB8AC3E}">
        <p14:creationId xmlns:p14="http://schemas.microsoft.com/office/powerpoint/2010/main" val="1405964113"/>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2548710" y="3470473"/>
            <a:ext cx="7571303" cy="584775"/>
          </a:xfrm>
          <a:prstGeom prst="rect">
            <a:avLst/>
          </a:prstGeom>
        </p:spPr>
        <p:txBody>
          <a:bodyPr wrap="none">
            <a:spAutoFit/>
          </a:bodyPr>
          <a:lstStyle/>
          <a:p>
            <a:r>
              <a:rPr lang="zh-TW" altLang="zh-TW" sz="3200" kern="0" dirty="0">
                <a:solidFill>
                  <a:srgbClr val="A50021"/>
                </a:solidFill>
                <a:latin typeface="華康中特圓體" panose="020F0809000000000000" pitchFamily="49" charset="-120"/>
                <a:ea typeface="華康中特圓體" panose="020F0809000000000000" pitchFamily="49" charset="-120"/>
                <a:cs typeface="Times New Roman" panose="02020603050405020304" pitchFamily="18" charset="0"/>
              </a:rPr>
              <a:t>戰後</a:t>
            </a:r>
            <a:r>
              <a:rPr lang="zh-TW" altLang="en-US" sz="3200" kern="0" dirty="0">
                <a:solidFill>
                  <a:srgbClr val="A50021"/>
                </a:solidFill>
                <a:latin typeface="華康中特圓體" panose="020F0809000000000000" pitchFamily="49" charset="-120"/>
                <a:ea typeface="華康中特圓體" panose="020F0809000000000000" pitchFamily="49" charset="-120"/>
                <a:cs typeface="Times New Roman" panose="02020603050405020304" pitchFamily="18" charset="0"/>
              </a:rPr>
              <a:t>來台</a:t>
            </a:r>
            <a:r>
              <a:rPr lang="zh-TW" altLang="zh-TW" sz="3200" kern="0" dirty="0">
                <a:solidFill>
                  <a:srgbClr val="A50021"/>
                </a:solidFill>
                <a:latin typeface="華康中特圓體" panose="020F0809000000000000" pitchFamily="49" charset="-120"/>
                <a:ea typeface="華康中特圓體" panose="020F0809000000000000" pitchFamily="49" charset="-120"/>
                <a:cs typeface="Times New Roman" panose="02020603050405020304" pitchFamily="18" charset="0"/>
              </a:rPr>
              <a:t>外省籍人數統計表（單位：人）</a:t>
            </a:r>
            <a:endParaRPr lang="zh-TW" altLang="en-US" sz="3200" dirty="0">
              <a:solidFill>
                <a:srgbClr val="A50021"/>
              </a:solidFill>
              <a:latin typeface="華康中特圓體" panose="020F0809000000000000" pitchFamily="49" charset="-120"/>
              <a:ea typeface="華康中特圓體" panose="020F0809000000000000" pitchFamily="49" charset="-120"/>
            </a:endParaRPr>
          </a:p>
        </p:txBody>
      </p:sp>
      <p:graphicFrame>
        <p:nvGraphicFramePr>
          <p:cNvPr id="10" name="表格 9"/>
          <p:cNvGraphicFramePr>
            <a:graphicFrameLocks noGrp="1"/>
          </p:cNvGraphicFramePr>
          <p:nvPr/>
        </p:nvGraphicFramePr>
        <p:xfrm>
          <a:off x="633930" y="4251517"/>
          <a:ext cx="11111346" cy="868680"/>
        </p:xfrm>
        <a:graphic>
          <a:graphicData uri="http://schemas.openxmlformats.org/drawingml/2006/table">
            <a:tbl>
              <a:tblPr>
                <a:tableStyleId>{5C22544A-7EE6-4342-B048-85BDC9FD1C3A}</a:tableStyleId>
              </a:tblPr>
              <a:tblGrid>
                <a:gridCol w="1071481">
                  <a:extLst>
                    <a:ext uri="{9D8B030D-6E8A-4147-A177-3AD203B41FA5}">
                      <a16:colId xmlns:a16="http://schemas.microsoft.com/office/drawing/2014/main" val="438013425"/>
                    </a:ext>
                  </a:extLst>
                </a:gridCol>
                <a:gridCol w="1338380">
                  <a:extLst>
                    <a:ext uri="{9D8B030D-6E8A-4147-A177-3AD203B41FA5}">
                      <a16:colId xmlns:a16="http://schemas.microsoft.com/office/drawing/2014/main" val="3287420701"/>
                    </a:ext>
                  </a:extLst>
                </a:gridCol>
                <a:gridCol w="1055262">
                  <a:extLst>
                    <a:ext uri="{9D8B030D-6E8A-4147-A177-3AD203B41FA5}">
                      <a16:colId xmlns:a16="http://schemas.microsoft.com/office/drawing/2014/main" val="1409598352"/>
                    </a:ext>
                  </a:extLst>
                </a:gridCol>
                <a:gridCol w="1235428">
                  <a:extLst>
                    <a:ext uri="{9D8B030D-6E8A-4147-A177-3AD203B41FA5}">
                      <a16:colId xmlns:a16="http://schemas.microsoft.com/office/drawing/2014/main" val="2664323116"/>
                    </a:ext>
                  </a:extLst>
                </a:gridCol>
                <a:gridCol w="1467071">
                  <a:extLst>
                    <a:ext uri="{9D8B030D-6E8A-4147-A177-3AD203B41FA5}">
                      <a16:colId xmlns:a16="http://schemas.microsoft.com/office/drawing/2014/main" val="311558011"/>
                    </a:ext>
                  </a:extLst>
                </a:gridCol>
                <a:gridCol w="1081000">
                  <a:extLst>
                    <a:ext uri="{9D8B030D-6E8A-4147-A177-3AD203B41FA5}">
                      <a16:colId xmlns:a16="http://schemas.microsoft.com/office/drawing/2014/main" val="2395760"/>
                    </a:ext>
                  </a:extLst>
                </a:gridCol>
                <a:gridCol w="1235428">
                  <a:extLst>
                    <a:ext uri="{9D8B030D-6E8A-4147-A177-3AD203B41FA5}">
                      <a16:colId xmlns:a16="http://schemas.microsoft.com/office/drawing/2014/main" val="1258756912"/>
                    </a:ext>
                  </a:extLst>
                </a:gridCol>
                <a:gridCol w="1235428">
                  <a:extLst>
                    <a:ext uri="{9D8B030D-6E8A-4147-A177-3AD203B41FA5}">
                      <a16:colId xmlns:a16="http://schemas.microsoft.com/office/drawing/2014/main" val="4282350291"/>
                    </a:ext>
                  </a:extLst>
                </a:gridCol>
                <a:gridCol w="1391868">
                  <a:extLst>
                    <a:ext uri="{9D8B030D-6E8A-4147-A177-3AD203B41FA5}">
                      <a16:colId xmlns:a16="http://schemas.microsoft.com/office/drawing/2014/main" val="2404170082"/>
                    </a:ext>
                  </a:extLst>
                </a:gridCol>
              </a:tblGrid>
              <a:tr h="213360">
                <a:tc>
                  <a:txBody>
                    <a:bodyPr/>
                    <a:lstStyle/>
                    <a:p>
                      <a:pPr algn="ctr" fontAlgn="ctr"/>
                      <a:r>
                        <a:rPr lang="zh-TW" altLang="en-US" sz="2800" b="1" u="none" strike="noStrike" dirty="0">
                          <a:solidFill>
                            <a:srgbClr val="000066"/>
                          </a:solidFill>
                          <a:effectLst/>
                        </a:rPr>
                        <a:t>年</a:t>
                      </a:r>
                      <a:r>
                        <a:rPr lang="zh-TW" sz="2800" b="1" u="none" strike="noStrike" dirty="0">
                          <a:solidFill>
                            <a:srgbClr val="000066"/>
                          </a:solidFill>
                          <a:effectLst/>
                        </a:rPr>
                        <a:t>代</a:t>
                      </a:r>
                      <a:endParaRPr lang="zh-TW" sz="2800" b="1" i="0" u="none" strike="noStrike" dirty="0">
                        <a:solidFill>
                          <a:srgbClr val="000066"/>
                        </a:solidFill>
                        <a:effectLst/>
                        <a:latin typeface="華康粗明體" panose="02020709000000000000" pitchFamily="49" charset="-120"/>
                        <a:ea typeface="華康粗明體" panose="02020709000000000000" pitchFamily="49" charset="-12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US" sz="2800" u="none" strike="noStrike" dirty="0">
                          <a:solidFill>
                            <a:srgbClr val="000066"/>
                          </a:solidFill>
                          <a:effectLst/>
                        </a:rPr>
                        <a:t>1946</a:t>
                      </a:r>
                      <a:endParaRPr lang="zh-TW" sz="2800" b="1" i="0" u="none" strike="noStrike" dirty="0">
                        <a:solidFill>
                          <a:srgbClr val="000066"/>
                        </a:solidFill>
                        <a:effectLst/>
                        <a:latin typeface="Times New Roman" panose="02020603050405020304" pitchFamily="18" charset="0"/>
                        <a:ea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US" sz="2800" u="none" strike="noStrike" dirty="0">
                          <a:solidFill>
                            <a:srgbClr val="000066"/>
                          </a:solidFill>
                          <a:effectLst/>
                        </a:rPr>
                        <a:t>1947</a:t>
                      </a:r>
                      <a:endParaRPr lang="zh-TW" sz="2800" b="1" i="0" u="none" strike="noStrike" dirty="0">
                        <a:solidFill>
                          <a:srgbClr val="000066"/>
                        </a:solidFill>
                        <a:effectLst/>
                        <a:latin typeface="Times New Roman" panose="02020603050405020304" pitchFamily="18" charset="0"/>
                        <a:ea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US" sz="2800" u="none" strike="noStrike" dirty="0">
                          <a:solidFill>
                            <a:srgbClr val="000066"/>
                          </a:solidFill>
                          <a:effectLst/>
                        </a:rPr>
                        <a:t>1948</a:t>
                      </a:r>
                      <a:endParaRPr lang="zh-TW" sz="2800" b="1" i="0" u="none" strike="noStrike" dirty="0">
                        <a:solidFill>
                          <a:srgbClr val="000066"/>
                        </a:solidFill>
                        <a:effectLst/>
                        <a:latin typeface="Times New Roman" panose="02020603050405020304" pitchFamily="18" charset="0"/>
                        <a:ea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US" sz="2800" u="none" strike="noStrike" dirty="0">
                          <a:solidFill>
                            <a:srgbClr val="000066"/>
                          </a:solidFill>
                          <a:effectLst/>
                        </a:rPr>
                        <a:t>1949</a:t>
                      </a:r>
                      <a:endParaRPr lang="zh-TW" sz="2800" b="1" i="0" u="none" strike="noStrike" dirty="0">
                        <a:solidFill>
                          <a:srgbClr val="000066"/>
                        </a:solidFill>
                        <a:effectLst/>
                        <a:latin typeface="Times New Roman" panose="02020603050405020304" pitchFamily="18" charset="0"/>
                        <a:ea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US" sz="2800" u="none" strike="noStrike" dirty="0">
                          <a:solidFill>
                            <a:srgbClr val="000066"/>
                          </a:solidFill>
                          <a:effectLst/>
                        </a:rPr>
                        <a:t>1950</a:t>
                      </a:r>
                      <a:endParaRPr lang="zh-TW" sz="2800" b="1" i="0" u="none" strike="noStrike" dirty="0">
                        <a:solidFill>
                          <a:srgbClr val="000066"/>
                        </a:solidFill>
                        <a:effectLst/>
                        <a:latin typeface="Times New Roman" panose="02020603050405020304" pitchFamily="18" charset="0"/>
                        <a:ea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US" sz="2800" u="none" strike="noStrike" dirty="0">
                          <a:solidFill>
                            <a:srgbClr val="000066"/>
                          </a:solidFill>
                          <a:effectLst/>
                        </a:rPr>
                        <a:t>1951</a:t>
                      </a:r>
                      <a:endParaRPr lang="zh-TW" sz="2800" b="1" i="0" u="none" strike="noStrike" dirty="0">
                        <a:solidFill>
                          <a:srgbClr val="000066"/>
                        </a:solidFill>
                        <a:effectLst/>
                        <a:latin typeface="Times New Roman" panose="02020603050405020304" pitchFamily="18" charset="0"/>
                        <a:ea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US" sz="2800" u="none" strike="noStrike" dirty="0">
                          <a:solidFill>
                            <a:srgbClr val="000066"/>
                          </a:solidFill>
                          <a:effectLst/>
                        </a:rPr>
                        <a:t>1952</a:t>
                      </a:r>
                      <a:endParaRPr lang="zh-TW" sz="2800" b="1" i="0" u="none" strike="noStrike" dirty="0">
                        <a:solidFill>
                          <a:srgbClr val="000066"/>
                        </a:solidFill>
                        <a:effectLst/>
                        <a:latin typeface="Times New Roman" panose="02020603050405020304" pitchFamily="18" charset="0"/>
                        <a:ea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zh-TW" sz="2800" b="1" u="none" strike="noStrike" dirty="0">
                          <a:solidFill>
                            <a:schemeClr val="tx1"/>
                          </a:solidFill>
                          <a:effectLst/>
                          <a:latin typeface="華康細明體" panose="02020309000000000000" pitchFamily="49" charset="-120"/>
                          <a:ea typeface="華康細明體" panose="02020309000000000000" pitchFamily="49" charset="-120"/>
                        </a:rPr>
                        <a:t>合計</a:t>
                      </a:r>
                      <a:endParaRPr lang="zh-TW" sz="2800" b="1" i="0" u="none" strike="noStrike" dirty="0">
                        <a:solidFill>
                          <a:schemeClr val="tx1"/>
                        </a:solidFill>
                        <a:effectLst/>
                        <a:latin typeface="華康細明體" panose="02020309000000000000" pitchFamily="49" charset="-120"/>
                        <a:ea typeface="華康細明體" panose="02020309000000000000" pitchFamily="49" charset="-12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952229383"/>
                  </a:ext>
                </a:extLst>
              </a:tr>
              <a:tr h="205740">
                <a:tc>
                  <a:txBody>
                    <a:bodyPr/>
                    <a:lstStyle/>
                    <a:p>
                      <a:pPr algn="ctr" fontAlgn="ctr"/>
                      <a:r>
                        <a:rPr lang="zh-TW" sz="2800" b="1" u="none" strike="noStrike" dirty="0">
                          <a:solidFill>
                            <a:srgbClr val="000066"/>
                          </a:solidFill>
                          <a:effectLst/>
                        </a:rPr>
                        <a:t>人數</a:t>
                      </a:r>
                      <a:endParaRPr lang="zh-TW" sz="2800" b="1" i="0" u="none" strike="noStrike" dirty="0">
                        <a:solidFill>
                          <a:srgbClr val="000066"/>
                        </a:solidFill>
                        <a:effectLst/>
                        <a:latin typeface="華康粗明體" panose="02020709000000000000" pitchFamily="49" charset="-120"/>
                        <a:ea typeface="華康粗明體" panose="02020709000000000000" pitchFamily="49" charset="-12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2800" u="none" strike="noStrike" dirty="0">
                          <a:solidFill>
                            <a:srgbClr val="000066"/>
                          </a:solidFill>
                          <a:effectLst/>
                        </a:rPr>
                        <a:t>26,922</a:t>
                      </a:r>
                      <a:endParaRPr lang="zh-TW" sz="2800" b="0" i="0" u="none" strike="noStrike" dirty="0">
                        <a:solidFill>
                          <a:srgbClr val="000066"/>
                        </a:solidFill>
                        <a:effectLst/>
                        <a:latin typeface="Times New Roman" panose="02020603050405020304" pitchFamily="18" charset="0"/>
                        <a:ea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2800" u="none" strike="noStrike" dirty="0">
                          <a:solidFill>
                            <a:srgbClr val="000066"/>
                          </a:solidFill>
                          <a:effectLst/>
                        </a:rPr>
                        <a:t>34,339</a:t>
                      </a:r>
                      <a:endParaRPr lang="zh-TW" sz="2800" b="0" i="0" u="none" strike="noStrike" dirty="0">
                        <a:solidFill>
                          <a:srgbClr val="000066"/>
                        </a:solidFill>
                        <a:effectLst/>
                        <a:latin typeface="Times New Roman" panose="02020603050405020304" pitchFamily="18" charset="0"/>
                        <a:ea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2800" u="none" strike="noStrike" dirty="0">
                          <a:solidFill>
                            <a:srgbClr val="000066"/>
                          </a:solidFill>
                          <a:effectLst/>
                        </a:rPr>
                        <a:t>98,580</a:t>
                      </a:r>
                      <a:endParaRPr lang="zh-TW" sz="2800" b="0" i="0" u="none" strike="noStrike" dirty="0">
                        <a:solidFill>
                          <a:srgbClr val="000066"/>
                        </a:solidFill>
                        <a:effectLst/>
                        <a:latin typeface="Times New Roman" panose="02020603050405020304" pitchFamily="18" charset="0"/>
                        <a:ea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2800" u="none" strike="noStrike" dirty="0">
                          <a:solidFill>
                            <a:srgbClr val="000066"/>
                          </a:solidFill>
                          <a:effectLst/>
                        </a:rPr>
                        <a:t>303,707</a:t>
                      </a:r>
                      <a:endParaRPr lang="zh-TW" sz="2800" b="0" i="0" u="none" strike="noStrike" dirty="0">
                        <a:solidFill>
                          <a:srgbClr val="000066"/>
                        </a:solidFill>
                        <a:effectLst/>
                        <a:latin typeface="Times New Roman" panose="02020603050405020304" pitchFamily="18" charset="0"/>
                        <a:ea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2800" u="none" strike="noStrike" dirty="0">
                          <a:solidFill>
                            <a:srgbClr val="000066"/>
                          </a:solidFill>
                          <a:effectLst/>
                        </a:rPr>
                        <a:t>81,087</a:t>
                      </a:r>
                      <a:endParaRPr lang="zh-TW" sz="2800" b="0" i="0" u="none" strike="noStrike" dirty="0">
                        <a:solidFill>
                          <a:srgbClr val="000066"/>
                        </a:solidFill>
                        <a:effectLst/>
                        <a:latin typeface="Times New Roman" panose="02020603050405020304" pitchFamily="18" charset="0"/>
                        <a:ea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2800" u="none" strike="noStrike" dirty="0">
                          <a:solidFill>
                            <a:srgbClr val="000066"/>
                          </a:solidFill>
                          <a:effectLst/>
                        </a:rPr>
                        <a:t>13,564</a:t>
                      </a:r>
                      <a:endParaRPr lang="zh-TW" sz="2800" b="0" i="0" u="none" strike="noStrike" dirty="0">
                        <a:solidFill>
                          <a:srgbClr val="000066"/>
                        </a:solidFill>
                        <a:effectLst/>
                        <a:latin typeface="Times New Roman" panose="02020603050405020304" pitchFamily="18" charset="0"/>
                        <a:ea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2800" u="none" strike="noStrike" dirty="0">
                          <a:solidFill>
                            <a:srgbClr val="000066"/>
                          </a:solidFill>
                          <a:effectLst/>
                        </a:rPr>
                        <a:t>10,012</a:t>
                      </a:r>
                      <a:endParaRPr lang="zh-TW" sz="2800" b="0" i="0" u="none" strike="noStrike" dirty="0">
                        <a:solidFill>
                          <a:srgbClr val="000066"/>
                        </a:solidFill>
                        <a:effectLst/>
                        <a:latin typeface="Times New Roman" panose="02020603050405020304" pitchFamily="18" charset="0"/>
                        <a:ea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2800" u="none" strike="noStrike" dirty="0">
                          <a:solidFill>
                            <a:srgbClr val="000066"/>
                          </a:solidFill>
                          <a:effectLst/>
                        </a:rPr>
                        <a:t>568,211</a:t>
                      </a:r>
                      <a:endParaRPr lang="zh-TW" sz="2800" b="0" i="0" u="none" strike="noStrike" dirty="0">
                        <a:solidFill>
                          <a:srgbClr val="000066"/>
                        </a:solidFill>
                        <a:effectLst/>
                        <a:latin typeface="Times New Roman" panose="02020603050405020304" pitchFamily="18" charset="0"/>
                        <a:ea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22325244"/>
                  </a:ext>
                </a:extLst>
              </a:tr>
            </a:tbl>
          </a:graphicData>
        </a:graphic>
      </p:graphicFrame>
      <p:sp>
        <p:nvSpPr>
          <p:cNvPr id="11" name="矩形 10"/>
          <p:cNvSpPr/>
          <p:nvPr/>
        </p:nvSpPr>
        <p:spPr>
          <a:xfrm>
            <a:off x="757177" y="5316466"/>
            <a:ext cx="10864852" cy="954107"/>
          </a:xfrm>
          <a:prstGeom prst="rect">
            <a:avLst/>
          </a:prstGeom>
        </p:spPr>
        <p:txBody>
          <a:bodyPr wrap="square">
            <a:spAutoFit/>
          </a:bodyPr>
          <a:lstStyle/>
          <a:p>
            <a:pPr hangingPunct="0"/>
            <a:r>
              <a:rPr lang="zh-TW" altLang="zh-TW" sz="2800" b="1" dirty="0">
                <a:solidFill>
                  <a:srgbClr val="322ED2"/>
                </a:solidFill>
                <a:latin typeface="華康標楷體" panose="03000509000000000000" pitchFamily="65" charset="-120"/>
                <a:ea typeface="華康標楷體" panose="03000509000000000000" pitchFamily="65" charset="-120"/>
              </a:rPr>
              <a:t>資料來源：《</a:t>
            </a:r>
            <a:r>
              <a:rPr lang="zh-TW" altLang="en-US" sz="2800" b="1" dirty="0">
                <a:solidFill>
                  <a:srgbClr val="322ED2"/>
                </a:solidFill>
                <a:latin typeface="華康標楷體" panose="03000509000000000000" pitchFamily="65" charset="-120"/>
                <a:ea typeface="華康標楷體" panose="03000509000000000000" pitchFamily="65" charset="-120"/>
              </a:rPr>
              <a:t>台灣</a:t>
            </a:r>
            <a:r>
              <a:rPr lang="zh-TW" altLang="zh-TW" sz="2800" b="1" dirty="0">
                <a:solidFill>
                  <a:srgbClr val="322ED2"/>
                </a:solidFill>
                <a:latin typeface="華康標楷體" panose="03000509000000000000" pitchFamily="65" charset="-120"/>
                <a:ea typeface="華康標楷體" panose="03000509000000000000" pitchFamily="65" charset="-120"/>
              </a:rPr>
              <a:t>光復二十五</a:t>
            </a:r>
            <a:r>
              <a:rPr lang="zh-TW" altLang="en-US" sz="2800" b="1" dirty="0">
                <a:solidFill>
                  <a:srgbClr val="322ED2"/>
                </a:solidFill>
                <a:latin typeface="華康標楷體" panose="03000509000000000000" pitchFamily="65" charset="-120"/>
                <a:ea typeface="華康標楷體" panose="03000509000000000000" pitchFamily="65" charset="-120"/>
              </a:rPr>
              <a:t>年</a:t>
            </a:r>
            <a:r>
              <a:rPr lang="zh-TW" altLang="zh-TW" sz="2800" b="1" dirty="0">
                <a:solidFill>
                  <a:srgbClr val="322ED2"/>
                </a:solidFill>
                <a:latin typeface="華康標楷體" panose="03000509000000000000" pitchFamily="65" charset="-120"/>
                <a:ea typeface="華康標楷體" panose="03000509000000000000" pitchFamily="65" charset="-120"/>
              </a:rPr>
              <a:t>》</a:t>
            </a:r>
            <a:r>
              <a:rPr lang="zh-TW" altLang="en-US" sz="2800" b="1" dirty="0">
                <a:solidFill>
                  <a:srgbClr val="322ED2"/>
                </a:solidFill>
                <a:latin typeface="華康標楷體" panose="03000509000000000000" pitchFamily="65" charset="-120"/>
                <a:ea typeface="華康標楷體" panose="03000509000000000000" pitchFamily="65" charset="-120"/>
              </a:rPr>
              <a:t>，台</a:t>
            </a:r>
            <a:r>
              <a:rPr lang="zh-TW" altLang="zh-TW" sz="2800" b="1" dirty="0">
                <a:solidFill>
                  <a:srgbClr val="322ED2"/>
                </a:solidFill>
                <a:latin typeface="華康標楷體" panose="03000509000000000000" pitchFamily="65" charset="-120"/>
                <a:ea typeface="華康標楷體" panose="03000509000000000000" pitchFamily="65" charset="-120"/>
              </a:rPr>
              <a:t>灣省政府新聞處</a:t>
            </a:r>
            <a:r>
              <a:rPr lang="en-US" altLang="zh-TW" sz="2800" dirty="0">
                <a:solidFill>
                  <a:srgbClr val="322ED2"/>
                </a:solidFill>
                <a:latin typeface="Arial" panose="020B0604020202020204" pitchFamily="34" charset="0"/>
                <a:ea typeface="華康標楷體" panose="03000509000000000000" pitchFamily="65" charset="-120"/>
                <a:cs typeface="Arial" panose="020B0604020202020204" pitchFamily="34" charset="0"/>
              </a:rPr>
              <a:t>1970</a:t>
            </a:r>
            <a:r>
              <a:rPr lang="zh-TW" altLang="en-US" sz="2800" b="1" dirty="0">
                <a:solidFill>
                  <a:srgbClr val="322ED2"/>
                </a:solidFill>
                <a:latin typeface="華康標楷體" panose="03000509000000000000" pitchFamily="65" charset="-120"/>
                <a:ea typeface="華康標楷體" panose="03000509000000000000" pitchFamily="65" charset="-120"/>
              </a:rPr>
              <a:t>年出版，台灣</a:t>
            </a:r>
            <a:r>
              <a:rPr lang="zh-TW" altLang="zh-TW" sz="2800" b="1" dirty="0">
                <a:solidFill>
                  <a:srgbClr val="322ED2"/>
                </a:solidFill>
                <a:latin typeface="華康標楷體" panose="03000509000000000000" pitchFamily="65" charset="-120"/>
                <a:ea typeface="華康標楷體" panose="03000509000000000000" pitchFamily="65" charset="-120"/>
              </a:rPr>
              <a:t>省政府統計處編印</a:t>
            </a:r>
            <a:r>
              <a:rPr lang="zh-TW" altLang="en-US" sz="2800" b="1" dirty="0">
                <a:solidFill>
                  <a:srgbClr val="322ED2"/>
                </a:solidFill>
                <a:latin typeface="華康標楷體" panose="03000509000000000000" pitchFamily="65" charset="-120"/>
                <a:ea typeface="華康標楷體" panose="03000509000000000000" pitchFamily="65" charset="-120"/>
              </a:rPr>
              <a:t>，</a:t>
            </a:r>
            <a:r>
              <a:rPr lang="zh-TW" altLang="zh-TW" sz="2800" b="1" dirty="0">
                <a:solidFill>
                  <a:srgbClr val="322ED2"/>
                </a:solidFill>
                <a:latin typeface="華康標楷體" panose="03000509000000000000" pitchFamily="65" charset="-120"/>
                <a:ea typeface="華康標楷體" panose="03000509000000000000" pitchFamily="65" charset="-120"/>
              </a:rPr>
              <a:t>《</a:t>
            </a:r>
            <a:r>
              <a:rPr lang="zh-TW" altLang="en-US" sz="2800" b="1" dirty="0">
                <a:solidFill>
                  <a:srgbClr val="322ED2"/>
                </a:solidFill>
                <a:latin typeface="華康標楷體" panose="03000509000000000000" pitchFamily="65" charset="-120"/>
                <a:ea typeface="華康標楷體" panose="03000509000000000000" pitchFamily="65" charset="-120"/>
              </a:rPr>
              <a:t>台灣</a:t>
            </a:r>
            <a:r>
              <a:rPr lang="zh-TW" altLang="zh-TW" sz="2800" b="1" dirty="0">
                <a:solidFill>
                  <a:srgbClr val="322ED2"/>
                </a:solidFill>
                <a:latin typeface="華康標楷體" panose="03000509000000000000" pitchFamily="65" charset="-120"/>
                <a:ea typeface="華康標楷體" panose="03000509000000000000" pitchFamily="65" charset="-120"/>
              </a:rPr>
              <a:t>省統計提要》</a:t>
            </a:r>
            <a:r>
              <a:rPr lang="zh-TW" altLang="en-US" sz="2800" b="1" dirty="0">
                <a:solidFill>
                  <a:srgbClr val="322ED2"/>
                </a:solidFill>
                <a:latin typeface="華康標楷體" panose="03000509000000000000" pitchFamily="65" charset="-120"/>
                <a:ea typeface="華康標楷體" panose="03000509000000000000" pitchFamily="65" charset="-120"/>
              </a:rPr>
              <a:t>，</a:t>
            </a:r>
            <a:r>
              <a:rPr lang="zh-TW" altLang="zh-TW" sz="2800" b="1" dirty="0">
                <a:solidFill>
                  <a:srgbClr val="322ED2"/>
                </a:solidFill>
                <a:latin typeface="華康標楷體" panose="03000509000000000000" pitchFamily="65" charset="-120"/>
                <a:ea typeface="華康標楷體" panose="03000509000000000000" pitchFamily="65" charset="-120"/>
              </a:rPr>
              <a:t>第</a:t>
            </a:r>
            <a:r>
              <a:rPr lang="en-US" altLang="zh-TW" sz="2800" dirty="0">
                <a:solidFill>
                  <a:srgbClr val="322ED2"/>
                </a:solidFill>
                <a:latin typeface="Arial" panose="020B0604020202020204" pitchFamily="34" charset="0"/>
                <a:ea typeface="華康標楷體" panose="03000509000000000000" pitchFamily="65" charset="-120"/>
                <a:cs typeface="Arial" panose="020B0604020202020204" pitchFamily="34" charset="0"/>
              </a:rPr>
              <a:t>56-57</a:t>
            </a:r>
            <a:r>
              <a:rPr lang="zh-TW" altLang="zh-TW" sz="2800" b="1" dirty="0">
                <a:solidFill>
                  <a:srgbClr val="322ED2"/>
                </a:solidFill>
                <a:latin typeface="華康標楷體" panose="03000509000000000000" pitchFamily="65" charset="-120"/>
                <a:ea typeface="華康標楷體" panose="03000509000000000000" pitchFamily="65" charset="-120"/>
              </a:rPr>
              <a:t>頁。</a:t>
            </a:r>
          </a:p>
        </p:txBody>
      </p:sp>
      <p:sp>
        <p:nvSpPr>
          <p:cNvPr id="7" name="矩形 6"/>
          <p:cNvSpPr/>
          <p:nvPr/>
        </p:nvSpPr>
        <p:spPr>
          <a:xfrm>
            <a:off x="499761" y="1027435"/>
            <a:ext cx="11245515" cy="2246769"/>
          </a:xfrm>
          <a:prstGeom prst="rect">
            <a:avLst/>
          </a:prstGeom>
        </p:spPr>
        <p:txBody>
          <a:bodyPr wrap="square">
            <a:spAutoFit/>
          </a:bodyPr>
          <a:lstStyle/>
          <a:p>
            <a:pPr algn="just" hangingPunct="0"/>
            <a:r>
              <a:rPr lang="en-US" altLang="zh-TW" sz="2800" dirty="0">
                <a:solidFill>
                  <a:srgbClr val="000066"/>
                </a:solidFill>
                <a:latin typeface="華康中圓體" panose="020F0509000000000000" pitchFamily="49" charset="-120"/>
                <a:ea typeface="華康中圓體" panose="020F0509000000000000" pitchFamily="49" charset="-120"/>
              </a:rPr>
              <a:t>1949</a:t>
            </a:r>
            <a:r>
              <a:rPr lang="zh-TW" altLang="en-US" sz="2800" dirty="0">
                <a:solidFill>
                  <a:srgbClr val="000066"/>
                </a:solidFill>
                <a:latin typeface="華康中圓體" panose="020F0509000000000000" pitchFamily="49" charset="-120"/>
                <a:ea typeface="華康中圓體" panose="020F0509000000000000" pitchFamily="49" charset="-120"/>
              </a:rPr>
              <a:t>年國民政府撤退，中國人遷入台灣，從</a:t>
            </a:r>
            <a:r>
              <a:rPr lang="en-US" altLang="zh-TW" sz="2800" dirty="0">
                <a:solidFill>
                  <a:srgbClr val="000066"/>
                </a:solidFill>
                <a:latin typeface="華康中圓體" panose="020F0509000000000000" pitchFamily="49" charset="-120"/>
                <a:ea typeface="華康中圓體" panose="020F0509000000000000" pitchFamily="49" charset="-120"/>
              </a:rPr>
              <a:t>1946</a:t>
            </a:r>
            <a:r>
              <a:rPr lang="zh-TW" altLang="en-US" sz="2800" dirty="0">
                <a:solidFill>
                  <a:srgbClr val="000066"/>
                </a:solidFill>
                <a:latin typeface="華康中圓體" panose="020F0509000000000000" pitchFamily="49" charset="-120"/>
                <a:ea typeface="華康中圓體" panose="020F0509000000000000" pitchFamily="49" charset="-120"/>
              </a:rPr>
              <a:t>年至</a:t>
            </a:r>
            <a:r>
              <a:rPr lang="en-US" altLang="zh-TW" sz="2800" dirty="0">
                <a:solidFill>
                  <a:srgbClr val="000066"/>
                </a:solidFill>
                <a:latin typeface="華康中圓體" panose="020F0509000000000000" pitchFamily="49" charset="-120"/>
                <a:ea typeface="華康中圓體" panose="020F0509000000000000" pitchFamily="49" charset="-120"/>
              </a:rPr>
              <a:t>1952</a:t>
            </a:r>
            <a:r>
              <a:rPr lang="zh-TW" altLang="en-US" sz="2800" dirty="0">
                <a:solidFill>
                  <a:srgbClr val="000066"/>
                </a:solidFill>
                <a:latin typeface="華康中圓體" panose="020F0509000000000000" pitchFamily="49" charset="-120"/>
                <a:ea typeface="華康中圓體" panose="020F0509000000000000" pitchFamily="49" charset="-120"/>
              </a:rPr>
              <a:t>年共有</a:t>
            </a:r>
            <a:r>
              <a:rPr lang="en-US" altLang="zh-TW" sz="2800" dirty="0">
                <a:solidFill>
                  <a:srgbClr val="000066"/>
                </a:solidFill>
                <a:latin typeface="華康中圓體" panose="020F0509000000000000" pitchFamily="49" charset="-120"/>
                <a:ea typeface="華康中圓體" panose="020F0509000000000000" pitchFamily="49" charset="-120"/>
              </a:rPr>
              <a:t>568,211</a:t>
            </a:r>
            <a:r>
              <a:rPr lang="zh-TW" altLang="en-US" sz="2800" dirty="0">
                <a:solidFill>
                  <a:srgbClr val="000066"/>
                </a:solidFill>
                <a:latin typeface="華康中圓體" panose="020F0509000000000000" pitchFamily="49" charset="-120"/>
                <a:ea typeface="華康中圓體" panose="020F0509000000000000" pitchFamily="49" charset="-120"/>
              </a:rPr>
              <a:t>人。當時中國大陸來台者以福建省、浙江省、江蘇省、廣東省、山東省等五省為最多，有</a:t>
            </a:r>
            <a:r>
              <a:rPr lang="en-US" altLang="zh-TW" sz="2800" dirty="0">
                <a:solidFill>
                  <a:srgbClr val="000066"/>
                </a:solidFill>
                <a:latin typeface="華康中圓體" panose="020F0509000000000000" pitchFamily="49" charset="-120"/>
                <a:ea typeface="華康中圓體" panose="020F0509000000000000" pitchFamily="49" charset="-120"/>
              </a:rPr>
              <a:t>535,761</a:t>
            </a:r>
            <a:r>
              <a:rPr lang="zh-TW" altLang="en-US" sz="2800" dirty="0">
                <a:solidFill>
                  <a:srgbClr val="000066"/>
                </a:solidFill>
                <a:latin typeface="華康中圓體" panose="020F0509000000000000" pitchFamily="49" charset="-120"/>
                <a:ea typeface="華康中圓體" panose="020F0509000000000000" pitchFamily="49" charset="-120"/>
              </a:rPr>
              <a:t>人，佔遷台人數</a:t>
            </a:r>
            <a:r>
              <a:rPr lang="en-US" altLang="zh-TW" sz="2800" dirty="0">
                <a:solidFill>
                  <a:srgbClr val="000066"/>
                </a:solidFill>
                <a:latin typeface="華康中圓體" panose="020F0509000000000000" pitchFamily="49" charset="-120"/>
                <a:ea typeface="華康中圓體" panose="020F0509000000000000" pitchFamily="49" charset="-120"/>
              </a:rPr>
              <a:t>94</a:t>
            </a:r>
            <a:r>
              <a:rPr lang="zh-TW" altLang="en-US" sz="2800" dirty="0">
                <a:solidFill>
                  <a:srgbClr val="000066"/>
                </a:solidFill>
                <a:latin typeface="華康中圓體" panose="020F0509000000000000" pitchFamily="49" charset="-120"/>
                <a:ea typeface="華康中圓體" panose="020F0509000000000000" pitchFamily="49" charset="-120"/>
              </a:rPr>
              <a:t>％，絕大多數與居住在沿海地區。有部分則是與政府有計</a:t>
            </a:r>
            <a:r>
              <a:rPr lang="zh-TW" altLang="en-US" sz="2800" dirty="0">
                <a:solidFill>
                  <a:srgbClr val="000066"/>
                </a:solidFill>
                <a:latin typeface="華康細圓體" panose="020F0309000000000000" pitchFamily="49" charset="-120"/>
                <a:ea typeface="華康細圓體" panose="020F0309000000000000" pitchFamily="49" charset="-120"/>
              </a:rPr>
              <a:t>畫</a:t>
            </a:r>
            <a:r>
              <a:rPr lang="zh-TW" altLang="en-US" sz="2800" dirty="0">
                <a:solidFill>
                  <a:srgbClr val="000066"/>
                </a:solidFill>
                <a:latin typeface="華康中圓體" panose="020F0509000000000000" pitchFamily="49" charset="-120"/>
                <a:ea typeface="華康中圓體" panose="020F0509000000000000" pitchFamily="49" charset="-120"/>
              </a:rPr>
              <a:t>的撤退有關，此後中國人遷入台灣人數銳減。</a:t>
            </a:r>
            <a:endParaRPr lang="en-US" altLang="zh-TW" sz="2800" dirty="0">
              <a:solidFill>
                <a:srgbClr val="000066"/>
              </a:solidFill>
              <a:latin typeface="華康中圓體" panose="020F0509000000000000" pitchFamily="49" charset="-120"/>
              <a:ea typeface="華康中圓體" panose="020F0509000000000000" pitchFamily="49" charset="-120"/>
            </a:endParaRPr>
          </a:p>
        </p:txBody>
      </p:sp>
      <p:sp>
        <p:nvSpPr>
          <p:cNvPr id="2" name="矩形 1"/>
          <p:cNvSpPr/>
          <p:nvPr/>
        </p:nvSpPr>
        <p:spPr>
          <a:xfrm>
            <a:off x="1881860" y="282969"/>
            <a:ext cx="8238153" cy="646331"/>
          </a:xfrm>
          <a:prstGeom prst="rect">
            <a:avLst/>
          </a:prstGeom>
        </p:spPr>
        <p:txBody>
          <a:bodyPr wrap="none">
            <a:spAutoFit/>
          </a:bodyPr>
          <a:lstStyle/>
          <a:p>
            <a:r>
              <a:rPr lang="zh-TW" altLang="zh-TW" sz="3600" dirty="0">
                <a:solidFill>
                  <a:srgbClr val="A50021"/>
                </a:solidFill>
                <a:latin typeface="華康中特圓體" panose="020F0809000000000000" pitchFamily="49" charset="-120"/>
                <a:ea typeface="華康中特圓體" panose="020F0809000000000000" pitchFamily="49" charset="-120"/>
                <a:cs typeface="Arial" panose="020B0604020202020204" pitchFamily="34" charset="0"/>
              </a:rPr>
              <a:t>從</a:t>
            </a:r>
            <a:r>
              <a:rPr lang="en-US" altLang="zh-TW" sz="3600" dirty="0">
                <a:solidFill>
                  <a:srgbClr val="A50021"/>
                </a:solidFill>
                <a:latin typeface="華康中特圓體" panose="020F0809000000000000" pitchFamily="49" charset="-120"/>
                <a:ea typeface="華康中特圓體" panose="020F0809000000000000" pitchFamily="49" charset="-120"/>
              </a:rPr>
              <a:t>1946</a:t>
            </a:r>
            <a:r>
              <a:rPr lang="zh-TW" altLang="zh-TW" sz="3600" dirty="0">
                <a:solidFill>
                  <a:srgbClr val="A50021"/>
                </a:solidFill>
                <a:latin typeface="華康中特圓體" panose="020F0809000000000000" pitchFamily="49" charset="-120"/>
                <a:ea typeface="華康中特圓體" panose="020F0809000000000000" pitchFamily="49" charset="-120"/>
                <a:cs typeface="Arial" panose="020B0604020202020204" pitchFamily="34" charset="0"/>
              </a:rPr>
              <a:t>年至</a:t>
            </a:r>
            <a:r>
              <a:rPr lang="en-US" altLang="zh-TW" sz="3600" dirty="0">
                <a:solidFill>
                  <a:srgbClr val="A50021"/>
                </a:solidFill>
                <a:latin typeface="華康中特圓體" panose="020F0809000000000000" pitchFamily="49" charset="-120"/>
                <a:ea typeface="華康中特圓體" panose="020F0809000000000000" pitchFamily="49" charset="-120"/>
              </a:rPr>
              <a:t>1952</a:t>
            </a:r>
            <a:r>
              <a:rPr lang="zh-TW" altLang="zh-TW" sz="3600" dirty="0">
                <a:solidFill>
                  <a:srgbClr val="A50021"/>
                </a:solidFill>
                <a:latin typeface="華康中特圓體" panose="020F0809000000000000" pitchFamily="49" charset="-120"/>
                <a:ea typeface="華康中特圓體" panose="020F0809000000000000" pitchFamily="49" charset="-120"/>
                <a:cs typeface="Arial" panose="020B0604020202020204" pitchFamily="34" charset="0"/>
              </a:rPr>
              <a:t>年最多中國人遷入台灣</a:t>
            </a:r>
            <a:endParaRPr lang="zh-TW" altLang="en-US" sz="3600" dirty="0">
              <a:solidFill>
                <a:srgbClr val="A50021"/>
              </a:solidFill>
              <a:latin typeface="華康中特圓體" panose="020F0809000000000000" pitchFamily="49" charset="-120"/>
              <a:ea typeface="華康中特圓體" panose="020F0809000000000000" pitchFamily="49" charset="-120"/>
            </a:endParaRPr>
          </a:p>
        </p:txBody>
      </p:sp>
    </p:spTree>
    <p:extLst>
      <p:ext uri="{BB962C8B-B14F-4D97-AF65-F5344CB8AC3E}">
        <p14:creationId xmlns:p14="http://schemas.microsoft.com/office/powerpoint/2010/main" val="1421158348"/>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a:graphicFrameLocks noGrp="1"/>
          </p:cNvGraphicFramePr>
          <p:nvPr>
            <p:extLst>
              <p:ext uri="{D42A27DB-BD31-4B8C-83A1-F6EECF244321}">
                <p14:modId xmlns:p14="http://schemas.microsoft.com/office/powerpoint/2010/main" val="90652210"/>
              </p:ext>
            </p:extLst>
          </p:nvPr>
        </p:nvGraphicFramePr>
        <p:xfrm>
          <a:off x="384916" y="1968183"/>
          <a:ext cx="11490958" cy="3607011"/>
        </p:xfrm>
        <a:graphic>
          <a:graphicData uri="http://schemas.openxmlformats.org/drawingml/2006/table">
            <a:tbl>
              <a:tblPr firstRow="1" firstCol="1" bandRow="1">
                <a:tableStyleId>{5C22544A-7EE6-4342-B048-85BDC9FD1C3A}</a:tableStyleId>
              </a:tblPr>
              <a:tblGrid>
                <a:gridCol w="1882992">
                  <a:extLst>
                    <a:ext uri="{9D8B030D-6E8A-4147-A177-3AD203B41FA5}">
                      <a16:colId xmlns:a16="http://schemas.microsoft.com/office/drawing/2014/main" val="2029551824"/>
                    </a:ext>
                  </a:extLst>
                </a:gridCol>
                <a:gridCol w="1492396">
                  <a:extLst>
                    <a:ext uri="{9D8B030D-6E8A-4147-A177-3AD203B41FA5}">
                      <a16:colId xmlns:a16="http://schemas.microsoft.com/office/drawing/2014/main" val="1329194018"/>
                    </a:ext>
                  </a:extLst>
                </a:gridCol>
                <a:gridCol w="986426">
                  <a:extLst>
                    <a:ext uri="{9D8B030D-6E8A-4147-A177-3AD203B41FA5}">
                      <a16:colId xmlns:a16="http://schemas.microsoft.com/office/drawing/2014/main" val="3993884999"/>
                    </a:ext>
                  </a:extLst>
                </a:gridCol>
                <a:gridCol w="1377273">
                  <a:extLst>
                    <a:ext uri="{9D8B030D-6E8A-4147-A177-3AD203B41FA5}">
                      <a16:colId xmlns:a16="http://schemas.microsoft.com/office/drawing/2014/main" val="2785663461"/>
                    </a:ext>
                  </a:extLst>
                </a:gridCol>
                <a:gridCol w="1386222">
                  <a:extLst>
                    <a:ext uri="{9D8B030D-6E8A-4147-A177-3AD203B41FA5}">
                      <a16:colId xmlns:a16="http://schemas.microsoft.com/office/drawing/2014/main" val="4131224433"/>
                    </a:ext>
                  </a:extLst>
                </a:gridCol>
                <a:gridCol w="874754">
                  <a:extLst>
                    <a:ext uri="{9D8B030D-6E8A-4147-A177-3AD203B41FA5}">
                      <a16:colId xmlns:a16="http://schemas.microsoft.com/office/drawing/2014/main" val="2568720255"/>
                    </a:ext>
                  </a:extLst>
                </a:gridCol>
                <a:gridCol w="1302826">
                  <a:extLst>
                    <a:ext uri="{9D8B030D-6E8A-4147-A177-3AD203B41FA5}">
                      <a16:colId xmlns:a16="http://schemas.microsoft.com/office/drawing/2014/main" val="3894871328"/>
                    </a:ext>
                  </a:extLst>
                </a:gridCol>
                <a:gridCol w="1358661">
                  <a:extLst>
                    <a:ext uri="{9D8B030D-6E8A-4147-A177-3AD203B41FA5}">
                      <a16:colId xmlns:a16="http://schemas.microsoft.com/office/drawing/2014/main" val="1521252342"/>
                    </a:ext>
                  </a:extLst>
                </a:gridCol>
                <a:gridCol w="829408">
                  <a:extLst>
                    <a:ext uri="{9D8B030D-6E8A-4147-A177-3AD203B41FA5}">
                      <a16:colId xmlns:a16="http://schemas.microsoft.com/office/drawing/2014/main" val="2932227543"/>
                    </a:ext>
                  </a:extLst>
                </a:gridCol>
              </a:tblGrid>
              <a:tr h="395846">
                <a:tc>
                  <a:txBody>
                    <a:bodyPr/>
                    <a:lstStyle/>
                    <a:p>
                      <a:pPr algn="ctr">
                        <a:spcAft>
                          <a:spcPts val="0"/>
                        </a:spcAft>
                      </a:pPr>
                      <a:r>
                        <a:rPr lang="zh-TW" sz="2800" b="0" kern="0" dirty="0">
                          <a:solidFill>
                            <a:srgbClr val="000066"/>
                          </a:solidFill>
                          <a:effectLst/>
                          <a:latin typeface="華康中圓體" panose="020F0509000000000000" pitchFamily="49" charset="-120"/>
                          <a:ea typeface="華康中圓體" panose="020F0509000000000000" pitchFamily="49" charset="-120"/>
                        </a:rPr>
                        <a:t>籍 貫</a:t>
                      </a:r>
                      <a:endParaRPr lang="zh-TW" sz="2800" b="0" kern="100" dirty="0">
                        <a:solidFill>
                          <a:srgbClr val="000066"/>
                        </a:solidFill>
                        <a:effectLst/>
                        <a:latin typeface="華康中圓體" panose="020F0509000000000000" pitchFamily="49" charset="-120"/>
                        <a:ea typeface="華康中圓體" panose="020F0509000000000000" pitchFamily="49"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spcAft>
                          <a:spcPts val="0"/>
                        </a:spcAft>
                      </a:pPr>
                      <a:r>
                        <a:rPr lang="zh-TW" sz="2800" b="0" kern="0" dirty="0">
                          <a:solidFill>
                            <a:srgbClr val="000066"/>
                          </a:solidFill>
                          <a:effectLst/>
                          <a:latin typeface="華康中圓體" panose="020F0509000000000000" pitchFamily="49" charset="-120"/>
                          <a:ea typeface="華康中圓體" panose="020F0509000000000000" pitchFamily="49" charset="-120"/>
                        </a:rPr>
                        <a:t>人口數</a:t>
                      </a:r>
                      <a:endParaRPr lang="zh-TW" sz="2800" b="0" kern="100" dirty="0">
                        <a:solidFill>
                          <a:srgbClr val="000066"/>
                        </a:solidFill>
                        <a:effectLst/>
                        <a:latin typeface="華康中圓體" panose="020F0509000000000000" pitchFamily="49" charset="-120"/>
                        <a:ea typeface="華康中圓體" panose="020F0509000000000000" pitchFamily="49"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spcAft>
                          <a:spcPts val="0"/>
                        </a:spcAft>
                      </a:pPr>
                      <a:r>
                        <a:rPr lang="en-US" sz="2800" b="0" kern="0" dirty="0">
                          <a:solidFill>
                            <a:srgbClr val="000066"/>
                          </a:solidFill>
                          <a:effectLst/>
                          <a:latin typeface="華康中圓體" panose="020F0509000000000000" pitchFamily="49" charset="-120"/>
                          <a:ea typeface="華康中圓體" panose="020F0509000000000000" pitchFamily="49" charset="-120"/>
                        </a:rPr>
                        <a:t>%</a:t>
                      </a:r>
                      <a:endParaRPr lang="zh-TW" sz="2800" b="0" kern="100" dirty="0">
                        <a:solidFill>
                          <a:srgbClr val="000066"/>
                        </a:solidFill>
                        <a:effectLst/>
                        <a:latin typeface="華康中圓體" panose="020F0509000000000000" pitchFamily="49" charset="-120"/>
                        <a:ea typeface="華康中圓體" panose="020F0509000000000000" pitchFamily="49"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spcAft>
                          <a:spcPts val="0"/>
                        </a:spcAft>
                      </a:pPr>
                      <a:r>
                        <a:rPr lang="zh-TW" sz="2800" b="0" kern="0" dirty="0">
                          <a:solidFill>
                            <a:srgbClr val="000066"/>
                          </a:solidFill>
                          <a:effectLst/>
                          <a:latin typeface="華康中圓體" panose="020F0509000000000000" pitchFamily="49" charset="-120"/>
                          <a:ea typeface="華康中圓體" panose="020F0509000000000000" pitchFamily="49" charset="-120"/>
                        </a:rPr>
                        <a:t>籍貫</a:t>
                      </a:r>
                      <a:endParaRPr lang="zh-TW" sz="2800" b="0" kern="100" dirty="0">
                        <a:solidFill>
                          <a:srgbClr val="000066"/>
                        </a:solidFill>
                        <a:effectLst/>
                        <a:latin typeface="華康中圓體" panose="020F0509000000000000" pitchFamily="49" charset="-120"/>
                        <a:ea typeface="華康中圓體" panose="020F0509000000000000" pitchFamily="49"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spcAft>
                          <a:spcPts val="0"/>
                        </a:spcAft>
                      </a:pPr>
                      <a:r>
                        <a:rPr lang="zh-TW" sz="2800" b="0" kern="0" dirty="0">
                          <a:solidFill>
                            <a:srgbClr val="000066"/>
                          </a:solidFill>
                          <a:effectLst/>
                          <a:latin typeface="華康中圓體" panose="020F0509000000000000" pitchFamily="49" charset="-120"/>
                          <a:ea typeface="華康中圓體" panose="020F0509000000000000" pitchFamily="49" charset="-120"/>
                        </a:rPr>
                        <a:t>人口數</a:t>
                      </a:r>
                      <a:endParaRPr lang="zh-TW" sz="2800" b="0" kern="100" dirty="0">
                        <a:solidFill>
                          <a:srgbClr val="000066"/>
                        </a:solidFill>
                        <a:effectLst/>
                        <a:latin typeface="華康中圓體" panose="020F0509000000000000" pitchFamily="49" charset="-120"/>
                        <a:ea typeface="華康中圓體" panose="020F0509000000000000" pitchFamily="49"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spcAft>
                          <a:spcPts val="0"/>
                        </a:spcAft>
                      </a:pPr>
                      <a:r>
                        <a:rPr lang="en-US" sz="2800" b="0" kern="0" dirty="0">
                          <a:solidFill>
                            <a:srgbClr val="000066"/>
                          </a:solidFill>
                          <a:effectLst/>
                          <a:latin typeface="華康中圓體" panose="020F0509000000000000" pitchFamily="49" charset="-120"/>
                          <a:ea typeface="華康中圓體" panose="020F0509000000000000" pitchFamily="49" charset="-120"/>
                        </a:rPr>
                        <a:t>%</a:t>
                      </a:r>
                      <a:endParaRPr lang="zh-TW" sz="2800" b="0" kern="100" dirty="0">
                        <a:solidFill>
                          <a:srgbClr val="000066"/>
                        </a:solidFill>
                        <a:effectLst/>
                        <a:latin typeface="華康中圓體" panose="020F0509000000000000" pitchFamily="49" charset="-120"/>
                        <a:ea typeface="華康中圓體" panose="020F0509000000000000" pitchFamily="49"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spcAft>
                          <a:spcPts val="0"/>
                        </a:spcAft>
                      </a:pPr>
                      <a:r>
                        <a:rPr lang="zh-TW" sz="2800" b="0" kern="0" dirty="0">
                          <a:solidFill>
                            <a:srgbClr val="000066"/>
                          </a:solidFill>
                          <a:effectLst/>
                          <a:latin typeface="華康中圓體" panose="020F0509000000000000" pitchFamily="49" charset="-120"/>
                          <a:ea typeface="華康中圓體" panose="020F0509000000000000" pitchFamily="49" charset="-120"/>
                        </a:rPr>
                        <a:t>籍貫</a:t>
                      </a:r>
                      <a:endParaRPr lang="zh-TW" sz="2800" b="0" kern="100" dirty="0">
                        <a:solidFill>
                          <a:srgbClr val="000066"/>
                        </a:solidFill>
                        <a:effectLst/>
                        <a:latin typeface="華康中圓體" panose="020F0509000000000000" pitchFamily="49" charset="-120"/>
                        <a:ea typeface="華康中圓體" panose="020F0509000000000000" pitchFamily="49"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spcAft>
                          <a:spcPts val="0"/>
                        </a:spcAft>
                      </a:pPr>
                      <a:r>
                        <a:rPr lang="zh-TW" sz="2800" b="0" kern="0" dirty="0">
                          <a:solidFill>
                            <a:srgbClr val="000066"/>
                          </a:solidFill>
                          <a:effectLst/>
                          <a:latin typeface="華康中圓體" panose="020F0509000000000000" pitchFamily="49" charset="-120"/>
                          <a:ea typeface="華康中圓體" panose="020F0509000000000000" pitchFamily="49" charset="-120"/>
                        </a:rPr>
                        <a:t>人口數</a:t>
                      </a:r>
                      <a:endParaRPr lang="zh-TW" sz="2800" b="0" kern="100" dirty="0">
                        <a:solidFill>
                          <a:srgbClr val="000066"/>
                        </a:solidFill>
                        <a:effectLst/>
                        <a:latin typeface="華康中圓體" panose="020F0509000000000000" pitchFamily="49" charset="-120"/>
                        <a:ea typeface="華康中圓體" panose="020F0509000000000000" pitchFamily="49"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0" kern="0" dirty="0">
                          <a:solidFill>
                            <a:srgbClr val="000066"/>
                          </a:solidFill>
                          <a:effectLst/>
                          <a:latin typeface="華康中圓體" panose="020F0509000000000000" pitchFamily="49" charset="-120"/>
                          <a:ea typeface="華康中圓體" panose="020F0509000000000000" pitchFamily="49" charset="-120"/>
                        </a:rPr>
                        <a:t>%</a:t>
                      </a:r>
                      <a:endParaRPr lang="zh-TW" sz="2800" b="0" kern="100" dirty="0">
                        <a:solidFill>
                          <a:srgbClr val="000066"/>
                        </a:solidFill>
                        <a:effectLst/>
                        <a:latin typeface="華康中圓體" panose="020F0509000000000000" pitchFamily="49" charset="-120"/>
                        <a:ea typeface="華康中圓體" panose="020F0509000000000000" pitchFamily="49"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3888290537"/>
                  </a:ext>
                </a:extLst>
              </a:tr>
              <a:tr h="424121">
                <a:tc>
                  <a:txBody>
                    <a:bodyPr/>
                    <a:lstStyle/>
                    <a:p>
                      <a:pPr algn="ctr">
                        <a:lnSpc>
                          <a:spcPts val="3600"/>
                        </a:lnSpc>
                        <a:spcAft>
                          <a:spcPts val="0"/>
                        </a:spcAft>
                      </a:pPr>
                      <a:r>
                        <a:rPr lang="zh-TW" sz="2800" b="0" kern="0" dirty="0">
                          <a:solidFill>
                            <a:srgbClr val="000066"/>
                          </a:solidFill>
                          <a:effectLst/>
                          <a:latin typeface="華康中圓體" panose="020F0509000000000000" pitchFamily="49" charset="-120"/>
                          <a:ea typeface="華康中圓體" panose="020F0509000000000000" pitchFamily="49" charset="-120"/>
                        </a:rPr>
                        <a:t>福建省</a:t>
                      </a:r>
                      <a:endParaRPr lang="zh-TW" sz="2800" b="0" kern="100" dirty="0">
                        <a:solidFill>
                          <a:srgbClr val="000066"/>
                        </a:solidFill>
                        <a:effectLst/>
                        <a:latin typeface="華康中圓體" panose="020F0509000000000000" pitchFamily="49" charset="-120"/>
                        <a:ea typeface="華康中圓體" panose="020F0509000000000000" pitchFamily="49"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r">
                        <a:lnSpc>
                          <a:spcPts val="3600"/>
                        </a:lnSpc>
                        <a:spcAft>
                          <a:spcPts val="0"/>
                        </a:spcAft>
                      </a:pPr>
                      <a:r>
                        <a:rPr lang="en-US" sz="2800" b="0" kern="0" dirty="0">
                          <a:solidFill>
                            <a:srgbClr val="000066"/>
                          </a:solidFill>
                          <a:effectLst/>
                          <a:latin typeface="華康中圓體" panose="020F0509000000000000" pitchFamily="49" charset="-120"/>
                          <a:ea typeface="華康中圓體" panose="020F0509000000000000" pitchFamily="49" charset="-120"/>
                          <a:cs typeface="Arial" panose="020B0604020202020204" pitchFamily="34" charset="0"/>
                        </a:rPr>
                        <a:t>142,520</a:t>
                      </a:r>
                      <a:endParaRPr lang="zh-TW" sz="2800" b="0" kern="100" dirty="0">
                        <a:solidFill>
                          <a:srgbClr val="000066"/>
                        </a:solidFill>
                        <a:effectLst/>
                        <a:latin typeface="華康中圓體" panose="020F0509000000000000" pitchFamily="49" charset="-120"/>
                        <a:ea typeface="華康中圓體" panose="020F0509000000000000" pitchFamily="49" charset="-120"/>
                        <a:cs typeface="Arial" panose="020B0604020202020204" pitchFamily="34"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lnSpc>
                          <a:spcPts val="3600"/>
                        </a:lnSpc>
                        <a:spcAft>
                          <a:spcPts val="0"/>
                        </a:spcAft>
                      </a:pPr>
                      <a:r>
                        <a:rPr lang="en-US" sz="2800" b="0" kern="0" dirty="0">
                          <a:solidFill>
                            <a:srgbClr val="000066"/>
                          </a:solidFill>
                          <a:effectLst/>
                          <a:latin typeface="華康中圓體" panose="020F0509000000000000" pitchFamily="49" charset="-120"/>
                          <a:ea typeface="華康中圓體" panose="020F0509000000000000" pitchFamily="49" charset="-120"/>
                          <a:cs typeface="Arial" panose="020B0604020202020204" pitchFamily="34" charset="0"/>
                        </a:rPr>
                        <a:t>15.35</a:t>
                      </a:r>
                      <a:endParaRPr lang="zh-TW" sz="2800" b="0" kern="100" dirty="0">
                        <a:solidFill>
                          <a:srgbClr val="000066"/>
                        </a:solidFill>
                        <a:effectLst/>
                        <a:latin typeface="華康中圓體" panose="020F0509000000000000" pitchFamily="49" charset="-120"/>
                        <a:ea typeface="華康中圓體" panose="020F0509000000000000" pitchFamily="49" charset="-120"/>
                        <a:cs typeface="Arial" panose="020B0604020202020204" pitchFamily="34"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3600"/>
                        </a:lnSpc>
                        <a:spcAft>
                          <a:spcPts val="0"/>
                        </a:spcAft>
                      </a:pPr>
                      <a:r>
                        <a:rPr lang="zh-TW" sz="2800" b="0" kern="0" dirty="0">
                          <a:solidFill>
                            <a:srgbClr val="000066"/>
                          </a:solidFill>
                          <a:effectLst/>
                          <a:latin typeface="華康中圓體" panose="020F0509000000000000" pitchFamily="49" charset="-120"/>
                          <a:ea typeface="華康中圓體" panose="020F0509000000000000" pitchFamily="49" charset="-120"/>
                        </a:rPr>
                        <a:t>安徽省</a:t>
                      </a:r>
                      <a:endParaRPr lang="zh-TW" sz="2800" b="0" kern="100" dirty="0">
                        <a:solidFill>
                          <a:srgbClr val="000066"/>
                        </a:solidFill>
                        <a:effectLst/>
                        <a:latin typeface="華康中圓體" panose="020F0509000000000000" pitchFamily="49" charset="-120"/>
                        <a:ea typeface="華康中圓體" panose="020F0509000000000000" pitchFamily="49"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r">
                        <a:lnSpc>
                          <a:spcPts val="3600"/>
                        </a:lnSpc>
                        <a:spcAft>
                          <a:spcPts val="0"/>
                        </a:spcAft>
                      </a:pPr>
                      <a:r>
                        <a:rPr lang="en-US" sz="2800" b="0" kern="0" dirty="0">
                          <a:solidFill>
                            <a:srgbClr val="000066"/>
                          </a:solidFill>
                          <a:effectLst/>
                          <a:latin typeface="華康中圓體" panose="020F0509000000000000" pitchFamily="49" charset="-120"/>
                          <a:ea typeface="華康中圓體" panose="020F0509000000000000" pitchFamily="49" charset="-120"/>
                          <a:cs typeface="Arial" panose="020B0604020202020204" pitchFamily="34" charset="0"/>
                        </a:rPr>
                        <a:t>44,533</a:t>
                      </a:r>
                      <a:endParaRPr lang="zh-TW" sz="2800" b="0" kern="100" dirty="0">
                        <a:solidFill>
                          <a:srgbClr val="000066"/>
                        </a:solidFill>
                        <a:effectLst/>
                        <a:latin typeface="華康中圓體" panose="020F0509000000000000" pitchFamily="49" charset="-120"/>
                        <a:ea typeface="華康中圓體" panose="020F0509000000000000" pitchFamily="49" charset="-120"/>
                        <a:cs typeface="Arial" panose="020B0604020202020204" pitchFamily="34"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lnSpc>
                          <a:spcPts val="3600"/>
                        </a:lnSpc>
                        <a:spcAft>
                          <a:spcPts val="0"/>
                        </a:spcAft>
                      </a:pPr>
                      <a:r>
                        <a:rPr lang="en-US" sz="2800" b="0" kern="0" dirty="0">
                          <a:solidFill>
                            <a:srgbClr val="000066"/>
                          </a:solidFill>
                          <a:effectLst/>
                          <a:latin typeface="華康中圓體" panose="020F0509000000000000" pitchFamily="49" charset="-120"/>
                          <a:ea typeface="華康中圓體" panose="020F0509000000000000" pitchFamily="49" charset="-120"/>
                          <a:cs typeface="Arial" panose="020B0604020202020204" pitchFamily="34" charset="0"/>
                        </a:rPr>
                        <a:t>4.8</a:t>
                      </a:r>
                      <a:endParaRPr lang="zh-TW" sz="2800" b="0" kern="100" dirty="0">
                        <a:solidFill>
                          <a:srgbClr val="000066"/>
                        </a:solidFill>
                        <a:effectLst/>
                        <a:latin typeface="華康中圓體" panose="020F0509000000000000" pitchFamily="49" charset="-120"/>
                        <a:ea typeface="華康中圓體" panose="020F0509000000000000" pitchFamily="49" charset="-120"/>
                        <a:cs typeface="Arial" panose="020B0604020202020204" pitchFamily="34"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3600"/>
                        </a:lnSpc>
                        <a:spcAft>
                          <a:spcPts val="0"/>
                        </a:spcAft>
                      </a:pPr>
                      <a:r>
                        <a:rPr lang="zh-TW" sz="2800" b="0" kern="0" dirty="0">
                          <a:solidFill>
                            <a:srgbClr val="000066"/>
                          </a:solidFill>
                          <a:effectLst/>
                          <a:latin typeface="華康中圓體" panose="020F0509000000000000" pitchFamily="49" charset="-120"/>
                          <a:ea typeface="華康中圓體" panose="020F0509000000000000" pitchFamily="49" charset="-120"/>
                          <a:cs typeface="Arial" panose="020B0604020202020204" pitchFamily="34" charset="0"/>
                        </a:rPr>
                        <a:t>上海市</a:t>
                      </a:r>
                      <a:endParaRPr lang="zh-TW" sz="2800" b="0" kern="100" dirty="0">
                        <a:solidFill>
                          <a:srgbClr val="000066"/>
                        </a:solidFill>
                        <a:effectLst/>
                        <a:latin typeface="華康中圓體" panose="020F0509000000000000" pitchFamily="49" charset="-120"/>
                        <a:ea typeface="華康中圓體" panose="020F0509000000000000" pitchFamily="49" charset="-120"/>
                        <a:cs typeface="Arial" panose="020B0604020202020204" pitchFamily="34"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lnSpc>
                          <a:spcPts val="3600"/>
                        </a:lnSpc>
                        <a:spcAft>
                          <a:spcPts val="0"/>
                        </a:spcAft>
                      </a:pPr>
                      <a:r>
                        <a:rPr lang="en-US" sz="2800" b="0" kern="0" dirty="0">
                          <a:solidFill>
                            <a:srgbClr val="000066"/>
                          </a:solidFill>
                          <a:effectLst/>
                          <a:latin typeface="華康中圓體" panose="020F0509000000000000" pitchFamily="49" charset="-120"/>
                          <a:ea typeface="華康中圓體" panose="020F0509000000000000" pitchFamily="49" charset="-120"/>
                          <a:cs typeface="Arial" panose="020B0604020202020204" pitchFamily="34" charset="0"/>
                        </a:rPr>
                        <a:t>16,179</a:t>
                      </a:r>
                      <a:endParaRPr lang="zh-TW" sz="2800" b="0" kern="100" dirty="0">
                        <a:solidFill>
                          <a:srgbClr val="000066"/>
                        </a:solidFill>
                        <a:effectLst/>
                        <a:latin typeface="華康中圓體" panose="020F0509000000000000" pitchFamily="49" charset="-120"/>
                        <a:ea typeface="華康中圓體" panose="020F0509000000000000" pitchFamily="49" charset="-120"/>
                        <a:cs typeface="Arial" panose="020B0604020202020204" pitchFamily="34"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lnSpc>
                          <a:spcPts val="3600"/>
                        </a:lnSpc>
                        <a:spcAft>
                          <a:spcPts val="0"/>
                        </a:spcAft>
                      </a:pPr>
                      <a:r>
                        <a:rPr lang="en-US" sz="2800" b="0" kern="0" dirty="0">
                          <a:solidFill>
                            <a:srgbClr val="000066"/>
                          </a:solidFill>
                          <a:effectLst/>
                          <a:latin typeface="華康中圓體" panose="020F0509000000000000" pitchFamily="49" charset="-120"/>
                          <a:ea typeface="華康中圓體" panose="020F0509000000000000" pitchFamily="49" charset="-120"/>
                          <a:cs typeface="Arial" panose="020B0604020202020204" pitchFamily="34" charset="0"/>
                        </a:rPr>
                        <a:t>1.74</a:t>
                      </a:r>
                      <a:endParaRPr lang="zh-TW" sz="2800" b="0" kern="100" dirty="0">
                        <a:solidFill>
                          <a:srgbClr val="000066"/>
                        </a:solidFill>
                        <a:effectLst/>
                        <a:latin typeface="華康中圓體" panose="020F0509000000000000" pitchFamily="49" charset="-120"/>
                        <a:ea typeface="華康中圓體" panose="020F0509000000000000" pitchFamily="49" charset="-120"/>
                        <a:cs typeface="Arial" panose="020B0604020202020204" pitchFamily="34"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29858921"/>
                  </a:ext>
                </a:extLst>
              </a:tr>
              <a:tr h="424121">
                <a:tc>
                  <a:txBody>
                    <a:bodyPr/>
                    <a:lstStyle/>
                    <a:p>
                      <a:pPr algn="ctr">
                        <a:lnSpc>
                          <a:spcPts val="3600"/>
                        </a:lnSpc>
                        <a:spcAft>
                          <a:spcPts val="0"/>
                        </a:spcAft>
                      </a:pPr>
                      <a:r>
                        <a:rPr lang="zh-TW" sz="2800" b="0" kern="0" dirty="0">
                          <a:solidFill>
                            <a:srgbClr val="000066"/>
                          </a:solidFill>
                          <a:effectLst/>
                          <a:latin typeface="華康中圓體" panose="020F0509000000000000" pitchFamily="49" charset="-120"/>
                          <a:ea typeface="華康中圓體" panose="020F0509000000000000" pitchFamily="49" charset="-120"/>
                        </a:rPr>
                        <a:t>浙江省</a:t>
                      </a:r>
                      <a:endParaRPr lang="zh-TW" sz="2800" b="0" kern="100" dirty="0">
                        <a:solidFill>
                          <a:srgbClr val="000066"/>
                        </a:solidFill>
                        <a:effectLst/>
                        <a:latin typeface="華康中圓體" panose="020F0509000000000000" pitchFamily="49" charset="-120"/>
                        <a:ea typeface="華康中圓體" panose="020F0509000000000000" pitchFamily="49"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r">
                        <a:lnSpc>
                          <a:spcPts val="3600"/>
                        </a:lnSpc>
                        <a:spcAft>
                          <a:spcPts val="0"/>
                        </a:spcAft>
                      </a:pPr>
                      <a:r>
                        <a:rPr lang="en-US" sz="2800" b="0" kern="0" dirty="0">
                          <a:solidFill>
                            <a:srgbClr val="000066"/>
                          </a:solidFill>
                          <a:effectLst/>
                          <a:latin typeface="華康中圓體" panose="020F0509000000000000" pitchFamily="49" charset="-120"/>
                          <a:ea typeface="華康中圓體" panose="020F0509000000000000" pitchFamily="49" charset="-120"/>
                          <a:cs typeface="Arial" panose="020B0604020202020204" pitchFamily="34" charset="0"/>
                        </a:rPr>
                        <a:t>114,830</a:t>
                      </a:r>
                      <a:endParaRPr lang="zh-TW" sz="2800" b="0" kern="100" dirty="0">
                        <a:solidFill>
                          <a:srgbClr val="000066"/>
                        </a:solidFill>
                        <a:effectLst/>
                        <a:latin typeface="華康中圓體" panose="020F0509000000000000" pitchFamily="49" charset="-120"/>
                        <a:ea typeface="華康中圓體" panose="020F0509000000000000" pitchFamily="49" charset="-120"/>
                        <a:cs typeface="Arial" panose="020B0604020202020204" pitchFamily="34"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lnSpc>
                          <a:spcPts val="3600"/>
                        </a:lnSpc>
                        <a:spcAft>
                          <a:spcPts val="0"/>
                        </a:spcAft>
                      </a:pPr>
                      <a:r>
                        <a:rPr lang="en-US" sz="2800" b="0" kern="0" dirty="0">
                          <a:solidFill>
                            <a:srgbClr val="000066"/>
                          </a:solidFill>
                          <a:effectLst/>
                          <a:latin typeface="華康中圓體" panose="020F0509000000000000" pitchFamily="49" charset="-120"/>
                          <a:ea typeface="華康中圓體" panose="020F0509000000000000" pitchFamily="49" charset="-120"/>
                          <a:cs typeface="Arial" panose="020B0604020202020204" pitchFamily="34" charset="0"/>
                        </a:rPr>
                        <a:t>12.37</a:t>
                      </a:r>
                      <a:endParaRPr lang="zh-TW" sz="2800" b="0" kern="100" dirty="0">
                        <a:solidFill>
                          <a:srgbClr val="000066"/>
                        </a:solidFill>
                        <a:effectLst/>
                        <a:latin typeface="華康中圓體" panose="020F0509000000000000" pitchFamily="49" charset="-120"/>
                        <a:ea typeface="華康中圓體" panose="020F0509000000000000" pitchFamily="49" charset="-120"/>
                        <a:cs typeface="Arial" panose="020B0604020202020204" pitchFamily="34"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3600"/>
                        </a:lnSpc>
                        <a:spcAft>
                          <a:spcPts val="0"/>
                        </a:spcAft>
                      </a:pPr>
                      <a:r>
                        <a:rPr lang="zh-TW" sz="2800" b="0" kern="0" dirty="0">
                          <a:solidFill>
                            <a:srgbClr val="000066"/>
                          </a:solidFill>
                          <a:effectLst/>
                          <a:latin typeface="華康中圓體" panose="020F0509000000000000" pitchFamily="49" charset="-120"/>
                          <a:ea typeface="華康中圓體" panose="020F0509000000000000" pitchFamily="49" charset="-120"/>
                        </a:rPr>
                        <a:t>河南省</a:t>
                      </a:r>
                      <a:endParaRPr lang="zh-TW" sz="2800" b="0" kern="100" dirty="0">
                        <a:solidFill>
                          <a:srgbClr val="000066"/>
                        </a:solidFill>
                        <a:effectLst/>
                        <a:latin typeface="華康中圓體" panose="020F0509000000000000" pitchFamily="49" charset="-120"/>
                        <a:ea typeface="華康中圓體" panose="020F0509000000000000" pitchFamily="49"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r">
                        <a:lnSpc>
                          <a:spcPts val="3600"/>
                        </a:lnSpc>
                        <a:spcAft>
                          <a:spcPts val="0"/>
                        </a:spcAft>
                      </a:pPr>
                      <a:r>
                        <a:rPr lang="en-US" sz="2800" b="0" kern="0" dirty="0">
                          <a:solidFill>
                            <a:srgbClr val="000066"/>
                          </a:solidFill>
                          <a:effectLst/>
                          <a:latin typeface="華康中圓體" panose="020F0509000000000000" pitchFamily="49" charset="-120"/>
                          <a:ea typeface="華康中圓體" panose="020F0509000000000000" pitchFamily="49" charset="-120"/>
                          <a:cs typeface="Arial" panose="020B0604020202020204" pitchFamily="34" charset="0"/>
                        </a:rPr>
                        <a:t>41,674</a:t>
                      </a:r>
                      <a:endParaRPr lang="zh-TW" sz="2800" b="0" kern="100" dirty="0">
                        <a:solidFill>
                          <a:srgbClr val="000066"/>
                        </a:solidFill>
                        <a:effectLst/>
                        <a:latin typeface="華康中圓體" panose="020F0509000000000000" pitchFamily="49" charset="-120"/>
                        <a:ea typeface="華康中圓體" panose="020F0509000000000000" pitchFamily="49" charset="-120"/>
                        <a:cs typeface="Arial" panose="020B0604020202020204" pitchFamily="34"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lnSpc>
                          <a:spcPts val="3600"/>
                        </a:lnSpc>
                        <a:spcAft>
                          <a:spcPts val="0"/>
                        </a:spcAft>
                      </a:pPr>
                      <a:r>
                        <a:rPr lang="en-US" sz="2800" b="0" kern="0" dirty="0">
                          <a:solidFill>
                            <a:srgbClr val="000066"/>
                          </a:solidFill>
                          <a:effectLst/>
                          <a:latin typeface="華康中圓體" panose="020F0509000000000000" pitchFamily="49" charset="-120"/>
                          <a:ea typeface="華康中圓體" panose="020F0509000000000000" pitchFamily="49" charset="-120"/>
                          <a:cs typeface="Arial" panose="020B0604020202020204" pitchFamily="34" charset="0"/>
                        </a:rPr>
                        <a:t>4.49</a:t>
                      </a:r>
                      <a:endParaRPr lang="zh-TW" sz="2800" b="0" kern="100" dirty="0">
                        <a:solidFill>
                          <a:srgbClr val="000066"/>
                        </a:solidFill>
                        <a:effectLst/>
                        <a:latin typeface="華康中圓體" panose="020F0509000000000000" pitchFamily="49" charset="-120"/>
                        <a:ea typeface="華康中圓體" panose="020F0509000000000000" pitchFamily="49" charset="-120"/>
                        <a:cs typeface="Arial" panose="020B0604020202020204" pitchFamily="34"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3600"/>
                        </a:lnSpc>
                        <a:spcAft>
                          <a:spcPts val="0"/>
                        </a:spcAft>
                      </a:pPr>
                      <a:r>
                        <a:rPr lang="zh-TW" sz="2800" b="0" kern="0" dirty="0">
                          <a:solidFill>
                            <a:srgbClr val="000066"/>
                          </a:solidFill>
                          <a:effectLst/>
                          <a:latin typeface="華康中圓體" panose="020F0509000000000000" pitchFamily="49" charset="-120"/>
                          <a:ea typeface="華康中圓體" panose="020F0509000000000000" pitchFamily="49" charset="-120"/>
                          <a:cs typeface="Arial" panose="020B0604020202020204" pitchFamily="34" charset="0"/>
                        </a:rPr>
                        <a:t>南京市</a:t>
                      </a:r>
                      <a:endParaRPr lang="zh-TW" sz="2800" b="0" kern="100" dirty="0">
                        <a:solidFill>
                          <a:srgbClr val="000066"/>
                        </a:solidFill>
                        <a:effectLst/>
                        <a:latin typeface="華康中圓體" panose="020F0509000000000000" pitchFamily="49" charset="-120"/>
                        <a:ea typeface="華康中圓體" panose="020F0509000000000000" pitchFamily="49" charset="-120"/>
                        <a:cs typeface="Arial" panose="020B0604020202020204" pitchFamily="34"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lnSpc>
                          <a:spcPts val="3600"/>
                        </a:lnSpc>
                        <a:spcAft>
                          <a:spcPts val="0"/>
                        </a:spcAft>
                      </a:pPr>
                      <a:r>
                        <a:rPr lang="en-US" sz="2800" b="0" kern="0" dirty="0">
                          <a:solidFill>
                            <a:srgbClr val="000066"/>
                          </a:solidFill>
                          <a:effectLst/>
                          <a:latin typeface="華康中圓體" panose="020F0509000000000000" pitchFamily="49" charset="-120"/>
                          <a:ea typeface="華康中圓體" panose="020F0509000000000000" pitchFamily="49" charset="-120"/>
                          <a:cs typeface="Arial" panose="020B0604020202020204" pitchFamily="34" charset="0"/>
                        </a:rPr>
                        <a:t>12,491</a:t>
                      </a:r>
                      <a:endParaRPr lang="zh-TW" sz="2800" b="0" kern="100" dirty="0">
                        <a:solidFill>
                          <a:srgbClr val="000066"/>
                        </a:solidFill>
                        <a:effectLst/>
                        <a:latin typeface="華康中圓體" panose="020F0509000000000000" pitchFamily="49" charset="-120"/>
                        <a:ea typeface="華康中圓體" panose="020F0509000000000000" pitchFamily="49" charset="-120"/>
                        <a:cs typeface="Arial" panose="020B0604020202020204" pitchFamily="34"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lnSpc>
                          <a:spcPts val="3600"/>
                        </a:lnSpc>
                        <a:spcAft>
                          <a:spcPts val="0"/>
                        </a:spcAft>
                      </a:pPr>
                      <a:r>
                        <a:rPr lang="en-US" sz="2800" b="0" kern="0" dirty="0">
                          <a:solidFill>
                            <a:srgbClr val="000066"/>
                          </a:solidFill>
                          <a:effectLst/>
                          <a:latin typeface="華康中圓體" panose="020F0509000000000000" pitchFamily="49" charset="-120"/>
                          <a:ea typeface="華康中圓體" panose="020F0509000000000000" pitchFamily="49" charset="-120"/>
                          <a:cs typeface="Arial" panose="020B0604020202020204" pitchFamily="34" charset="0"/>
                        </a:rPr>
                        <a:t>1.33</a:t>
                      </a:r>
                      <a:endParaRPr lang="zh-TW" sz="2800" b="0" kern="100" dirty="0">
                        <a:solidFill>
                          <a:srgbClr val="000066"/>
                        </a:solidFill>
                        <a:effectLst/>
                        <a:latin typeface="華康中圓體" panose="020F0509000000000000" pitchFamily="49" charset="-120"/>
                        <a:ea typeface="華康中圓體" panose="020F0509000000000000" pitchFamily="49" charset="-120"/>
                        <a:cs typeface="Arial" panose="020B0604020202020204" pitchFamily="34"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16559882"/>
                  </a:ext>
                </a:extLst>
              </a:tr>
              <a:tr h="424121">
                <a:tc>
                  <a:txBody>
                    <a:bodyPr/>
                    <a:lstStyle/>
                    <a:p>
                      <a:pPr algn="ctr">
                        <a:lnSpc>
                          <a:spcPts val="3600"/>
                        </a:lnSpc>
                        <a:spcAft>
                          <a:spcPts val="0"/>
                        </a:spcAft>
                      </a:pPr>
                      <a:r>
                        <a:rPr lang="zh-TW" sz="2800" b="0" kern="0" dirty="0">
                          <a:solidFill>
                            <a:srgbClr val="000066"/>
                          </a:solidFill>
                          <a:effectLst/>
                          <a:latin typeface="華康中圓體" panose="020F0509000000000000" pitchFamily="49" charset="-120"/>
                          <a:ea typeface="華康中圓體" panose="020F0509000000000000" pitchFamily="49" charset="-120"/>
                        </a:rPr>
                        <a:t>江蘇省</a:t>
                      </a:r>
                      <a:endParaRPr lang="zh-TW" sz="2800" b="0" kern="100" dirty="0">
                        <a:solidFill>
                          <a:srgbClr val="000066"/>
                        </a:solidFill>
                        <a:effectLst/>
                        <a:latin typeface="華康中圓體" panose="020F0509000000000000" pitchFamily="49" charset="-120"/>
                        <a:ea typeface="華康中圓體" panose="020F0509000000000000" pitchFamily="49"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r">
                        <a:lnSpc>
                          <a:spcPts val="3600"/>
                        </a:lnSpc>
                        <a:spcAft>
                          <a:spcPts val="0"/>
                        </a:spcAft>
                      </a:pPr>
                      <a:r>
                        <a:rPr lang="en-US" sz="2800" b="0" kern="0" dirty="0">
                          <a:solidFill>
                            <a:srgbClr val="000066"/>
                          </a:solidFill>
                          <a:effectLst/>
                          <a:latin typeface="華康中圓體" panose="020F0509000000000000" pitchFamily="49" charset="-120"/>
                          <a:ea typeface="華康中圓體" panose="020F0509000000000000" pitchFamily="49" charset="-120"/>
                          <a:cs typeface="Arial" panose="020B0604020202020204" pitchFamily="34" charset="0"/>
                        </a:rPr>
                        <a:t>95,836</a:t>
                      </a:r>
                      <a:endParaRPr lang="zh-TW" sz="2800" b="0" kern="100" dirty="0">
                        <a:solidFill>
                          <a:srgbClr val="000066"/>
                        </a:solidFill>
                        <a:effectLst/>
                        <a:latin typeface="華康中圓體" panose="020F0509000000000000" pitchFamily="49" charset="-120"/>
                        <a:ea typeface="華康中圓體" panose="020F0509000000000000" pitchFamily="49" charset="-120"/>
                        <a:cs typeface="Arial" panose="020B0604020202020204" pitchFamily="34"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lnSpc>
                          <a:spcPts val="3600"/>
                        </a:lnSpc>
                        <a:spcAft>
                          <a:spcPts val="0"/>
                        </a:spcAft>
                      </a:pPr>
                      <a:r>
                        <a:rPr lang="en-US" sz="2800" b="0" kern="0" dirty="0">
                          <a:solidFill>
                            <a:srgbClr val="000066"/>
                          </a:solidFill>
                          <a:effectLst/>
                          <a:latin typeface="華康中圓體" panose="020F0509000000000000" pitchFamily="49" charset="-120"/>
                          <a:ea typeface="華康中圓體" panose="020F0509000000000000" pitchFamily="49" charset="-120"/>
                          <a:cs typeface="Arial" panose="020B0604020202020204" pitchFamily="34" charset="0"/>
                        </a:rPr>
                        <a:t>10.32</a:t>
                      </a:r>
                      <a:endParaRPr lang="zh-TW" sz="2800" b="0" kern="100" dirty="0">
                        <a:solidFill>
                          <a:srgbClr val="000066"/>
                        </a:solidFill>
                        <a:effectLst/>
                        <a:latin typeface="華康中圓體" panose="020F0509000000000000" pitchFamily="49" charset="-120"/>
                        <a:ea typeface="華康中圓體" panose="020F0509000000000000" pitchFamily="49" charset="-120"/>
                        <a:cs typeface="Arial" panose="020B0604020202020204" pitchFamily="34"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3600"/>
                        </a:lnSpc>
                        <a:spcAft>
                          <a:spcPts val="0"/>
                        </a:spcAft>
                      </a:pPr>
                      <a:r>
                        <a:rPr lang="zh-TW" sz="2800" b="0" kern="0" dirty="0">
                          <a:solidFill>
                            <a:srgbClr val="000066"/>
                          </a:solidFill>
                          <a:effectLst/>
                          <a:latin typeface="華康中圓體" panose="020F0509000000000000" pitchFamily="49" charset="-120"/>
                          <a:ea typeface="華康中圓體" panose="020F0509000000000000" pitchFamily="49" charset="-120"/>
                        </a:rPr>
                        <a:t>四川省</a:t>
                      </a:r>
                      <a:endParaRPr lang="zh-TW" sz="2800" b="0" kern="100" dirty="0">
                        <a:solidFill>
                          <a:srgbClr val="000066"/>
                        </a:solidFill>
                        <a:effectLst/>
                        <a:latin typeface="華康中圓體" panose="020F0509000000000000" pitchFamily="49" charset="-120"/>
                        <a:ea typeface="華康中圓體" panose="020F0509000000000000" pitchFamily="49"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r">
                        <a:lnSpc>
                          <a:spcPts val="3600"/>
                        </a:lnSpc>
                        <a:spcAft>
                          <a:spcPts val="0"/>
                        </a:spcAft>
                      </a:pPr>
                      <a:r>
                        <a:rPr lang="en-US" sz="2800" b="0" kern="0" dirty="0">
                          <a:solidFill>
                            <a:srgbClr val="000066"/>
                          </a:solidFill>
                          <a:effectLst/>
                          <a:latin typeface="華康中圓體" panose="020F0509000000000000" pitchFamily="49" charset="-120"/>
                          <a:ea typeface="華康中圓體" panose="020F0509000000000000" pitchFamily="49" charset="-120"/>
                          <a:cs typeface="Arial" panose="020B0604020202020204" pitchFamily="34" charset="0"/>
                        </a:rPr>
                        <a:t>36,369</a:t>
                      </a:r>
                      <a:endParaRPr lang="zh-TW" sz="2800" b="0" kern="100" dirty="0">
                        <a:solidFill>
                          <a:srgbClr val="000066"/>
                        </a:solidFill>
                        <a:effectLst/>
                        <a:latin typeface="華康中圓體" panose="020F0509000000000000" pitchFamily="49" charset="-120"/>
                        <a:ea typeface="華康中圓體" panose="020F0509000000000000" pitchFamily="49" charset="-120"/>
                        <a:cs typeface="Arial" panose="020B0604020202020204" pitchFamily="34"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lnSpc>
                          <a:spcPts val="3600"/>
                        </a:lnSpc>
                        <a:spcAft>
                          <a:spcPts val="0"/>
                        </a:spcAft>
                      </a:pPr>
                      <a:r>
                        <a:rPr lang="en-US" sz="2800" b="0" kern="0" dirty="0">
                          <a:solidFill>
                            <a:srgbClr val="000066"/>
                          </a:solidFill>
                          <a:effectLst/>
                          <a:latin typeface="華康中圓體" panose="020F0509000000000000" pitchFamily="49" charset="-120"/>
                          <a:ea typeface="華康中圓體" panose="020F0509000000000000" pitchFamily="49" charset="-120"/>
                          <a:cs typeface="Arial" panose="020B0604020202020204" pitchFamily="34" charset="0"/>
                        </a:rPr>
                        <a:t>3.92</a:t>
                      </a:r>
                      <a:endParaRPr lang="zh-TW" sz="2800" b="0" kern="100" dirty="0">
                        <a:solidFill>
                          <a:srgbClr val="000066"/>
                        </a:solidFill>
                        <a:effectLst/>
                        <a:latin typeface="華康中圓體" panose="020F0509000000000000" pitchFamily="49" charset="-120"/>
                        <a:ea typeface="華康中圓體" panose="020F0509000000000000" pitchFamily="49" charset="-120"/>
                        <a:cs typeface="Arial" panose="020B0604020202020204" pitchFamily="34"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3600"/>
                        </a:lnSpc>
                        <a:spcAft>
                          <a:spcPts val="0"/>
                        </a:spcAft>
                      </a:pPr>
                      <a:r>
                        <a:rPr lang="zh-TW" sz="2800" b="0" kern="0" dirty="0">
                          <a:solidFill>
                            <a:srgbClr val="000066"/>
                          </a:solidFill>
                          <a:effectLst/>
                          <a:latin typeface="華康中圓體" panose="020F0509000000000000" pitchFamily="49" charset="-120"/>
                          <a:ea typeface="華康中圓體" panose="020F0509000000000000" pitchFamily="49" charset="-120"/>
                          <a:cs typeface="Arial" panose="020B0604020202020204" pitchFamily="34" charset="0"/>
                        </a:rPr>
                        <a:t>遼寧省</a:t>
                      </a:r>
                      <a:endParaRPr lang="zh-TW" sz="2800" b="0" kern="100" dirty="0">
                        <a:solidFill>
                          <a:srgbClr val="000066"/>
                        </a:solidFill>
                        <a:effectLst/>
                        <a:latin typeface="華康中圓體" panose="020F0509000000000000" pitchFamily="49" charset="-120"/>
                        <a:ea typeface="華康中圓體" panose="020F0509000000000000" pitchFamily="49" charset="-120"/>
                        <a:cs typeface="Arial" panose="020B0604020202020204" pitchFamily="34"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lnSpc>
                          <a:spcPts val="3600"/>
                        </a:lnSpc>
                        <a:spcAft>
                          <a:spcPts val="0"/>
                        </a:spcAft>
                      </a:pPr>
                      <a:r>
                        <a:rPr lang="en-US" sz="2800" b="0" kern="0" dirty="0">
                          <a:solidFill>
                            <a:srgbClr val="000066"/>
                          </a:solidFill>
                          <a:effectLst/>
                          <a:latin typeface="華康中圓體" panose="020F0509000000000000" pitchFamily="49" charset="-120"/>
                          <a:ea typeface="華康中圓體" panose="020F0509000000000000" pitchFamily="49" charset="-120"/>
                          <a:cs typeface="Arial" panose="020B0604020202020204" pitchFamily="34" charset="0"/>
                        </a:rPr>
                        <a:t>11,220</a:t>
                      </a:r>
                      <a:endParaRPr lang="zh-TW" sz="2800" b="0" kern="100" dirty="0">
                        <a:solidFill>
                          <a:srgbClr val="000066"/>
                        </a:solidFill>
                        <a:effectLst/>
                        <a:latin typeface="華康中圓體" panose="020F0509000000000000" pitchFamily="49" charset="-120"/>
                        <a:ea typeface="華康中圓體" panose="020F0509000000000000" pitchFamily="49" charset="-120"/>
                        <a:cs typeface="Arial" panose="020B0604020202020204" pitchFamily="34"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lnSpc>
                          <a:spcPts val="3600"/>
                        </a:lnSpc>
                        <a:spcAft>
                          <a:spcPts val="0"/>
                        </a:spcAft>
                      </a:pPr>
                      <a:r>
                        <a:rPr lang="en-US" sz="2800" b="0" kern="0" dirty="0">
                          <a:solidFill>
                            <a:srgbClr val="000066"/>
                          </a:solidFill>
                          <a:effectLst/>
                          <a:latin typeface="華康中圓體" panose="020F0509000000000000" pitchFamily="49" charset="-120"/>
                          <a:ea typeface="華康中圓體" panose="020F0509000000000000" pitchFamily="49" charset="-120"/>
                          <a:cs typeface="Arial" panose="020B0604020202020204" pitchFamily="34" charset="0"/>
                        </a:rPr>
                        <a:t>1.12</a:t>
                      </a:r>
                      <a:endParaRPr lang="zh-TW" sz="2800" b="0" kern="100" dirty="0">
                        <a:solidFill>
                          <a:srgbClr val="000066"/>
                        </a:solidFill>
                        <a:effectLst/>
                        <a:latin typeface="華康中圓體" panose="020F0509000000000000" pitchFamily="49" charset="-120"/>
                        <a:ea typeface="華康中圓體" panose="020F0509000000000000" pitchFamily="49" charset="-120"/>
                        <a:cs typeface="Arial" panose="020B0604020202020204" pitchFamily="34"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56440005"/>
                  </a:ext>
                </a:extLst>
              </a:tr>
              <a:tr h="424121">
                <a:tc>
                  <a:txBody>
                    <a:bodyPr/>
                    <a:lstStyle/>
                    <a:p>
                      <a:pPr algn="ctr">
                        <a:lnSpc>
                          <a:spcPts val="3600"/>
                        </a:lnSpc>
                        <a:spcAft>
                          <a:spcPts val="0"/>
                        </a:spcAft>
                      </a:pPr>
                      <a:r>
                        <a:rPr lang="zh-TW" sz="2800" b="0" kern="0" dirty="0">
                          <a:solidFill>
                            <a:srgbClr val="000066"/>
                          </a:solidFill>
                          <a:effectLst/>
                          <a:latin typeface="華康中圓體" panose="020F0509000000000000" pitchFamily="49" charset="-120"/>
                          <a:ea typeface="華康中圓體" panose="020F0509000000000000" pitchFamily="49" charset="-120"/>
                        </a:rPr>
                        <a:t>廣東省</a:t>
                      </a:r>
                      <a:endParaRPr lang="zh-TW" sz="2800" b="0" kern="100" dirty="0">
                        <a:solidFill>
                          <a:srgbClr val="000066"/>
                        </a:solidFill>
                        <a:effectLst/>
                        <a:latin typeface="華康中圓體" panose="020F0509000000000000" pitchFamily="49" charset="-120"/>
                        <a:ea typeface="華康中圓體" panose="020F0509000000000000" pitchFamily="49"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r">
                        <a:lnSpc>
                          <a:spcPts val="3600"/>
                        </a:lnSpc>
                        <a:spcAft>
                          <a:spcPts val="0"/>
                        </a:spcAft>
                      </a:pPr>
                      <a:r>
                        <a:rPr lang="en-US" sz="2800" b="0" kern="0" dirty="0">
                          <a:solidFill>
                            <a:srgbClr val="000066"/>
                          </a:solidFill>
                          <a:effectLst/>
                          <a:latin typeface="華康中圓體" panose="020F0509000000000000" pitchFamily="49" charset="-120"/>
                          <a:ea typeface="華康中圓體" panose="020F0509000000000000" pitchFamily="49" charset="-120"/>
                          <a:cs typeface="Arial" panose="020B0604020202020204" pitchFamily="34" charset="0"/>
                        </a:rPr>
                        <a:t>92,507</a:t>
                      </a:r>
                      <a:endParaRPr lang="zh-TW" sz="2800" b="0" kern="100" dirty="0">
                        <a:solidFill>
                          <a:srgbClr val="000066"/>
                        </a:solidFill>
                        <a:effectLst/>
                        <a:latin typeface="華康中圓體" panose="020F0509000000000000" pitchFamily="49" charset="-120"/>
                        <a:ea typeface="華康中圓體" panose="020F0509000000000000" pitchFamily="49" charset="-120"/>
                        <a:cs typeface="Arial" panose="020B0604020202020204" pitchFamily="34"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lnSpc>
                          <a:spcPts val="3600"/>
                        </a:lnSpc>
                        <a:spcAft>
                          <a:spcPts val="0"/>
                        </a:spcAft>
                      </a:pPr>
                      <a:r>
                        <a:rPr lang="en-US" sz="2800" b="0" kern="0" dirty="0">
                          <a:solidFill>
                            <a:srgbClr val="000066"/>
                          </a:solidFill>
                          <a:effectLst/>
                          <a:latin typeface="華康中圓體" panose="020F0509000000000000" pitchFamily="49" charset="-120"/>
                          <a:ea typeface="華康中圓體" panose="020F0509000000000000" pitchFamily="49" charset="-120"/>
                          <a:cs typeface="Arial" panose="020B0604020202020204" pitchFamily="34" charset="0"/>
                        </a:rPr>
                        <a:t>9.97</a:t>
                      </a:r>
                      <a:endParaRPr lang="zh-TW" sz="2800" b="0" kern="100" dirty="0">
                        <a:solidFill>
                          <a:srgbClr val="000066"/>
                        </a:solidFill>
                        <a:effectLst/>
                        <a:latin typeface="華康中圓體" panose="020F0509000000000000" pitchFamily="49" charset="-120"/>
                        <a:ea typeface="華康中圓體" panose="020F0509000000000000" pitchFamily="49" charset="-120"/>
                        <a:cs typeface="Arial" panose="020B0604020202020204" pitchFamily="34"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3600"/>
                        </a:lnSpc>
                        <a:spcAft>
                          <a:spcPts val="0"/>
                        </a:spcAft>
                      </a:pPr>
                      <a:r>
                        <a:rPr lang="zh-TW" sz="2800" b="0" kern="0" dirty="0">
                          <a:solidFill>
                            <a:srgbClr val="000066"/>
                          </a:solidFill>
                          <a:effectLst/>
                          <a:latin typeface="華康中圓體" panose="020F0509000000000000" pitchFamily="49" charset="-120"/>
                          <a:ea typeface="華康中圓體" panose="020F0509000000000000" pitchFamily="49" charset="-120"/>
                          <a:cs typeface="Arial" panose="020B0604020202020204" pitchFamily="34" charset="0"/>
                        </a:rPr>
                        <a:t>湖北省</a:t>
                      </a:r>
                      <a:endParaRPr lang="zh-TW" sz="2800" b="0" kern="100" dirty="0">
                        <a:solidFill>
                          <a:srgbClr val="000066"/>
                        </a:solidFill>
                        <a:effectLst/>
                        <a:latin typeface="華康中圓體" panose="020F0509000000000000" pitchFamily="49" charset="-120"/>
                        <a:ea typeface="華康中圓體" panose="020F0509000000000000" pitchFamily="49" charset="-120"/>
                        <a:cs typeface="Arial" panose="020B0604020202020204" pitchFamily="34"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r">
                        <a:lnSpc>
                          <a:spcPts val="3600"/>
                        </a:lnSpc>
                        <a:spcAft>
                          <a:spcPts val="0"/>
                        </a:spcAft>
                      </a:pPr>
                      <a:r>
                        <a:rPr lang="en-US" sz="2800" b="0" kern="0" dirty="0">
                          <a:solidFill>
                            <a:srgbClr val="000066"/>
                          </a:solidFill>
                          <a:effectLst/>
                          <a:latin typeface="華康中圓體" panose="020F0509000000000000" pitchFamily="49" charset="-120"/>
                          <a:ea typeface="華康中圓體" panose="020F0509000000000000" pitchFamily="49" charset="-120"/>
                          <a:cs typeface="Arial" panose="020B0604020202020204" pitchFamily="34" charset="0"/>
                        </a:rPr>
                        <a:t>36,184</a:t>
                      </a:r>
                      <a:endParaRPr lang="zh-TW" sz="2800" b="0" kern="100" dirty="0">
                        <a:solidFill>
                          <a:srgbClr val="000066"/>
                        </a:solidFill>
                        <a:effectLst/>
                        <a:latin typeface="華康中圓體" panose="020F0509000000000000" pitchFamily="49" charset="-120"/>
                        <a:ea typeface="華康中圓體" panose="020F0509000000000000" pitchFamily="49" charset="-120"/>
                        <a:cs typeface="Arial" panose="020B0604020202020204" pitchFamily="34"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lnSpc>
                          <a:spcPts val="3600"/>
                        </a:lnSpc>
                        <a:spcAft>
                          <a:spcPts val="0"/>
                        </a:spcAft>
                      </a:pPr>
                      <a:r>
                        <a:rPr lang="en-US" sz="2800" b="0" kern="0" dirty="0">
                          <a:solidFill>
                            <a:srgbClr val="000066"/>
                          </a:solidFill>
                          <a:effectLst/>
                          <a:latin typeface="華康中圓體" panose="020F0509000000000000" pitchFamily="49" charset="-120"/>
                          <a:ea typeface="華康中圓體" panose="020F0509000000000000" pitchFamily="49" charset="-120"/>
                          <a:cs typeface="Arial" panose="020B0604020202020204" pitchFamily="34" charset="0"/>
                        </a:rPr>
                        <a:t>3.9</a:t>
                      </a:r>
                      <a:endParaRPr lang="zh-TW" sz="2800" b="0" kern="100" dirty="0">
                        <a:solidFill>
                          <a:srgbClr val="000066"/>
                        </a:solidFill>
                        <a:effectLst/>
                        <a:latin typeface="華康中圓體" panose="020F0509000000000000" pitchFamily="49" charset="-120"/>
                        <a:ea typeface="華康中圓體" panose="020F0509000000000000" pitchFamily="49" charset="-120"/>
                        <a:cs typeface="Arial" panose="020B0604020202020204" pitchFamily="34"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3600"/>
                        </a:lnSpc>
                        <a:spcAft>
                          <a:spcPts val="0"/>
                        </a:spcAft>
                      </a:pPr>
                      <a:r>
                        <a:rPr lang="zh-TW" sz="2800" b="0" kern="0" dirty="0">
                          <a:solidFill>
                            <a:srgbClr val="000066"/>
                          </a:solidFill>
                          <a:effectLst/>
                          <a:latin typeface="華康中圓體" panose="020F0509000000000000" pitchFamily="49" charset="-120"/>
                          <a:ea typeface="華康中圓體" panose="020F0509000000000000" pitchFamily="49" charset="-120"/>
                          <a:cs typeface="Arial" panose="020B0604020202020204" pitchFamily="34" charset="0"/>
                        </a:rPr>
                        <a:t>遼寧省</a:t>
                      </a:r>
                      <a:endParaRPr lang="zh-TW" sz="2800" b="0" kern="100" dirty="0">
                        <a:solidFill>
                          <a:srgbClr val="000066"/>
                        </a:solidFill>
                        <a:effectLst/>
                        <a:latin typeface="華康中圓體" panose="020F0509000000000000" pitchFamily="49" charset="-120"/>
                        <a:ea typeface="華康中圓體" panose="020F0509000000000000" pitchFamily="49" charset="-120"/>
                        <a:cs typeface="Arial" panose="020B0604020202020204" pitchFamily="34"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lnSpc>
                          <a:spcPts val="3600"/>
                        </a:lnSpc>
                        <a:spcAft>
                          <a:spcPts val="0"/>
                        </a:spcAft>
                      </a:pPr>
                      <a:r>
                        <a:rPr lang="en-US" sz="2800" b="0" kern="0" dirty="0">
                          <a:solidFill>
                            <a:srgbClr val="000066"/>
                          </a:solidFill>
                          <a:effectLst/>
                          <a:latin typeface="華康中圓體" panose="020F0509000000000000" pitchFamily="49" charset="-120"/>
                          <a:ea typeface="華康中圓體" panose="020F0509000000000000" pitchFamily="49" charset="-120"/>
                          <a:cs typeface="Arial" panose="020B0604020202020204" pitchFamily="34" charset="0"/>
                        </a:rPr>
                        <a:t>11,220</a:t>
                      </a:r>
                      <a:endParaRPr lang="zh-TW" sz="2800" b="0" kern="100" dirty="0">
                        <a:solidFill>
                          <a:srgbClr val="000066"/>
                        </a:solidFill>
                        <a:effectLst/>
                        <a:latin typeface="華康中圓體" panose="020F0509000000000000" pitchFamily="49" charset="-120"/>
                        <a:ea typeface="華康中圓體" panose="020F0509000000000000" pitchFamily="49" charset="-120"/>
                        <a:cs typeface="Arial" panose="020B0604020202020204" pitchFamily="34"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lnSpc>
                          <a:spcPts val="3600"/>
                        </a:lnSpc>
                        <a:spcAft>
                          <a:spcPts val="0"/>
                        </a:spcAft>
                      </a:pPr>
                      <a:r>
                        <a:rPr lang="en-US" sz="2800" b="0" kern="0" dirty="0">
                          <a:solidFill>
                            <a:srgbClr val="000066"/>
                          </a:solidFill>
                          <a:effectLst/>
                          <a:latin typeface="華康中圓體" panose="020F0509000000000000" pitchFamily="49" charset="-120"/>
                          <a:ea typeface="華康中圓體" panose="020F0509000000000000" pitchFamily="49" charset="-120"/>
                          <a:cs typeface="Arial" panose="020B0604020202020204" pitchFamily="34" charset="0"/>
                        </a:rPr>
                        <a:t>1.12</a:t>
                      </a:r>
                      <a:endParaRPr lang="zh-TW" sz="2800" b="0" kern="100" dirty="0">
                        <a:solidFill>
                          <a:srgbClr val="000066"/>
                        </a:solidFill>
                        <a:effectLst/>
                        <a:latin typeface="華康中圓體" panose="020F0509000000000000" pitchFamily="49" charset="-120"/>
                        <a:ea typeface="華康中圓體" panose="020F0509000000000000" pitchFamily="49" charset="-120"/>
                        <a:cs typeface="Arial" panose="020B0604020202020204" pitchFamily="34"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73795656"/>
                  </a:ext>
                </a:extLst>
              </a:tr>
              <a:tr h="424121">
                <a:tc>
                  <a:txBody>
                    <a:bodyPr/>
                    <a:lstStyle/>
                    <a:p>
                      <a:pPr algn="ctr">
                        <a:lnSpc>
                          <a:spcPts val="3600"/>
                        </a:lnSpc>
                        <a:spcAft>
                          <a:spcPts val="0"/>
                        </a:spcAft>
                      </a:pPr>
                      <a:r>
                        <a:rPr lang="zh-TW" sz="2800" b="0" kern="0" dirty="0">
                          <a:solidFill>
                            <a:srgbClr val="000066"/>
                          </a:solidFill>
                          <a:effectLst/>
                          <a:latin typeface="華康中圓體" panose="020F0509000000000000" pitchFamily="49" charset="-120"/>
                          <a:ea typeface="華康中圓體" panose="020F0509000000000000" pitchFamily="49" charset="-120"/>
                        </a:rPr>
                        <a:t>山東省</a:t>
                      </a:r>
                      <a:endParaRPr lang="zh-TW" sz="2800" b="0" kern="100" dirty="0">
                        <a:solidFill>
                          <a:srgbClr val="000066"/>
                        </a:solidFill>
                        <a:effectLst/>
                        <a:latin typeface="華康中圓體" panose="020F0509000000000000" pitchFamily="49" charset="-120"/>
                        <a:ea typeface="華康中圓體" panose="020F0509000000000000" pitchFamily="49"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r">
                        <a:lnSpc>
                          <a:spcPts val="3600"/>
                        </a:lnSpc>
                        <a:spcAft>
                          <a:spcPts val="0"/>
                        </a:spcAft>
                      </a:pPr>
                      <a:r>
                        <a:rPr lang="en-US" sz="2800" b="0" kern="0" dirty="0">
                          <a:solidFill>
                            <a:srgbClr val="000066"/>
                          </a:solidFill>
                          <a:effectLst/>
                          <a:latin typeface="華康中圓體" panose="020F0509000000000000" pitchFamily="49" charset="-120"/>
                          <a:ea typeface="華康中圓體" panose="020F0509000000000000" pitchFamily="49" charset="-120"/>
                          <a:cs typeface="Arial" panose="020B0604020202020204" pitchFamily="34" charset="0"/>
                        </a:rPr>
                        <a:t>90,068</a:t>
                      </a:r>
                      <a:endParaRPr lang="zh-TW" sz="2800" b="0" kern="100" dirty="0">
                        <a:solidFill>
                          <a:srgbClr val="000066"/>
                        </a:solidFill>
                        <a:effectLst/>
                        <a:latin typeface="華康中圓體" panose="020F0509000000000000" pitchFamily="49" charset="-120"/>
                        <a:ea typeface="華康中圓體" panose="020F0509000000000000" pitchFamily="49" charset="-120"/>
                        <a:cs typeface="Arial" panose="020B0604020202020204" pitchFamily="34"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lnSpc>
                          <a:spcPts val="3600"/>
                        </a:lnSpc>
                        <a:spcAft>
                          <a:spcPts val="0"/>
                        </a:spcAft>
                      </a:pPr>
                      <a:r>
                        <a:rPr lang="en-US" sz="2800" b="0" kern="0" dirty="0">
                          <a:solidFill>
                            <a:srgbClr val="000066"/>
                          </a:solidFill>
                          <a:effectLst/>
                          <a:latin typeface="華康中圓體" panose="020F0509000000000000" pitchFamily="49" charset="-120"/>
                          <a:ea typeface="華康中圓體" panose="020F0509000000000000" pitchFamily="49" charset="-120"/>
                          <a:cs typeface="Arial" panose="020B0604020202020204" pitchFamily="34" charset="0"/>
                        </a:rPr>
                        <a:t>9.7</a:t>
                      </a:r>
                      <a:endParaRPr lang="zh-TW" sz="2800" b="0" kern="100" dirty="0">
                        <a:solidFill>
                          <a:srgbClr val="000066"/>
                        </a:solidFill>
                        <a:effectLst/>
                        <a:latin typeface="華康中圓體" panose="020F0509000000000000" pitchFamily="49" charset="-120"/>
                        <a:ea typeface="華康中圓體" panose="020F0509000000000000" pitchFamily="49" charset="-120"/>
                        <a:cs typeface="Arial" panose="020B0604020202020204" pitchFamily="34"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3600"/>
                        </a:lnSpc>
                        <a:spcAft>
                          <a:spcPts val="0"/>
                        </a:spcAft>
                      </a:pPr>
                      <a:r>
                        <a:rPr lang="zh-TW" sz="2800" b="0" kern="0" dirty="0">
                          <a:solidFill>
                            <a:srgbClr val="000066"/>
                          </a:solidFill>
                          <a:effectLst/>
                          <a:latin typeface="華康中圓體" panose="020F0509000000000000" pitchFamily="49" charset="-120"/>
                          <a:ea typeface="華康中圓體" panose="020F0509000000000000" pitchFamily="49" charset="-120"/>
                          <a:cs typeface="Arial" panose="020B0604020202020204" pitchFamily="34" charset="0"/>
                        </a:rPr>
                        <a:t>河北省</a:t>
                      </a:r>
                      <a:endParaRPr lang="zh-TW" sz="2800" b="0" kern="100" dirty="0">
                        <a:solidFill>
                          <a:srgbClr val="000066"/>
                        </a:solidFill>
                        <a:effectLst/>
                        <a:latin typeface="華康中圓體" panose="020F0509000000000000" pitchFamily="49" charset="-120"/>
                        <a:ea typeface="華康中圓體" panose="020F0509000000000000" pitchFamily="49" charset="-120"/>
                        <a:cs typeface="Arial" panose="020B0604020202020204" pitchFamily="34"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r">
                        <a:lnSpc>
                          <a:spcPts val="3600"/>
                        </a:lnSpc>
                        <a:spcAft>
                          <a:spcPts val="0"/>
                        </a:spcAft>
                      </a:pPr>
                      <a:r>
                        <a:rPr lang="en-US" sz="2800" b="0" kern="0" dirty="0">
                          <a:solidFill>
                            <a:srgbClr val="000066"/>
                          </a:solidFill>
                          <a:effectLst/>
                          <a:latin typeface="華康中圓體" panose="020F0509000000000000" pitchFamily="49" charset="-120"/>
                          <a:ea typeface="華康中圓體" panose="020F0509000000000000" pitchFamily="49" charset="-120"/>
                          <a:cs typeface="Arial" panose="020B0604020202020204" pitchFamily="34" charset="0"/>
                        </a:rPr>
                        <a:t>36,124</a:t>
                      </a:r>
                      <a:endParaRPr lang="zh-TW" sz="2800" b="0" kern="100" dirty="0">
                        <a:solidFill>
                          <a:srgbClr val="000066"/>
                        </a:solidFill>
                        <a:effectLst/>
                        <a:latin typeface="華康中圓體" panose="020F0509000000000000" pitchFamily="49" charset="-120"/>
                        <a:ea typeface="華康中圓體" panose="020F0509000000000000" pitchFamily="49" charset="-120"/>
                        <a:cs typeface="Arial" panose="020B0604020202020204" pitchFamily="34"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lnSpc>
                          <a:spcPts val="3600"/>
                        </a:lnSpc>
                        <a:spcAft>
                          <a:spcPts val="0"/>
                        </a:spcAft>
                      </a:pPr>
                      <a:r>
                        <a:rPr lang="en-US" sz="2800" b="0" kern="0" dirty="0">
                          <a:solidFill>
                            <a:srgbClr val="000066"/>
                          </a:solidFill>
                          <a:effectLst/>
                          <a:latin typeface="華康中圓體" panose="020F0509000000000000" pitchFamily="49" charset="-120"/>
                          <a:ea typeface="華康中圓體" panose="020F0509000000000000" pitchFamily="49" charset="-120"/>
                          <a:cs typeface="Arial" panose="020B0604020202020204" pitchFamily="34" charset="0"/>
                        </a:rPr>
                        <a:t>3.89</a:t>
                      </a:r>
                      <a:endParaRPr lang="zh-TW" sz="2800" b="0" kern="100" dirty="0">
                        <a:solidFill>
                          <a:srgbClr val="000066"/>
                        </a:solidFill>
                        <a:effectLst/>
                        <a:latin typeface="華康中圓體" panose="020F0509000000000000" pitchFamily="49" charset="-120"/>
                        <a:ea typeface="華康中圓體" panose="020F0509000000000000" pitchFamily="49" charset="-120"/>
                        <a:cs typeface="Arial" panose="020B0604020202020204" pitchFamily="34"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3600"/>
                        </a:lnSpc>
                        <a:spcAft>
                          <a:spcPts val="0"/>
                        </a:spcAft>
                      </a:pPr>
                      <a:r>
                        <a:rPr lang="zh-TW" sz="2800" b="0" kern="0" dirty="0">
                          <a:solidFill>
                            <a:srgbClr val="000066"/>
                          </a:solidFill>
                          <a:effectLst/>
                          <a:latin typeface="華康中圓體" panose="020F0509000000000000" pitchFamily="49" charset="-120"/>
                          <a:ea typeface="華康中圓體" panose="020F0509000000000000" pitchFamily="49" charset="-120"/>
                          <a:cs typeface="Arial" panose="020B0604020202020204" pitchFamily="34" charset="0"/>
                        </a:rPr>
                        <a:t>北平市</a:t>
                      </a:r>
                      <a:endParaRPr lang="zh-TW" sz="2800" b="0" kern="100" dirty="0">
                        <a:solidFill>
                          <a:srgbClr val="000066"/>
                        </a:solidFill>
                        <a:effectLst/>
                        <a:latin typeface="華康中圓體" panose="020F0509000000000000" pitchFamily="49" charset="-120"/>
                        <a:ea typeface="華康中圓體" panose="020F0509000000000000" pitchFamily="49" charset="-120"/>
                        <a:cs typeface="Arial" panose="020B0604020202020204" pitchFamily="34"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lnSpc>
                          <a:spcPts val="3600"/>
                        </a:lnSpc>
                        <a:spcAft>
                          <a:spcPts val="0"/>
                        </a:spcAft>
                      </a:pPr>
                      <a:r>
                        <a:rPr lang="en-US" sz="2800" b="0" kern="0" dirty="0">
                          <a:solidFill>
                            <a:srgbClr val="000066"/>
                          </a:solidFill>
                          <a:effectLst/>
                          <a:latin typeface="華康中圓體" panose="020F0509000000000000" pitchFamily="49" charset="-120"/>
                          <a:ea typeface="華康中圓體" panose="020F0509000000000000" pitchFamily="49" charset="-120"/>
                          <a:cs typeface="Arial" panose="020B0604020202020204" pitchFamily="34" charset="0"/>
                        </a:rPr>
                        <a:t>7,850</a:t>
                      </a:r>
                      <a:endParaRPr lang="zh-TW" sz="2800" b="0" kern="100" dirty="0">
                        <a:solidFill>
                          <a:srgbClr val="000066"/>
                        </a:solidFill>
                        <a:effectLst/>
                        <a:latin typeface="華康中圓體" panose="020F0509000000000000" pitchFamily="49" charset="-120"/>
                        <a:ea typeface="華康中圓體" panose="020F0509000000000000" pitchFamily="49" charset="-120"/>
                        <a:cs typeface="Arial" panose="020B0604020202020204" pitchFamily="34"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lnSpc>
                          <a:spcPts val="3600"/>
                        </a:lnSpc>
                        <a:spcAft>
                          <a:spcPts val="0"/>
                        </a:spcAft>
                      </a:pPr>
                      <a:r>
                        <a:rPr lang="en-US" sz="2800" b="0" kern="0" dirty="0">
                          <a:solidFill>
                            <a:srgbClr val="000066"/>
                          </a:solidFill>
                          <a:effectLst/>
                          <a:latin typeface="華康中圓體" panose="020F0509000000000000" pitchFamily="49" charset="-120"/>
                          <a:ea typeface="華康中圓體" panose="020F0509000000000000" pitchFamily="49" charset="-120"/>
                          <a:cs typeface="Arial" panose="020B0604020202020204" pitchFamily="34" charset="0"/>
                        </a:rPr>
                        <a:t>0.85</a:t>
                      </a:r>
                      <a:endParaRPr lang="zh-TW" sz="2800" b="0" kern="100" dirty="0">
                        <a:solidFill>
                          <a:srgbClr val="000066"/>
                        </a:solidFill>
                        <a:effectLst/>
                        <a:latin typeface="華康中圓體" panose="020F0509000000000000" pitchFamily="49" charset="-120"/>
                        <a:ea typeface="華康中圓體" panose="020F0509000000000000" pitchFamily="49" charset="-120"/>
                        <a:cs typeface="Arial" panose="020B0604020202020204" pitchFamily="34"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95600715"/>
                  </a:ext>
                </a:extLst>
              </a:tr>
              <a:tr h="424121">
                <a:tc>
                  <a:txBody>
                    <a:bodyPr/>
                    <a:lstStyle/>
                    <a:p>
                      <a:pPr algn="ctr">
                        <a:lnSpc>
                          <a:spcPts val="3600"/>
                        </a:lnSpc>
                        <a:spcAft>
                          <a:spcPts val="0"/>
                        </a:spcAft>
                      </a:pPr>
                      <a:r>
                        <a:rPr lang="zh-TW" sz="2800" b="0" kern="0" dirty="0">
                          <a:solidFill>
                            <a:srgbClr val="000066"/>
                          </a:solidFill>
                          <a:effectLst/>
                          <a:latin typeface="華康中圓體" panose="020F0509000000000000" pitchFamily="49" charset="-120"/>
                          <a:ea typeface="華康中圓體" panose="020F0509000000000000" pitchFamily="49" charset="-120"/>
                        </a:rPr>
                        <a:t>湖南省</a:t>
                      </a:r>
                      <a:endParaRPr lang="zh-TW" sz="2800" b="0" kern="100" dirty="0">
                        <a:solidFill>
                          <a:srgbClr val="000066"/>
                        </a:solidFill>
                        <a:effectLst/>
                        <a:latin typeface="華康中圓體" panose="020F0509000000000000" pitchFamily="49" charset="-120"/>
                        <a:ea typeface="華康中圓體" panose="020F0509000000000000" pitchFamily="49"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r">
                        <a:lnSpc>
                          <a:spcPts val="3600"/>
                        </a:lnSpc>
                        <a:spcAft>
                          <a:spcPts val="0"/>
                        </a:spcAft>
                      </a:pPr>
                      <a:r>
                        <a:rPr lang="en-US" sz="2800" b="0" kern="0" dirty="0">
                          <a:solidFill>
                            <a:srgbClr val="000066"/>
                          </a:solidFill>
                          <a:effectLst/>
                          <a:latin typeface="華康中圓體" panose="020F0509000000000000" pitchFamily="49" charset="-120"/>
                          <a:ea typeface="華康中圓體" panose="020F0509000000000000" pitchFamily="49" charset="-120"/>
                          <a:cs typeface="Arial" panose="020B0604020202020204" pitchFamily="34" charset="0"/>
                        </a:rPr>
                        <a:t>54,154</a:t>
                      </a:r>
                      <a:endParaRPr lang="zh-TW" sz="2800" b="0" kern="100" dirty="0">
                        <a:solidFill>
                          <a:srgbClr val="000066"/>
                        </a:solidFill>
                        <a:effectLst/>
                        <a:latin typeface="華康中圓體" panose="020F0509000000000000" pitchFamily="49" charset="-120"/>
                        <a:ea typeface="華康中圓體" panose="020F0509000000000000" pitchFamily="49" charset="-120"/>
                        <a:cs typeface="Arial" panose="020B0604020202020204" pitchFamily="34"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lnSpc>
                          <a:spcPts val="3600"/>
                        </a:lnSpc>
                        <a:spcAft>
                          <a:spcPts val="0"/>
                        </a:spcAft>
                      </a:pPr>
                      <a:r>
                        <a:rPr lang="en-US" sz="2800" b="0" kern="0" dirty="0">
                          <a:solidFill>
                            <a:srgbClr val="000066"/>
                          </a:solidFill>
                          <a:effectLst/>
                          <a:latin typeface="華康中圓體" panose="020F0509000000000000" pitchFamily="49" charset="-120"/>
                          <a:ea typeface="華康中圓體" panose="020F0509000000000000" pitchFamily="49" charset="-120"/>
                          <a:cs typeface="Arial" panose="020B0604020202020204" pitchFamily="34" charset="0"/>
                        </a:rPr>
                        <a:t>5.83</a:t>
                      </a:r>
                      <a:endParaRPr lang="zh-TW" sz="2800" b="0" kern="100" dirty="0">
                        <a:solidFill>
                          <a:srgbClr val="000066"/>
                        </a:solidFill>
                        <a:effectLst/>
                        <a:latin typeface="華康中圓體" panose="020F0509000000000000" pitchFamily="49" charset="-120"/>
                        <a:ea typeface="華康中圓體" panose="020F0509000000000000" pitchFamily="49" charset="-120"/>
                        <a:cs typeface="Arial" panose="020B0604020202020204" pitchFamily="34"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3600"/>
                        </a:lnSpc>
                        <a:spcAft>
                          <a:spcPts val="0"/>
                        </a:spcAft>
                      </a:pPr>
                      <a:r>
                        <a:rPr lang="zh-TW" sz="2800" b="0" kern="0" dirty="0">
                          <a:solidFill>
                            <a:srgbClr val="000066"/>
                          </a:solidFill>
                          <a:effectLst/>
                          <a:latin typeface="華康中圓體" panose="020F0509000000000000" pitchFamily="49" charset="-120"/>
                          <a:ea typeface="華康中圓體" panose="020F0509000000000000" pitchFamily="49" charset="-120"/>
                          <a:cs typeface="Arial" panose="020B0604020202020204" pitchFamily="34" charset="0"/>
                        </a:rPr>
                        <a:t>江西省</a:t>
                      </a:r>
                      <a:endParaRPr lang="zh-TW" sz="2800" b="0" kern="100" dirty="0">
                        <a:solidFill>
                          <a:srgbClr val="000066"/>
                        </a:solidFill>
                        <a:effectLst/>
                        <a:latin typeface="華康中圓體" panose="020F0509000000000000" pitchFamily="49" charset="-120"/>
                        <a:ea typeface="華康中圓體" panose="020F0509000000000000" pitchFamily="49" charset="-120"/>
                        <a:cs typeface="Arial" panose="020B0604020202020204" pitchFamily="34"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r">
                        <a:lnSpc>
                          <a:spcPts val="3600"/>
                        </a:lnSpc>
                        <a:spcAft>
                          <a:spcPts val="0"/>
                        </a:spcAft>
                      </a:pPr>
                      <a:r>
                        <a:rPr lang="en-US" sz="2800" b="0" kern="0" dirty="0">
                          <a:solidFill>
                            <a:srgbClr val="000066"/>
                          </a:solidFill>
                          <a:effectLst/>
                          <a:latin typeface="華康中圓體" panose="020F0509000000000000" pitchFamily="49" charset="-120"/>
                          <a:ea typeface="華康中圓體" panose="020F0509000000000000" pitchFamily="49" charset="-120"/>
                          <a:cs typeface="Arial" panose="020B0604020202020204" pitchFamily="34" charset="0"/>
                        </a:rPr>
                        <a:t>30,666</a:t>
                      </a:r>
                      <a:endParaRPr lang="zh-TW" sz="2800" b="0" kern="100" dirty="0">
                        <a:solidFill>
                          <a:srgbClr val="000066"/>
                        </a:solidFill>
                        <a:effectLst/>
                        <a:latin typeface="華康中圓體" panose="020F0509000000000000" pitchFamily="49" charset="-120"/>
                        <a:ea typeface="華康中圓體" panose="020F0509000000000000" pitchFamily="49" charset="-120"/>
                        <a:cs typeface="Arial" panose="020B0604020202020204" pitchFamily="34"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lnSpc>
                          <a:spcPts val="3600"/>
                        </a:lnSpc>
                        <a:spcAft>
                          <a:spcPts val="0"/>
                        </a:spcAft>
                      </a:pPr>
                      <a:r>
                        <a:rPr lang="en-US" sz="2800" b="0" kern="0" dirty="0">
                          <a:solidFill>
                            <a:srgbClr val="000066"/>
                          </a:solidFill>
                          <a:effectLst/>
                          <a:latin typeface="華康中圓體" panose="020F0509000000000000" pitchFamily="49" charset="-120"/>
                          <a:ea typeface="華康中圓體" panose="020F0509000000000000" pitchFamily="49" charset="-120"/>
                          <a:cs typeface="Arial" panose="020B0604020202020204" pitchFamily="34" charset="0"/>
                        </a:rPr>
                        <a:t>3.3</a:t>
                      </a:r>
                      <a:endParaRPr lang="zh-TW" sz="2800" b="0" kern="100" dirty="0">
                        <a:solidFill>
                          <a:srgbClr val="000066"/>
                        </a:solidFill>
                        <a:effectLst/>
                        <a:latin typeface="華康中圓體" panose="020F0509000000000000" pitchFamily="49" charset="-120"/>
                        <a:ea typeface="華康中圓體" panose="020F0509000000000000" pitchFamily="49" charset="-120"/>
                        <a:cs typeface="Arial" panose="020B0604020202020204" pitchFamily="34"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3600"/>
                        </a:lnSpc>
                        <a:spcAft>
                          <a:spcPts val="0"/>
                        </a:spcAft>
                      </a:pPr>
                      <a:r>
                        <a:rPr lang="zh-TW" sz="2800" b="0" kern="0" dirty="0">
                          <a:solidFill>
                            <a:srgbClr val="000066"/>
                          </a:solidFill>
                          <a:effectLst/>
                          <a:latin typeface="華康中圓體" panose="020F0509000000000000" pitchFamily="49" charset="-120"/>
                          <a:ea typeface="華康中圓體" panose="020F0509000000000000" pitchFamily="49" charset="-120"/>
                          <a:cs typeface="Arial" panose="020B0604020202020204" pitchFamily="34" charset="0"/>
                        </a:rPr>
                        <a:t>其 他</a:t>
                      </a:r>
                      <a:endParaRPr lang="zh-TW" sz="2800" b="0" kern="100" dirty="0">
                        <a:solidFill>
                          <a:srgbClr val="000066"/>
                        </a:solidFill>
                        <a:effectLst/>
                        <a:latin typeface="華康中圓體" panose="020F0509000000000000" pitchFamily="49" charset="-120"/>
                        <a:ea typeface="華康中圓體" panose="020F0509000000000000" pitchFamily="49" charset="-120"/>
                        <a:cs typeface="Arial" panose="020B0604020202020204" pitchFamily="34"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lnSpc>
                          <a:spcPts val="3600"/>
                        </a:lnSpc>
                        <a:spcAft>
                          <a:spcPts val="0"/>
                        </a:spcAft>
                      </a:pPr>
                      <a:r>
                        <a:rPr lang="en-US" sz="2800" b="0" kern="0" dirty="0">
                          <a:solidFill>
                            <a:srgbClr val="000066"/>
                          </a:solidFill>
                          <a:effectLst/>
                          <a:latin typeface="華康中圓體" panose="020F0509000000000000" pitchFamily="49" charset="-120"/>
                          <a:ea typeface="華康中圓體" panose="020F0509000000000000" pitchFamily="49" charset="-120"/>
                          <a:cs typeface="Arial" panose="020B0604020202020204" pitchFamily="34" charset="0"/>
                        </a:rPr>
                        <a:t>53,454</a:t>
                      </a:r>
                      <a:endParaRPr lang="zh-TW" sz="2800" b="0" kern="100" dirty="0">
                        <a:solidFill>
                          <a:srgbClr val="000066"/>
                        </a:solidFill>
                        <a:effectLst/>
                        <a:latin typeface="華康中圓體" panose="020F0509000000000000" pitchFamily="49" charset="-120"/>
                        <a:ea typeface="華康中圓體" panose="020F0509000000000000" pitchFamily="49" charset="-120"/>
                        <a:cs typeface="Arial" panose="020B0604020202020204" pitchFamily="34"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lnSpc>
                          <a:spcPts val="3600"/>
                        </a:lnSpc>
                        <a:spcAft>
                          <a:spcPts val="0"/>
                        </a:spcAft>
                      </a:pPr>
                      <a:r>
                        <a:rPr lang="en-US" sz="2800" b="0" kern="0" dirty="0">
                          <a:solidFill>
                            <a:srgbClr val="000066"/>
                          </a:solidFill>
                          <a:effectLst/>
                          <a:latin typeface="華康中圓體" panose="020F0509000000000000" pitchFamily="49" charset="-120"/>
                          <a:ea typeface="華康中圓體" panose="020F0509000000000000" pitchFamily="49" charset="-120"/>
                          <a:cs typeface="Arial" panose="020B0604020202020204" pitchFamily="34" charset="0"/>
                        </a:rPr>
                        <a:t>5.76</a:t>
                      </a:r>
                      <a:endParaRPr lang="zh-TW" sz="2800" b="0" kern="100" dirty="0">
                        <a:solidFill>
                          <a:srgbClr val="000066"/>
                        </a:solidFill>
                        <a:effectLst/>
                        <a:latin typeface="華康中圓體" panose="020F0509000000000000" pitchFamily="49" charset="-120"/>
                        <a:ea typeface="華康中圓體" panose="020F0509000000000000" pitchFamily="49" charset="-120"/>
                        <a:cs typeface="Arial" panose="020B0604020202020204" pitchFamily="34"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02789954"/>
                  </a:ext>
                </a:extLst>
              </a:tr>
              <a:tr h="612729">
                <a:tc>
                  <a:txBody>
                    <a:bodyPr/>
                    <a:lstStyle/>
                    <a:p>
                      <a:pPr algn="ctr">
                        <a:lnSpc>
                          <a:spcPct val="100000"/>
                        </a:lnSpc>
                        <a:spcAft>
                          <a:spcPts val="0"/>
                        </a:spcAft>
                      </a:pPr>
                      <a:r>
                        <a:rPr lang="zh-TW" sz="2800" b="0" kern="0" dirty="0">
                          <a:solidFill>
                            <a:srgbClr val="000066"/>
                          </a:solidFill>
                          <a:effectLst/>
                          <a:latin typeface="華康中圓體" panose="020F0509000000000000" pitchFamily="49" charset="-120"/>
                          <a:ea typeface="華康中圓體" panose="020F0509000000000000" pitchFamily="49" charset="-120"/>
                        </a:rPr>
                        <a:t>總 計</a:t>
                      </a:r>
                      <a:endParaRPr lang="zh-TW" sz="2800" b="0" kern="100" dirty="0">
                        <a:solidFill>
                          <a:srgbClr val="000066"/>
                        </a:solidFill>
                        <a:effectLst/>
                        <a:latin typeface="華康中圓體" panose="020F0509000000000000" pitchFamily="49" charset="-120"/>
                        <a:ea typeface="華康中圓體" panose="020F0509000000000000" pitchFamily="49"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gridSpan="6">
                  <a:txBody>
                    <a:bodyPr/>
                    <a:lstStyle/>
                    <a:p>
                      <a:pPr algn="ctr">
                        <a:lnSpc>
                          <a:spcPct val="100000"/>
                        </a:lnSpc>
                        <a:spcAft>
                          <a:spcPts val="0"/>
                        </a:spcAft>
                      </a:pPr>
                      <a:r>
                        <a:rPr lang="zh-TW" sz="2800" b="0" kern="0" dirty="0">
                          <a:solidFill>
                            <a:srgbClr val="000066"/>
                          </a:solidFill>
                          <a:effectLst/>
                          <a:latin typeface="華康中圓體" panose="020F0509000000000000" pitchFamily="49" charset="-120"/>
                          <a:ea typeface="華康中圓體" panose="020F0509000000000000" pitchFamily="49" charset="-120"/>
                          <a:cs typeface="Arial" panose="020B0604020202020204" pitchFamily="34" charset="0"/>
                        </a:rPr>
                        <a:t>　</a:t>
                      </a:r>
                      <a:endParaRPr lang="zh-TW" sz="2800" b="0" kern="100" dirty="0">
                        <a:solidFill>
                          <a:srgbClr val="000066"/>
                        </a:solidFill>
                        <a:effectLst/>
                        <a:latin typeface="華康中圓體" panose="020F0509000000000000" pitchFamily="49" charset="-120"/>
                        <a:ea typeface="華康中圓體" panose="020F0509000000000000" pitchFamily="49" charset="-120"/>
                        <a:cs typeface="Arial" panose="020B0604020202020204" pitchFamily="34"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hMerge="1">
                  <a:txBody>
                    <a:bodyPr/>
                    <a:lstStyle/>
                    <a:p>
                      <a:pPr algn="ctr">
                        <a:lnSpc>
                          <a:spcPts val="3600"/>
                        </a:lnSpc>
                      </a:pPr>
                      <a:endParaRPr lang="zh-TW" altLang="en-US" sz="2800" dirty="0">
                        <a:latin typeface="Arial" panose="020B0604020202020204" pitchFamily="34" charset="0"/>
                        <a:cs typeface="Arial" panose="020B0604020202020204" pitchFamily="34"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hMerge="1">
                  <a:txBody>
                    <a:bodyPr/>
                    <a:lstStyle/>
                    <a:p>
                      <a:pPr algn="ctr">
                        <a:lnSpc>
                          <a:spcPts val="3600"/>
                        </a:lnSpc>
                        <a:spcAft>
                          <a:spcPts val="0"/>
                        </a:spcAft>
                      </a:pPr>
                      <a:endParaRPr lang="zh-TW" sz="2800" kern="100" dirty="0">
                        <a:effectLst/>
                        <a:latin typeface="Arial" panose="020B0604020202020204" pitchFamily="34" charset="0"/>
                        <a:ea typeface="新細明體" panose="02020500000000000000" pitchFamily="18" charset="-120"/>
                        <a:cs typeface="Arial" panose="020B0604020202020204" pitchFamily="34"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hMerge="1">
                  <a:txBody>
                    <a:bodyPr/>
                    <a:lstStyle/>
                    <a:p>
                      <a:endParaRPr lang="zh-TW" altLang="en-US" dirty="0"/>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hMerge="1">
                  <a:txBody>
                    <a:bodyPr/>
                    <a:lstStyle/>
                    <a:p>
                      <a:endParaRPr lang="zh-TW" altLang="en-US" dirty="0"/>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hMerge="1">
                  <a:txBody>
                    <a:bodyPr/>
                    <a:lstStyle/>
                    <a:p>
                      <a:pPr algn="r">
                        <a:lnSpc>
                          <a:spcPts val="3600"/>
                        </a:lnSpc>
                        <a:spcAft>
                          <a:spcPts val="0"/>
                        </a:spcAft>
                      </a:pPr>
                      <a:endParaRPr lang="zh-TW" sz="2000" kern="100" dirty="0">
                        <a:solidFill>
                          <a:srgbClr val="000066"/>
                        </a:solidFill>
                        <a:effectLst/>
                        <a:latin typeface="Arial" panose="020B0604020202020204" pitchFamily="34" charset="0"/>
                        <a:ea typeface="新細明體" panose="02020500000000000000" pitchFamily="18" charset="-120"/>
                        <a:cs typeface="Arial" panose="020B0604020202020204" pitchFamily="34"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a:lnSpc>
                          <a:spcPct val="100000"/>
                        </a:lnSpc>
                        <a:spcAft>
                          <a:spcPts val="0"/>
                        </a:spcAft>
                      </a:pPr>
                      <a:r>
                        <a:rPr lang="en-US" sz="2800" b="0" kern="0" dirty="0">
                          <a:solidFill>
                            <a:srgbClr val="000066"/>
                          </a:solidFill>
                          <a:effectLst/>
                          <a:latin typeface="華康中圓體" panose="020F0509000000000000" pitchFamily="49" charset="-120"/>
                          <a:ea typeface="華康中圓體" panose="020F0509000000000000" pitchFamily="49" charset="-120"/>
                          <a:cs typeface="Arial" panose="020B0604020202020204" pitchFamily="34" charset="0"/>
                        </a:rPr>
                        <a:t>928,279</a:t>
                      </a:r>
                      <a:endParaRPr lang="zh-TW" sz="2800" b="0" kern="100" dirty="0">
                        <a:solidFill>
                          <a:srgbClr val="000066"/>
                        </a:solidFill>
                        <a:effectLst/>
                        <a:latin typeface="華康中圓體" panose="020F0509000000000000" pitchFamily="49" charset="-120"/>
                        <a:ea typeface="華康中圓體" panose="020F0509000000000000" pitchFamily="49" charset="-120"/>
                        <a:cs typeface="Arial" panose="020B0604020202020204" pitchFamily="34"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a:lnSpc>
                          <a:spcPct val="100000"/>
                        </a:lnSpc>
                        <a:spcAft>
                          <a:spcPts val="0"/>
                        </a:spcAft>
                      </a:pPr>
                      <a:r>
                        <a:rPr lang="en-US" sz="2800" b="0" kern="0" dirty="0">
                          <a:solidFill>
                            <a:srgbClr val="000066"/>
                          </a:solidFill>
                          <a:effectLst/>
                          <a:latin typeface="華康中圓體" panose="020F0509000000000000" pitchFamily="49" charset="-120"/>
                          <a:ea typeface="華康中圓體" panose="020F0509000000000000" pitchFamily="49" charset="-120"/>
                          <a:cs typeface="Arial" panose="020B0604020202020204" pitchFamily="34" charset="0"/>
                        </a:rPr>
                        <a:t>100</a:t>
                      </a:r>
                      <a:endParaRPr lang="zh-TW" sz="2800" b="0" kern="100" dirty="0">
                        <a:solidFill>
                          <a:srgbClr val="000066"/>
                        </a:solidFill>
                        <a:effectLst/>
                        <a:latin typeface="華康中圓體" panose="020F0509000000000000" pitchFamily="49" charset="-120"/>
                        <a:ea typeface="華康中圓體" panose="020F0509000000000000" pitchFamily="49" charset="-120"/>
                        <a:cs typeface="Arial" panose="020B0604020202020204" pitchFamily="34"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44247142"/>
                  </a:ext>
                </a:extLst>
              </a:tr>
            </a:tbl>
          </a:graphicData>
        </a:graphic>
      </p:graphicFrame>
      <p:sp>
        <p:nvSpPr>
          <p:cNvPr id="4" name="矩形 3"/>
          <p:cNvSpPr/>
          <p:nvPr/>
        </p:nvSpPr>
        <p:spPr>
          <a:xfrm>
            <a:off x="1338988" y="218413"/>
            <a:ext cx="8502352" cy="652941"/>
          </a:xfrm>
          <a:prstGeom prst="rect">
            <a:avLst/>
          </a:prstGeom>
        </p:spPr>
        <p:txBody>
          <a:bodyPr wrap="square">
            <a:spAutoFit/>
          </a:bodyPr>
          <a:lstStyle/>
          <a:p>
            <a:pPr algn="ctr"/>
            <a:r>
              <a:rPr lang="en-US" altLang="zh-TW" sz="3600" b="0" i="0" dirty="0">
                <a:solidFill>
                  <a:srgbClr val="A50021"/>
                </a:solidFill>
                <a:latin typeface="華康中特圓體" panose="020F0809000000000000" pitchFamily="49" charset="-120"/>
                <a:ea typeface="華康中特圓體" panose="020F0809000000000000" pitchFamily="49" charset="-120"/>
              </a:rPr>
              <a:t>1956</a:t>
            </a:r>
            <a:r>
              <a:rPr lang="zh-TW" altLang="en-US" sz="3600" b="0" i="0" dirty="0">
                <a:solidFill>
                  <a:srgbClr val="A50021"/>
                </a:solidFill>
                <a:latin typeface="華康中特圓體" panose="020F0809000000000000" pitchFamily="49" charset="-120"/>
                <a:ea typeface="華康中特圓體" panose="020F0809000000000000" pitchFamily="49" charset="-120"/>
                <a:cs typeface="Times New Roman" panose="02020603050405020304" pitchFamily="18" charset="0"/>
              </a:rPr>
              <a:t>年</a:t>
            </a:r>
            <a:r>
              <a:rPr lang="zh-TW" altLang="zh-TW" sz="3600" b="0" i="0" dirty="0">
                <a:solidFill>
                  <a:srgbClr val="A50021"/>
                </a:solidFill>
                <a:latin typeface="華康中特圓體" panose="020F0809000000000000" pitchFamily="49" charset="-120"/>
                <a:ea typeface="華康中特圓體" panose="020F0809000000000000" pitchFamily="49" charset="-120"/>
                <a:cs typeface="Times New Roman" panose="02020603050405020304" pitchFamily="18" charset="0"/>
              </a:rPr>
              <a:t>在台</a:t>
            </a:r>
            <a:r>
              <a:rPr lang="zh-TW" altLang="en-US" sz="3600" b="0" i="0" dirty="0">
                <a:solidFill>
                  <a:srgbClr val="A50021"/>
                </a:solidFill>
                <a:latin typeface="華康中特圓體" panose="020F0809000000000000" pitchFamily="49" charset="-120"/>
                <a:ea typeface="華康中特圓體" panose="020F0809000000000000" pitchFamily="49" charset="-120"/>
                <a:cs typeface="Times New Roman" panose="02020603050405020304" pitchFamily="18" charset="0"/>
              </a:rPr>
              <a:t>灣</a:t>
            </a:r>
            <a:r>
              <a:rPr lang="zh-TW" altLang="zh-TW" sz="3600" b="0" i="0" dirty="0">
                <a:solidFill>
                  <a:srgbClr val="A50021"/>
                </a:solidFill>
                <a:latin typeface="華康中特圓體" panose="020F0809000000000000" pitchFamily="49" charset="-120"/>
                <a:ea typeface="華康中特圓體" panose="020F0809000000000000" pitchFamily="49" charset="-120"/>
                <a:cs typeface="Times New Roman" panose="02020603050405020304" pitchFamily="18" charset="0"/>
              </a:rPr>
              <a:t>外省籍人口原籍數量</a:t>
            </a:r>
            <a:endParaRPr lang="zh-TW" altLang="en-US" sz="3600" b="0" i="0" dirty="0">
              <a:solidFill>
                <a:srgbClr val="A50021"/>
              </a:solidFill>
              <a:latin typeface="華康中特圓體" panose="020F0809000000000000" pitchFamily="49" charset="-120"/>
              <a:ea typeface="華康中特圓體" panose="020F0809000000000000" pitchFamily="49" charset="-120"/>
            </a:endParaRPr>
          </a:p>
        </p:txBody>
      </p:sp>
      <p:sp>
        <p:nvSpPr>
          <p:cNvPr id="5" name="矩形 4"/>
          <p:cNvSpPr/>
          <p:nvPr/>
        </p:nvSpPr>
        <p:spPr>
          <a:xfrm>
            <a:off x="482138" y="5575194"/>
            <a:ext cx="11393736" cy="954107"/>
          </a:xfrm>
          <a:prstGeom prst="rect">
            <a:avLst/>
          </a:prstGeom>
        </p:spPr>
        <p:txBody>
          <a:bodyPr wrap="square">
            <a:spAutoFit/>
          </a:bodyPr>
          <a:lstStyle/>
          <a:p>
            <a:r>
              <a:rPr lang="zh-TW" altLang="zh-TW" sz="2800" b="1" dirty="0">
                <a:solidFill>
                  <a:srgbClr val="322ED2"/>
                </a:solidFill>
                <a:latin typeface="華康標楷體" panose="03000509000000000000" pitchFamily="65" charset="-120"/>
                <a:ea typeface="華康標楷體" panose="03000509000000000000" pitchFamily="65" charset="-120"/>
              </a:rPr>
              <a:t>資料來源：台灣省政府戶口普查處《</a:t>
            </a:r>
            <a:r>
              <a:rPr lang="zh-TW" altLang="zh-TW" sz="2800" b="1" dirty="0">
                <a:solidFill>
                  <a:srgbClr val="322ED2"/>
                </a:solidFill>
                <a:latin typeface="華康標楷體" panose="03000509000000000000" pitchFamily="65" charset="-120"/>
                <a:ea typeface="華康標楷體" panose="03000509000000000000" pitchFamily="65" charset="-120"/>
                <a:cs typeface="Arial" panose="020B0604020202020204" pitchFamily="34" charset="0"/>
              </a:rPr>
              <a:t>中華民國</a:t>
            </a:r>
            <a:r>
              <a:rPr lang="en-US" altLang="zh-TW" sz="2800" dirty="0">
                <a:solidFill>
                  <a:srgbClr val="322ED2"/>
                </a:solidFill>
                <a:latin typeface="Arial" panose="020B0604020202020204" pitchFamily="34" charset="0"/>
                <a:ea typeface="華康標楷體" panose="03000509000000000000" pitchFamily="65" charset="-120"/>
                <a:cs typeface="Arial" panose="020B0604020202020204" pitchFamily="34" charset="0"/>
              </a:rPr>
              <a:t>45</a:t>
            </a:r>
            <a:r>
              <a:rPr lang="zh-TW" altLang="en-US" sz="2800" b="1" dirty="0">
                <a:solidFill>
                  <a:srgbClr val="322ED2"/>
                </a:solidFill>
                <a:latin typeface="Arial" panose="020B0604020202020204" pitchFamily="34" charset="0"/>
                <a:ea typeface="華康標楷體" panose="03000509000000000000" pitchFamily="65" charset="-120"/>
                <a:cs typeface="Arial" panose="020B0604020202020204" pitchFamily="34" charset="0"/>
              </a:rPr>
              <a:t>年</a:t>
            </a:r>
            <a:r>
              <a:rPr lang="zh-TW" altLang="zh-TW" sz="2800" b="1" dirty="0">
                <a:solidFill>
                  <a:srgbClr val="322ED2"/>
                </a:solidFill>
                <a:latin typeface="Arial" panose="020B0604020202020204" pitchFamily="34" charset="0"/>
                <a:ea typeface="華康標楷體" panose="03000509000000000000" pitchFamily="65" charset="-120"/>
                <a:cs typeface="Arial" panose="020B0604020202020204" pitchFamily="34" charset="0"/>
              </a:rPr>
              <a:t>戶口普查報告書》</a:t>
            </a:r>
            <a:r>
              <a:rPr lang="zh-TW" altLang="en-US" sz="2800" b="1" dirty="0">
                <a:solidFill>
                  <a:srgbClr val="322ED2"/>
                </a:solidFill>
                <a:latin typeface="Arial" panose="020B0604020202020204" pitchFamily="34" charset="0"/>
                <a:ea typeface="華康標楷體" panose="03000509000000000000" pitchFamily="65" charset="-120"/>
                <a:cs typeface="Arial" panose="020B0604020202020204" pitchFamily="34" charset="0"/>
              </a:rPr>
              <a:t>，</a:t>
            </a:r>
            <a:r>
              <a:rPr lang="zh-TW" altLang="zh-TW" sz="2800" b="1" dirty="0">
                <a:solidFill>
                  <a:srgbClr val="322ED2"/>
                </a:solidFill>
                <a:latin typeface="Arial" panose="020B0604020202020204" pitchFamily="34" charset="0"/>
                <a:ea typeface="華康標楷體" panose="03000509000000000000" pitchFamily="65" charset="-120"/>
                <a:cs typeface="Arial" panose="020B0604020202020204" pitchFamily="34" charset="0"/>
              </a:rPr>
              <a:t>台灣省政府</a:t>
            </a:r>
            <a:r>
              <a:rPr lang="en-US" altLang="zh-TW" sz="2800" dirty="0">
                <a:solidFill>
                  <a:srgbClr val="322ED2"/>
                </a:solidFill>
                <a:latin typeface="Arial" panose="020B0604020202020204" pitchFamily="34" charset="0"/>
                <a:ea typeface="華康標楷體" panose="03000509000000000000" pitchFamily="65" charset="-120"/>
                <a:cs typeface="Arial" panose="020B0604020202020204" pitchFamily="34" charset="0"/>
              </a:rPr>
              <a:t>1957</a:t>
            </a:r>
            <a:r>
              <a:rPr lang="zh-TW" altLang="en-US" sz="2800" b="1" dirty="0">
                <a:solidFill>
                  <a:srgbClr val="322ED2"/>
                </a:solidFill>
                <a:latin typeface="華康標楷體" panose="03000509000000000000" pitchFamily="65" charset="-120"/>
                <a:ea typeface="華康標楷體" panose="03000509000000000000" pitchFamily="65" charset="-120"/>
                <a:cs typeface="Arial" panose="020B0604020202020204" pitchFamily="34" charset="0"/>
              </a:rPr>
              <a:t>年編印</a:t>
            </a:r>
            <a:r>
              <a:rPr lang="zh-TW" altLang="zh-TW" sz="2800" b="1" dirty="0">
                <a:solidFill>
                  <a:srgbClr val="322ED2"/>
                </a:solidFill>
                <a:latin typeface="Arial" panose="020B0604020202020204" pitchFamily="34" charset="0"/>
                <a:ea typeface="華康標楷體" panose="03000509000000000000" pitchFamily="65" charset="-120"/>
                <a:cs typeface="Arial" panose="020B0604020202020204" pitchFamily="34" charset="0"/>
              </a:rPr>
              <a:t>。</a:t>
            </a:r>
            <a:endParaRPr lang="zh-TW" altLang="en-US" sz="2800" b="1" dirty="0">
              <a:solidFill>
                <a:srgbClr val="322ED2"/>
              </a:solidFill>
              <a:latin typeface="Arial" panose="020B0604020202020204" pitchFamily="34" charset="0"/>
              <a:ea typeface="華康標楷體" panose="03000509000000000000" pitchFamily="65" charset="-120"/>
              <a:cs typeface="Arial" panose="020B0604020202020204" pitchFamily="34" charset="0"/>
            </a:endParaRPr>
          </a:p>
        </p:txBody>
      </p:sp>
      <p:sp>
        <p:nvSpPr>
          <p:cNvPr id="2" name="矩形 1"/>
          <p:cNvSpPr/>
          <p:nvPr/>
        </p:nvSpPr>
        <p:spPr>
          <a:xfrm>
            <a:off x="384916" y="871354"/>
            <a:ext cx="11465562" cy="954107"/>
          </a:xfrm>
          <a:prstGeom prst="rect">
            <a:avLst/>
          </a:prstGeom>
        </p:spPr>
        <p:txBody>
          <a:bodyPr wrap="square">
            <a:spAutoFit/>
          </a:bodyPr>
          <a:lstStyle/>
          <a:p>
            <a:r>
              <a:rPr lang="en-US" altLang="zh-TW" sz="2800" dirty="0">
                <a:solidFill>
                  <a:srgbClr val="000066"/>
                </a:solidFill>
                <a:latin typeface="華康中圓體" panose="020F0509000000000000" pitchFamily="49" charset="-120"/>
                <a:ea typeface="華康中圓體" panose="020F0509000000000000" pitchFamily="49" charset="-120"/>
              </a:rPr>
              <a:t>1956</a:t>
            </a:r>
            <a:r>
              <a:rPr lang="zh-TW" altLang="en-US" sz="2800" dirty="0">
                <a:solidFill>
                  <a:srgbClr val="000066"/>
                </a:solidFill>
                <a:latin typeface="華康中圓體" panose="020F0509000000000000" pitchFamily="49" charset="-120"/>
                <a:ea typeface="華康中圓體" panose="020F0509000000000000" pitchFamily="49" charset="-120"/>
              </a:rPr>
              <a:t>年</a:t>
            </a:r>
            <a:r>
              <a:rPr lang="en-US" altLang="zh-TW" sz="2800" dirty="0">
                <a:solidFill>
                  <a:srgbClr val="000066"/>
                </a:solidFill>
                <a:latin typeface="華康中圓體" panose="020F0509000000000000" pitchFamily="49" charset="-120"/>
                <a:ea typeface="華康中圓體" panose="020F0509000000000000" pitchFamily="49" charset="-120"/>
              </a:rPr>
              <a:t>9</a:t>
            </a:r>
            <a:r>
              <a:rPr lang="zh-TW" altLang="en-US" sz="2800" dirty="0">
                <a:solidFill>
                  <a:srgbClr val="000066"/>
                </a:solidFill>
                <a:latin typeface="華康中圓體" panose="020F0509000000000000" pitchFamily="49" charset="-120"/>
                <a:ea typeface="華康中圓體" panose="020F0509000000000000" pitchFamily="49" charset="-120"/>
              </a:rPr>
              <a:t>月</a:t>
            </a:r>
            <a:r>
              <a:rPr lang="en-US" altLang="zh-TW" sz="2800" dirty="0">
                <a:solidFill>
                  <a:srgbClr val="000066"/>
                </a:solidFill>
                <a:latin typeface="華康中圓體" panose="020F0509000000000000" pitchFamily="49" charset="-120"/>
                <a:ea typeface="華康中圓體" panose="020F0509000000000000" pitchFamily="49" charset="-120"/>
              </a:rPr>
              <a:t>16</a:t>
            </a:r>
            <a:r>
              <a:rPr lang="zh-TW" altLang="en-US" sz="2800" dirty="0">
                <a:solidFill>
                  <a:srgbClr val="000066"/>
                </a:solidFill>
                <a:latin typeface="華康中圓體" panose="020F0509000000000000" pitchFamily="49" charset="-120"/>
                <a:ea typeface="華康中圓體" panose="020F0509000000000000" pitchFamily="49" charset="-120"/>
              </a:rPr>
              <a:t>日台灣省政府戶口普查處公布：台灣人口達到</a:t>
            </a:r>
            <a:r>
              <a:rPr lang="en-US" altLang="zh-TW" sz="2800" dirty="0">
                <a:solidFill>
                  <a:srgbClr val="000066"/>
                </a:solidFill>
                <a:latin typeface="華康中圓體" panose="020F0509000000000000" pitchFamily="49" charset="-120"/>
                <a:ea typeface="華康中圓體" panose="020F0509000000000000" pitchFamily="49" charset="-120"/>
              </a:rPr>
              <a:t>9,225,426</a:t>
            </a:r>
            <a:r>
              <a:rPr lang="zh-TW" altLang="en-US" sz="2800" dirty="0">
                <a:solidFill>
                  <a:srgbClr val="000066"/>
                </a:solidFill>
                <a:latin typeface="華康中圓體" panose="020F0509000000000000" pitchFamily="49" charset="-120"/>
                <a:ea typeface="華康中圓體" panose="020F0509000000000000" pitchFamily="49" charset="-120"/>
              </a:rPr>
              <a:t>人。本島人有</a:t>
            </a:r>
            <a:r>
              <a:rPr lang="en-US" altLang="zh-TW" sz="2800" dirty="0">
                <a:solidFill>
                  <a:srgbClr val="000066"/>
                </a:solidFill>
                <a:latin typeface="華康中圓體" panose="020F0509000000000000" pitchFamily="49" charset="-120"/>
                <a:ea typeface="華康中圓體" panose="020F0509000000000000" pitchFamily="49" charset="-120"/>
              </a:rPr>
              <a:t>8,297,147</a:t>
            </a:r>
            <a:r>
              <a:rPr lang="zh-TW" altLang="en-US" sz="2800" dirty="0">
                <a:solidFill>
                  <a:srgbClr val="000066"/>
                </a:solidFill>
                <a:latin typeface="華康中圓體" panose="020F0509000000000000" pitchFamily="49" charset="-120"/>
                <a:ea typeface="華康中圓體" panose="020F0509000000000000" pitchFamily="49" charset="-120"/>
              </a:rPr>
              <a:t>人，佔約九成；中國人有</a:t>
            </a:r>
            <a:r>
              <a:rPr lang="en-US" altLang="zh-TW" sz="2800" dirty="0">
                <a:solidFill>
                  <a:srgbClr val="000066"/>
                </a:solidFill>
                <a:latin typeface="華康中圓體" panose="020F0509000000000000" pitchFamily="49" charset="-120"/>
                <a:ea typeface="華康中圓體" panose="020F0509000000000000" pitchFamily="49" charset="-120"/>
              </a:rPr>
              <a:t>928,279</a:t>
            </a:r>
            <a:r>
              <a:rPr lang="zh-TW" altLang="en-US" sz="2800" dirty="0">
                <a:solidFill>
                  <a:srgbClr val="000066"/>
                </a:solidFill>
                <a:latin typeface="華康中圓體" panose="020F0509000000000000" pitchFamily="49" charset="-120"/>
                <a:ea typeface="華康中圓體" panose="020F0509000000000000" pitchFamily="49" charset="-120"/>
              </a:rPr>
              <a:t>人，僅佔約一成。</a:t>
            </a:r>
            <a:endParaRPr lang="zh-TW" altLang="en-US" sz="2800" dirty="0"/>
          </a:p>
        </p:txBody>
      </p:sp>
    </p:spTree>
    <p:extLst>
      <p:ext uri="{BB962C8B-B14F-4D97-AF65-F5344CB8AC3E}">
        <p14:creationId xmlns:p14="http://schemas.microsoft.com/office/powerpoint/2010/main" val="2345319686"/>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7863634" y="672407"/>
            <a:ext cx="4051685" cy="5837495"/>
          </a:xfrm>
          <a:prstGeom prst="rect">
            <a:avLst/>
          </a:prstGeom>
        </p:spPr>
        <p:txBody>
          <a:bodyPr wrap="square">
            <a:spAutoFit/>
          </a:bodyPr>
          <a:lstStyle/>
          <a:p>
            <a:pPr algn="just" hangingPunct="0">
              <a:lnSpc>
                <a:spcPts val="3200"/>
              </a:lnSpc>
            </a:pPr>
            <a:r>
              <a:rPr lang="en-US" altLang="zh-TW" sz="2800" dirty="0">
                <a:solidFill>
                  <a:srgbClr val="000066"/>
                </a:solidFill>
                <a:latin typeface="華康中圓體" panose="020F0509000000000000" pitchFamily="49" charset="-120"/>
                <a:ea typeface="華康中圓體" panose="020F0509000000000000" pitchFamily="49" charset="-120"/>
              </a:rPr>
              <a:t>1946</a:t>
            </a:r>
            <a:r>
              <a:rPr lang="zh-TW" altLang="en-US" sz="2800" dirty="0">
                <a:solidFill>
                  <a:srgbClr val="000066"/>
                </a:solidFill>
                <a:latin typeface="華康中圓體" panose="020F0509000000000000" pitchFamily="49" charset="-120"/>
                <a:ea typeface="華康中圓體" panose="020F0509000000000000" pitchFamily="49" charset="-120"/>
              </a:rPr>
              <a:t>年到</a:t>
            </a:r>
            <a:r>
              <a:rPr lang="en-US" altLang="zh-TW" sz="2800" dirty="0">
                <a:solidFill>
                  <a:srgbClr val="000066"/>
                </a:solidFill>
                <a:latin typeface="華康中圓體" panose="020F0509000000000000" pitchFamily="49" charset="-120"/>
                <a:ea typeface="華康中圓體" panose="020F0509000000000000" pitchFamily="49" charset="-120"/>
              </a:rPr>
              <a:t>1956</a:t>
            </a:r>
            <a:r>
              <a:rPr lang="zh-TW" altLang="en-US" sz="2800" dirty="0">
                <a:solidFill>
                  <a:srgbClr val="000066"/>
                </a:solidFill>
                <a:latin typeface="華康中圓體" panose="020F0509000000000000" pitchFamily="49" charset="-120"/>
                <a:ea typeface="華康中圓體" panose="020F0509000000000000" pitchFamily="49" charset="-120"/>
              </a:rPr>
              <a:t>年台灣省政府每年人口調查如左表。雖然混有外來血統，例如閩客、荷西、日本等，但終</a:t>
            </a:r>
            <a:r>
              <a:rPr lang="zh-TW" altLang="en-US" sz="2800" dirty="0">
                <a:solidFill>
                  <a:srgbClr val="000066"/>
                </a:solidFill>
                <a:latin typeface="華康細圓體" panose="020F0309000000000000" pitchFamily="49" charset="-120"/>
                <a:ea typeface="華康細圓體" panose="020F0309000000000000" pitchFamily="49" charset="-120"/>
              </a:rPr>
              <a:t>屬</a:t>
            </a:r>
            <a:r>
              <a:rPr lang="zh-TW" altLang="en-US" sz="2800" dirty="0">
                <a:solidFill>
                  <a:srgbClr val="000066"/>
                </a:solidFill>
                <a:latin typeface="華康中圓體" panose="020F0509000000000000" pitchFamily="49" charset="-120"/>
                <a:ea typeface="華康中圓體" panose="020F0509000000000000" pitchFamily="49" charset="-120"/>
              </a:rPr>
              <a:t>少數，已溶入於絕對多數的原住民血統中，</a:t>
            </a:r>
            <a:r>
              <a:rPr lang="zh-TW" altLang="zh-TW" sz="2800" dirty="0">
                <a:solidFill>
                  <a:srgbClr val="000066"/>
                </a:solidFill>
                <a:latin typeface="華康中圓體" panose="020F0509000000000000" pitchFamily="49" charset="-120"/>
                <a:ea typeface="華康中圓體" panose="020F0509000000000000" pitchFamily="49" charset="-120"/>
              </a:rPr>
              <a:t>由上述可知台灣原住民</a:t>
            </a:r>
            <a:r>
              <a:rPr lang="en-US" altLang="zh-TW" sz="2800" dirty="0">
                <a:solidFill>
                  <a:srgbClr val="000066"/>
                </a:solidFill>
                <a:latin typeface="華康中圓體" panose="020F0509000000000000" pitchFamily="49" charset="-120"/>
                <a:ea typeface="華康中圓體" panose="020F0509000000000000" pitchFamily="49" charset="-120"/>
              </a:rPr>
              <a:t>(</a:t>
            </a:r>
            <a:r>
              <a:rPr lang="zh-TW" altLang="en-US" sz="2800" dirty="0">
                <a:solidFill>
                  <a:srgbClr val="000066"/>
                </a:solidFill>
                <a:latin typeface="華康中圓體" panose="020F0509000000000000" pitchFamily="49" charset="-120"/>
                <a:ea typeface="華康中圓體" panose="020F0509000000000000" pitchFamily="49" charset="-120"/>
              </a:rPr>
              <a:t>本島人</a:t>
            </a:r>
            <a:r>
              <a:rPr lang="en-US" altLang="zh-TW" sz="2800" dirty="0">
                <a:solidFill>
                  <a:srgbClr val="000066"/>
                </a:solidFill>
                <a:latin typeface="華康中圓體" panose="020F0509000000000000" pitchFamily="49" charset="-120"/>
                <a:ea typeface="華康中圓體" panose="020F0509000000000000" pitchFamily="49" charset="-120"/>
              </a:rPr>
              <a:t>)</a:t>
            </a:r>
            <a:r>
              <a:rPr lang="zh-TW" altLang="en-US" sz="2800" dirty="0">
                <a:solidFill>
                  <a:srgbClr val="000066"/>
                </a:solidFill>
                <a:latin typeface="華康中圓體" panose="020F0509000000000000" pitchFamily="49" charset="-120"/>
                <a:ea typeface="華康中圓體" panose="020F0509000000000000" pitchFamily="49" charset="-120"/>
              </a:rPr>
              <a:t>佔最多數，</a:t>
            </a:r>
            <a:r>
              <a:rPr lang="zh-TW" altLang="zh-TW" sz="2800" dirty="0">
                <a:solidFill>
                  <a:srgbClr val="000066"/>
                </a:solidFill>
                <a:latin typeface="華康中圓體" panose="020F0509000000000000" pitchFamily="49" charset="-120"/>
                <a:ea typeface="華康中圓體" panose="020F0509000000000000" pitchFamily="49" charset="-120"/>
              </a:rPr>
              <a:t>其中母系社會平埔族佔</a:t>
            </a:r>
            <a:r>
              <a:rPr lang="zh-TW" altLang="en-US" sz="2800" dirty="0">
                <a:solidFill>
                  <a:srgbClr val="000066"/>
                </a:solidFill>
                <a:latin typeface="華康中圓體" panose="020F0509000000000000" pitchFamily="49" charset="-120"/>
                <a:ea typeface="華康中圓體" panose="020F0509000000000000" pitchFamily="49" charset="-120"/>
              </a:rPr>
              <a:t>絕對</a:t>
            </a:r>
            <a:r>
              <a:rPr lang="zh-TW" altLang="zh-TW" sz="2800" dirty="0">
                <a:solidFill>
                  <a:srgbClr val="000066"/>
                </a:solidFill>
                <a:latin typeface="華康中圓體" panose="020F0509000000000000" pitchFamily="49" charset="-120"/>
                <a:ea typeface="華康中圓體" panose="020F0509000000000000" pitchFamily="49" charset="-120"/>
              </a:rPr>
              <a:t>多數。</a:t>
            </a:r>
            <a:r>
              <a:rPr lang="en-US" altLang="zh-TW" sz="2800" dirty="0">
                <a:solidFill>
                  <a:srgbClr val="000066"/>
                </a:solidFill>
                <a:latin typeface="華康中圓體" panose="020F0509000000000000" pitchFamily="49" charset="-120"/>
                <a:ea typeface="華康中圓體" panose="020F0509000000000000" pitchFamily="49" charset="-120"/>
              </a:rPr>
              <a:t>2020</a:t>
            </a:r>
            <a:r>
              <a:rPr lang="zh-TW" altLang="en-US" sz="2800" dirty="0">
                <a:solidFill>
                  <a:srgbClr val="000066"/>
                </a:solidFill>
                <a:latin typeface="華康中圓體" panose="020F0509000000000000" pitchFamily="49" charset="-120"/>
                <a:ea typeface="華康中圓體" panose="020F0509000000000000" pitchFamily="49" charset="-120"/>
              </a:rPr>
              <a:t>年</a:t>
            </a:r>
            <a:r>
              <a:rPr lang="en-US" altLang="zh-TW" sz="2800" dirty="0">
                <a:solidFill>
                  <a:srgbClr val="000066"/>
                </a:solidFill>
                <a:latin typeface="華康中圓體" panose="020F0509000000000000" pitchFamily="49" charset="-120"/>
                <a:ea typeface="華康中圓體" panose="020F0509000000000000" pitchFamily="49" charset="-120"/>
              </a:rPr>
              <a:t>2</a:t>
            </a:r>
            <a:r>
              <a:rPr lang="zh-TW" altLang="en-US" sz="2800" dirty="0">
                <a:solidFill>
                  <a:srgbClr val="000066"/>
                </a:solidFill>
                <a:latin typeface="華康中圓體" panose="020F0509000000000000" pitchFamily="49" charset="-120"/>
                <a:ea typeface="華康中圓體" panose="020F0509000000000000" pitchFamily="49" charset="-120"/>
              </a:rPr>
              <a:t>月的總人口為</a:t>
            </a:r>
            <a:r>
              <a:rPr lang="en-US" altLang="zh-TW" sz="2800" dirty="0">
                <a:solidFill>
                  <a:srgbClr val="000066"/>
                </a:solidFill>
                <a:latin typeface="華康中圓體" panose="020F0509000000000000" pitchFamily="49" charset="-120"/>
                <a:ea typeface="華康中圓體" panose="020F0509000000000000" pitchFamily="49" charset="-120"/>
              </a:rPr>
              <a:t>23,600,903</a:t>
            </a:r>
            <a:r>
              <a:rPr lang="zh-TW" altLang="en-US" sz="2800" dirty="0">
                <a:solidFill>
                  <a:srgbClr val="000066"/>
                </a:solidFill>
                <a:latin typeface="華康中圓體" panose="020F0509000000000000" pitchFamily="49" charset="-120"/>
                <a:ea typeface="華康中圓體" panose="020F0509000000000000" pitchFamily="49" charset="-120"/>
              </a:rPr>
              <a:t>人，但其中約有二千一百多萬台灣原住民（土著後裔）。</a:t>
            </a:r>
          </a:p>
        </p:txBody>
      </p:sp>
      <p:graphicFrame>
        <p:nvGraphicFramePr>
          <p:cNvPr id="4" name="表格 3"/>
          <p:cNvGraphicFramePr>
            <a:graphicFrameLocks noGrp="1"/>
          </p:cNvGraphicFramePr>
          <p:nvPr>
            <p:extLst>
              <p:ext uri="{D42A27DB-BD31-4B8C-83A1-F6EECF244321}">
                <p14:modId xmlns:p14="http://schemas.microsoft.com/office/powerpoint/2010/main" val="3821036391"/>
              </p:ext>
            </p:extLst>
          </p:nvPr>
        </p:nvGraphicFramePr>
        <p:xfrm>
          <a:off x="459710" y="1061873"/>
          <a:ext cx="7271125" cy="4111020"/>
        </p:xfrm>
        <a:graphic>
          <a:graphicData uri="http://schemas.openxmlformats.org/drawingml/2006/table">
            <a:tbl>
              <a:tblPr firstRow="1" firstCol="1" bandRow="1">
                <a:tableStyleId>{5C22544A-7EE6-4342-B048-85BDC9FD1C3A}</a:tableStyleId>
              </a:tblPr>
              <a:tblGrid>
                <a:gridCol w="1300163">
                  <a:extLst>
                    <a:ext uri="{9D8B030D-6E8A-4147-A177-3AD203B41FA5}">
                      <a16:colId xmlns:a16="http://schemas.microsoft.com/office/drawing/2014/main" val="3578488870"/>
                    </a:ext>
                  </a:extLst>
                </a:gridCol>
                <a:gridCol w="1443527">
                  <a:extLst>
                    <a:ext uri="{9D8B030D-6E8A-4147-A177-3AD203B41FA5}">
                      <a16:colId xmlns:a16="http://schemas.microsoft.com/office/drawing/2014/main" val="4255507576"/>
                    </a:ext>
                  </a:extLst>
                </a:gridCol>
                <a:gridCol w="928323">
                  <a:extLst>
                    <a:ext uri="{9D8B030D-6E8A-4147-A177-3AD203B41FA5}">
                      <a16:colId xmlns:a16="http://schemas.microsoft.com/office/drawing/2014/main" val="3166271722"/>
                    </a:ext>
                  </a:extLst>
                </a:gridCol>
                <a:gridCol w="1222384">
                  <a:extLst>
                    <a:ext uri="{9D8B030D-6E8A-4147-A177-3AD203B41FA5}">
                      <a16:colId xmlns:a16="http://schemas.microsoft.com/office/drawing/2014/main" val="2501010109"/>
                    </a:ext>
                  </a:extLst>
                </a:gridCol>
                <a:gridCol w="933201">
                  <a:extLst>
                    <a:ext uri="{9D8B030D-6E8A-4147-A177-3AD203B41FA5}">
                      <a16:colId xmlns:a16="http://schemas.microsoft.com/office/drawing/2014/main" val="1610777835"/>
                    </a:ext>
                  </a:extLst>
                </a:gridCol>
                <a:gridCol w="1443527">
                  <a:extLst>
                    <a:ext uri="{9D8B030D-6E8A-4147-A177-3AD203B41FA5}">
                      <a16:colId xmlns:a16="http://schemas.microsoft.com/office/drawing/2014/main" val="1818423619"/>
                    </a:ext>
                  </a:extLst>
                </a:gridCol>
              </a:tblGrid>
              <a:tr h="453272">
                <a:tc>
                  <a:txBody>
                    <a:bodyPr/>
                    <a:lstStyle/>
                    <a:p>
                      <a:pPr algn="ctr">
                        <a:lnSpc>
                          <a:spcPts val="2600"/>
                        </a:lnSpc>
                        <a:spcAft>
                          <a:spcPts val="0"/>
                        </a:spcAft>
                      </a:pPr>
                      <a:r>
                        <a:rPr lang="zh-TW" altLang="en-US" sz="2400" b="0" kern="100" dirty="0">
                          <a:solidFill>
                            <a:schemeClr val="tx1"/>
                          </a:solidFill>
                          <a:effectLst/>
                          <a:latin typeface="華康中圓體" panose="020F0509000000000000" pitchFamily="49" charset="-120"/>
                          <a:ea typeface="華康中圓體" panose="020F0509000000000000" pitchFamily="49" charset="-120"/>
                        </a:rPr>
                        <a:t>年</a:t>
                      </a:r>
                      <a:r>
                        <a:rPr lang="zh-TW" sz="2400" b="0" kern="100" dirty="0">
                          <a:solidFill>
                            <a:schemeClr val="tx1"/>
                          </a:solidFill>
                          <a:effectLst/>
                          <a:latin typeface="華康中圓體" panose="020F0509000000000000" pitchFamily="49" charset="-120"/>
                          <a:ea typeface="華康中圓體" panose="020F0509000000000000" pitchFamily="49" charset="-120"/>
                        </a:rPr>
                        <a:t>代</a:t>
                      </a:r>
                      <a:endParaRPr lang="zh-TW" sz="2400" b="0" kern="100" dirty="0">
                        <a:solidFill>
                          <a:schemeClr val="tx1"/>
                        </a:solidFill>
                        <a:effectLst/>
                        <a:latin typeface="華康中圓體" panose="020F0509000000000000" pitchFamily="49" charset="-120"/>
                        <a:ea typeface="華康中圓體" panose="020F0509000000000000" pitchFamily="49" charset="-120"/>
                        <a:cs typeface="Times New Roman" panose="02020603050405020304" pitchFamily="18" charset="0"/>
                      </a:endParaRPr>
                    </a:p>
                  </a:txBody>
                  <a:tcPr marL="35761" marR="3576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lnSpc>
                          <a:spcPts val="2600"/>
                        </a:lnSpc>
                        <a:spcAft>
                          <a:spcPts val="0"/>
                        </a:spcAft>
                      </a:pPr>
                      <a:r>
                        <a:rPr lang="zh-TW" sz="2400" b="0" kern="100" dirty="0">
                          <a:solidFill>
                            <a:schemeClr val="tx1"/>
                          </a:solidFill>
                          <a:effectLst/>
                          <a:latin typeface="華康中圓體" panose="020F0509000000000000" pitchFamily="49" charset="-120"/>
                          <a:ea typeface="華康中圓體" panose="020F0509000000000000" pitchFamily="49" charset="-120"/>
                        </a:rPr>
                        <a:t>本島人</a:t>
                      </a:r>
                      <a:endParaRPr lang="zh-TW" sz="2400" b="0" kern="100" dirty="0">
                        <a:solidFill>
                          <a:schemeClr val="tx1"/>
                        </a:solidFill>
                        <a:effectLst/>
                        <a:latin typeface="華康中圓體" panose="020F0509000000000000" pitchFamily="49" charset="-120"/>
                        <a:ea typeface="華康中圓體" panose="020F0509000000000000" pitchFamily="49" charset="-120"/>
                        <a:cs typeface="Times New Roman" panose="02020603050405020304" pitchFamily="18" charset="0"/>
                      </a:endParaRPr>
                    </a:p>
                  </a:txBody>
                  <a:tcPr marL="35761" marR="3576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lnSpc>
                          <a:spcPts val="2600"/>
                        </a:lnSpc>
                        <a:spcAft>
                          <a:spcPts val="0"/>
                        </a:spcAft>
                      </a:pPr>
                      <a:r>
                        <a:rPr lang="zh-TW" sz="2400" b="0" kern="100" dirty="0">
                          <a:solidFill>
                            <a:schemeClr val="tx1"/>
                          </a:solidFill>
                          <a:effectLst/>
                          <a:latin typeface="華康中圓體" panose="020F0509000000000000" pitchFamily="49" charset="-120"/>
                          <a:ea typeface="華康中圓體" panose="020F0509000000000000" pitchFamily="49" charset="-120"/>
                        </a:rPr>
                        <a:t>％</a:t>
                      </a:r>
                      <a:endParaRPr lang="zh-TW" sz="2400" b="0" kern="100" dirty="0">
                        <a:solidFill>
                          <a:schemeClr val="tx1"/>
                        </a:solidFill>
                        <a:effectLst/>
                        <a:latin typeface="華康中圓體" panose="020F0509000000000000" pitchFamily="49" charset="-120"/>
                        <a:ea typeface="華康中圓體" panose="020F0509000000000000" pitchFamily="49" charset="-120"/>
                        <a:cs typeface="Times New Roman" panose="02020603050405020304" pitchFamily="18" charset="0"/>
                      </a:endParaRPr>
                    </a:p>
                  </a:txBody>
                  <a:tcPr marL="35761" marR="357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lnSpc>
                          <a:spcPts val="2600"/>
                        </a:lnSpc>
                        <a:spcAft>
                          <a:spcPts val="0"/>
                        </a:spcAft>
                      </a:pPr>
                      <a:r>
                        <a:rPr lang="zh-TW" sz="2400" b="0" kern="100" dirty="0">
                          <a:solidFill>
                            <a:schemeClr val="tx1"/>
                          </a:solidFill>
                          <a:effectLst/>
                          <a:latin typeface="華康中圓體" panose="020F0509000000000000" pitchFamily="49" charset="-120"/>
                          <a:ea typeface="華康中圓體" panose="020F0509000000000000" pitchFamily="49" charset="-120"/>
                        </a:rPr>
                        <a:t>中國人</a:t>
                      </a:r>
                      <a:endParaRPr lang="zh-TW" sz="2400" b="0" kern="100" dirty="0">
                        <a:solidFill>
                          <a:schemeClr val="tx1"/>
                        </a:solidFill>
                        <a:effectLst/>
                        <a:latin typeface="華康中圓體" panose="020F0509000000000000" pitchFamily="49" charset="-120"/>
                        <a:ea typeface="華康中圓體" panose="020F0509000000000000" pitchFamily="49" charset="-120"/>
                        <a:cs typeface="Times New Roman" panose="02020603050405020304" pitchFamily="18" charset="0"/>
                      </a:endParaRPr>
                    </a:p>
                  </a:txBody>
                  <a:tcPr marL="35761" marR="3576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lnSpc>
                          <a:spcPts val="2600"/>
                        </a:lnSpc>
                        <a:spcAft>
                          <a:spcPts val="0"/>
                        </a:spcAft>
                      </a:pPr>
                      <a:r>
                        <a:rPr lang="zh-TW" sz="2400" b="0" kern="100" dirty="0">
                          <a:solidFill>
                            <a:schemeClr val="tx1"/>
                          </a:solidFill>
                          <a:effectLst/>
                          <a:latin typeface="華康中圓體" panose="020F0509000000000000" pitchFamily="49" charset="-120"/>
                          <a:ea typeface="華康中圓體" panose="020F0509000000000000" pitchFamily="49" charset="-120"/>
                        </a:rPr>
                        <a:t>％</a:t>
                      </a:r>
                      <a:endParaRPr lang="zh-TW" sz="2400" b="0" kern="100" dirty="0">
                        <a:solidFill>
                          <a:schemeClr val="tx1"/>
                        </a:solidFill>
                        <a:effectLst/>
                        <a:latin typeface="華康中圓體" panose="020F0509000000000000" pitchFamily="49" charset="-120"/>
                        <a:ea typeface="華康中圓體" panose="020F0509000000000000" pitchFamily="49" charset="-120"/>
                        <a:cs typeface="Times New Roman" panose="02020603050405020304" pitchFamily="18" charset="0"/>
                      </a:endParaRPr>
                    </a:p>
                  </a:txBody>
                  <a:tcPr marL="35761" marR="357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lnSpc>
                          <a:spcPts val="2600"/>
                        </a:lnSpc>
                        <a:spcAft>
                          <a:spcPts val="0"/>
                        </a:spcAft>
                      </a:pPr>
                      <a:r>
                        <a:rPr lang="zh-TW" sz="2400" b="0" kern="100" dirty="0">
                          <a:solidFill>
                            <a:schemeClr val="tx1"/>
                          </a:solidFill>
                          <a:effectLst/>
                          <a:latin typeface="華康中圓體" panose="020F0509000000000000" pitchFamily="49" charset="-120"/>
                          <a:ea typeface="華康中圓體" panose="020F0509000000000000" pitchFamily="49" charset="-120"/>
                        </a:rPr>
                        <a:t>總人口</a:t>
                      </a:r>
                      <a:endParaRPr lang="zh-TW" sz="2400" b="0" kern="100" dirty="0">
                        <a:solidFill>
                          <a:schemeClr val="tx1"/>
                        </a:solidFill>
                        <a:effectLst/>
                        <a:latin typeface="華康中圓體" panose="020F0509000000000000" pitchFamily="49" charset="-120"/>
                        <a:ea typeface="華康中圓體" panose="020F0509000000000000" pitchFamily="49" charset="-120"/>
                        <a:cs typeface="Times New Roman" panose="02020603050405020304" pitchFamily="18" charset="0"/>
                      </a:endParaRPr>
                    </a:p>
                  </a:txBody>
                  <a:tcPr marL="35761" marR="3576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933738740"/>
                  </a:ext>
                </a:extLst>
              </a:tr>
              <a:tr h="453272">
                <a:tc>
                  <a:txBody>
                    <a:bodyPr/>
                    <a:lstStyle/>
                    <a:p>
                      <a:pPr algn="ctr">
                        <a:lnSpc>
                          <a:spcPts val="2600"/>
                        </a:lnSpc>
                        <a:spcAft>
                          <a:spcPts val="0"/>
                        </a:spcAft>
                      </a:pPr>
                      <a:r>
                        <a:rPr lang="en-US" sz="2400" b="0" kern="100" dirty="0">
                          <a:solidFill>
                            <a:schemeClr val="tx1"/>
                          </a:solidFill>
                          <a:effectLst/>
                          <a:latin typeface="華康中圓體" panose="020F0509000000000000" pitchFamily="49" charset="-120"/>
                          <a:ea typeface="華康中圓體" panose="020F0509000000000000" pitchFamily="49" charset="-120"/>
                        </a:rPr>
                        <a:t>1946</a:t>
                      </a:r>
                      <a:r>
                        <a:rPr lang="zh-TW" altLang="en-US" sz="2400" b="0" kern="100" dirty="0">
                          <a:solidFill>
                            <a:schemeClr val="tx1"/>
                          </a:solidFill>
                          <a:effectLst/>
                          <a:latin typeface="華康中圓體" panose="020F0509000000000000" pitchFamily="49" charset="-120"/>
                          <a:ea typeface="華康中圓體" panose="020F0509000000000000" pitchFamily="49" charset="-120"/>
                        </a:rPr>
                        <a:t>年</a:t>
                      </a:r>
                      <a:endParaRPr lang="zh-TW" sz="2400" b="0" kern="100" dirty="0">
                        <a:solidFill>
                          <a:schemeClr val="tx1"/>
                        </a:solidFill>
                        <a:effectLst/>
                        <a:latin typeface="華康中圓體" panose="020F0509000000000000" pitchFamily="49" charset="-120"/>
                        <a:ea typeface="華康中圓體" panose="020F0509000000000000" pitchFamily="49" charset="-120"/>
                        <a:cs typeface="Times New Roman" panose="02020603050405020304" pitchFamily="18" charset="0"/>
                      </a:endParaRPr>
                    </a:p>
                  </a:txBody>
                  <a:tcPr marL="35761" marR="3576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r">
                        <a:lnSpc>
                          <a:spcPts val="2600"/>
                        </a:lnSpc>
                        <a:spcAft>
                          <a:spcPts val="0"/>
                        </a:spcAft>
                      </a:pPr>
                      <a:r>
                        <a:rPr lang="en-US" sz="2000" kern="100" dirty="0">
                          <a:effectLst/>
                          <a:latin typeface="華康中圓體" panose="020F0509000000000000" pitchFamily="49" charset="-120"/>
                          <a:ea typeface="華康中圓體" panose="020F0509000000000000" pitchFamily="49" charset="-120"/>
                        </a:rPr>
                        <a:t>6,05</a:t>
                      </a:r>
                      <a:r>
                        <a:rPr lang="en-US" altLang="zh-TW" sz="2000" kern="100" dirty="0">
                          <a:effectLst/>
                          <a:latin typeface="華康中圓體" panose="020F0509000000000000" pitchFamily="49" charset="-120"/>
                          <a:ea typeface="華康中圓體" panose="020F0509000000000000" pitchFamily="49" charset="-120"/>
                        </a:rPr>
                        <a:t>2</a:t>
                      </a:r>
                      <a:r>
                        <a:rPr lang="en-US" sz="2000" kern="100" dirty="0">
                          <a:effectLst/>
                          <a:latin typeface="華康中圓體" panose="020F0509000000000000" pitchFamily="49" charset="-120"/>
                          <a:ea typeface="華康中圓體" panose="020F0509000000000000" pitchFamily="49" charset="-120"/>
                        </a:rPr>
                        <a:t>,139</a:t>
                      </a:r>
                      <a:endParaRPr lang="zh-TW" sz="2000" kern="100" dirty="0">
                        <a:effectLst/>
                        <a:latin typeface="華康中圓體" panose="020F0509000000000000" pitchFamily="49" charset="-120"/>
                        <a:ea typeface="華康中圓體" panose="020F0509000000000000" pitchFamily="49" charset="-120"/>
                        <a:cs typeface="Times New Roman" panose="02020603050405020304" pitchFamily="18" charset="0"/>
                      </a:endParaRPr>
                    </a:p>
                  </a:txBody>
                  <a:tcPr marL="35761" marR="3576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lnSpc>
                          <a:spcPts val="2600"/>
                        </a:lnSpc>
                        <a:spcAft>
                          <a:spcPts val="0"/>
                        </a:spcAft>
                      </a:pPr>
                      <a:r>
                        <a:rPr lang="en-US" sz="2000" kern="100" dirty="0">
                          <a:effectLst/>
                          <a:latin typeface="華康中圓體" panose="020F0509000000000000" pitchFamily="49" charset="-120"/>
                          <a:ea typeface="華康中圓體" panose="020F0509000000000000" pitchFamily="49" charset="-120"/>
                        </a:rPr>
                        <a:t>99.38</a:t>
                      </a:r>
                      <a:endParaRPr lang="zh-TW" sz="2000" kern="100" dirty="0">
                        <a:effectLst/>
                        <a:latin typeface="華康中圓體" panose="020F0509000000000000" pitchFamily="49" charset="-120"/>
                        <a:ea typeface="華康中圓體" panose="020F0509000000000000" pitchFamily="49" charset="-120"/>
                        <a:cs typeface="Times New Roman" panose="02020603050405020304" pitchFamily="18" charset="0"/>
                      </a:endParaRPr>
                    </a:p>
                  </a:txBody>
                  <a:tcPr marL="35761" marR="3576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lnSpc>
                          <a:spcPts val="2600"/>
                        </a:lnSpc>
                        <a:spcAft>
                          <a:spcPts val="0"/>
                        </a:spcAft>
                      </a:pPr>
                      <a:r>
                        <a:rPr lang="en-US" sz="2000" kern="100" dirty="0">
                          <a:effectLst/>
                          <a:latin typeface="華康中圓體" panose="020F0509000000000000" pitchFamily="49" charset="-120"/>
                          <a:ea typeface="華康中圓體" panose="020F0509000000000000" pitchFamily="49" charset="-120"/>
                        </a:rPr>
                        <a:t>37,978</a:t>
                      </a:r>
                      <a:endParaRPr lang="zh-TW" sz="2000" kern="100" dirty="0">
                        <a:effectLst/>
                        <a:latin typeface="華康中圓體" panose="020F0509000000000000" pitchFamily="49" charset="-120"/>
                        <a:ea typeface="華康中圓體" panose="020F0509000000000000" pitchFamily="49" charset="-120"/>
                        <a:cs typeface="Times New Roman" panose="02020603050405020304" pitchFamily="18" charset="0"/>
                      </a:endParaRPr>
                    </a:p>
                  </a:txBody>
                  <a:tcPr marL="35761" marR="3576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lnSpc>
                          <a:spcPts val="2600"/>
                        </a:lnSpc>
                        <a:spcAft>
                          <a:spcPts val="0"/>
                        </a:spcAft>
                      </a:pPr>
                      <a:r>
                        <a:rPr lang="en-US" sz="2000" kern="100" dirty="0">
                          <a:effectLst/>
                          <a:latin typeface="華康中圓體" panose="020F0509000000000000" pitchFamily="49" charset="-120"/>
                          <a:ea typeface="華康中圓體" panose="020F0509000000000000" pitchFamily="49" charset="-120"/>
                        </a:rPr>
                        <a:t>0.62</a:t>
                      </a:r>
                      <a:endParaRPr lang="zh-TW" sz="2000" kern="100" dirty="0">
                        <a:effectLst/>
                        <a:latin typeface="華康中圓體" panose="020F0509000000000000" pitchFamily="49" charset="-120"/>
                        <a:ea typeface="華康中圓體" panose="020F0509000000000000" pitchFamily="49" charset="-120"/>
                        <a:cs typeface="Times New Roman" panose="02020603050405020304" pitchFamily="18" charset="0"/>
                      </a:endParaRPr>
                    </a:p>
                  </a:txBody>
                  <a:tcPr marL="35761" marR="3576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lnSpc>
                          <a:spcPts val="2600"/>
                        </a:lnSpc>
                        <a:spcAft>
                          <a:spcPts val="0"/>
                        </a:spcAft>
                      </a:pPr>
                      <a:r>
                        <a:rPr lang="en-US" sz="2000" kern="100" dirty="0">
                          <a:effectLst/>
                          <a:latin typeface="華康中圓體" panose="020F0509000000000000" pitchFamily="49" charset="-120"/>
                          <a:ea typeface="華康中圓體" panose="020F0509000000000000" pitchFamily="49" charset="-120"/>
                        </a:rPr>
                        <a:t>6,090,117</a:t>
                      </a:r>
                      <a:endParaRPr lang="zh-TW" sz="2000" kern="100" dirty="0">
                        <a:effectLst/>
                        <a:latin typeface="華康中圓體" panose="020F0509000000000000" pitchFamily="49" charset="-120"/>
                        <a:ea typeface="華康中圓體" panose="020F0509000000000000" pitchFamily="49" charset="-120"/>
                        <a:cs typeface="Times New Roman" panose="02020603050405020304" pitchFamily="18" charset="0"/>
                      </a:endParaRPr>
                    </a:p>
                  </a:txBody>
                  <a:tcPr marL="35761" marR="3576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51369351"/>
                  </a:ext>
                </a:extLst>
              </a:tr>
              <a:tr h="458534">
                <a:tc>
                  <a:txBody>
                    <a:bodyPr/>
                    <a:lstStyle/>
                    <a:p>
                      <a:pPr algn="ctr">
                        <a:lnSpc>
                          <a:spcPts val="2600"/>
                        </a:lnSpc>
                        <a:spcAft>
                          <a:spcPts val="0"/>
                        </a:spcAft>
                      </a:pPr>
                      <a:r>
                        <a:rPr lang="en-US" sz="2400" b="0" kern="100" dirty="0">
                          <a:solidFill>
                            <a:schemeClr val="tx1"/>
                          </a:solidFill>
                          <a:effectLst/>
                          <a:latin typeface="華康中圓體" panose="020F0509000000000000" pitchFamily="49" charset="-120"/>
                          <a:ea typeface="華康中圓體" panose="020F0509000000000000" pitchFamily="49" charset="-120"/>
                        </a:rPr>
                        <a:t>1947</a:t>
                      </a:r>
                      <a:r>
                        <a:rPr lang="zh-TW" altLang="en-US" sz="2400" b="0" kern="100" dirty="0">
                          <a:solidFill>
                            <a:schemeClr val="tx1"/>
                          </a:solidFill>
                          <a:effectLst/>
                          <a:latin typeface="華康中圓體" panose="020F0509000000000000" pitchFamily="49" charset="-120"/>
                          <a:ea typeface="華康中圓體" panose="020F0509000000000000" pitchFamily="49" charset="-120"/>
                        </a:rPr>
                        <a:t>年</a:t>
                      </a:r>
                      <a:endParaRPr lang="zh-TW" sz="2400" b="0" kern="100" dirty="0">
                        <a:solidFill>
                          <a:schemeClr val="tx1"/>
                        </a:solidFill>
                        <a:effectLst/>
                        <a:latin typeface="華康中圓體" panose="020F0509000000000000" pitchFamily="49" charset="-120"/>
                        <a:ea typeface="華康中圓體" panose="020F0509000000000000" pitchFamily="49" charset="-120"/>
                        <a:cs typeface="Times New Roman" panose="02020603050405020304" pitchFamily="18" charset="0"/>
                      </a:endParaRPr>
                    </a:p>
                  </a:txBody>
                  <a:tcPr marL="35761" marR="3576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r">
                        <a:lnSpc>
                          <a:spcPts val="2600"/>
                        </a:lnSpc>
                        <a:spcAft>
                          <a:spcPts val="0"/>
                        </a:spcAft>
                      </a:pPr>
                      <a:r>
                        <a:rPr lang="en-US" sz="2000" kern="100" dirty="0">
                          <a:effectLst/>
                          <a:latin typeface="華康中圓體" panose="020F0509000000000000" pitchFamily="49" charset="-120"/>
                          <a:ea typeface="華康中圓體" panose="020F0509000000000000" pitchFamily="49" charset="-120"/>
                        </a:rPr>
                        <a:t>6,</a:t>
                      </a:r>
                      <a:r>
                        <a:rPr lang="en-US" altLang="zh-TW" sz="2000" kern="100" dirty="0">
                          <a:effectLst/>
                          <a:latin typeface="華康中圓體" panose="020F0509000000000000" pitchFamily="49" charset="-120"/>
                          <a:ea typeface="華康中圓體" panose="020F0509000000000000" pitchFamily="49" charset="-120"/>
                        </a:rPr>
                        <a:t>395</a:t>
                      </a:r>
                      <a:r>
                        <a:rPr lang="en-US" sz="2000" kern="100" dirty="0">
                          <a:effectLst/>
                          <a:latin typeface="華康中圓體" panose="020F0509000000000000" pitchFamily="49" charset="-120"/>
                          <a:ea typeface="華康中圓體" panose="020F0509000000000000" pitchFamily="49" charset="-120"/>
                        </a:rPr>
                        <a:t>,</a:t>
                      </a:r>
                      <a:r>
                        <a:rPr lang="en-US" altLang="zh-TW" sz="2000" kern="100" dirty="0">
                          <a:effectLst/>
                          <a:latin typeface="華康中圓體" panose="020F0509000000000000" pitchFamily="49" charset="-120"/>
                          <a:ea typeface="華康中圓體" panose="020F0509000000000000" pitchFamily="49" charset="-120"/>
                        </a:rPr>
                        <a:t>860</a:t>
                      </a:r>
                      <a:endParaRPr lang="zh-TW" sz="2000" kern="100" dirty="0">
                        <a:effectLst/>
                        <a:latin typeface="華康中圓體" panose="020F0509000000000000" pitchFamily="49" charset="-120"/>
                        <a:ea typeface="華康中圓體" panose="020F0509000000000000" pitchFamily="49" charset="-120"/>
                        <a:cs typeface="Times New Roman" panose="02020603050405020304" pitchFamily="18" charset="0"/>
                      </a:endParaRPr>
                    </a:p>
                  </a:txBody>
                  <a:tcPr marL="35761" marR="3576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lnSpc>
                          <a:spcPts val="2600"/>
                        </a:lnSpc>
                        <a:spcAft>
                          <a:spcPts val="0"/>
                        </a:spcAft>
                      </a:pPr>
                      <a:r>
                        <a:rPr lang="en-US" sz="2000" kern="100" baseline="0" dirty="0">
                          <a:effectLst/>
                          <a:latin typeface="華康中圓體" panose="020F0509000000000000" pitchFamily="49" charset="-120"/>
                          <a:ea typeface="華康中圓體" panose="020F0509000000000000" pitchFamily="49" charset="-120"/>
                          <a:cs typeface="Times New Roman" panose="02020603050405020304" pitchFamily="18" charset="0"/>
                        </a:rPr>
                        <a:t>98.4</a:t>
                      </a:r>
                      <a:r>
                        <a:rPr lang="en-US" altLang="zh-TW" sz="2000" kern="100" baseline="0" dirty="0">
                          <a:effectLst/>
                          <a:latin typeface="華康中圓體" panose="020F0509000000000000" pitchFamily="49" charset="-120"/>
                          <a:ea typeface="華康中圓體" panose="020F0509000000000000" pitchFamily="49" charset="-120"/>
                          <a:cs typeface="Times New Roman" panose="02020603050405020304" pitchFamily="18" charset="0"/>
                        </a:rPr>
                        <a:t>7</a:t>
                      </a:r>
                      <a:endParaRPr lang="zh-TW" sz="2000" kern="100" baseline="0" dirty="0">
                        <a:effectLst/>
                        <a:latin typeface="華康中圓體" panose="020F0509000000000000" pitchFamily="49" charset="-120"/>
                        <a:ea typeface="華康中圓體" panose="020F0509000000000000" pitchFamily="49" charset="-120"/>
                        <a:cs typeface="Times New Roman" panose="02020603050405020304" pitchFamily="18" charset="0"/>
                      </a:endParaRPr>
                    </a:p>
                  </a:txBody>
                  <a:tcPr marL="35761" marR="35761" marT="49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lnSpc>
                          <a:spcPts val="2600"/>
                        </a:lnSpc>
                        <a:spcAft>
                          <a:spcPts val="0"/>
                        </a:spcAft>
                      </a:pPr>
                      <a:r>
                        <a:rPr lang="en-US" sz="2000" kern="100" baseline="0" dirty="0">
                          <a:effectLst/>
                          <a:latin typeface="華康中圓體" panose="020F0509000000000000" pitchFamily="49" charset="-120"/>
                          <a:ea typeface="華康中圓體" panose="020F0509000000000000" pitchFamily="49" charset="-120"/>
                          <a:cs typeface="Times New Roman" panose="02020603050405020304" pitchFamily="18" charset="0"/>
                        </a:rPr>
                        <a:t>99,239</a:t>
                      </a:r>
                      <a:endParaRPr lang="zh-TW" sz="2000" kern="100" baseline="0" dirty="0">
                        <a:effectLst/>
                        <a:latin typeface="華康中圓體" panose="020F0509000000000000" pitchFamily="49" charset="-120"/>
                        <a:ea typeface="華康中圓體" panose="020F0509000000000000" pitchFamily="49" charset="-120"/>
                        <a:cs typeface="Times New Roman" panose="02020603050405020304" pitchFamily="18" charset="0"/>
                      </a:endParaRPr>
                    </a:p>
                  </a:txBody>
                  <a:tcPr marL="35761" marR="35761" marT="49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lnSpc>
                          <a:spcPts val="2600"/>
                        </a:lnSpc>
                        <a:spcAft>
                          <a:spcPts val="0"/>
                        </a:spcAft>
                      </a:pPr>
                      <a:r>
                        <a:rPr lang="en-US" sz="2000" kern="100" baseline="0" dirty="0">
                          <a:effectLst/>
                          <a:latin typeface="華康中圓體" panose="020F0509000000000000" pitchFamily="49" charset="-120"/>
                          <a:ea typeface="華康中圓體" panose="020F0509000000000000" pitchFamily="49" charset="-120"/>
                          <a:cs typeface="Times New Roman" panose="02020603050405020304" pitchFamily="18" charset="0"/>
                        </a:rPr>
                        <a:t>1.5</a:t>
                      </a:r>
                      <a:r>
                        <a:rPr lang="en-US" altLang="zh-TW" sz="2000" kern="100" baseline="0" dirty="0">
                          <a:effectLst/>
                          <a:latin typeface="華康中圓體" panose="020F0509000000000000" pitchFamily="49" charset="-120"/>
                          <a:ea typeface="華康中圓體" panose="020F0509000000000000" pitchFamily="49" charset="-120"/>
                          <a:cs typeface="Times New Roman" panose="02020603050405020304" pitchFamily="18" charset="0"/>
                        </a:rPr>
                        <a:t>3</a:t>
                      </a:r>
                      <a:endParaRPr lang="zh-TW" sz="2000" kern="100" baseline="0" dirty="0">
                        <a:effectLst/>
                        <a:latin typeface="華康中圓體" panose="020F0509000000000000" pitchFamily="49" charset="-120"/>
                        <a:ea typeface="華康中圓體" panose="020F0509000000000000" pitchFamily="49" charset="-120"/>
                        <a:cs typeface="Times New Roman" panose="02020603050405020304" pitchFamily="18" charset="0"/>
                      </a:endParaRPr>
                    </a:p>
                  </a:txBody>
                  <a:tcPr marL="35761" marR="35761" marT="49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lnSpc>
                          <a:spcPts val="2600"/>
                        </a:lnSpc>
                        <a:spcAft>
                          <a:spcPts val="0"/>
                        </a:spcAft>
                      </a:pPr>
                      <a:r>
                        <a:rPr lang="en-US" sz="2000" kern="100" baseline="0" dirty="0">
                          <a:effectLst/>
                          <a:latin typeface="華康中圓體" panose="020F0509000000000000" pitchFamily="49" charset="-120"/>
                          <a:ea typeface="華康中圓體" panose="020F0509000000000000" pitchFamily="49" charset="-120"/>
                          <a:cs typeface="Times New Roman" panose="02020603050405020304" pitchFamily="18" charset="0"/>
                        </a:rPr>
                        <a:t>6,</a:t>
                      </a:r>
                      <a:r>
                        <a:rPr lang="en-US" altLang="zh-TW" sz="2000" kern="100" baseline="0" dirty="0">
                          <a:effectLst/>
                          <a:latin typeface="華康中圓體" panose="020F0509000000000000" pitchFamily="49" charset="-120"/>
                          <a:ea typeface="華康中圓體" panose="020F0509000000000000" pitchFamily="49" charset="-120"/>
                          <a:cs typeface="Times New Roman" panose="02020603050405020304" pitchFamily="18" charset="0"/>
                        </a:rPr>
                        <a:t>495</a:t>
                      </a:r>
                      <a:r>
                        <a:rPr lang="en-US" sz="2000" kern="100" baseline="0" dirty="0">
                          <a:effectLst/>
                          <a:latin typeface="華康中圓體" panose="020F0509000000000000" pitchFamily="49" charset="-120"/>
                          <a:ea typeface="華康中圓體" panose="020F0509000000000000" pitchFamily="49" charset="-120"/>
                          <a:cs typeface="Times New Roman" panose="02020603050405020304" pitchFamily="18" charset="0"/>
                        </a:rPr>
                        <a:t>,</a:t>
                      </a:r>
                      <a:r>
                        <a:rPr lang="en-US" altLang="zh-TW" sz="2000" kern="100" baseline="0" dirty="0">
                          <a:effectLst/>
                          <a:latin typeface="華康中圓體" panose="020F0509000000000000" pitchFamily="49" charset="-120"/>
                          <a:ea typeface="華康中圓體" panose="020F0509000000000000" pitchFamily="49" charset="-120"/>
                          <a:cs typeface="Times New Roman" panose="02020603050405020304" pitchFamily="18" charset="0"/>
                        </a:rPr>
                        <a:t>099</a:t>
                      </a:r>
                      <a:endParaRPr lang="zh-TW" sz="2000" kern="100" baseline="0" dirty="0">
                        <a:effectLst/>
                        <a:latin typeface="華康中圓體" panose="020F0509000000000000" pitchFamily="49" charset="-120"/>
                        <a:ea typeface="華康中圓體" panose="020F0509000000000000" pitchFamily="49" charset="-120"/>
                        <a:cs typeface="Times New Roman" panose="02020603050405020304" pitchFamily="18" charset="0"/>
                      </a:endParaRPr>
                    </a:p>
                  </a:txBody>
                  <a:tcPr marL="35761" marR="35761" marT="49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04739898"/>
                  </a:ext>
                </a:extLst>
              </a:tr>
              <a:tr h="458534">
                <a:tc>
                  <a:txBody>
                    <a:bodyPr/>
                    <a:lstStyle/>
                    <a:p>
                      <a:pPr algn="ctr">
                        <a:lnSpc>
                          <a:spcPts val="2600"/>
                        </a:lnSpc>
                        <a:spcAft>
                          <a:spcPts val="0"/>
                        </a:spcAft>
                      </a:pPr>
                      <a:r>
                        <a:rPr lang="en-US" sz="2400" b="0" kern="100" dirty="0">
                          <a:solidFill>
                            <a:schemeClr val="tx1"/>
                          </a:solidFill>
                          <a:effectLst/>
                          <a:latin typeface="華康中圓體" panose="020F0509000000000000" pitchFamily="49" charset="-120"/>
                          <a:ea typeface="華康中圓體" panose="020F0509000000000000" pitchFamily="49" charset="-120"/>
                        </a:rPr>
                        <a:t>1948</a:t>
                      </a:r>
                      <a:r>
                        <a:rPr lang="zh-TW" altLang="en-US" sz="2400" b="0" kern="100" dirty="0">
                          <a:solidFill>
                            <a:schemeClr val="tx1"/>
                          </a:solidFill>
                          <a:effectLst/>
                          <a:latin typeface="華康中圓體" panose="020F0509000000000000" pitchFamily="49" charset="-120"/>
                          <a:ea typeface="華康中圓體" panose="020F0509000000000000" pitchFamily="49" charset="-120"/>
                        </a:rPr>
                        <a:t>年</a:t>
                      </a:r>
                      <a:endParaRPr lang="zh-TW" sz="2400" b="0" kern="100" dirty="0">
                        <a:solidFill>
                          <a:schemeClr val="tx1"/>
                        </a:solidFill>
                        <a:effectLst/>
                        <a:latin typeface="華康中圓體" panose="020F0509000000000000" pitchFamily="49" charset="-120"/>
                        <a:ea typeface="華康中圓體" panose="020F0509000000000000" pitchFamily="49" charset="-120"/>
                        <a:cs typeface="Times New Roman" panose="02020603050405020304" pitchFamily="18" charset="0"/>
                      </a:endParaRPr>
                    </a:p>
                  </a:txBody>
                  <a:tcPr marL="35761" marR="3576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r">
                        <a:lnSpc>
                          <a:spcPts val="2600"/>
                        </a:lnSpc>
                        <a:spcAft>
                          <a:spcPts val="0"/>
                        </a:spcAft>
                      </a:pPr>
                      <a:r>
                        <a:rPr lang="en-US" sz="2000" kern="100" dirty="0">
                          <a:effectLst/>
                          <a:latin typeface="華康中圓體" panose="020F0509000000000000" pitchFamily="49" charset="-120"/>
                          <a:ea typeface="華康中圓體" panose="020F0509000000000000" pitchFamily="49" charset="-120"/>
                        </a:rPr>
                        <a:t>6,60</a:t>
                      </a:r>
                      <a:r>
                        <a:rPr lang="en-US" altLang="zh-TW" sz="2000" kern="100" dirty="0">
                          <a:effectLst/>
                          <a:latin typeface="華康中圓體" panose="020F0509000000000000" pitchFamily="49" charset="-120"/>
                          <a:ea typeface="華康中圓體" panose="020F0509000000000000" pitchFamily="49" charset="-120"/>
                        </a:rPr>
                        <a:t>8</a:t>
                      </a:r>
                      <a:r>
                        <a:rPr lang="en-US" sz="2000" kern="100" dirty="0">
                          <a:effectLst/>
                          <a:latin typeface="華康中圓體" panose="020F0509000000000000" pitchFamily="49" charset="-120"/>
                          <a:ea typeface="華康中圓體" panose="020F0509000000000000" pitchFamily="49" charset="-120"/>
                        </a:rPr>
                        <a:t>,</a:t>
                      </a:r>
                      <a:r>
                        <a:rPr lang="en-US" altLang="zh-TW" sz="2000" kern="100" dirty="0">
                          <a:effectLst/>
                          <a:latin typeface="華康中圓體" panose="020F0509000000000000" pitchFamily="49" charset="-120"/>
                          <a:ea typeface="華康中圓體" panose="020F0509000000000000" pitchFamily="49" charset="-120"/>
                        </a:rPr>
                        <a:t>317</a:t>
                      </a:r>
                      <a:endParaRPr lang="zh-TW" sz="2000" kern="100" dirty="0">
                        <a:effectLst/>
                        <a:latin typeface="華康中圓體" panose="020F0509000000000000" pitchFamily="49" charset="-120"/>
                        <a:ea typeface="華康中圓體" panose="020F0509000000000000" pitchFamily="49" charset="-120"/>
                        <a:cs typeface="Times New Roman" panose="02020603050405020304" pitchFamily="18" charset="0"/>
                      </a:endParaRPr>
                    </a:p>
                  </a:txBody>
                  <a:tcPr marL="35761" marR="3576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lnSpc>
                          <a:spcPts val="2600"/>
                        </a:lnSpc>
                        <a:spcAft>
                          <a:spcPts val="0"/>
                        </a:spcAft>
                      </a:pPr>
                      <a:r>
                        <a:rPr lang="en-US" sz="2000" kern="100" dirty="0">
                          <a:effectLst/>
                          <a:latin typeface="華康中圓體" panose="020F0509000000000000" pitchFamily="49" charset="-120"/>
                          <a:ea typeface="華康中圓體" panose="020F0509000000000000" pitchFamily="49" charset="-120"/>
                          <a:cs typeface="Times New Roman" panose="02020603050405020304" pitchFamily="18" charset="0"/>
                        </a:rPr>
                        <a:t>97.09</a:t>
                      </a:r>
                      <a:endParaRPr lang="zh-TW" sz="2000" kern="100" dirty="0">
                        <a:effectLst/>
                        <a:latin typeface="華康中圓體" panose="020F0509000000000000" pitchFamily="49" charset="-120"/>
                        <a:ea typeface="華康中圓體" panose="020F0509000000000000" pitchFamily="49" charset="-120"/>
                        <a:cs typeface="Times New Roman" panose="02020603050405020304" pitchFamily="18" charset="0"/>
                      </a:endParaRPr>
                    </a:p>
                  </a:txBody>
                  <a:tcPr marL="35761" marR="35761" marT="49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lnSpc>
                          <a:spcPts val="2600"/>
                        </a:lnSpc>
                        <a:spcAft>
                          <a:spcPts val="0"/>
                        </a:spcAft>
                      </a:pPr>
                      <a:r>
                        <a:rPr lang="en-US" sz="2000" kern="100" dirty="0">
                          <a:effectLst/>
                          <a:latin typeface="華康中圓體" panose="020F0509000000000000" pitchFamily="49" charset="-120"/>
                          <a:ea typeface="華康中圓體" panose="020F0509000000000000" pitchFamily="49" charset="-120"/>
                          <a:cs typeface="Times New Roman" panose="02020603050405020304" pitchFamily="18" charset="0"/>
                        </a:rPr>
                        <a:t>197,819</a:t>
                      </a:r>
                      <a:endParaRPr lang="zh-TW" sz="2000" kern="100" dirty="0">
                        <a:effectLst/>
                        <a:latin typeface="華康中圓體" panose="020F0509000000000000" pitchFamily="49" charset="-120"/>
                        <a:ea typeface="華康中圓體" panose="020F0509000000000000" pitchFamily="49" charset="-120"/>
                        <a:cs typeface="Times New Roman" panose="02020603050405020304" pitchFamily="18" charset="0"/>
                      </a:endParaRPr>
                    </a:p>
                  </a:txBody>
                  <a:tcPr marL="35761" marR="35761" marT="49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lnSpc>
                          <a:spcPts val="2600"/>
                        </a:lnSpc>
                        <a:spcAft>
                          <a:spcPts val="0"/>
                        </a:spcAft>
                      </a:pPr>
                      <a:r>
                        <a:rPr lang="en-US" sz="2000" kern="100" dirty="0">
                          <a:effectLst/>
                          <a:latin typeface="華康中圓體" panose="020F0509000000000000" pitchFamily="49" charset="-120"/>
                          <a:ea typeface="華康中圓體" panose="020F0509000000000000" pitchFamily="49" charset="-120"/>
                          <a:cs typeface="Times New Roman" panose="02020603050405020304" pitchFamily="18" charset="0"/>
                        </a:rPr>
                        <a:t>2.91</a:t>
                      </a:r>
                      <a:endParaRPr lang="zh-TW" sz="2000" kern="100" dirty="0">
                        <a:effectLst/>
                        <a:latin typeface="華康中圓體" panose="020F0509000000000000" pitchFamily="49" charset="-120"/>
                        <a:ea typeface="華康中圓體" panose="020F0509000000000000" pitchFamily="49" charset="-120"/>
                        <a:cs typeface="Times New Roman" panose="02020603050405020304" pitchFamily="18" charset="0"/>
                      </a:endParaRPr>
                    </a:p>
                  </a:txBody>
                  <a:tcPr marL="35761" marR="35761" marT="49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lnSpc>
                          <a:spcPts val="2600"/>
                        </a:lnSpc>
                        <a:spcAft>
                          <a:spcPts val="0"/>
                        </a:spcAft>
                      </a:pPr>
                      <a:r>
                        <a:rPr lang="en-US" sz="2000" kern="100" dirty="0">
                          <a:effectLst/>
                          <a:latin typeface="華康中圓體" panose="020F0509000000000000" pitchFamily="49" charset="-120"/>
                          <a:ea typeface="華康中圓體" panose="020F0509000000000000" pitchFamily="49" charset="-120"/>
                          <a:cs typeface="Times New Roman" panose="02020603050405020304" pitchFamily="18" charset="0"/>
                        </a:rPr>
                        <a:t>6,8</a:t>
                      </a:r>
                      <a:r>
                        <a:rPr lang="en-US" altLang="zh-TW" sz="2000" kern="100" dirty="0">
                          <a:effectLst/>
                          <a:latin typeface="華康中圓體" panose="020F0509000000000000" pitchFamily="49" charset="-120"/>
                          <a:ea typeface="華康中圓體" panose="020F0509000000000000" pitchFamily="49" charset="-120"/>
                          <a:cs typeface="Times New Roman" panose="02020603050405020304" pitchFamily="18" charset="0"/>
                        </a:rPr>
                        <a:t>06</a:t>
                      </a:r>
                      <a:r>
                        <a:rPr lang="en-US" sz="2000" kern="100" dirty="0">
                          <a:effectLst/>
                          <a:latin typeface="華康中圓體" panose="020F0509000000000000" pitchFamily="49" charset="-120"/>
                          <a:ea typeface="華康中圓體" panose="020F0509000000000000" pitchFamily="49" charset="-120"/>
                          <a:cs typeface="Times New Roman" panose="02020603050405020304" pitchFamily="18" charset="0"/>
                        </a:rPr>
                        <a:t>,1</a:t>
                      </a:r>
                      <a:r>
                        <a:rPr lang="en-US" altLang="zh-TW" sz="2000" kern="100" dirty="0">
                          <a:effectLst/>
                          <a:latin typeface="華康中圓體" panose="020F0509000000000000" pitchFamily="49" charset="-120"/>
                          <a:ea typeface="華康中圓體" panose="020F0509000000000000" pitchFamily="49" charset="-120"/>
                          <a:cs typeface="Times New Roman" panose="02020603050405020304" pitchFamily="18" charset="0"/>
                        </a:rPr>
                        <a:t>36</a:t>
                      </a:r>
                      <a:endParaRPr lang="zh-TW" sz="2000" kern="100" dirty="0">
                        <a:effectLst/>
                        <a:latin typeface="華康中圓體" panose="020F0509000000000000" pitchFamily="49" charset="-120"/>
                        <a:ea typeface="華康中圓體" panose="020F0509000000000000" pitchFamily="49" charset="-120"/>
                        <a:cs typeface="Times New Roman" panose="02020603050405020304" pitchFamily="18" charset="0"/>
                      </a:endParaRPr>
                    </a:p>
                  </a:txBody>
                  <a:tcPr marL="35761" marR="35761" marT="49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16403005"/>
                  </a:ext>
                </a:extLst>
              </a:tr>
              <a:tr h="458534">
                <a:tc>
                  <a:txBody>
                    <a:bodyPr/>
                    <a:lstStyle/>
                    <a:p>
                      <a:pPr algn="ctr">
                        <a:lnSpc>
                          <a:spcPts val="2600"/>
                        </a:lnSpc>
                        <a:spcAft>
                          <a:spcPts val="0"/>
                        </a:spcAft>
                      </a:pPr>
                      <a:r>
                        <a:rPr lang="en-US" sz="2400" b="0" kern="100" dirty="0">
                          <a:solidFill>
                            <a:schemeClr val="tx1"/>
                          </a:solidFill>
                          <a:effectLst/>
                          <a:latin typeface="華康中圓體" panose="020F0509000000000000" pitchFamily="49" charset="-120"/>
                          <a:ea typeface="華康中圓體" panose="020F0509000000000000" pitchFamily="49" charset="-120"/>
                        </a:rPr>
                        <a:t>1949</a:t>
                      </a:r>
                      <a:r>
                        <a:rPr lang="zh-TW" altLang="en-US" sz="2400" b="0" kern="100" dirty="0">
                          <a:solidFill>
                            <a:schemeClr val="tx1"/>
                          </a:solidFill>
                          <a:effectLst/>
                          <a:latin typeface="華康中圓體" panose="020F0509000000000000" pitchFamily="49" charset="-120"/>
                          <a:ea typeface="華康中圓體" panose="020F0509000000000000" pitchFamily="49" charset="-120"/>
                        </a:rPr>
                        <a:t>年</a:t>
                      </a:r>
                      <a:endParaRPr lang="zh-TW" sz="2400" b="0" kern="100" dirty="0">
                        <a:solidFill>
                          <a:schemeClr val="tx1"/>
                        </a:solidFill>
                        <a:effectLst/>
                        <a:latin typeface="華康中圓體" panose="020F0509000000000000" pitchFamily="49" charset="-120"/>
                        <a:ea typeface="華康中圓體" panose="020F0509000000000000" pitchFamily="49" charset="-120"/>
                        <a:cs typeface="Times New Roman" panose="02020603050405020304" pitchFamily="18" charset="0"/>
                      </a:endParaRPr>
                    </a:p>
                  </a:txBody>
                  <a:tcPr marL="35761" marR="3576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r">
                        <a:lnSpc>
                          <a:spcPts val="2600"/>
                        </a:lnSpc>
                        <a:spcAft>
                          <a:spcPts val="0"/>
                        </a:spcAft>
                      </a:pPr>
                      <a:r>
                        <a:rPr lang="en-US" sz="2000" kern="100" dirty="0">
                          <a:effectLst/>
                          <a:latin typeface="華康中圓體" panose="020F0509000000000000" pitchFamily="49" charset="-120"/>
                          <a:ea typeface="華康中圓體" panose="020F0509000000000000" pitchFamily="49" charset="-120"/>
                        </a:rPr>
                        <a:t>6,8</a:t>
                      </a:r>
                      <a:r>
                        <a:rPr lang="en-US" altLang="zh-TW" sz="2000" kern="100" dirty="0">
                          <a:effectLst/>
                          <a:latin typeface="華康中圓體" panose="020F0509000000000000" pitchFamily="49" charset="-120"/>
                          <a:ea typeface="華康中圓體" panose="020F0509000000000000" pitchFamily="49" charset="-120"/>
                        </a:rPr>
                        <a:t>95</a:t>
                      </a:r>
                      <a:r>
                        <a:rPr lang="en-US" sz="2000" kern="100" dirty="0">
                          <a:effectLst/>
                          <a:latin typeface="華康中圓體" panose="020F0509000000000000" pitchFamily="49" charset="-120"/>
                          <a:ea typeface="華康中圓體" panose="020F0509000000000000" pitchFamily="49" charset="-120"/>
                        </a:rPr>
                        <a:t>,</a:t>
                      </a:r>
                      <a:r>
                        <a:rPr lang="en-US" altLang="zh-TW" sz="2000" kern="100" dirty="0">
                          <a:effectLst/>
                          <a:latin typeface="華康中圓體" panose="020F0509000000000000" pitchFamily="49" charset="-120"/>
                          <a:ea typeface="華康中圓體" panose="020F0509000000000000" pitchFamily="49" charset="-120"/>
                        </a:rPr>
                        <a:t>405</a:t>
                      </a:r>
                      <a:endParaRPr lang="zh-TW" sz="2000" kern="100" dirty="0">
                        <a:effectLst/>
                        <a:latin typeface="華康中圓體" panose="020F0509000000000000" pitchFamily="49" charset="-120"/>
                        <a:ea typeface="華康中圓體" panose="020F0509000000000000" pitchFamily="49" charset="-120"/>
                        <a:cs typeface="Times New Roman" panose="02020603050405020304" pitchFamily="18" charset="0"/>
                      </a:endParaRPr>
                    </a:p>
                  </a:txBody>
                  <a:tcPr marL="35761" marR="3576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lnSpc>
                          <a:spcPts val="2600"/>
                        </a:lnSpc>
                        <a:spcAft>
                          <a:spcPts val="0"/>
                        </a:spcAft>
                      </a:pPr>
                      <a:r>
                        <a:rPr lang="en-US" sz="2000" kern="100" dirty="0">
                          <a:effectLst/>
                          <a:latin typeface="華康中圓體" panose="020F0509000000000000" pitchFamily="49" charset="-120"/>
                          <a:ea typeface="華康中圓體" panose="020F0509000000000000" pitchFamily="49" charset="-120"/>
                          <a:cs typeface="Times New Roman" panose="02020603050405020304" pitchFamily="18" charset="0"/>
                        </a:rPr>
                        <a:t>93.</a:t>
                      </a:r>
                      <a:r>
                        <a:rPr lang="en-US" altLang="zh-TW" sz="2000" kern="100" dirty="0">
                          <a:effectLst/>
                          <a:latin typeface="華康中圓體" panose="020F0509000000000000" pitchFamily="49" charset="-120"/>
                          <a:ea typeface="華康中圓體" panose="020F0509000000000000" pitchFamily="49" charset="-120"/>
                          <a:cs typeface="Times New Roman" panose="02020603050405020304" pitchFamily="18" charset="0"/>
                        </a:rPr>
                        <a:t>22</a:t>
                      </a:r>
                      <a:endParaRPr lang="zh-TW" sz="2000" kern="100" dirty="0">
                        <a:effectLst/>
                        <a:latin typeface="華康中圓體" panose="020F0509000000000000" pitchFamily="49" charset="-120"/>
                        <a:ea typeface="華康中圓體" panose="020F0509000000000000" pitchFamily="49" charset="-120"/>
                        <a:cs typeface="Times New Roman" panose="02020603050405020304" pitchFamily="18" charset="0"/>
                      </a:endParaRPr>
                    </a:p>
                  </a:txBody>
                  <a:tcPr marL="35761" marR="35761" marT="49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lnSpc>
                          <a:spcPts val="2600"/>
                        </a:lnSpc>
                        <a:spcAft>
                          <a:spcPts val="0"/>
                        </a:spcAft>
                      </a:pPr>
                      <a:r>
                        <a:rPr lang="en-US" sz="2000" kern="100" dirty="0">
                          <a:effectLst/>
                          <a:latin typeface="華康中圓體" panose="020F0509000000000000" pitchFamily="49" charset="-120"/>
                          <a:ea typeface="華康中圓體" panose="020F0509000000000000" pitchFamily="49" charset="-120"/>
                          <a:cs typeface="Times New Roman" panose="02020603050405020304" pitchFamily="18" charset="0"/>
                        </a:rPr>
                        <a:t>501,526</a:t>
                      </a:r>
                      <a:endParaRPr lang="zh-TW" sz="2000" kern="100" dirty="0">
                        <a:effectLst/>
                        <a:latin typeface="華康中圓體" panose="020F0509000000000000" pitchFamily="49" charset="-120"/>
                        <a:ea typeface="華康中圓體" panose="020F0509000000000000" pitchFamily="49" charset="-120"/>
                        <a:cs typeface="Times New Roman" panose="02020603050405020304" pitchFamily="18" charset="0"/>
                      </a:endParaRPr>
                    </a:p>
                  </a:txBody>
                  <a:tcPr marL="35761" marR="35761" marT="49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lnSpc>
                          <a:spcPts val="2600"/>
                        </a:lnSpc>
                        <a:spcAft>
                          <a:spcPts val="0"/>
                        </a:spcAft>
                      </a:pPr>
                      <a:r>
                        <a:rPr lang="en-US" sz="2000" kern="100" dirty="0">
                          <a:effectLst/>
                          <a:latin typeface="華康中圓體" panose="020F0509000000000000" pitchFamily="49" charset="-120"/>
                          <a:ea typeface="華康中圓體" panose="020F0509000000000000" pitchFamily="49" charset="-120"/>
                          <a:cs typeface="Times New Roman" panose="02020603050405020304" pitchFamily="18" charset="0"/>
                        </a:rPr>
                        <a:t>6.</a:t>
                      </a:r>
                      <a:r>
                        <a:rPr lang="en-US" altLang="zh-TW" sz="2000" kern="100" dirty="0">
                          <a:effectLst/>
                          <a:latin typeface="華康中圓體" panose="020F0509000000000000" pitchFamily="49" charset="-120"/>
                          <a:ea typeface="華康中圓體" panose="020F0509000000000000" pitchFamily="49" charset="-120"/>
                          <a:cs typeface="Times New Roman" panose="02020603050405020304" pitchFamily="18" charset="0"/>
                        </a:rPr>
                        <a:t>7</a:t>
                      </a:r>
                      <a:r>
                        <a:rPr lang="en-US" sz="2000" kern="100" dirty="0">
                          <a:effectLst/>
                          <a:latin typeface="華康中圓體" panose="020F0509000000000000" pitchFamily="49" charset="-120"/>
                          <a:ea typeface="華康中圓體" panose="020F0509000000000000" pitchFamily="49" charset="-120"/>
                          <a:cs typeface="Times New Roman" panose="02020603050405020304" pitchFamily="18" charset="0"/>
                        </a:rPr>
                        <a:t>8</a:t>
                      </a:r>
                      <a:endParaRPr lang="zh-TW" sz="2000" kern="100" dirty="0">
                        <a:effectLst/>
                        <a:latin typeface="華康中圓體" panose="020F0509000000000000" pitchFamily="49" charset="-120"/>
                        <a:ea typeface="華康中圓體" panose="020F0509000000000000" pitchFamily="49" charset="-120"/>
                        <a:cs typeface="Times New Roman" panose="02020603050405020304" pitchFamily="18" charset="0"/>
                      </a:endParaRPr>
                    </a:p>
                  </a:txBody>
                  <a:tcPr marL="35761" marR="35761" marT="49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lnSpc>
                          <a:spcPts val="2600"/>
                        </a:lnSpc>
                        <a:spcAft>
                          <a:spcPts val="0"/>
                        </a:spcAft>
                      </a:pPr>
                      <a:r>
                        <a:rPr lang="en-US" sz="2000" kern="100" dirty="0">
                          <a:effectLst/>
                          <a:latin typeface="華康中圓體" panose="020F0509000000000000" pitchFamily="49" charset="-120"/>
                          <a:ea typeface="華康中圓體" panose="020F0509000000000000" pitchFamily="49" charset="-120"/>
                          <a:cs typeface="Times New Roman" panose="02020603050405020304" pitchFamily="18" charset="0"/>
                        </a:rPr>
                        <a:t>7,3</a:t>
                      </a:r>
                      <a:r>
                        <a:rPr lang="en-US" altLang="zh-TW" sz="2000" kern="100" dirty="0">
                          <a:effectLst/>
                          <a:latin typeface="華康中圓體" panose="020F0509000000000000" pitchFamily="49" charset="-120"/>
                          <a:ea typeface="華康中圓體" panose="020F0509000000000000" pitchFamily="49" charset="-120"/>
                          <a:cs typeface="Times New Roman" panose="02020603050405020304" pitchFamily="18" charset="0"/>
                        </a:rPr>
                        <a:t>96</a:t>
                      </a:r>
                      <a:r>
                        <a:rPr lang="en-US" sz="2000" kern="100" dirty="0">
                          <a:effectLst/>
                          <a:latin typeface="華康中圓體" panose="020F0509000000000000" pitchFamily="49" charset="-120"/>
                          <a:ea typeface="華康中圓體" panose="020F0509000000000000" pitchFamily="49" charset="-120"/>
                          <a:cs typeface="Times New Roman" panose="02020603050405020304" pitchFamily="18" charset="0"/>
                        </a:rPr>
                        <a:t>,</a:t>
                      </a:r>
                      <a:r>
                        <a:rPr lang="en-US" altLang="zh-TW" sz="2000" kern="100" dirty="0">
                          <a:effectLst/>
                          <a:latin typeface="華康中圓體" panose="020F0509000000000000" pitchFamily="49" charset="-120"/>
                          <a:ea typeface="華康中圓體" panose="020F0509000000000000" pitchFamily="49" charset="-120"/>
                          <a:cs typeface="Times New Roman" panose="02020603050405020304" pitchFamily="18" charset="0"/>
                        </a:rPr>
                        <a:t>931</a:t>
                      </a:r>
                      <a:endParaRPr lang="zh-TW" sz="2000" kern="100" dirty="0">
                        <a:effectLst/>
                        <a:latin typeface="華康中圓體" panose="020F0509000000000000" pitchFamily="49" charset="-120"/>
                        <a:ea typeface="華康中圓體" panose="020F0509000000000000" pitchFamily="49" charset="-120"/>
                        <a:cs typeface="Times New Roman" panose="02020603050405020304" pitchFamily="18" charset="0"/>
                      </a:endParaRPr>
                    </a:p>
                  </a:txBody>
                  <a:tcPr marL="35761" marR="35761" marT="49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27012639"/>
                  </a:ext>
                </a:extLst>
              </a:tr>
              <a:tr h="458534">
                <a:tc>
                  <a:txBody>
                    <a:bodyPr/>
                    <a:lstStyle/>
                    <a:p>
                      <a:pPr algn="ctr">
                        <a:lnSpc>
                          <a:spcPts val="2600"/>
                        </a:lnSpc>
                        <a:spcAft>
                          <a:spcPts val="0"/>
                        </a:spcAft>
                      </a:pPr>
                      <a:r>
                        <a:rPr lang="en-US" sz="2400" b="0" kern="100" dirty="0">
                          <a:solidFill>
                            <a:schemeClr val="tx1"/>
                          </a:solidFill>
                          <a:effectLst/>
                          <a:latin typeface="華康中圓體" panose="020F0509000000000000" pitchFamily="49" charset="-120"/>
                          <a:ea typeface="華康中圓體" panose="020F0509000000000000" pitchFamily="49" charset="-120"/>
                        </a:rPr>
                        <a:t>1950</a:t>
                      </a:r>
                      <a:r>
                        <a:rPr lang="zh-TW" altLang="en-US" sz="2400" b="0" kern="100" dirty="0">
                          <a:solidFill>
                            <a:schemeClr val="tx1"/>
                          </a:solidFill>
                          <a:effectLst/>
                          <a:latin typeface="華康中圓體" panose="020F0509000000000000" pitchFamily="49" charset="-120"/>
                          <a:ea typeface="華康中圓體" panose="020F0509000000000000" pitchFamily="49" charset="-120"/>
                        </a:rPr>
                        <a:t>年</a:t>
                      </a:r>
                      <a:endParaRPr lang="zh-TW" sz="2400" b="0" kern="100" dirty="0">
                        <a:solidFill>
                          <a:schemeClr val="tx1"/>
                        </a:solidFill>
                        <a:effectLst/>
                        <a:latin typeface="華康中圓體" panose="020F0509000000000000" pitchFamily="49" charset="-120"/>
                        <a:ea typeface="華康中圓體" panose="020F0509000000000000" pitchFamily="49" charset="-120"/>
                        <a:cs typeface="Times New Roman" panose="02020603050405020304" pitchFamily="18" charset="0"/>
                      </a:endParaRPr>
                    </a:p>
                  </a:txBody>
                  <a:tcPr marL="35761" marR="3576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r">
                        <a:lnSpc>
                          <a:spcPts val="2600"/>
                        </a:lnSpc>
                        <a:spcAft>
                          <a:spcPts val="0"/>
                        </a:spcAft>
                      </a:pPr>
                      <a:r>
                        <a:rPr lang="en-US" sz="2000" kern="100" dirty="0">
                          <a:effectLst/>
                          <a:latin typeface="華康中圓體" panose="020F0509000000000000" pitchFamily="49" charset="-120"/>
                          <a:ea typeface="華康中圓體" panose="020F0509000000000000" pitchFamily="49" charset="-120"/>
                        </a:rPr>
                        <a:t>6,9</a:t>
                      </a:r>
                      <a:r>
                        <a:rPr lang="en-US" altLang="zh-TW" sz="2000" kern="100" dirty="0">
                          <a:effectLst/>
                          <a:latin typeface="華康中圓體" panose="020F0509000000000000" pitchFamily="49" charset="-120"/>
                          <a:ea typeface="華康中圓體" panose="020F0509000000000000" pitchFamily="49" charset="-120"/>
                        </a:rPr>
                        <a:t>71</a:t>
                      </a:r>
                      <a:r>
                        <a:rPr lang="en-US" sz="2000" kern="100" dirty="0">
                          <a:effectLst/>
                          <a:latin typeface="華康中圓體" panose="020F0509000000000000" pitchFamily="49" charset="-120"/>
                          <a:ea typeface="華康中圓體" panose="020F0509000000000000" pitchFamily="49" charset="-120"/>
                        </a:rPr>
                        <a:t>,</a:t>
                      </a:r>
                      <a:r>
                        <a:rPr lang="en-US" altLang="zh-TW" sz="2000" kern="100" dirty="0">
                          <a:effectLst/>
                          <a:latin typeface="華康中圓體" panose="020F0509000000000000" pitchFamily="49" charset="-120"/>
                          <a:ea typeface="華康中圓體" panose="020F0509000000000000" pitchFamily="49" charset="-120"/>
                        </a:rPr>
                        <a:t>786</a:t>
                      </a:r>
                      <a:endParaRPr lang="zh-TW" sz="2000" kern="100" dirty="0">
                        <a:effectLst/>
                        <a:latin typeface="華康中圓體" panose="020F0509000000000000" pitchFamily="49" charset="-120"/>
                        <a:ea typeface="華康中圓體" panose="020F0509000000000000" pitchFamily="49" charset="-120"/>
                        <a:cs typeface="Times New Roman" panose="02020603050405020304" pitchFamily="18" charset="0"/>
                      </a:endParaRPr>
                    </a:p>
                  </a:txBody>
                  <a:tcPr marL="35761" marR="3576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lnSpc>
                          <a:spcPts val="2600"/>
                        </a:lnSpc>
                        <a:spcAft>
                          <a:spcPts val="0"/>
                        </a:spcAft>
                      </a:pPr>
                      <a:r>
                        <a:rPr lang="en-US" sz="2000" kern="100" dirty="0">
                          <a:effectLst/>
                          <a:latin typeface="華康中圓體" panose="020F0509000000000000" pitchFamily="49" charset="-120"/>
                          <a:ea typeface="華康中圓體" panose="020F0509000000000000" pitchFamily="49" charset="-120"/>
                          <a:cs typeface="Times New Roman" panose="02020603050405020304" pitchFamily="18" charset="0"/>
                        </a:rPr>
                        <a:t>92.2</a:t>
                      </a:r>
                      <a:r>
                        <a:rPr lang="en-US" altLang="zh-TW" sz="2000" kern="100" dirty="0">
                          <a:effectLst/>
                          <a:latin typeface="華康中圓體" panose="020F0509000000000000" pitchFamily="49" charset="-120"/>
                          <a:ea typeface="華康中圓體" panose="020F0509000000000000" pitchFamily="49" charset="-120"/>
                          <a:cs typeface="Times New Roman" panose="02020603050405020304" pitchFamily="18" charset="0"/>
                        </a:rPr>
                        <a:t>9</a:t>
                      </a:r>
                      <a:endParaRPr lang="zh-TW" sz="2000" kern="100" dirty="0">
                        <a:effectLst/>
                        <a:latin typeface="華康中圓體" panose="020F0509000000000000" pitchFamily="49" charset="-120"/>
                        <a:ea typeface="華康中圓體" panose="020F0509000000000000" pitchFamily="49" charset="-120"/>
                        <a:cs typeface="Times New Roman" panose="02020603050405020304" pitchFamily="18" charset="0"/>
                      </a:endParaRPr>
                    </a:p>
                  </a:txBody>
                  <a:tcPr marL="35761" marR="35761" marT="49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lnSpc>
                          <a:spcPts val="2600"/>
                        </a:lnSpc>
                        <a:spcAft>
                          <a:spcPts val="0"/>
                        </a:spcAft>
                      </a:pPr>
                      <a:r>
                        <a:rPr lang="en-US" sz="2000" kern="100" dirty="0">
                          <a:effectLst/>
                          <a:latin typeface="華康中圓體" panose="020F0509000000000000" pitchFamily="49" charset="-120"/>
                          <a:ea typeface="華康中圓體" panose="020F0509000000000000" pitchFamily="49" charset="-120"/>
                          <a:cs typeface="Times New Roman" panose="02020603050405020304" pitchFamily="18" charset="0"/>
                        </a:rPr>
                        <a:t>582,613</a:t>
                      </a:r>
                      <a:endParaRPr lang="zh-TW" sz="2000" kern="100" dirty="0">
                        <a:effectLst/>
                        <a:latin typeface="華康中圓體" panose="020F0509000000000000" pitchFamily="49" charset="-120"/>
                        <a:ea typeface="華康中圓體" panose="020F0509000000000000" pitchFamily="49" charset="-120"/>
                        <a:cs typeface="Times New Roman" panose="02020603050405020304" pitchFamily="18" charset="0"/>
                      </a:endParaRPr>
                    </a:p>
                  </a:txBody>
                  <a:tcPr marL="35761" marR="35761" marT="49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lnSpc>
                          <a:spcPts val="2600"/>
                        </a:lnSpc>
                        <a:spcAft>
                          <a:spcPts val="0"/>
                        </a:spcAft>
                      </a:pPr>
                      <a:r>
                        <a:rPr lang="en-US" sz="2000" kern="100" dirty="0">
                          <a:effectLst/>
                          <a:latin typeface="華康中圓體" panose="020F0509000000000000" pitchFamily="49" charset="-120"/>
                          <a:ea typeface="華康中圓體" panose="020F0509000000000000" pitchFamily="49" charset="-120"/>
                          <a:cs typeface="Times New Roman" panose="02020603050405020304" pitchFamily="18" charset="0"/>
                        </a:rPr>
                        <a:t>7.7</a:t>
                      </a:r>
                      <a:r>
                        <a:rPr lang="en-US" altLang="zh-TW" sz="2000" kern="100" dirty="0">
                          <a:effectLst/>
                          <a:latin typeface="華康中圓體" panose="020F0509000000000000" pitchFamily="49" charset="-120"/>
                          <a:ea typeface="華康中圓體" panose="020F0509000000000000" pitchFamily="49" charset="-120"/>
                          <a:cs typeface="Times New Roman" panose="02020603050405020304" pitchFamily="18" charset="0"/>
                        </a:rPr>
                        <a:t>1</a:t>
                      </a:r>
                      <a:endParaRPr lang="zh-TW" sz="2000" kern="100" dirty="0">
                        <a:effectLst/>
                        <a:latin typeface="華康中圓體" panose="020F0509000000000000" pitchFamily="49" charset="-120"/>
                        <a:ea typeface="華康中圓體" panose="020F0509000000000000" pitchFamily="49" charset="-120"/>
                        <a:cs typeface="Times New Roman" panose="02020603050405020304" pitchFamily="18" charset="0"/>
                      </a:endParaRPr>
                    </a:p>
                  </a:txBody>
                  <a:tcPr marL="35761" marR="35761" marT="49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lnSpc>
                          <a:spcPts val="2600"/>
                        </a:lnSpc>
                        <a:spcAft>
                          <a:spcPts val="0"/>
                        </a:spcAft>
                      </a:pPr>
                      <a:r>
                        <a:rPr lang="en-US" sz="2000" kern="100" dirty="0">
                          <a:effectLst/>
                          <a:latin typeface="華康中圓體" panose="020F0509000000000000" pitchFamily="49" charset="-120"/>
                          <a:ea typeface="華康中圓體" panose="020F0509000000000000" pitchFamily="49" charset="-120"/>
                          <a:cs typeface="Times New Roman" panose="02020603050405020304" pitchFamily="18" charset="0"/>
                        </a:rPr>
                        <a:t>7,</a:t>
                      </a:r>
                      <a:r>
                        <a:rPr lang="en-US" altLang="zh-TW" sz="2000" kern="100" dirty="0">
                          <a:effectLst/>
                          <a:latin typeface="華康中圓體" panose="020F0509000000000000" pitchFamily="49" charset="-120"/>
                          <a:ea typeface="華康中圓體" panose="020F0509000000000000" pitchFamily="49" charset="-120"/>
                          <a:cs typeface="Times New Roman" panose="02020603050405020304" pitchFamily="18" charset="0"/>
                        </a:rPr>
                        <a:t>554</a:t>
                      </a:r>
                      <a:r>
                        <a:rPr lang="en-US" sz="2000" kern="100" dirty="0">
                          <a:effectLst/>
                          <a:latin typeface="華康中圓體" panose="020F0509000000000000" pitchFamily="49" charset="-120"/>
                          <a:ea typeface="華康中圓體" panose="020F0509000000000000" pitchFamily="49" charset="-120"/>
                          <a:cs typeface="Times New Roman" panose="02020603050405020304" pitchFamily="18" charset="0"/>
                        </a:rPr>
                        <a:t>,</a:t>
                      </a:r>
                      <a:r>
                        <a:rPr lang="en-US" altLang="zh-TW" sz="2000" kern="100" dirty="0">
                          <a:effectLst/>
                          <a:latin typeface="華康中圓體" panose="020F0509000000000000" pitchFamily="49" charset="-120"/>
                          <a:ea typeface="華康中圓體" panose="020F0509000000000000" pitchFamily="49" charset="-120"/>
                          <a:cs typeface="Times New Roman" panose="02020603050405020304" pitchFamily="18" charset="0"/>
                        </a:rPr>
                        <a:t>399</a:t>
                      </a:r>
                      <a:endParaRPr lang="zh-TW" sz="2000" kern="100" dirty="0">
                        <a:effectLst/>
                        <a:latin typeface="華康中圓體" panose="020F0509000000000000" pitchFamily="49" charset="-120"/>
                        <a:ea typeface="華康中圓體" panose="020F0509000000000000" pitchFamily="49" charset="-120"/>
                        <a:cs typeface="Times New Roman" panose="02020603050405020304" pitchFamily="18" charset="0"/>
                      </a:endParaRPr>
                    </a:p>
                  </a:txBody>
                  <a:tcPr marL="35761" marR="35761" marT="49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17282628"/>
                  </a:ext>
                </a:extLst>
              </a:tr>
              <a:tr h="458534">
                <a:tc>
                  <a:txBody>
                    <a:bodyPr/>
                    <a:lstStyle/>
                    <a:p>
                      <a:pPr algn="ctr">
                        <a:lnSpc>
                          <a:spcPts val="2600"/>
                        </a:lnSpc>
                        <a:spcAft>
                          <a:spcPts val="0"/>
                        </a:spcAft>
                      </a:pPr>
                      <a:r>
                        <a:rPr lang="en-US" sz="2400" b="0" kern="100" dirty="0">
                          <a:solidFill>
                            <a:schemeClr val="tx1"/>
                          </a:solidFill>
                          <a:effectLst/>
                          <a:latin typeface="華康中圓體" panose="020F0509000000000000" pitchFamily="49" charset="-120"/>
                          <a:ea typeface="華康中圓體" panose="020F0509000000000000" pitchFamily="49" charset="-120"/>
                        </a:rPr>
                        <a:t>1951</a:t>
                      </a:r>
                      <a:r>
                        <a:rPr lang="zh-TW" altLang="en-US" sz="2400" b="0" kern="100" dirty="0">
                          <a:solidFill>
                            <a:schemeClr val="tx1"/>
                          </a:solidFill>
                          <a:effectLst/>
                          <a:latin typeface="華康中圓體" panose="020F0509000000000000" pitchFamily="49" charset="-120"/>
                          <a:ea typeface="華康中圓體" panose="020F0509000000000000" pitchFamily="49" charset="-120"/>
                        </a:rPr>
                        <a:t>年</a:t>
                      </a:r>
                      <a:endParaRPr lang="zh-TW" sz="2400" b="0" kern="100" dirty="0">
                        <a:solidFill>
                          <a:schemeClr val="tx1"/>
                        </a:solidFill>
                        <a:effectLst/>
                        <a:latin typeface="華康中圓體" panose="020F0509000000000000" pitchFamily="49" charset="-120"/>
                        <a:ea typeface="華康中圓體" panose="020F0509000000000000" pitchFamily="49" charset="-120"/>
                        <a:cs typeface="Times New Roman" panose="02020603050405020304" pitchFamily="18" charset="0"/>
                      </a:endParaRPr>
                    </a:p>
                  </a:txBody>
                  <a:tcPr marL="35761" marR="3576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r">
                        <a:lnSpc>
                          <a:spcPts val="2600"/>
                        </a:lnSpc>
                        <a:spcAft>
                          <a:spcPts val="0"/>
                        </a:spcAft>
                      </a:pPr>
                      <a:r>
                        <a:rPr lang="en-US" sz="2000" kern="100" dirty="0">
                          <a:effectLst/>
                          <a:latin typeface="華康中圓體" panose="020F0509000000000000" pitchFamily="49" charset="-120"/>
                          <a:ea typeface="華康中圓體" panose="020F0509000000000000" pitchFamily="49" charset="-120"/>
                        </a:rPr>
                        <a:t>7,2</a:t>
                      </a:r>
                      <a:r>
                        <a:rPr lang="en-US" altLang="zh-TW" sz="2000" kern="100" dirty="0">
                          <a:effectLst/>
                          <a:latin typeface="華康中圓體" panose="020F0509000000000000" pitchFamily="49" charset="-120"/>
                          <a:ea typeface="華康中圓體" panose="020F0509000000000000" pitchFamily="49" charset="-120"/>
                        </a:rPr>
                        <a:t>73</a:t>
                      </a:r>
                      <a:r>
                        <a:rPr lang="en-US" sz="2000" kern="100" dirty="0">
                          <a:effectLst/>
                          <a:latin typeface="華康中圓體" panose="020F0509000000000000" pitchFamily="49" charset="-120"/>
                          <a:ea typeface="華康中圓體" panose="020F0509000000000000" pitchFamily="49" charset="-120"/>
                        </a:rPr>
                        <a:t>,</a:t>
                      </a:r>
                      <a:r>
                        <a:rPr lang="en-US" altLang="zh-TW" sz="2000" kern="100" dirty="0">
                          <a:effectLst/>
                          <a:latin typeface="華康中圓體" panose="020F0509000000000000" pitchFamily="49" charset="-120"/>
                          <a:ea typeface="華康中圓體" panose="020F0509000000000000" pitchFamily="49" charset="-120"/>
                        </a:rPr>
                        <a:t>070</a:t>
                      </a:r>
                      <a:endParaRPr lang="zh-TW" sz="2000" kern="100" dirty="0">
                        <a:effectLst/>
                        <a:latin typeface="華康中圓體" panose="020F0509000000000000" pitchFamily="49" charset="-120"/>
                        <a:ea typeface="華康中圓體" panose="020F0509000000000000" pitchFamily="49" charset="-120"/>
                        <a:cs typeface="Times New Roman" panose="02020603050405020304" pitchFamily="18" charset="0"/>
                      </a:endParaRPr>
                    </a:p>
                  </a:txBody>
                  <a:tcPr marL="35761" marR="3576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lnSpc>
                          <a:spcPts val="2600"/>
                        </a:lnSpc>
                        <a:spcAft>
                          <a:spcPts val="0"/>
                        </a:spcAft>
                      </a:pPr>
                      <a:r>
                        <a:rPr lang="en-US" sz="2000" kern="100" dirty="0">
                          <a:effectLst/>
                          <a:latin typeface="華康中圓體" panose="020F0509000000000000" pitchFamily="49" charset="-120"/>
                          <a:ea typeface="華康中圓體" panose="020F0509000000000000" pitchFamily="49" charset="-120"/>
                          <a:cs typeface="Times New Roman" panose="02020603050405020304" pitchFamily="18" charset="0"/>
                        </a:rPr>
                        <a:t>92.</a:t>
                      </a:r>
                      <a:r>
                        <a:rPr lang="en-US" altLang="zh-TW" sz="2000" kern="100" dirty="0">
                          <a:effectLst/>
                          <a:latin typeface="華康中圓體" panose="020F0509000000000000" pitchFamily="49" charset="-120"/>
                          <a:ea typeface="華康中圓體" panose="020F0509000000000000" pitchFamily="49" charset="-120"/>
                          <a:cs typeface="Times New Roman" panose="02020603050405020304" pitchFamily="18" charset="0"/>
                        </a:rPr>
                        <a:t>42</a:t>
                      </a:r>
                      <a:endParaRPr lang="zh-TW" sz="2000" kern="100" dirty="0">
                        <a:effectLst/>
                        <a:latin typeface="華康中圓體" panose="020F0509000000000000" pitchFamily="49" charset="-120"/>
                        <a:ea typeface="華康中圓體" panose="020F0509000000000000" pitchFamily="49" charset="-120"/>
                        <a:cs typeface="Times New Roman" panose="02020603050405020304" pitchFamily="18" charset="0"/>
                      </a:endParaRPr>
                    </a:p>
                  </a:txBody>
                  <a:tcPr marL="35761" marR="35761" marT="49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lnSpc>
                          <a:spcPts val="2600"/>
                        </a:lnSpc>
                        <a:spcAft>
                          <a:spcPts val="0"/>
                        </a:spcAft>
                      </a:pPr>
                      <a:r>
                        <a:rPr lang="en-US" sz="2000" kern="100" dirty="0">
                          <a:effectLst/>
                          <a:latin typeface="華康中圓體" panose="020F0509000000000000" pitchFamily="49" charset="-120"/>
                          <a:ea typeface="華康中圓體" panose="020F0509000000000000" pitchFamily="49" charset="-120"/>
                          <a:cs typeface="Times New Roman" panose="02020603050405020304" pitchFamily="18" charset="0"/>
                        </a:rPr>
                        <a:t>596,177</a:t>
                      </a:r>
                      <a:endParaRPr lang="zh-TW" sz="2000" kern="100" dirty="0">
                        <a:effectLst/>
                        <a:latin typeface="華康中圓體" panose="020F0509000000000000" pitchFamily="49" charset="-120"/>
                        <a:ea typeface="華康中圓體" panose="020F0509000000000000" pitchFamily="49" charset="-120"/>
                        <a:cs typeface="Times New Roman" panose="02020603050405020304" pitchFamily="18" charset="0"/>
                      </a:endParaRPr>
                    </a:p>
                  </a:txBody>
                  <a:tcPr marL="35761" marR="35761" marT="49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lnSpc>
                          <a:spcPts val="2600"/>
                        </a:lnSpc>
                        <a:spcAft>
                          <a:spcPts val="0"/>
                        </a:spcAft>
                      </a:pPr>
                      <a:r>
                        <a:rPr lang="en-US" sz="2000" kern="100" dirty="0">
                          <a:effectLst/>
                          <a:latin typeface="華康中圓體" panose="020F0509000000000000" pitchFamily="49" charset="-120"/>
                          <a:ea typeface="華康中圓體" panose="020F0509000000000000" pitchFamily="49" charset="-120"/>
                          <a:cs typeface="Times New Roman" panose="02020603050405020304" pitchFamily="18" charset="0"/>
                        </a:rPr>
                        <a:t>7.</a:t>
                      </a:r>
                      <a:r>
                        <a:rPr lang="en-US" altLang="zh-TW" sz="2000" kern="100" dirty="0">
                          <a:effectLst/>
                          <a:latin typeface="華康中圓體" panose="020F0509000000000000" pitchFamily="49" charset="-120"/>
                          <a:ea typeface="華康中圓體" panose="020F0509000000000000" pitchFamily="49" charset="-120"/>
                          <a:cs typeface="Times New Roman" panose="02020603050405020304" pitchFamily="18" charset="0"/>
                        </a:rPr>
                        <a:t>58</a:t>
                      </a:r>
                      <a:endParaRPr lang="zh-TW" sz="2000" kern="100" dirty="0">
                        <a:effectLst/>
                        <a:latin typeface="華康中圓體" panose="020F0509000000000000" pitchFamily="49" charset="-120"/>
                        <a:ea typeface="華康中圓體" panose="020F0509000000000000" pitchFamily="49" charset="-120"/>
                        <a:cs typeface="Times New Roman" panose="02020603050405020304" pitchFamily="18" charset="0"/>
                      </a:endParaRPr>
                    </a:p>
                  </a:txBody>
                  <a:tcPr marL="35761" marR="35761" marT="49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lnSpc>
                          <a:spcPts val="2600"/>
                        </a:lnSpc>
                        <a:spcAft>
                          <a:spcPts val="0"/>
                        </a:spcAft>
                      </a:pPr>
                      <a:r>
                        <a:rPr lang="en-US" sz="2000" kern="100" dirty="0">
                          <a:effectLst/>
                          <a:latin typeface="華康中圓體" panose="020F0509000000000000" pitchFamily="49" charset="-120"/>
                          <a:ea typeface="華康中圓體" panose="020F0509000000000000" pitchFamily="49" charset="-120"/>
                          <a:cs typeface="Times New Roman" panose="02020603050405020304" pitchFamily="18" charset="0"/>
                        </a:rPr>
                        <a:t>7,8</a:t>
                      </a:r>
                      <a:r>
                        <a:rPr lang="en-US" altLang="zh-TW" sz="2000" kern="100" dirty="0">
                          <a:effectLst/>
                          <a:latin typeface="華康中圓體" panose="020F0509000000000000" pitchFamily="49" charset="-120"/>
                          <a:ea typeface="華康中圓體" panose="020F0509000000000000" pitchFamily="49" charset="-120"/>
                          <a:cs typeface="Times New Roman" panose="02020603050405020304" pitchFamily="18" charset="0"/>
                        </a:rPr>
                        <a:t>69</a:t>
                      </a:r>
                      <a:r>
                        <a:rPr lang="en-US" sz="2000" kern="100" dirty="0">
                          <a:effectLst/>
                          <a:latin typeface="華康中圓體" panose="020F0509000000000000" pitchFamily="49" charset="-120"/>
                          <a:ea typeface="華康中圓體" panose="020F0509000000000000" pitchFamily="49" charset="-120"/>
                          <a:cs typeface="Times New Roman" panose="02020603050405020304" pitchFamily="18" charset="0"/>
                        </a:rPr>
                        <a:t>,</a:t>
                      </a:r>
                      <a:r>
                        <a:rPr lang="en-US" altLang="zh-TW" sz="2000" kern="100" dirty="0">
                          <a:effectLst/>
                          <a:latin typeface="華康中圓體" panose="020F0509000000000000" pitchFamily="49" charset="-120"/>
                          <a:ea typeface="華康中圓體" panose="020F0509000000000000" pitchFamily="49" charset="-120"/>
                          <a:cs typeface="Times New Roman" panose="02020603050405020304" pitchFamily="18" charset="0"/>
                        </a:rPr>
                        <a:t>247</a:t>
                      </a:r>
                      <a:endParaRPr lang="zh-TW" sz="2000" kern="100" dirty="0">
                        <a:effectLst/>
                        <a:latin typeface="華康中圓體" panose="020F0509000000000000" pitchFamily="49" charset="-120"/>
                        <a:ea typeface="華康中圓體" panose="020F0509000000000000" pitchFamily="49" charset="-120"/>
                        <a:cs typeface="Times New Roman" panose="02020603050405020304" pitchFamily="18" charset="0"/>
                      </a:endParaRPr>
                    </a:p>
                  </a:txBody>
                  <a:tcPr marL="35761" marR="35761" marT="49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43643358"/>
                  </a:ext>
                </a:extLst>
              </a:tr>
              <a:tr h="458534">
                <a:tc>
                  <a:txBody>
                    <a:bodyPr/>
                    <a:lstStyle/>
                    <a:p>
                      <a:pPr algn="ctr">
                        <a:lnSpc>
                          <a:spcPts val="2600"/>
                        </a:lnSpc>
                        <a:spcAft>
                          <a:spcPts val="0"/>
                        </a:spcAft>
                      </a:pPr>
                      <a:r>
                        <a:rPr lang="en-US" sz="2400" b="0" kern="100" dirty="0">
                          <a:solidFill>
                            <a:schemeClr val="tx1"/>
                          </a:solidFill>
                          <a:effectLst/>
                          <a:latin typeface="華康中圓體" panose="020F0509000000000000" pitchFamily="49" charset="-120"/>
                          <a:ea typeface="華康中圓體" panose="020F0509000000000000" pitchFamily="49" charset="-120"/>
                        </a:rPr>
                        <a:t>1952</a:t>
                      </a:r>
                      <a:r>
                        <a:rPr lang="zh-TW" altLang="en-US" sz="2400" b="0" kern="100" dirty="0">
                          <a:solidFill>
                            <a:schemeClr val="tx1"/>
                          </a:solidFill>
                          <a:effectLst/>
                          <a:latin typeface="華康中圓體" panose="020F0509000000000000" pitchFamily="49" charset="-120"/>
                          <a:ea typeface="華康中圓體" panose="020F0509000000000000" pitchFamily="49" charset="-120"/>
                        </a:rPr>
                        <a:t>年</a:t>
                      </a:r>
                      <a:endParaRPr lang="zh-TW" sz="2400" b="0" kern="100" dirty="0">
                        <a:solidFill>
                          <a:schemeClr val="tx1"/>
                        </a:solidFill>
                        <a:effectLst/>
                        <a:latin typeface="華康中圓體" panose="020F0509000000000000" pitchFamily="49" charset="-120"/>
                        <a:ea typeface="華康中圓體" panose="020F0509000000000000" pitchFamily="49" charset="-120"/>
                        <a:cs typeface="Times New Roman" panose="02020603050405020304" pitchFamily="18" charset="0"/>
                      </a:endParaRPr>
                    </a:p>
                  </a:txBody>
                  <a:tcPr marL="35761" marR="3576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r">
                        <a:lnSpc>
                          <a:spcPts val="2600"/>
                        </a:lnSpc>
                        <a:spcAft>
                          <a:spcPts val="0"/>
                        </a:spcAft>
                      </a:pPr>
                      <a:r>
                        <a:rPr lang="en-US" sz="2000" kern="100" dirty="0">
                          <a:effectLst/>
                          <a:latin typeface="華康中圓體" panose="020F0509000000000000" pitchFamily="49" charset="-120"/>
                          <a:ea typeface="華康中圓體" panose="020F0509000000000000" pitchFamily="49" charset="-120"/>
                        </a:rPr>
                        <a:t>7,</a:t>
                      </a:r>
                      <a:r>
                        <a:rPr lang="en-US" altLang="zh-TW" sz="2000" kern="100" dirty="0">
                          <a:effectLst/>
                          <a:latin typeface="華康中圓體" panose="020F0509000000000000" pitchFamily="49" charset="-120"/>
                          <a:ea typeface="華康中圓體" panose="020F0509000000000000" pitchFamily="49" charset="-120"/>
                        </a:rPr>
                        <a:t>522</a:t>
                      </a:r>
                      <a:r>
                        <a:rPr lang="en-US" sz="2000" kern="100" dirty="0">
                          <a:effectLst/>
                          <a:latin typeface="華康中圓體" panose="020F0509000000000000" pitchFamily="49" charset="-120"/>
                          <a:ea typeface="華康中圓體" panose="020F0509000000000000" pitchFamily="49" charset="-120"/>
                        </a:rPr>
                        <a:t>,</a:t>
                      </a:r>
                      <a:r>
                        <a:rPr lang="en-US" altLang="zh-TW" sz="2000" kern="100" dirty="0">
                          <a:effectLst/>
                          <a:latin typeface="華康中圓體" panose="020F0509000000000000" pitchFamily="49" charset="-120"/>
                          <a:ea typeface="華康中圓體" panose="020F0509000000000000" pitchFamily="49" charset="-120"/>
                        </a:rPr>
                        <a:t>185</a:t>
                      </a:r>
                      <a:endParaRPr lang="zh-TW" sz="2000" kern="100" dirty="0">
                        <a:effectLst/>
                        <a:latin typeface="華康中圓體" panose="020F0509000000000000" pitchFamily="49" charset="-120"/>
                        <a:ea typeface="華康中圓體" panose="020F0509000000000000" pitchFamily="49" charset="-120"/>
                        <a:cs typeface="Times New Roman" panose="02020603050405020304" pitchFamily="18" charset="0"/>
                      </a:endParaRPr>
                    </a:p>
                  </a:txBody>
                  <a:tcPr marL="35761" marR="3576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lnSpc>
                          <a:spcPts val="2600"/>
                        </a:lnSpc>
                        <a:spcAft>
                          <a:spcPts val="0"/>
                        </a:spcAft>
                      </a:pPr>
                      <a:r>
                        <a:rPr lang="en-US" sz="2000" kern="100" dirty="0">
                          <a:effectLst/>
                          <a:latin typeface="華康中圓體" panose="020F0509000000000000" pitchFamily="49" charset="-120"/>
                          <a:ea typeface="華康中圓體" panose="020F0509000000000000" pitchFamily="49" charset="-120"/>
                          <a:cs typeface="Times New Roman" panose="02020603050405020304" pitchFamily="18" charset="0"/>
                        </a:rPr>
                        <a:t>92.</a:t>
                      </a:r>
                      <a:r>
                        <a:rPr lang="en-US" altLang="zh-TW" sz="2000" kern="100" dirty="0">
                          <a:effectLst/>
                          <a:latin typeface="華康中圓體" panose="020F0509000000000000" pitchFamily="49" charset="-120"/>
                          <a:ea typeface="華康中圓體" panose="020F0509000000000000" pitchFamily="49" charset="-120"/>
                          <a:cs typeface="Times New Roman" panose="02020603050405020304" pitchFamily="18" charset="0"/>
                        </a:rPr>
                        <a:t>5</a:t>
                      </a:r>
                      <a:r>
                        <a:rPr lang="en-US" sz="2000" kern="100" dirty="0">
                          <a:effectLst/>
                          <a:latin typeface="華康中圓體" panose="020F0509000000000000" pitchFamily="49" charset="-120"/>
                          <a:ea typeface="華康中圓體" panose="020F0509000000000000" pitchFamily="49" charset="-120"/>
                          <a:cs typeface="Times New Roman" panose="02020603050405020304" pitchFamily="18" charset="0"/>
                        </a:rPr>
                        <a:t>4</a:t>
                      </a:r>
                      <a:endParaRPr lang="zh-TW" sz="2000" kern="100" dirty="0">
                        <a:effectLst/>
                        <a:latin typeface="華康中圓體" panose="020F0509000000000000" pitchFamily="49" charset="-120"/>
                        <a:ea typeface="華康中圓體" panose="020F0509000000000000" pitchFamily="49" charset="-120"/>
                        <a:cs typeface="Times New Roman" panose="02020603050405020304" pitchFamily="18" charset="0"/>
                      </a:endParaRPr>
                    </a:p>
                  </a:txBody>
                  <a:tcPr marL="35761" marR="35761" marT="49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lnSpc>
                          <a:spcPts val="2600"/>
                        </a:lnSpc>
                        <a:spcAft>
                          <a:spcPts val="0"/>
                        </a:spcAft>
                      </a:pPr>
                      <a:r>
                        <a:rPr lang="en-US" sz="2000" kern="100" dirty="0">
                          <a:effectLst/>
                          <a:latin typeface="華康中圓體" panose="020F0509000000000000" pitchFamily="49" charset="-120"/>
                          <a:ea typeface="華康中圓體" panose="020F0509000000000000" pitchFamily="49" charset="-120"/>
                          <a:cs typeface="Times New Roman" panose="02020603050405020304" pitchFamily="18" charset="0"/>
                        </a:rPr>
                        <a:t>606,189</a:t>
                      </a:r>
                      <a:endParaRPr lang="zh-TW" sz="2000" kern="100" dirty="0">
                        <a:effectLst/>
                        <a:latin typeface="華康中圓體" panose="020F0509000000000000" pitchFamily="49" charset="-120"/>
                        <a:ea typeface="華康中圓體" panose="020F0509000000000000" pitchFamily="49" charset="-120"/>
                        <a:cs typeface="Times New Roman" panose="02020603050405020304" pitchFamily="18" charset="0"/>
                      </a:endParaRPr>
                    </a:p>
                  </a:txBody>
                  <a:tcPr marL="35761" marR="35761" marT="49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lnSpc>
                          <a:spcPts val="2600"/>
                        </a:lnSpc>
                        <a:spcAft>
                          <a:spcPts val="0"/>
                        </a:spcAft>
                      </a:pPr>
                      <a:r>
                        <a:rPr lang="en-US" sz="2000" kern="100" dirty="0">
                          <a:effectLst/>
                          <a:latin typeface="華康中圓體" panose="020F0509000000000000" pitchFamily="49" charset="-120"/>
                          <a:ea typeface="華康中圓體" panose="020F0509000000000000" pitchFamily="49" charset="-120"/>
                          <a:cs typeface="Times New Roman" panose="02020603050405020304" pitchFamily="18" charset="0"/>
                        </a:rPr>
                        <a:t>7.</a:t>
                      </a:r>
                      <a:r>
                        <a:rPr lang="en-US" altLang="zh-TW" sz="2000" kern="100" dirty="0">
                          <a:effectLst/>
                          <a:latin typeface="華康中圓體" panose="020F0509000000000000" pitchFamily="49" charset="-120"/>
                          <a:ea typeface="華康中圓體" panose="020F0509000000000000" pitchFamily="49" charset="-120"/>
                          <a:cs typeface="Times New Roman" panose="02020603050405020304" pitchFamily="18" charset="0"/>
                        </a:rPr>
                        <a:t>4</a:t>
                      </a:r>
                      <a:r>
                        <a:rPr lang="en-US" sz="2000" kern="100" dirty="0">
                          <a:effectLst/>
                          <a:latin typeface="華康中圓體" panose="020F0509000000000000" pitchFamily="49" charset="-120"/>
                          <a:ea typeface="華康中圓體" panose="020F0509000000000000" pitchFamily="49" charset="-120"/>
                          <a:cs typeface="Times New Roman" panose="02020603050405020304" pitchFamily="18" charset="0"/>
                        </a:rPr>
                        <a:t>6</a:t>
                      </a:r>
                      <a:endParaRPr lang="zh-TW" sz="2000" kern="100" dirty="0">
                        <a:effectLst/>
                        <a:latin typeface="華康中圓體" panose="020F0509000000000000" pitchFamily="49" charset="-120"/>
                        <a:ea typeface="華康中圓體" panose="020F0509000000000000" pitchFamily="49" charset="-120"/>
                        <a:cs typeface="Times New Roman" panose="02020603050405020304" pitchFamily="18" charset="0"/>
                      </a:endParaRPr>
                    </a:p>
                  </a:txBody>
                  <a:tcPr marL="35761" marR="35761" marT="49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lnSpc>
                          <a:spcPts val="2600"/>
                        </a:lnSpc>
                        <a:spcAft>
                          <a:spcPts val="0"/>
                        </a:spcAft>
                      </a:pPr>
                      <a:r>
                        <a:rPr lang="en-US" sz="2000" kern="100" dirty="0">
                          <a:effectLst/>
                          <a:latin typeface="華康中圓體" panose="020F0509000000000000" pitchFamily="49" charset="-120"/>
                          <a:ea typeface="華康中圓體" panose="020F0509000000000000" pitchFamily="49" charset="-120"/>
                          <a:cs typeface="Times New Roman" panose="02020603050405020304" pitchFamily="18" charset="0"/>
                        </a:rPr>
                        <a:t>8,</a:t>
                      </a:r>
                      <a:r>
                        <a:rPr lang="en-US" altLang="zh-TW" sz="2000" kern="100" dirty="0">
                          <a:effectLst/>
                          <a:latin typeface="華康中圓體" panose="020F0509000000000000" pitchFamily="49" charset="-120"/>
                          <a:ea typeface="華康中圓體" panose="020F0509000000000000" pitchFamily="49" charset="-120"/>
                          <a:cs typeface="Times New Roman" panose="02020603050405020304" pitchFamily="18" charset="0"/>
                        </a:rPr>
                        <a:t>128</a:t>
                      </a:r>
                      <a:r>
                        <a:rPr lang="en-US" sz="2000" kern="100" dirty="0">
                          <a:effectLst/>
                          <a:latin typeface="華康中圓體" panose="020F0509000000000000" pitchFamily="49" charset="-120"/>
                          <a:ea typeface="華康中圓體" panose="020F0509000000000000" pitchFamily="49" charset="-120"/>
                          <a:cs typeface="Times New Roman" panose="02020603050405020304" pitchFamily="18" charset="0"/>
                        </a:rPr>
                        <a:t>,</a:t>
                      </a:r>
                      <a:r>
                        <a:rPr lang="en-US" altLang="zh-TW" sz="2000" kern="100" dirty="0">
                          <a:effectLst/>
                          <a:latin typeface="華康中圓體" panose="020F0509000000000000" pitchFamily="49" charset="-120"/>
                          <a:ea typeface="華康中圓體" panose="020F0509000000000000" pitchFamily="49" charset="-120"/>
                          <a:cs typeface="Times New Roman" panose="02020603050405020304" pitchFamily="18" charset="0"/>
                        </a:rPr>
                        <a:t>374</a:t>
                      </a:r>
                      <a:endParaRPr lang="zh-TW" sz="2000" kern="100" dirty="0">
                        <a:effectLst/>
                        <a:latin typeface="華康中圓體" panose="020F0509000000000000" pitchFamily="49" charset="-120"/>
                        <a:ea typeface="華康中圓體" panose="020F0509000000000000" pitchFamily="49" charset="-120"/>
                        <a:cs typeface="Times New Roman" panose="02020603050405020304" pitchFamily="18" charset="0"/>
                      </a:endParaRPr>
                    </a:p>
                  </a:txBody>
                  <a:tcPr marL="35761" marR="35761" marT="49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56265924"/>
                  </a:ext>
                </a:extLst>
              </a:tr>
              <a:tr h="453272">
                <a:tc>
                  <a:txBody>
                    <a:bodyPr/>
                    <a:lstStyle/>
                    <a:p>
                      <a:pPr algn="ctr">
                        <a:lnSpc>
                          <a:spcPts val="2600"/>
                        </a:lnSpc>
                        <a:spcAft>
                          <a:spcPts val="0"/>
                        </a:spcAft>
                      </a:pPr>
                      <a:r>
                        <a:rPr lang="en-US" sz="2400" b="0" kern="100" dirty="0">
                          <a:solidFill>
                            <a:schemeClr val="tx1"/>
                          </a:solidFill>
                          <a:effectLst/>
                          <a:latin typeface="華康中圓體" panose="020F0509000000000000" pitchFamily="49" charset="-120"/>
                          <a:ea typeface="華康中圓體" panose="020F0509000000000000" pitchFamily="49" charset="-120"/>
                        </a:rPr>
                        <a:t>1956</a:t>
                      </a:r>
                      <a:r>
                        <a:rPr lang="zh-TW" altLang="en-US" sz="2400" b="0" kern="100" dirty="0">
                          <a:solidFill>
                            <a:schemeClr val="tx1"/>
                          </a:solidFill>
                          <a:effectLst/>
                          <a:latin typeface="華康中圓體" panose="020F0509000000000000" pitchFamily="49" charset="-120"/>
                          <a:ea typeface="華康中圓體" panose="020F0509000000000000" pitchFamily="49" charset="-120"/>
                        </a:rPr>
                        <a:t>年</a:t>
                      </a:r>
                      <a:endParaRPr lang="zh-TW" sz="2400" b="0" kern="100" dirty="0">
                        <a:solidFill>
                          <a:schemeClr val="tx1"/>
                        </a:solidFill>
                        <a:effectLst/>
                        <a:latin typeface="華康中圓體" panose="020F0509000000000000" pitchFamily="49" charset="-120"/>
                        <a:ea typeface="華康中圓體" panose="020F0509000000000000" pitchFamily="49" charset="-120"/>
                        <a:cs typeface="Times New Roman" panose="02020603050405020304" pitchFamily="18" charset="0"/>
                      </a:endParaRPr>
                    </a:p>
                  </a:txBody>
                  <a:tcPr marL="35761" marR="3576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r">
                        <a:lnSpc>
                          <a:spcPts val="2600"/>
                        </a:lnSpc>
                        <a:spcAft>
                          <a:spcPts val="0"/>
                        </a:spcAft>
                      </a:pPr>
                      <a:r>
                        <a:rPr lang="en-US" sz="2000" kern="100" dirty="0">
                          <a:effectLst/>
                          <a:latin typeface="華康中圓體" panose="020F0509000000000000" pitchFamily="49" charset="-120"/>
                          <a:ea typeface="華康中圓體" panose="020F0509000000000000" pitchFamily="49" charset="-120"/>
                        </a:rPr>
                        <a:t>8,297,147</a:t>
                      </a:r>
                      <a:endParaRPr lang="zh-TW" sz="2000" kern="100" dirty="0">
                        <a:effectLst/>
                        <a:latin typeface="華康中圓體" panose="020F0509000000000000" pitchFamily="49" charset="-120"/>
                        <a:ea typeface="華康中圓體" panose="020F0509000000000000" pitchFamily="49" charset="-120"/>
                        <a:cs typeface="Times New Roman" panose="02020603050405020304" pitchFamily="18" charset="0"/>
                      </a:endParaRPr>
                    </a:p>
                  </a:txBody>
                  <a:tcPr marL="35761" marR="3576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lnSpc>
                          <a:spcPts val="2600"/>
                        </a:lnSpc>
                        <a:spcAft>
                          <a:spcPts val="0"/>
                        </a:spcAft>
                      </a:pPr>
                      <a:r>
                        <a:rPr lang="en-US" sz="2000" kern="100" dirty="0">
                          <a:effectLst/>
                          <a:latin typeface="華康中圓體" panose="020F0509000000000000" pitchFamily="49" charset="-120"/>
                          <a:ea typeface="華康中圓體" panose="020F0509000000000000" pitchFamily="49" charset="-120"/>
                        </a:rPr>
                        <a:t>89.94</a:t>
                      </a:r>
                      <a:endParaRPr lang="zh-TW" sz="2000" kern="100" dirty="0">
                        <a:effectLst/>
                        <a:latin typeface="華康中圓體" panose="020F0509000000000000" pitchFamily="49" charset="-120"/>
                        <a:ea typeface="華康中圓體" panose="020F0509000000000000" pitchFamily="49" charset="-120"/>
                        <a:cs typeface="Times New Roman" panose="02020603050405020304" pitchFamily="18" charset="0"/>
                      </a:endParaRPr>
                    </a:p>
                  </a:txBody>
                  <a:tcPr marL="35761" marR="3576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lnSpc>
                          <a:spcPts val="2600"/>
                        </a:lnSpc>
                        <a:spcAft>
                          <a:spcPts val="0"/>
                        </a:spcAft>
                      </a:pPr>
                      <a:r>
                        <a:rPr lang="en-US" sz="2000" kern="100" dirty="0">
                          <a:effectLst/>
                          <a:latin typeface="華康中圓體" panose="020F0509000000000000" pitchFamily="49" charset="-120"/>
                          <a:ea typeface="華康中圓體" panose="020F0509000000000000" pitchFamily="49" charset="-120"/>
                        </a:rPr>
                        <a:t>928,279</a:t>
                      </a:r>
                      <a:endParaRPr lang="zh-TW" sz="2000" kern="100" dirty="0">
                        <a:effectLst/>
                        <a:latin typeface="華康中圓體" panose="020F0509000000000000" pitchFamily="49" charset="-120"/>
                        <a:ea typeface="華康中圓體" panose="020F0509000000000000" pitchFamily="49" charset="-120"/>
                        <a:cs typeface="Times New Roman" panose="02020603050405020304" pitchFamily="18" charset="0"/>
                      </a:endParaRPr>
                    </a:p>
                  </a:txBody>
                  <a:tcPr marL="35761" marR="3576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lnSpc>
                          <a:spcPts val="2600"/>
                        </a:lnSpc>
                        <a:spcAft>
                          <a:spcPts val="0"/>
                        </a:spcAft>
                      </a:pPr>
                      <a:r>
                        <a:rPr lang="en-US" sz="2000" kern="100" dirty="0">
                          <a:effectLst/>
                          <a:latin typeface="華康中圓體" panose="020F0509000000000000" pitchFamily="49" charset="-120"/>
                          <a:ea typeface="華康中圓體" panose="020F0509000000000000" pitchFamily="49" charset="-120"/>
                        </a:rPr>
                        <a:t>10.06</a:t>
                      </a:r>
                      <a:endParaRPr lang="zh-TW" sz="2000" kern="100" dirty="0">
                        <a:effectLst/>
                        <a:latin typeface="華康中圓體" panose="020F0509000000000000" pitchFamily="49" charset="-120"/>
                        <a:ea typeface="華康中圓體" panose="020F0509000000000000" pitchFamily="49" charset="-120"/>
                        <a:cs typeface="Times New Roman" panose="02020603050405020304" pitchFamily="18" charset="0"/>
                      </a:endParaRPr>
                    </a:p>
                  </a:txBody>
                  <a:tcPr marL="35761" marR="3576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lnSpc>
                          <a:spcPts val="2600"/>
                        </a:lnSpc>
                        <a:spcAft>
                          <a:spcPts val="0"/>
                        </a:spcAft>
                      </a:pPr>
                      <a:r>
                        <a:rPr lang="en-US" sz="2000" kern="100" dirty="0">
                          <a:effectLst/>
                          <a:latin typeface="華康中圓體" panose="020F0509000000000000" pitchFamily="49" charset="-120"/>
                          <a:ea typeface="華康中圓體" panose="020F0509000000000000" pitchFamily="49" charset="-120"/>
                        </a:rPr>
                        <a:t>9,225,426</a:t>
                      </a:r>
                      <a:endParaRPr lang="zh-TW" sz="2000" kern="100" dirty="0">
                        <a:effectLst/>
                        <a:latin typeface="華康中圓體" panose="020F0509000000000000" pitchFamily="49" charset="-120"/>
                        <a:ea typeface="華康中圓體" panose="020F0509000000000000" pitchFamily="49" charset="-120"/>
                        <a:cs typeface="Times New Roman" panose="02020603050405020304" pitchFamily="18" charset="0"/>
                      </a:endParaRPr>
                    </a:p>
                  </a:txBody>
                  <a:tcPr marL="35761" marR="3576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55941549"/>
                  </a:ext>
                </a:extLst>
              </a:tr>
            </a:tbl>
          </a:graphicData>
        </a:graphic>
      </p:graphicFrame>
      <p:sp>
        <p:nvSpPr>
          <p:cNvPr id="5" name="矩形 4"/>
          <p:cNvSpPr/>
          <p:nvPr/>
        </p:nvSpPr>
        <p:spPr>
          <a:xfrm>
            <a:off x="1636656" y="142875"/>
            <a:ext cx="8032968" cy="646331"/>
          </a:xfrm>
          <a:prstGeom prst="rect">
            <a:avLst/>
          </a:prstGeom>
        </p:spPr>
        <p:txBody>
          <a:bodyPr wrap="none">
            <a:spAutoFit/>
          </a:bodyPr>
          <a:lstStyle/>
          <a:p>
            <a:r>
              <a:rPr lang="en-US" altLang="zh-TW" sz="3600" b="0" i="0" kern="0" dirty="0">
                <a:solidFill>
                  <a:srgbClr val="A50021"/>
                </a:solidFill>
                <a:latin typeface="華康中特圓體" panose="020F0809000000000000" pitchFamily="49" charset="-120"/>
                <a:ea typeface="華康中特圓體" panose="020F0809000000000000" pitchFamily="49" charset="-120"/>
                <a:cs typeface="微軟正黑體" panose="020B0604030504040204" pitchFamily="34" charset="-120"/>
              </a:rPr>
              <a:t>1946</a:t>
            </a:r>
            <a:r>
              <a:rPr lang="zh-TW" altLang="en-US" sz="3600" b="0" i="0" kern="0" dirty="0">
                <a:solidFill>
                  <a:srgbClr val="A50021"/>
                </a:solidFill>
                <a:latin typeface="華康中特圓體" panose="020F0809000000000000" pitchFamily="49" charset="-120"/>
                <a:ea typeface="華康中特圓體" panose="020F0809000000000000" pitchFamily="49" charset="-120"/>
                <a:cs typeface="微軟正黑體" panose="020B0604030504040204" pitchFamily="34" charset="-120"/>
              </a:rPr>
              <a:t>年</a:t>
            </a:r>
            <a:r>
              <a:rPr lang="zh-TW" altLang="zh-TW" sz="3600" b="0" i="0" kern="0" dirty="0">
                <a:solidFill>
                  <a:srgbClr val="A50021"/>
                </a:solidFill>
                <a:latin typeface="華康中特圓體" panose="020F0809000000000000" pitchFamily="49" charset="-120"/>
                <a:ea typeface="華康中特圓體" panose="020F0809000000000000" pitchFamily="49" charset="-120"/>
                <a:cs typeface="微軟正黑體" panose="020B0604030504040204" pitchFamily="34" charset="-120"/>
              </a:rPr>
              <a:t>到</a:t>
            </a:r>
            <a:r>
              <a:rPr lang="en-US" altLang="zh-TW" sz="3600" b="0" i="0" kern="0" dirty="0">
                <a:solidFill>
                  <a:srgbClr val="A50021"/>
                </a:solidFill>
                <a:latin typeface="華康中特圓體" panose="020F0809000000000000" pitchFamily="49" charset="-120"/>
                <a:ea typeface="華康中特圓體" panose="020F0809000000000000" pitchFamily="49" charset="-120"/>
                <a:cs typeface="DFNMing-W9-WIN-BF"/>
              </a:rPr>
              <a:t>1956</a:t>
            </a:r>
            <a:r>
              <a:rPr lang="zh-TW" altLang="en-US" sz="3600" b="0" i="0" kern="0" dirty="0">
                <a:solidFill>
                  <a:srgbClr val="A50021"/>
                </a:solidFill>
                <a:latin typeface="華康中特圓體" panose="020F0809000000000000" pitchFamily="49" charset="-120"/>
                <a:ea typeface="華康中特圓體" panose="020F0809000000000000" pitchFamily="49" charset="-120"/>
                <a:cs typeface="微軟正黑體" panose="020B0604030504040204" pitchFamily="34" charset="-120"/>
              </a:rPr>
              <a:t>年台</a:t>
            </a:r>
            <a:r>
              <a:rPr lang="zh-TW" altLang="zh-TW" sz="3600" b="0" i="0" kern="0" dirty="0">
                <a:solidFill>
                  <a:srgbClr val="A50021"/>
                </a:solidFill>
                <a:latin typeface="華康中特圓體" panose="020F0809000000000000" pitchFamily="49" charset="-120"/>
                <a:ea typeface="華康中特圓體" panose="020F0809000000000000" pitchFamily="49" charset="-120"/>
                <a:cs typeface="微軟正黑體" panose="020B0604030504040204" pitchFamily="34" charset="-120"/>
              </a:rPr>
              <a:t>灣</a:t>
            </a:r>
            <a:r>
              <a:rPr lang="zh-TW" altLang="en-US" sz="3600" kern="0" dirty="0">
                <a:solidFill>
                  <a:srgbClr val="A50021"/>
                </a:solidFill>
                <a:latin typeface="華康中特圓體" panose="020F0809000000000000" pitchFamily="49" charset="-120"/>
                <a:ea typeface="華康中特圓體" panose="020F0809000000000000" pitchFamily="49" charset="-120"/>
                <a:cs typeface="微軟正黑體" panose="020B0604030504040204" pitchFamily="34" charset="-120"/>
              </a:rPr>
              <a:t>省政府</a:t>
            </a:r>
            <a:r>
              <a:rPr lang="zh-TW" altLang="zh-TW" sz="3600" b="0" i="0" kern="0" dirty="0">
                <a:solidFill>
                  <a:srgbClr val="A50021"/>
                </a:solidFill>
                <a:latin typeface="華康中特圓體" panose="020F0809000000000000" pitchFamily="49" charset="-120"/>
                <a:ea typeface="華康中特圓體" panose="020F0809000000000000" pitchFamily="49" charset="-120"/>
                <a:cs typeface="微軟正黑體" panose="020B0604030504040204" pitchFamily="34" charset="-120"/>
              </a:rPr>
              <a:t>人口</a:t>
            </a:r>
            <a:r>
              <a:rPr lang="zh-TW" altLang="en-US" sz="3600" b="0" i="0" kern="0" dirty="0">
                <a:solidFill>
                  <a:srgbClr val="A50021"/>
                </a:solidFill>
                <a:latin typeface="華康中特圓體" panose="020F0809000000000000" pitchFamily="49" charset="-120"/>
                <a:ea typeface="華康中特圓體" panose="020F0809000000000000" pitchFamily="49" charset="-120"/>
                <a:cs typeface="微軟正黑體" panose="020B0604030504040204" pitchFamily="34" charset="-120"/>
              </a:rPr>
              <a:t>調查表</a:t>
            </a:r>
            <a:endParaRPr lang="zh-TW" altLang="en-US" sz="3600" b="0" i="0" dirty="0">
              <a:solidFill>
                <a:srgbClr val="A50021"/>
              </a:solidFill>
              <a:latin typeface="華康中特圓體" panose="020F0809000000000000" pitchFamily="49" charset="-120"/>
              <a:ea typeface="華康中特圓體" panose="020F0809000000000000" pitchFamily="49" charset="-120"/>
            </a:endParaRPr>
          </a:p>
        </p:txBody>
      </p:sp>
      <p:sp>
        <p:nvSpPr>
          <p:cNvPr id="6" name="矩形 5"/>
          <p:cNvSpPr/>
          <p:nvPr/>
        </p:nvSpPr>
        <p:spPr>
          <a:xfrm>
            <a:off x="526109" y="5264849"/>
            <a:ext cx="7271126" cy="954107"/>
          </a:xfrm>
          <a:prstGeom prst="rect">
            <a:avLst/>
          </a:prstGeom>
        </p:spPr>
        <p:txBody>
          <a:bodyPr wrap="square">
            <a:spAutoFit/>
          </a:bodyPr>
          <a:lstStyle/>
          <a:p>
            <a:pPr algn="just" hangingPunct="0"/>
            <a:r>
              <a:rPr lang="zh-TW" altLang="zh-TW" sz="2800" b="1" kern="0" dirty="0">
                <a:solidFill>
                  <a:srgbClr val="322ED2"/>
                </a:solidFill>
                <a:latin typeface="華康標楷體" panose="03000509000000000000" pitchFamily="65" charset="-120"/>
                <a:ea typeface="華康標楷體" panose="03000509000000000000" pitchFamily="65" charset="-120"/>
                <a:cs typeface="Times New Roman" panose="02020603050405020304" pitchFamily="18" charset="0"/>
              </a:rPr>
              <a:t>資料來源：</a:t>
            </a:r>
            <a:r>
              <a:rPr lang="en-US" altLang="zh-TW" sz="2800" kern="0" dirty="0">
                <a:solidFill>
                  <a:srgbClr val="322ED2"/>
                </a:solidFill>
                <a:latin typeface="Arial" panose="020B0604020202020204" pitchFamily="34" charset="0"/>
                <a:ea typeface="華康標楷體" panose="03000509000000000000" pitchFamily="65" charset="-120"/>
                <a:cs typeface="Arial" panose="020B0604020202020204" pitchFamily="34" charset="0"/>
              </a:rPr>
              <a:t>1956</a:t>
            </a:r>
            <a:r>
              <a:rPr lang="zh-TW" altLang="zh-TW" sz="2800" b="1" kern="0" dirty="0">
                <a:solidFill>
                  <a:srgbClr val="322ED2"/>
                </a:solidFill>
                <a:latin typeface="Arial" panose="020B0604020202020204" pitchFamily="34" charset="0"/>
                <a:ea typeface="華康標楷體" panose="03000509000000000000" pitchFamily="65" charset="-120"/>
                <a:cs typeface="Arial" panose="020B0604020202020204" pitchFamily="34" charset="0"/>
              </a:rPr>
              <a:t>年《中華民國戶口普查報告書》，第</a:t>
            </a:r>
            <a:r>
              <a:rPr lang="en-US" altLang="zh-TW" sz="2800" kern="0" dirty="0">
                <a:solidFill>
                  <a:srgbClr val="322ED2"/>
                </a:solidFill>
                <a:latin typeface="Arial" panose="020B0604020202020204" pitchFamily="34" charset="0"/>
                <a:ea typeface="華康標楷體" panose="03000509000000000000" pitchFamily="65" charset="-120"/>
                <a:cs typeface="Arial" panose="020B0604020202020204" pitchFamily="34" charset="0"/>
              </a:rPr>
              <a:t>2</a:t>
            </a:r>
            <a:r>
              <a:rPr lang="zh-TW" altLang="zh-TW" sz="2800" b="1" kern="0" dirty="0">
                <a:solidFill>
                  <a:srgbClr val="322ED2"/>
                </a:solidFill>
                <a:latin typeface="Arial" panose="020B0604020202020204" pitchFamily="34" charset="0"/>
                <a:ea typeface="華康標楷體" panose="03000509000000000000" pitchFamily="65" charset="-120"/>
                <a:cs typeface="Arial" panose="020B0604020202020204" pitchFamily="34" charset="0"/>
              </a:rPr>
              <a:t>卷第</a:t>
            </a:r>
            <a:r>
              <a:rPr lang="en-US" altLang="zh-TW" sz="2800" kern="0" dirty="0">
                <a:solidFill>
                  <a:srgbClr val="322ED2"/>
                </a:solidFill>
                <a:latin typeface="Arial" panose="020B0604020202020204" pitchFamily="34" charset="0"/>
                <a:ea typeface="華康標楷體" panose="03000509000000000000" pitchFamily="65" charset="-120"/>
                <a:cs typeface="Arial" panose="020B0604020202020204" pitchFamily="34" charset="0"/>
              </a:rPr>
              <a:t>1</a:t>
            </a:r>
            <a:r>
              <a:rPr lang="zh-TW" altLang="zh-TW" sz="2800" b="1" kern="0" dirty="0">
                <a:solidFill>
                  <a:srgbClr val="322ED2"/>
                </a:solidFill>
                <a:latin typeface="Arial" panose="020B0604020202020204" pitchFamily="34" charset="0"/>
                <a:ea typeface="華康標楷體" panose="03000509000000000000" pitchFamily="65" charset="-120"/>
                <a:cs typeface="Arial" panose="020B0604020202020204" pitchFamily="34" charset="0"/>
              </a:rPr>
              <a:t>冊，</a:t>
            </a:r>
            <a:r>
              <a:rPr lang="zh-TW" altLang="en-US" sz="2800" b="1" kern="0" dirty="0">
                <a:solidFill>
                  <a:srgbClr val="322ED2"/>
                </a:solidFill>
                <a:latin typeface="Arial" panose="020B0604020202020204" pitchFamily="34" charset="0"/>
                <a:ea typeface="華康標楷體" panose="03000509000000000000" pitchFamily="65" charset="-120"/>
                <a:cs typeface="Arial" panose="020B0604020202020204" pitchFamily="34" charset="0"/>
              </a:rPr>
              <a:t>第</a:t>
            </a:r>
            <a:r>
              <a:rPr lang="en-US" altLang="zh-TW" sz="2800" kern="0" dirty="0">
                <a:solidFill>
                  <a:srgbClr val="322ED2"/>
                </a:solidFill>
                <a:latin typeface="Arial" panose="020B0604020202020204" pitchFamily="34" charset="0"/>
                <a:ea typeface="華康標楷體" panose="03000509000000000000" pitchFamily="65" charset="-120"/>
                <a:cs typeface="Arial" panose="020B0604020202020204" pitchFamily="34" charset="0"/>
              </a:rPr>
              <a:t>721-723</a:t>
            </a:r>
            <a:r>
              <a:rPr lang="zh-TW" altLang="zh-TW" sz="2800" b="1" kern="0" dirty="0">
                <a:solidFill>
                  <a:srgbClr val="322ED2"/>
                </a:solidFill>
                <a:latin typeface="華康標楷體" panose="03000509000000000000" pitchFamily="65" charset="-120"/>
                <a:ea typeface="華康標楷體" panose="03000509000000000000" pitchFamily="65" charset="-120"/>
                <a:cs typeface="Times New Roman" panose="02020603050405020304" pitchFamily="18" charset="0"/>
              </a:rPr>
              <a:t>頁。</a:t>
            </a:r>
            <a:endParaRPr lang="zh-TW" altLang="en-US" sz="2800" b="1" dirty="0">
              <a:solidFill>
                <a:srgbClr val="322ED2"/>
              </a:solidFill>
              <a:latin typeface="華康標楷體" panose="03000509000000000000" pitchFamily="65" charset="-120"/>
              <a:ea typeface="華康標楷體" panose="03000509000000000000" pitchFamily="65" charset="-120"/>
            </a:endParaRPr>
          </a:p>
        </p:txBody>
      </p:sp>
    </p:spTree>
    <p:extLst>
      <p:ext uri="{BB962C8B-B14F-4D97-AF65-F5344CB8AC3E}">
        <p14:creationId xmlns:p14="http://schemas.microsoft.com/office/powerpoint/2010/main" val="2034889823"/>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908767" y="245140"/>
            <a:ext cx="8956298" cy="646331"/>
          </a:xfrm>
          <a:prstGeom prst="rect">
            <a:avLst/>
          </a:prstGeom>
        </p:spPr>
        <p:txBody>
          <a:bodyPr wrap="none">
            <a:spAutoFit/>
          </a:bodyPr>
          <a:lstStyle/>
          <a:p>
            <a:r>
              <a:rPr lang="zh-TW" altLang="zh-TW" sz="3600" dirty="0">
                <a:solidFill>
                  <a:srgbClr val="A50021"/>
                </a:solidFill>
                <a:latin typeface="華康中特圓體" panose="020F0809000000000000" pitchFamily="49" charset="-120"/>
                <a:ea typeface="華康中特圓體" panose="020F0809000000000000" pitchFamily="49" charset="-120"/>
                <a:cs typeface="Times New Roman" panose="02020603050405020304" pitchFamily="18" charset="0"/>
              </a:rPr>
              <a:t>台灣原住民</a:t>
            </a:r>
            <a:r>
              <a:rPr lang="zh-TW" altLang="en-US" sz="3600" dirty="0">
                <a:solidFill>
                  <a:srgbClr val="A50021"/>
                </a:solidFill>
                <a:latin typeface="華康中特圓體" panose="020F0809000000000000" pitchFamily="49" charset="-120"/>
                <a:ea typeface="華康中特圓體" panose="020F0809000000000000" pitchFamily="49" charset="-120"/>
                <a:cs typeface="Times New Roman" panose="02020603050405020304" pitchFamily="18" charset="0"/>
              </a:rPr>
              <a:t>的</a:t>
            </a:r>
            <a:r>
              <a:rPr lang="zh-TW" altLang="zh-TW" sz="3600" dirty="0">
                <a:solidFill>
                  <a:srgbClr val="A50021"/>
                </a:solidFill>
                <a:latin typeface="華康中特圓體" panose="020F0809000000000000" pitchFamily="49" charset="-120"/>
                <a:ea typeface="華康中特圓體" panose="020F0809000000000000" pitchFamily="49" charset="-120"/>
                <a:cs typeface="Times New Roman" panose="02020603050405020304" pitchFamily="18" charset="0"/>
              </a:rPr>
              <a:t>母系社會</a:t>
            </a:r>
            <a:r>
              <a:rPr lang="zh-TW" altLang="en-US" sz="3600" dirty="0">
                <a:solidFill>
                  <a:srgbClr val="A50021"/>
                </a:solidFill>
                <a:latin typeface="華康中特圓體" panose="020F0809000000000000" pitchFamily="49" charset="-120"/>
                <a:ea typeface="華康中特圓體" panose="020F0809000000000000" pitchFamily="49" charset="-120"/>
                <a:cs typeface="Times New Roman" panose="02020603050405020304" pitchFamily="18" charset="0"/>
              </a:rPr>
              <a:t>漸被誤</a:t>
            </a:r>
            <a:r>
              <a:rPr lang="zh-TW" altLang="en-US" sz="3600" b="1" dirty="0">
                <a:solidFill>
                  <a:srgbClr val="A50021"/>
                </a:solidFill>
                <a:latin typeface="華康細圓體" panose="020F0309000000000000" pitchFamily="49" charset="-120"/>
                <a:ea typeface="華康細圓體" panose="020F0309000000000000" pitchFamily="49" charset="-120"/>
                <a:cs typeface="Times New Roman" panose="02020603050405020304" pitchFamily="18" charset="0"/>
              </a:rPr>
              <a:t>導</a:t>
            </a:r>
            <a:r>
              <a:rPr lang="zh-TW" altLang="en-US" sz="3600" dirty="0">
                <a:solidFill>
                  <a:srgbClr val="A50021"/>
                </a:solidFill>
                <a:latin typeface="華康中特圓體" panose="020F0809000000000000" pitchFamily="49" charset="-120"/>
                <a:ea typeface="華康中特圓體" panose="020F0809000000000000" pitchFamily="49" charset="-120"/>
                <a:cs typeface="Times New Roman" panose="02020603050405020304" pitchFamily="18" charset="0"/>
              </a:rPr>
              <a:t>為</a:t>
            </a:r>
            <a:r>
              <a:rPr lang="zh-TW" altLang="zh-TW" sz="3600" dirty="0">
                <a:solidFill>
                  <a:srgbClr val="A50021"/>
                </a:solidFill>
                <a:latin typeface="華康中特圓體" panose="020F0809000000000000" pitchFamily="49" charset="-120"/>
                <a:ea typeface="華康中特圓體" panose="020F0809000000000000" pitchFamily="49" charset="-120"/>
                <a:cs typeface="Times New Roman" panose="02020603050405020304" pitchFamily="18" charset="0"/>
              </a:rPr>
              <a:t>父系社會</a:t>
            </a:r>
            <a:endParaRPr lang="zh-TW" altLang="en-US" sz="3600" dirty="0">
              <a:solidFill>
                <a:srgbClr val="A50021"/>
              </a:solidFill>
              <a:latin typeface="華康中特圓體" panose="020F0809000000000000" pitchFamily="49" charset="-120"/>
              <a:ea typeface="華康中特圓體" panose="020F0809000000000000" pitchFamily="49" charset="-120"/>
            </a:endParaRPr>
          </a:p>
        </p:txBody>
      </p:sp>
      <p:sp>
        <p:nvSpPr>
          <p:cNvPr id="3" name="矩形 2"/>
          <p:cNvSpPr/>
          <p:nvPr/>
        </p:nvSpPr>
        <p:spPr>
          <a:xfrm>
            <a:off x="731520" y="891471"/>
            <a:ext cx="10802230" cy="5632311"/>
          </a:xfrm>
          <a:prstGeom prst="rect">
            <a:avLst/>
          </a:prstGeom>
        </p:spPr>
        <p:txBody>
          <a:bodyPr wrap="square">
            <a:spAutoFit/>
          </a:bodyPr>
          <a:lstStyle/>
          <a:p>
            <a:pPr algn="just" hangingPunct="0">
              <a:lnSpc>
                <a:spcPts val="3600"/>
              </a:lnSpc>
              <a:spcAft>
                <a:spcPts val="0"/>
              </a:spcAft>
            </a:pPr>
            <a:r>
              <a:rPr lang="zh-TW" altLang="zh-TW"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台灣</a:t>
            </a:r>
            <a:r>
              <a:rPr lang="zh-TW" altLang="en-US"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原住民</a:t>
            </a:r>
            <a:r>
              <a:rPr lang="zh-TW" altLang="zh-TW"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族群是母系社會</a:t>
            </a:r>
            <a:r>
              <a:rPr lang="zh-TW" altLang="en-US"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a:t>
            </a:r>
            <a:r>
              <a:rPr lang="zh-TW" altLang="zh-TW"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原本沒有姓氏</a:t>
            </a:r>
            <a:r>
              <a:rPr lang="zh-TW" altLang="en-US"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a:t>
            </a:r>
            <a:r>
              <a:rPr lang="zh-TW" altLang="en-US" sz="2800" dirty="0">
                <a:solidFill>
                  <a:srgbClr val="000066"/>
                </a:solidFill>
                <a:latin typeface="華康中圓體" panose="020F0509000000000000" pitchFamily="49" charset="-120"/>
                <a:ea typeface="華康中圓體" panose="020F0509000000000000" pitchFamily="49" charset="-120"/>
              </a:rPr>
              <a:t>只有名字，新生嬰兒的名字，隨繼承法則，在新名之後加上母親的名字</a:t>
            </a:r>
            <a:r>
              <a:rPr lang="zh-TW" altLang="zh-TW"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。乾隆</a:t>
            </a:r>
            <a:r>
              <a:rPr lang="en-US" altLang="zh-TW" sz="2800" dirty="0">
                <a:solidFill>
                  <a:srgbClr val="000066"/>
                </a:solidFill>
                <a:latin typeface="華康中圓體" panose="020F0509000000000000" pitchFamily="49" charset="-120"/>
                <a:ea typeface="華康中圓體" panose="020F0509000000000000" pitchFamily="49" charset="-120"/>
                <a:cs typeface="新細明體" panose="02020500000000000000" pitchFamily="18" charset="-120"/>
              </a:rPr>
              <a:t>23(1758)</a:t>
            </a:r>
            <a:r>
              <a:rPr lang="zh-TW" altLang="en-US"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年</a:t>
            </a:r>
            <a:r>
              <a:rPr lang="zh-TW" altLang="zh-TW"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縣承楊景素</a:t>
            </a:r>
            <a:r>
              <a:rPr lang="zh-TW" altLang="en-US"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在</a:t>
            </a:r>
            <a:r>
              <a:rPr lang="zh-TW" altLang="zh-TW"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台灣任內</a:t>
            </a:r>
            <a:r>
              <a:rPr lang="zh-TW" altLang="en-US"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a:t>
            </a:r>
            <a:r>
              <a:rPr lang="zh-TW" altLang="zh-TW"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嚴加禁止漢人越界侵</a:t>
            </a:r>
            <a:r>
              <a:rPr lang="zh-TW" altLang="zh-TW" sz="2800" dirty="0">
                <a:solidFill>
                  <a:srgbClr val="000066"/>
                </a:solidFill>
                <a:latin typeface="華康細圓體" panose="020F0309000000000000" pitchFamily="49" charset="-120"/>
                <a:ea typeface="華康細圓體" panose="020F0309000000000000" pitchFamily="49" charset="-120"/>
                <a:cs typeface="Times New Roman" panose="02020603050405020304" pitchFamily="18" charset="0"/>
              </a:rPr>
              <a:t>擾</a:t>
            </a:r>
            <a:r>
              <a:rPr lang="zh-TW" altLang="zh-TW"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平埔族</a:t>
            </a:r>
            <a:r>
              <a:rPr lang="zh-TW" altLang="en-US"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a:t>
            </a:r>
            <a:r>
              <a:rPr lang="zh-TW" altLang="zh-TW"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並奏請準對其轄內平埔族眾賜姓冠之</a:t>
            </a:r>
            <a:r>
              <a:rPr lang="zh-TW" altLang="en-US"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a:t>
            </a:r>
            <a:r>
              <a:rPr lang="zh-TW" altLang="zh-TW"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即將平埔族採用中國</a:t>
            </a:r>
            <a:r>
              <a:rPr lang="zh-TW" altLang="en-US"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百家</a:t>
            </a:r>
            <a:r>
              <a:rPr lang="zh-TW" altLang="zh-TW"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姓為姓</a:t>
            </a:r>
            <a:r>
              <a:rPr lang="zh-TW" altLang="en-US"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，成為</a:t>
            </a:r>
            <a:r>
              <a:rPr lang="zh-TW" altLang="zh-TW"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漢姓。</a:t>
            </a:r>
            <a:r>
              <a:rPr lang="zh-TW" altLang="en-US"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在</a:t>
            </a:r>
            <a:r>
              <a:rPr lang="zh-TW" altLang="zh-TW"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他任內對平埔族賜姓</a:t>
            </a:r>
            <a:r>
              <a:rPr lang="zh-TW" altLang="en-US"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a:t>
            </a:r>
            <a:r>
              <a:rPr lang="zh-TW" altLang="zh-TW"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主要</a:t>
            </a:r>
            <a:r>
              <a:rPr lang="zh-TW" altLang="en-US"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有</a:t>
            </a:r>
            <a:r>
              <a:rPr lang="zh-TW" altLang="zh-TW"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潘姓；其餘：陳</a:t>
            </a:r>
            <a:r>
              <a:rPr lang="zh-TW" altLang="zh-TW" sz="2800" dirty="0">
                <a:solidFill>
                  <a:srgbClr val="000066"/>
                </a:solidFill>
                <a:latin typeface="華康中圓體" panose="020F0509000000000000" pitchFamily="49" charset="-120"/>
                <a:ea typeface="華康中圓體" panose="020F0509000000000000" pitchFamily="49" charset="-120"/>
              </a:rPr>
              <a:t>、林、張、李、黃、王、劉、楊、朱、趙、戴、錢、江、莊、吳、郭、蕭、賴、羅、葉、金、孫、鍾、</a:t>
            </a:r>
            <a:r>
              <a:rPr lang="zh-TW" altLang="zh-TW" sz="2800" dirty="0">
                <a:solidFill>
                  <a:srgbClr val="000066"/>
                </a:solidFill>
                <a:latin typeface="華康細圓體" panose="020F0309000000000000" pitchFamily="49" charset="-120"/>
                <a:ea typeface="華康細圓體" panose="020F0309000000000000" pitchFamily="49" charset="-120"/>
              </a:rPr>
              <a:t>盧</a:t>
            </a:r>
            <a:r>
              <a:rPr lang="zh-TW" altLang="zh-TW" sz="2800" dirty="0">
                <a:solidFill>
                  <a:srgbClr val="000066"/>
                </a:solidFill>
                <a:latin typeface="華康中圓體" panose="020F0509000000000000" pitchFamily="49" charset="-120"/>
                <a:ea typeface="華康中圓體" panose="020F0509000000000000" pitchFamily="49" charset="-120"/>
              </a:rPr>
              <a:t>、余、穆、來、衛、米、印、力、</a:t>
            </a:r>
            <a:r>
              <a:rPr lang="zh-TW" altLang="zh-TW" sz="2800" dirty="0">
                <a:solidFill>
                  <a:srgbClr val="000066"/>
                </a:solidFill>
                <a:latin typeface="華康細圓體" panose="020F0309000000000000" pitchFamily="49" charset="-120"/>
                <a:ea typeface="華康細圓體" panose="020F0309000000000000" pitchFamily="49" charset="-120"/>
              </a:rPr>
              <a:t>蠻</a:t>
            </a:r>
            <a:r>
              <a:rPr lang="zh-TW" altLang="zh-TW" sz="2800" dirty="0">
                <a:solidFill>
                  <a:srgbClr val="000066"/>
                </a:solidFill>
                <a:latin typeface="華康中圓體" panose="020F0509000000000000" pitchFamily="49" charset="-120"/>
                <a:ea typeface="華康中圓體" panose="020F0509000000000000" pitchFamily="49" charset="-120"/>
              </a:rPr>
              <a:t>、斛</a:t>
            </a:r>
            <a:r>
              <a:rPr lang="zh-TW" altLang="zh-TW"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等姓。</a:t>
            </a:r>
            <a:r>
              <a:rPr lang="zh-TW" altLang="en-US"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又在</a:t>
            </a:r>
            <a:r>
              <a:rPr lang="en-US" altLang="zh-TW" sz="2800" dirty="0">
                <a:solidFill>
                  <a:srgbClr val="000066"/>
                </a:solidFill>
                <a:latin typeface="華康中圓體" panose="020F0509000000000000" pitchFamily="49" charset="-120"/>
                <a:ea typeface="華康中圓體" panose="020F0509000000000000" pitchFamily="49" charset="-120"/>
                <a:cs typeface="新細明體" panose="02020500000000000000" pitchFamily="18" charset="-120"/>
              </a:rPr>
              <a:t>1879</a:t>
            </a:r>
            <a:r>
              <a:rPr lang="zh-TW" altLang="en-US"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年</a:t>
            </a:r>
            <a:r>
              <a:rPr lang="zh-TW" altLang="zh-TW"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清朝</a:t>
            </a:r>
            <a:r>
              <a:rPr lang="zh-TW" altLang="en-US"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武官</a:t>
            </a:r>
            <a:r>
              <a:rPr lang="zh-TW" altLang="zh-TW"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統領吳光亮頒布「化番俚言」</a:t>
            </a:r>
            <a:r>
              <a:rPr lang="en-US" altLang="zh-TW" sz="2800" dirty="0">
                <a:solidFill>
                  <a:srgbClr val="000066"/>
                </a:solidFill>
                <a:latin typeface="華康中圓體" panose="020F0509000000000000" pitchFamily="49" charset="-120"/>
                <a:ea typeface="華康中圓體" panose="020F0509000000000000" pitchFamily="49" charset="-120"/>
                <a:cs typeface="新細明體" panose="02020500000000000000" pitchFamily="18" charset="-120"/>
              </a:rPr>
              <a:t>32</a:t>
            </a:r>
            <a:r>
              <a:rPr lang="zh-TW" altLang="zh-TW"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條</a:t>
            </a:r>
            <a:r>
              <a:rPr lang="zh-TW" altLang="en-US"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a:t>
            </a:r>
            <a:r>
              <a:rPr lang="zh-TW" altLang="zh-TW"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其中一條：「分別姓氏</a:t>
            </a:r>
            <a:r>
              <a:rPr lang="zh-TW" altLang="en-US"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a:t>
            </a:r>
            <a:r>
              <a:rPr lang="zh-TW" altLang="zh-TW"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以成宗族。</a:t>
            </a:r>
            <a:r>
              <a:rPr lang="en-US" altLang="zh-TW" sz="2800" dirty="0">
                <a:solidFill>
                  <a:srgbClr val="000066"/>
                </a:solidFill>
                <a:latin typeface="華康中圓體" panose="020F0509000000000000" pitchFamily="49" charset="-120"/>
                <a:ea typeface="華康中圓體" panose="020F0509000000000000" pitchFamily="49" charset="-120"/>
                <a:cs typeface="新細明體" panose="02020500000000000000" pitchFamily="18" charset="-120"/>
              </a:rPr>
              <a:t>…</a:t>
            </a:r>
            <a:r>
              <a:rPr lang="zh-TW" altLang="zh-TW"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各莊分別姓氏</a:t>
            </a:r>
            <a:r>
              <a:rPr lang="zh-TW" altLang="en-US"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a:t>
            </a:r>
            <a:r>
              <a:rPr lang="zh-TW" altLang="zh-TW"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嗣後兒女須從父姓</a:t>
            </a:r>
            <a:r>
              <a:rPr lang="zh-TW" altLang="en-US"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a:t>
            </a:r>
            <a:r>
              <a:rPr lang="zh-TW" altLang="zh-TW"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一脈相傳」。母系社會的原住民有些族群從此成</a:t>
            </a:r>
            <a:r>
              <a:rPr lang="zh-TW" altLang="en-US"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了</a:t>
            </a:r>
            <a:r>
              <a:rPr lang="zh-TW" altLang="zh-TW"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父系社會。後來在日本統治時</a:t>
            </a:r>
            <a:r>
              <a:rPr lang="zh-TW" altLang="en-US"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，依照</a:t>
            </a:r>
            <a:r>
              <a:rPr lang="zh-TW" altLang="zh-TW"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日本的習俗</a:t>
            </a:r>
            <a:r>
              <a:rPr lang="zh-TW" altLang="en-US"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，又</a:t>
            </a:r>
            <a:r>
              <a:rPr lang="zh-TW" altLang="zh-TW"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將台灣人的母系社會轉變成為父系社會</a:t>
            </a:r>
            <a:r>
              <a:rPr lang="zh-TW" altLang="en-US"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a:t>
            </a:r>
            <a:r>
              <a:rPr lang="zh-TW" altLang="zh-TW"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結婚</a:t>
            </a:r>
            <a:r>
              <a:rPr lang="zh-TW" altLang="en-US"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後</a:t>
            </a:r>
            <a:r>
              <a:rPr lang="zh-TW" altLang="zh-TW"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女性還需冠夫姓。</a:t>
            </a:r>
            <a:endParaRPr lang="zh-TW" altLang="zh-TW" sz="2800" kern="1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endParaRPr>
          </a:p>
        </p:txBody>
      </p:sp>
    </p:spTree>
    <p:extLst>
      <p:ext uri="{BB962C8B-B14F-4D97-AF65-F5344CB8AC3E}">
        <p14:creationId xmlns:p14="http://schemas.microsoft.com/office/powerpoint/2010/main" val="491015010"/>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3867151" y="646331"/>
            <a:ext cx="7894320" cy="6093976"/>
          </a:xfrm>
          <a:prstGeom prst="rect">
            <a:avLst/>
          </a:prstGeom>
        </p:spPr>
        <p:txBody>
          <a:bodyPr wrap="square">
            <a:spAutoFit/>
          </a:bodyPr>
          <a:lstStyle/>
          <a:p>
            <a:pPr algn="just" hangingPunct="0">
              <a:lnSpc>
                <a:spcPts val="3600"/>
              </a:lnSpc>
            </a:pPr>
            <a:r>
              <a:rPr lang="zh-TW" altLang="zh-TW" sz="2800" dirty="0">
                <a:solidFill>
                  <a:srgbClr val="000066"/>
                </a:solidFill>
                <a:latin typeface="華康中圓體" panose="020F0509000000000000" pitchFamily="49" charset="-120"/>
                <a:ea typeface="華康中圓體" panose="020F0509000000000000" pitchFamily="49" charset="-120"/>
              </a:rPr>
              <a:t>清朝時期</a:t>
            </a:r>
            <a:r>
              <a:rPr lang="zh-TW" altLang="en-US" sz="2800" dirty="0">
                <a:solidFill>
                  <a:srgbClr val="000066"/>
                </a:solidFill>
                <a:latin typeface="華康中圓體" panose="020F0509000000000000" pitchFamily="49" charset="-120"/>
                <a:ea typeface="華康中圓體" panose="020F0509000000000000" pitchFamily="49" charset="-120"/>
              </a:rPr>
              <a:t>台灣的原住民</a:t>
            </a:r>
            <a:r>
              <a:rPr lang="zh-TW" altLang="zh-TW" sz="2800" dirty="0">
                <a:solidFill>
                  <a:srgbClr val="000066"/>
                </a:solidFill>
                <a:latin typeface="華康中圓體" panose="020F0509000000000000" pitchFamily="49" charset="-120"/>
                <a:ea typeface="華康中圓體" panose="020F0509000000000000" pitchFamily="49" charset="-120"/>
              </a:rPr>
              <a:t>平埔族人被稱為「熟番」</a:t>
            </a:r>
            <a:r>
              <a:rPr lang="zh-TW" altLang="en-US" sz="2800" dirty="0">
                <a:solidFill>
                  <a:srgbClr val="000066"/>
                </a:solidFill>
                <a:latin typeface="華康中圓體" panose="020F0509000000000000" pitchFamily="49" charset="-120"/>
                <a:ea typeface="華康中圓體" panose="020F0509000000000000" pitchFamily="49" charset="-120"/>
              </a:rPr>
              <a:t>，</a:t>
            </a:r>
            <a:r>
              <a:rPr lang="zh-TW" altLang="zh-TW" sz="2800" dirty="0">
                <a:solidFill>
                  <a:srgbClr val="000066"/>
                </a:solidFill>
                <a:latin typeface="華康中圓體" panose="020F0509000000000000" pitchFamily="49" charset="-120"/>
                <a:ea typeface="華康中圓體" panose="020F0509000000000000" pitchFamily="49" charset="-120"/>
              </a:rPr>
              <a:t>以別於住於高山上未</a:t>
            </a:r>
            <a:r>
              <a:rPr lang="zh-TW" altLang="en-US" sz="2800" dirty="0">
                <a:solidFill>
                  <a:srgbClr val="000066"/>
                </a:solidFill>
                <a:latin typeface="華康中圓體" panose="020F0509000000000000" pitchFamily="49" charset="-120"/>
                <a:ea typeface="華康中圓體" panose="020F0509000000000000" pitchFamily="49" charset="-120"/>
              </a:rPr>
              <a:t>被</a:t>
            </a:r>
            <a:r>
              <a:rPr lang="zh-TW" altLang="zh-TW" sz="2800" dirty="0">
                <a:solidFill>
                  <a:srgbClr val="000066"/>
                </a:solidFill>
                <a:latin typeface="華康中圓體" panose="020F0509000000000000" pitchFamily="49" charset="-120"/>
                <a:ea typeface="華康中圓體" panose="020F0509000000000000" pitchFamily="49" charset="-120"/>
              </a:rPr>
              <a:t>歸化的原住民「生番」</a:t>
            </a:r>
            <a:r>
              <a:rPr lang="zh-TW" altLang="en-US" sz="2800" dirty="0">
                <a:solidFill>
                  <a:srgbClr val="000066"/>
                </a:solidFill>
                <a:latin typeface="華康中圓體" panose="020F0509000000000000" pitchFamily="49" charset="-120"/>
                <a:ea typeface="華康中圓體" panose="020F0509000000000000" pitchFamily="49" charset="-120"/>
              </a:rPr>
              <a:t>。</a:t>
            </a:r>
            <a:r>
              <a:rPr lang="zh-TW" altLang="zh-TW" sz="2800" dirty="0">
                <a:solidFill>
                  <a:srgbClr val="000066"/>
                </a:solidFill>
                <a:latin typeface="華康中圓體" panose="020F0509000000000000" pitchFamily="49" charset="-120"/>
                <a:ea typeface="華康中圓體" panose="020F0509000000000000" pitchFamily="49" charset="-120"/>
              </a:rPr>
              <a:t>台灣納入日本統治後</a:t>
            </a:r>
            <a:r>
              <a:rPr lang="zh-TW" altLang="en-US" sz="2800" dirty="0">
                <a:solidFill>
                  <a:srgbClr val="000066"/>
                </a:solidFill>
                <a:latin typeface="華康中圓體" panose="020F0509000000000000" pitchFamily="49" charset="-120"/>
                <a:ea typeface="華康中圓體" panose="020F0509000000000000" pitchFamily="49" charset="-120"/>
              </a:rPr>
              <a:t>，</a:t>
            </a:r>
            <a:r>
              <a:rPr lang="zh-TW" altLang="zh-TW" sz="2800" dirty="0">
                <a:solidFill>
                  <a:srgbClr val="000066"/>
                </a:solidFill>
                <a:latin typeface="華康中圓體" panose="020F0509000000000000" pitchFamily="49" charset="-120"/>
                <a:ea typeface="華康中圓體" panose="020F0509000000000000" pitchFamily="49" charset="-120"/>
              </a:rPr>
              <a:t>「生番」稱為「高砂族」</a:t>
            </a:r>
            <a:r>
              <a:rPr lang="zh-TW" altLang="en-US" sz="2800" dirty="0">
                <a:solidFill>
                  <a:srgbClr val="000066"/>
                </a:solidFill>
                <a:latin typeface="華康中圓體" panose="020F0509000000000000" pitchFamily="49" charset="-120"/>
                <a:ea typeface="華康中圓體" panose="020F0509000000000000" pitchFamily="49" charset="-120"/>
              </a:rPr>
              <a:t>，</a:t>
            </a:r>
            <a:r>
              <a:rPr lang="zh-TW" altLang="zh-TW" sz="2800" dirty="0">
                <a:solidFill>
                  <a:srgbClr val="000066"/>
                </a:solidFill>
                <a:latin typeface="華康中圓體" panose="020F0509000000000000" pitchFamily="49" charset="-120"/>
                <a:ea typeface="華康中圓體" panose="020F0509000000000000" pitchFamily="49" charset="-120"/>
              </a:rPr>
              <a:t>國民政府稱為「山地人」或「高山族」</a:t>
            </a:r>
            <a:r>
              <a:rPr lang="zh-TW" altLang="en-US" sz="2800" dirty="0">
                <a:solidFill>
                  <a:srgbClr val="000066"/>
                </a:solidFill>
                <a:latin typeface="華康中圓體" panose="020F0509000000000000" pitchFamily="49" charset="-120"/>
                <a:ea typeface="華康中圓體" panose="020F0509000000000000" pitchFamily="49" charset="-120"/>
              </a:rPr>
              <a:t>，</a:t>
            </a:r>
            <a:r>
              <a:rPr lang="zh-TW" altLang="zh-TW" sz="2800" dirty="0">
                <a:solidFill>
                  <a:srgbClr val="000066"/>
                </a:solidFill>
                <a:latin typeface="華康中圓體" panose="020F0509000000000000" pitchFamily="49" charset="-120"/>
                <a:ea typeface="華康中圓體" panose="020F0509000000000000" pitchFamily="49" charset="-120"/>
              </a:rPr>
              <a:t>在日治時期中國人僅</a:t>
            </a:r>
            <a:r>
              <a:rPr lang="zh-TW" altLang="en-US" sz="2800" dirty="0">
                <a:solidFill>
                  <a:srgbClr val="000066"/>
                </a:solidFill>
                <a:latin typeface="華康中圓體" panose="020F0509000000000000" pitchFamily="49" charset="-120"/>
                <a:ea typeface="華康中圓體" panose="020F0509000000000000" pitchFamily="49" charset="-120"/>
              </a:rPr>
              <a:t>佔不到百分之一</a:t>
            </a:r>
            <a:r>
              <a:rPr lang="zh-TW" altLang="zh-TW" sz="2800" dirty="0">
                <a:solidFill>
                  <a:srgbClr val="000066"/>
                </a:solidFill>
                <a:latin typeface="華康中圓體" panose="020F0509000000000000" pitchFamily="49" charset="-120"/>
                <a:ea typeface="華康中圓體" panose="020F0509000000000000" pitchFamily="49" charset="-120"/>
              </a:rPr>
              <a:t>。</a:t>
            </a:r>
            <a:r>
              <a:rPr lang="en-US" altLang="zh-TW" sz="2800" dirty="0">
                <a:solidFill>
                  <a:srgbClr val="000066"/>
                </a:solidFill>
                <a:latin typeface="華康中圓體" panose="020F0509000000000000" pitchFamily="49" charset="-120"/>
                <a:ea typeface="華康中圓體" panose="020F0509000000000000" pitchFamily="49" charset="-120"/>
              </a:rPr>
              <a:t>1949</a:t>
            </a:r>
            <a:r>
              <a:rPr lang="zh-TW" altLang="en-US" sz="2800" dirty="0">
                <a:solidFill>
                  <a:srgbClr val="000066"/>
                </a:solidFill>
                <a:latin typeface="華康中圓體" panose="020F0509000000000000" pitchFamily="49" charset="-120"/>
                <a:ea typeface="華康中圓體" panose="020F0509000000000000" pitchFamily="49" charset="-120"/>
              </a:rPr>
              <a:t>年國民政府撤退來</a:t>
            </a:r>
            <a:r>
              <a:rPr lang="zh-TW" altLang="zh-TW" sz="2800" dirty="0">
                <a:solidFill>
                  <a:srgbClr val="000066"/>
                </a:solidFill>
                <a:latin typeface="華康中圓體" panose="020F0509000000000000" pitchFamily="49" charset="-120"/>
                <a:ea typeface="華康中圓體" panose="020F0509000000000000" pitchFamily="49" charset="-120"/>
              </a:rPr>
              <a:t>台</a:t>
            </a:r>
            <a:r>
              <a:rPr lang="zh-TW" altLang="en-US" sz="2800" dirty="0">
                <a:solidFill>
                  <a:srgbClr val="000066"/>
                </a:solidFill>
                <a:latin typeface="華康中圓體" panose="020F0509000000000000" pitchFamily="49" charset="-120"/>
                <a:ea typeface="華康中圓體" panose="020F0509000000000000" pitchFamily="49" charset="-120"/>
              </a:rPr>
              <a:t>，中國人大批遷入台灣以後，於</a:t>
            </a:r>
            <a:r>
              <a:rPr lang="en-US" altLang="zh-TW" sz="2800" dirty="0">
                <a:solidFill>
                  <a:srgbClr val="000066"/>
                </a:solidFill>
                <a:latin typeface="華康中圓體" panose="020F0509000000000000" pitchFamily="49" charset="-120"/>
                <a:ea typeface="華康中圓體" panose="020F0509000000000000" pitchFamily="49" charset="-120"/>
              </a:rPr>
              <a:t>1954</a:t>
            </a:r>
            <a:r>
              <a:rPr lang="zh-TW" altLang="en-US" sz="2800" dirty="0">
                <a:solidFill>
                  <a:srgbClr val="000066"/>
                </a:solidFill>
                <a:latin typeface="華康中圓體" panose="020F0509000000000000" pitchFamily="49" charset="-120"/>
                <a:ea typeface="華康中圓體" panose="020F0509000000000000" pitchFamily="49" charset="-120"/>
              </a:rPr>
              <a:t>年國民政府竟以一紙政令，將這些佔絕大多數的「平埔族」併入為平地漢人，與從大陸撤退來台的中國人合併成為中國漢人，因此造成台灣的原住民僅是少數高山族，其餘都是中國人的不</a:t>
            </a:r>
            <a:r>
              <a:rPr lang="zh-TW" altLang="en-US" sz="2800" dirty="0">
                <a:solidFill>
                  <a:srgbClr val="000066"/>
                </a:solidFill>
                <a:latin typeface="華康細圓體" panose="020F0309000000000000" pitchFamily="49" charset="-120"/>
                <a:ea typeface="華康細圓體" panose="020F0309000000000000" pitchFamily="49" charset="-120"/>
              </a:rPr>
              <a:t>實</a:t>
            </a:r>
            <a:r>
              <a:rPr lang="zh-TW" altLang="en-US" sz="2800" dirty="0">
                <a:solidFill>
                  <a:srgbClr val="000066"/>
                </a:solidFill>
                <a:latin typeface="華康中圓體" panose="020F0509000000000000" pitchFamily="49" charset="-120"/>
                <a:ea typeface="華康中圓體" panose="020F0509000000000000" pitchFamily="49" charset="-120"/>
              </a:rPr>
              <a:t>現象。但是根據</a:t>
            </a:r>
            <a:r>
              <a:rPr lang="en-US" altLang="zh-TW" sz="2800" dirty="0">
                <a:solidFill>
                  <a:srgbClr val="000066"/>
                </a:solidFill>
                <a:latin typeface="華康中圓體" panose="020F0509000000000000" pitchFamily="49" charset="-120"/>
                <a:ea typeface="華康中圓體" panose="020F0509000000000000" pitchFamily="49" charset="-120"/>
              </a:rPr>
              <a:t>1956</a:t>
            </a:r>
            <a:r>
              <a:rPr lang="zh-TW" altLang="en-US" sz="2800" dirty="0">
                <a:solidFill>
                  <a:srgbClr val="000066"/>
                </a:solidFill>
                <a:latin typeface="華康中圓體" panose="020F0509000000000000" pitchFamily="49" charset="-120"/>
                <a:ea typeface="華康中圓體" panose="020F0509000000000000" pitchFamily="49" charset="-120"/>
              </a:rPr>
              <a:t>年台灣省政府戶口普查，中國人僅佔台灣總人口的一成左右，仍有九成的台灣本島人，至今所佔比例變動不大。</a:t>
            </a:r>
            <a:endParaRPr lang="en-US" altLang="zh-TW" sz="2800" dirty="0">
              <a:solidFill>
                <a:srgbClr val="000066"/>
              </a:solidFill>
              <a:latin typeface="華康中圓體" panose="020F0509000000000000" pitchFamily="49" charset="-120"/>
              <a:ea typeface="華康中圓體" panose="020F0509000000000000" pitchFamily="49" charset="-120"/>
            </a:endParaRPr>
          </a:p>
        </p:txBody>
      </p:sp>
      <p:sp>
        <p:nvSpPr>
          <p:cNvPr id="2" name="矩形 1"/>
          <p:cNvSpPr/>
          <p:nvPr/>
        </p:nvSpPr>
        <p:spPr>
          <a:xfrm>
            <a:off x="578273" y="5827237"/>
            <a:ext cx="3035532" cy="913070"/>
          </a:xfrm>
          <a:prstGeom prst="rect">
            <a:avLst/>
          </a:prstGeom>
        </p:spPr>
        <p:txBody>
          <a:bodyPr wrap="square">
            <a:spAutoFit/>
          </a:bodyPr>
          <a:lstStyle/>
          <a:p>
            <a:pPr algn="ctr">
              <a:lnSpc>
                <a:spcPts val="3200"/>
              </a:lnSpc>
            </a:pPr>
            <a:r>
              <a:rPr lang="zh-TW" altLang="zh-TW" sz="2800" b="1" dirty="0">
                <a:solidFill>
                  <a:srgbClr val="3333FF"/>
                </a:solidFill>
                <a:latin typeface="華康標楷體" panose="03000509000000000000" pitchFamily="65" charset="-120"/>
                <a:ea typeface="華康標楷體" panose="03000509000000000000" pitchFamily="65" charset="-120"/>
                <a:cs typeface="Times New Roman" panose="02020603050405020304" pitchFamily="18" charset="0"/>
              </a:rPr>
              <a:t>政府將平埔族</a:t>
            </a:r>
            <a:r>
              <a:rPr lang="zh-TW" altLang="en-US" sz="2800" b="1" dirty="0">
                <a:solidFill>
                  <a:srgbClr val="3333FF"/>
                </a:solidFill>
                <a:latin typeface="華康標楷體" panose="03000509000000000000" pitchFamily="65" charset="-120"/>
                <a:ea typeface="華康標楷體" panose="03000509000000000000" pitchFamily="65" charset="-120"/>
                <a:cs typeface="Times New Roman" panose="02020603050405020304" pitchFamily="18" charset="0"/>
              </a:rPr>
              <a:t>併入</a:t>
            </a:r>
            <a:r>
              <a:rPr lang="zh-TW" altLang="zh-TW" sz="2800" b="1" dirty="0">
                <a:solidFill>
                  <a:srgbClr val="3333FF"/>
                </a:solidFill>
                <a:latin typeface="華康標楷體" panose="03000509000000000000" pitchFamily="65" charset="-120"/>
                <a:ea typeface="華康標楷體" panose="03000509000000000000" pitchFamily="65" charset="-120"/>
                <a:cs typeface="Times New Roman" panose="02020603050405020304" pitchFamily="18" charset="0"/>
              </a:rPr>
              <a:t>為</a:t>
            </a:r>
            <a:r>
              <a:rPr lang="zh-TW" altLang="en-US" sz="2800" b="1" dirty="0">
                <a:solidFill>
                  <a:srgbClr val="3333FF"/>
                </a:solidFill>
                <a:latin typeface="華康標楷體" panose="03000509000000000000" pitchFamily="65" charset="-120"/>
                <a:ea typeface="華康標楷體" panose="03000509000000000000" pitchFamily="65" charset="-120"/>
                <a:cs typeface="Times New Roman" panose="02020603050405020304" pitchFamily="18" charset="0"/>
              </a:rPr>
              <a:t>平地漢</a:t>
            </a:r>
            <a:r>
              <a:rPr lang="zh-TW" altLang="zh-TW" sz="2800" b="1" dirty="0">
                <a:solidFill>
                  <a:srgbClr val="3333FF"/>
                </a:solidFill>
                <a:latin typeface="華康標楷體" panose="03000509000000000000" pitchFamily="65" charset="-120"/>
                <a:ea typeface="華康標楷體" panose="03000509000000000000" pitchFamily="65" charset="-120"/>
                <a:cs typeface="Times New Roman" panose="02020603050405020304" pitchFamily="18" charset="0"/>
              </a:rPr>
              <a:t>人</a:t>
            </a:r>
            <a:r>
              <a:rPr lang="zh-TW" altLang="en-US" sz="2800" b="1" dirty="0">
                <a:solidFill>
                  <a:srgbClr val="3333FF"/>
                </a:solidFill>
                <a:latin typeface="華康標楷體" panose="03000509000000000000" pitchFamily="65" charset="-120"/>
                <a:ea typeface="華康標楷體" panose="03000509000000000000" pitchFamily="65" charset="-120"/>
                <a:cs typeface="Times New Roman" panose="02020603050405020304" pitchFamily="18" charset="0"/>
              </a:rPr>
              <a:t>的政令</a:t>
            </a:r>
            <a:endParaRPr lang="zh-TW" altLang="en-US" sz="2800" b="1" dirty="0">
              <a:solidFill>
                <a:srgbClr val="3333FF"/>
              </a:solidFill>
              <a:latin typeface="華康標楷體" panose="03000509000000000000" pitchFamily="65" charset="-120"/>
              <a:ea typeface="華康標楷體" panose="03000509000000000000" pitchFamily="65" charset="-120"/>
            </a:endParaRPr>
          </a:p>
        </p:txBody>
      </p:sp>
      <p:sp>
        <p:nvSpPr>
          <p:cNvPr id="5" name="矩形 4"/>
          <p:cNvSpPr/>
          <p:nvPr/>
        </p:nvSpPr>
        <p:spPr>
          <a:xfrm>
            <a:off x="4227239" y="117693"/>
            <a:ext cx="6362030" cy="646331"/>
          </a:xfrm>
          <a:prstGeom prst="rect">
            <a:avLst/>
          </a:prstGeom>
        </p:spPr>
        <p:txBody>
          <a:bodyPr wrap="square">
            <a:spAutoFit/>
          </a:bodyPr>
          <a:lstStyle/>
          <a:p>
            <a:pPr algn="ctr"/>
            <a:r>
              <a:rPr lang="zh-TW" altLang="zh-TW" sz="3600" dirty="0">
                <a:solidFill>
                  <a:srgbClr val="A50021"/>
                </a:solidFill>
                <a:latin typeface="華康中特圓體" panose="020F0809000000000000" pitchFamily="49" charset="-120"/>
                <a:ea typeface="華康中特圓體" panose="020F0809000000000000" pitchFamily="49" charset="-120"/>
              </a:rPr>
              <a:t>平埔族被</a:t>
            </a:r>
            <a:r>
              <a:rPr lang="zh-TW" altLang="en-US" sz="3600" dirty="0">
                <a:solidFill>
                  <a:srgbClr val="A50021"/>
                </a:solidFill>
                <a:latin typeface="華康中特圓體" panose="020F0809000000000000" pitchFamily="49" charset="-120"/>
                <a:ea typeface="華康中特圓體" panose="020F0809000000000000" pitchFamily="49" charset="-120"/>
                <a:cs typeface="Times New Roman" panose="02020603050405020304" pitchFamily="18" charset="0"/>
              </a:rPr>
              <a:t>政令併</a:t>
            </a:r>
            <a:r>
              <a:rPr lang="zh-TW" altLang="en-US" sz="3600" dirty="0">
                <a:solidFill>
                  <a:srgbClr val="A50021"/>
                </a:solidFill>
                <a:latin typeface="華康中特圓體" panose="020F0809000000000000" pitchFamily="49" charset="-120"/>
                <a:ea typeface="華康中特圓體" panose="020F0809000000000000" pitchFamily="49" charset="-120"/>
              </a:rPr>
              <a:t>為平地</a:t>
            </a:r>
            <a:r>
              <a:rPr lang="zh-TW" altLang="zh-TW" sz="3600" dirty="0">
                <a:solidFill>
                  <a:srgbClr val="A50021"/>
                </a:solidFill>
                <a:latin typeface="華康中特圓體" panose="020F0809000000000000" pitchFamily="49" charset="-120"/>
                <a:ea typeface="華康中特圓體" panose="020F0809000000000000" pitchFamily="49" charset="-120"/>
              </a:rPr>
              <a:t>漢人</a:t>
            </a:r>
            <a:endParaRPr lang="zh-TW" altLang="en-US" sz="3600" dirty="0">
              <a:solidFill>
                <a:srgbClr val="A50021"/>
              </a:solidFill>
              <a:latin typeface="華康中特圓體" panose="020F0809000000000000" pitchFamily="49" charset="-120"/>
              <a:ea typeface="華康中特圓體" panose="020F0809000000000000" pitchFamily="49" charset="-120"/>
            </a:endParaRPr>
          </a:p>
        </p:txBody>
      </p:sp>
      <p:pic>
        <p:nvPicPr>
          <p:cNvPr id="7" name="圖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958" y="246527"/>
            <a:ext cx="3062162" cy="5608591"/>
          </a:xfrm>
          <a:prstGeom prst="rect">
            <a:avLst/>
          </a:prstGeom>
          <a:ln w="12700">
            <a:solidFill>
              <a:schemeClr val="tx1"/>
            </a:solidFill>
          </a:ln>
        </p:spPr>
      </p:pic>
    </p:spTree>
    <p:extLst>
      <p:ext uri="{BB962C8B-B14F-4D97-AF65-F5344CB8AC3E}">
        <p14:creationId xmlns:p14="http://schemas.microsoft.com/office/powerpoint/2010/main" val="2216486357"/>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65266" y="1088093"/>
            <a:ext cx="11002371" cy="5436616"/>
          </a:xfrm>
          <a:prstGeom prst="rect">
            <a:avLst/>
          </a:prstGeom>
        </p:spPr>
        <p:txBody>
          <a:bodyPr wrap="square">
            <a:spAutoFit/>
          </a:bodyPr>
          <a:lstStyle/>
          <a:p>
            <a:pPr algn="just" hangingPunct="0">
              <a:lnSpc>
                <a:spcPts val="4200"/>
              </a:lnSpc>
              <a:spcAft>
                <a:spcPts val="0"/>
              </a:spcAft>
              <a:tabLst>
                <a:tab pos="4133850" algn="l"/>
              </a:tabLst>
            </a:pPr>
            <a:r>
              <a:rPr lang="en-US" altLang="zh-TW" sz="2800" kern="1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1946</a:t>
            </a:r>
            <a:r>
              <a:rPr lang="zh-TW" altLang="zh-TW" sz="2800" kern="1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年到</a:t>
            </a:r>
            <a:r>
              <a:rPr lang="en-US" altLang="zh-TW" sz="2800" kern="1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1956</a:t>
            </a:r>
            <a:r>
              <a:rPr lang="zh-TW" altLang="zh-TW" sz="2800" kern="1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年台灣省政府每年人口調查如上表。雖然混有外來血統，例如</a:t>
            </a:r>
            <a:r>
              <a:rPr lang="zh-TW" altLang="zh-TW" sz="2800" kern="100" dirty="0">
                <a:solidFill>
                  <a:srgbClr val="002060"/>
                </a:solidFill>
                <a:latin typeface="華康中圓體" panose="020F0509000000000000" pitchFamily="49" charset="-120"/>
                <a:ea typeface="華康中圓體" panose="020F0509000000000000" pitchFamily="49" charset="-120"/>
                <a:cs typeface="Times New Roman" panose="02020603050405020304" pitchFamily="18" charset="0"/>
              </a:rPr>
              <a:t>閩客、荷西、日本等，但終屬少數，已溶入於絕對多數的原住民血統之中。</a:t>
            </a:r>
            <a:r>
              <a:rPr lang="en-US" altLang="zh-TW" sz="2800" kern="1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1956</a:t>
            </a:r>
            <a:r>
              <a:rPr lang="zh-TW" altLang="zh-TW" sz="2800" kern="1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年</a:t>
            </a:r>
            <a:r>
              <a:rPr lang="en-US" altLang="zh-TW" sz="2800" kern="1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9</a:t>
            </a:r>
            <a:r>
              <a:rPr lang="zh-TW" altLang="zh-TW" sz="2800" kern="1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月</a:t>
            </a:r>
            <a:r>
              <a:rPr lang="en-US" altLang="zh-TW" sz="2800" kern="1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16</a:t>
            </a:r>
            <a:r>
              <a:rPr lang="zh-TW" altLang="zh-TW" sz="2800" kern="1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日台灣省政府戶口普查處公布：台灣人口達到</a:t>
            </a:r>
            <a:r>
              <a:rPr lang="en-US" altLang="zh-TW" sz="2800" kern="1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9,225,426</a:t>
            </a:r>
            <a:r>
              <a:rPr lang="zh-TW" altLang="zh-TW" sz="2800" kern="1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人。本島人有</a:t>
            </a:r>
            <a:r>
              <a:rPr lang="en-US" altLang="zh-TW" sz="2800" kern="1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8,462,102</a:t>
            </a:r>
            <a:r>
              <a:rPr lang="zh-TW" altLang="zh-TW" sz="2800" kern="1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人，佔全人口</a:t>
            </a:r>
            <a:r>
              <a:rPr lang="en-US" altLang="zh-TW" sz="2800" kern="1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90.11%</a:t>
            </a:r>
            <a:r>
              <a:rPr lang="zh-TW" altLang="zh-TW" sz="2800" kern="1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；中國人有</a:t>
            </a:r>
            <a:r>
              <a:rPr lang="en-US" altLang="zh-TW" sz="2800" kern="1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928,279</a:t>
            </a:r>
            <a:r>
              <a:rPr lang="zh-TW" altLang="zh-TW" sz="2800" kern="1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人，僅佔</a:t>
            </a:r>
            <a:r>
              <a:rPr lang="en-US" altLang="zh-TW" sz="2800" kern="1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9.89%</a:t>
            </a:r>
            <a:r>
              <a:rPr lang="zh-TW" altLang="zh-TW" sz="2800" kern="1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。由上述可知台灣人</a:t>
            </a:r>
            <a:r>
              <a:rPr lang="en-US" altLang="zh-TW" sz="2800" kern="1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a:t>
            </a:r>
            <a:r>
              <a:rPr lang="zh-TW" altLang="zh-TW" sz="2800" kern="1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即本島人</a:t>
            </a:r>
            <a:r>
              <a:rPr lang="en-US" altLang="zh-TW" sz="2800" kern="1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a:t>
            </a:r>
            <a:r>
              <a:rPr lang="zh-TW" altLang="zh-TW" sz="2800" kern="1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佔最多數，其中母系社會的平埔族佔絕對多數。依據</a:t>
            </a:r>
            <a:r>
              <a:rPr lang="en-US" altLang="zh-TW" sz="2800" kern="1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1990</a:t>
            </a:r>
            <a:r>
              <a:rPr lang="zh-TW" altLang="zh-TW" sz="2800" kern="1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年</a:t>
            </a:r>
            <a:r>
              <a:rPr lang="zh-TW" altLang="en-US" sz="2800" kern="1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台灣</a:t>
            </a:r>
            <a:r>
              <a:rPr lang="zh-TW" altLang="zh-TW" sz="2800" kern="1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人口普查結果，總人口</a:t>
            </a:r>
            <a:r>
              <a:rPr lang="en-US" altLang="zh-TW" sz="2800" kern="1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20,401,305</a:t>
            </a:r>
            <a:r>
              <a:rPr lang="zh-TW" altLang="zh-TW" sz="2800" kern="1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，但是其中外省籍人口</a:t>
            </a:r>
            <a:r>
              <a:rPr lang="en-US" altLang="zh-TW" sz="2800" kern="1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2,695,080</a:t>
            </a:r>
            <a:r>
              <a:rPr lang="zh-TW" altLang="zh-TW" sz="2800" kern="1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，佔總人口的</a:t>
            </a:r>
            <a:r>
              <a:rPr lang="en-US" altLang="zh-TW" sz="2800" kern="1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13.21%</a:t>
            </a:r>
            <a:r>
              <a:rPr lang="zh-TW" altLang="zh-TW" sz="2800" kern="1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。本島人佔</a:t>
            </a:r>
            <a:r>
              <a:rPr lang="en-US" altLang="zh-TW" sz="2800" kern="1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86.79%</a:t>
            </a:r>
            <a:r>
              <a:rPr lang="zh-TW" altLang="zh-TW" sz="2800" kern="1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a:t>
            </a:r>
            <a:r>
              <a:rPr lang="en-US" altLang="zh-TW" sz="2800" kern="1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1992</a:t>
            </a:r>
            <a:r>
              <a:rPr lang="zh-TW" altLang="zh-TW" sz="2800" kern="1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年户籍法修改，廢除了籍貫登記，此後台灣人口普查均沒有</a:t>
            </a:r>
            <a:r>
              <a:rPr lang="zh-TW" altLang="zh-TW" sz="2800" kern="0" dirty="0">
                <a:solidFill>
                  <a:srgbClr val="000066"/>
                </a:solidFill>
                <a:latin typeface="華康中圓體" panose="020F0509000000000000" pitchFamily="49" charset="-120"/>
                <a:ea typeface="華康中圓體" panose="020F0509000000000000" pitchFamily="49" charset="-120"/>
                <a:cs typeface="Arial" panose="020B0604020202020204" pitchFamily="34" charset="0"/>
              </a:rPr>
              <a:t>調查籍貫。</a:t>
            </a:r>
            <a:r>
              <a:rPr lang="en-US" altLang="zh-TW" sz="2800" kern="1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2020</a:t>
            </a:r>
            <a:r>
              <a:rPr lang="zh-TW" altLang="zh-TW" sz="2800" kern="1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年</a:t>
            </a:r>
            <a:r>
              <a:rPr lang="en-US" altLang="zh-TW" sz="2800" kern="1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8</a:t>
            </a:r>
            <a:r>
              <a:rPr lang="zh-TW" altLang="zh-TW" sz="2800" kern="1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月台灣的總人口為</a:t>
            </a:r>
            <a:r>
              <a:rPr lang="en-US" altLang="zh-TW" sz="2800" kern="1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23,574,334</a:t>
            </a:r>
            <a:r>
              <a:rPr lang="zh-TW" altLang="zh-TW" sz="2800" kern="1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人，但其中約有二千萬以上是台灣人。</a:t>
            </a:r>
          </a:p>
        </p:txBody>
      </p:sp>
      <p:sp>
        <p:nvSpPr>
          <p:cNvPr id="3" name="矩形 2"/>
          <p:cNvSpPr/>
          <p:nvPr/>
        </p:nvSpPr>
        <p:spPr>
          <a:xfrm>
            <a:off x="3312269" y="441762"/>
            <a:ext cx="5724644" cy="646331"/>
          </a:xfrm>
          <a:prstGeom prst="rect">
            <a:avLst/>
          </a:prstGeom>
        </p:spPr>
        <p:txBody>
          <a:bodyPr wrap="none">
            <a:spAutoFit/>
          </a:bodyPr>
          <a:lstStyle/>
          <a:p>
            <a:r>
              <a:rPr lang="zh-TW" altLang="zh-TW" sz="3600" kern="100" dirty="0">
                <a:solidFill>
                  <a:srgbClr val="A50021"/>
                </a:solidFill>
                <a:latin typeface="華康中特圓體" panose="020F0809000000000000" pitchFamily="49" charset="-120"/>
                <a:ea typeface="華康中特圓體" panose="020F0809000000000000" pitchFamily="49" charset="-120"/>
                <a:cs typeface="Times New Roman" panose="02020603050405020304" pitchFamily="18" charset="0"/>
              </a:rPr>
              <a:t>台灣人口本島人</a:t>
            </a:r>
            <a:r>
              <a:rPr lang="zh-TW" altLang="zh-TW" sz="3600" dirty="0">
                <a:solidFill>
                  <a:srgbClr val="A50021"/>
                </a:solidFill>
                <a:latin typeface="華康中特圓體" panose="020F0809000000000000" pitchFamily="49" charset="-120"/>
                <a:ea typeface="華康中特圓體" panose="020F0809000000000000" pitchFamily="49" charset="-120"/>
                <a:cs typeface="Times New Roman" panose="02020603050405020304" pitchFamily="18" charset="0"/>
              </a:rPr>
              <a:t>佔絕對多數</a:t>
            </a:r>
            <a:endParaRPr lang="zh-TW" altLang="en-US" sz="3600" dirty="0">
              <a:solidFill>
                <a:srgbClr val="A50021"/>
              </a:solidFill>
              <a:latin typeface="華康中特圓體" panose="020F0809000000000000" pitchFamily="49" charset="-120"/>
              <a:ea typeface="華康中特圓體" panose="020F0809000000000000" pitchFamily="49" charset="-120"/>
            </a:endParaRPr>
          </a:p>
        </p:txBody>
      </p:sp>
    </p:spTree>
    <p:extLst>
      <p:ext uri="{BB962C8B-B14F-4D97-AF65-F5344CB8AC3E}">
        <p14:creationId xmlns:p14="http://schemas.microsoft.com/office/powerpoint/2010/main" val="1608061013"/>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72028" y="979825"/>
            <a:ext cx="11247944" cy="5632311"/>
          </a:xfrm>
          <a:prstGeom prst="rect">
            <a:avLst/>
          </a:prstGeom>
        </p:spPr>
        <p:txBody>
          <a:bodyPr wrap="square">
            <a:spAutoFit/>
          </a:bodyPr>
          <a:lstStyle/>
          <a:p>
            <a:pPr algn="just" hangingPunct="0">
              <a:lnSpc>
                <a:spcPts val="3600"/>
              </a:lnSpc>
            </a:pPr>
            <a:r>
              <a:rPr lang="zh-TW" altLang="en-US" sz="2800" dirty="0">
                <a:solidFill>
                  <a:srgbClr val="000066"/>
                </a:solidFill>
                <a:latin typeface="華康中圓體" panose="020F0509000000000000" pitchFamily="49" charset="-120"/>
                <a:ea typeface="華康中圓體" panose="020F0509000000000000" pitchFamily="49" charset="-120"/>
              </a:rPr>
              <a:t>台灣原住民</a:t>
            </a:r>
            <a:r>
              <a:rPr lang="en-US" altLang="zh-TW" sz="2800" dirty="0">
                <a:solidFill>
                  <a:srgbClr val="000066"/>
                </a:solidFill>
                <a:latin typeface="華康中圓體" panose="020F0509000000000000" pitchFamily="49" charset="-120"/>
                <a:ea typeface="華康中圓體" panose="020F0509000000000000" pitchFamily="49" charset="-120"/>
              </a:rPr>
              <a:t>(</a:t>
            </a:r>
            <a:r>
              <a:rPr lang="zh-TW" altLang="en-US" sz="2800" dirty="0">
                <a:solidFill>
                  <a:srgbClr val="000066"/>
                </a:solidFill>
                <a:latin typeface="華康中圓體" panose="020F0509000000000000" pitchFamily="49" charset="-120"/>
                <a:ea typeface="華康中圓體" panose="020F0509000000000000" pitchFamily="49" charset="-120"/>
              </a:rPr>
              <a:t>本島人</a:t>
            </a:r>
            <a:r>
              <a:rPr lang="en-US" altLang="zh-TW" sz="2800" dirty="0">
                <a:solidFill>
                  <a:srgbClr val="000066"/>
                </a:solidFill>
                <a:latin typeface="華康中圓體" panose="020F0509000000000000" pitchFamily="49" charset="-120"/>
                <a:ea typeface="華康中圓體" panose="020F0509000000000000" pitchFamily="49" charset="-120"/>
              </a:rPr>
              <a:t>)</a:t>
            </a:r>
            <a:r>
              <a:rPr lang="zh-TW" altLang="en-US" sz="2800" dirty="0">
                <a:solidFill>
                  <a:srgbClr val="000066"/>
                </a:solidFill>
                <a:latin typeface="華康中圓體" panose="020F0509000000000000" pitchFamily="49" charset="-120"/>
                <a:ea typeface="華康中圓體" panose="020F0509000000000000" pitchFamily="49" charset="-120"/>
              </a:rPr>
              <a:t>如以上各章節所述，就是人類最初文明太陽帝國姆人的嫡系子孫，仍守住這塊人類母國的</a:t>
            </a:r>
            <a:r>
              <a:rPr lang="zh-TW" altLang="en-US" sz="2800" dirty="0">
                <a:solidFill>
                  <a:srgbClr val="000066"/>
                </a:solidFill>
                <a:latin typeface="華康細圓體" panose="020F0309000000000000" pitchFamily="49" charset="-120"/>
                <a:ea typeface="華康細圓體" panose="020F0309000000000000" pitchFamily="49" charset="-120"/>
              </a:rPr>
              <a:t>寶</a:t>
            </a:r>
            <a:r>
              <a:rPr lang="zh-TW" altLang="en-US" sz="2800" dirty="0">
                <a:solidFill>
                  <a:srgbClr val="000066"/>
                </a:solidFill>
                <a:latin typeface="華康中圓體" panose="020F0509000000000000" pitchFamily="49" charset="-120"/>
                <a:ea typeface="華康中圓體" panose="020F0509000000000000" pitchFamily="49" charset="-120"/>
              </a:rPr>
              <a:t>島。</a:t>
            </a:r>
            <a:r>
              <a:rPr lang="en-US" altLang="zh-TW" sz="2800" dirty="0">
                <a:solidFill>
                  <a:srgbClr val="000066"/>
                </a:solidFill>
                <a:latin typeface="華康中圓體" panose="020F0509000000000000" pitchFamily="49" charset="-120"/>
                <a:ea typeface="華康中圓體" panose="020F0509000000000000" pitchFamily="49" charset="-120"/>
              </a:rPr>
              <a:t>2019</a:t>
            </a:r>
            <a:r>
              <a:rPr lang="zh-TW" altLang="en-US" sz="2800" dirty="0">
                <a:solidFill>
                  <a:srgbClr val="000066"/>
                </a:solidFill>
                <a:latin typeface="華康中圓體" panose="020F0509000000000000" pitchFamily="49" charset="-120"/>
                <a:ea typeface="華康中圓體" panose="020F0509000000000000" pitchFamily="49" charset="-120"/>
              </a:rPr>
              <a:t>年</a:t>
            </a:r>
            <a:r>
              <a:rPr lang="en-US" altLang="zh-TW" sz="2800" dirty="0">
                <a:solidFill>
                  <a:srgbClr val="000066"/>
                </a:solidFill>
                <a:latin typeface="華康中圓體" panose="020F0509000000000000" pitchFamily="49" charset="-120"/>
                <a:ea typeface="華康中圓體" panose="020F0509000000000000" pitchFamily="49" charset="-120"/>
              </a:rPr>
              <a:t>4</a:t>
            </a:r>
            <a:r>
              <a:rPr lang="zh-TW" altLang="en-US" sz="2800" dirty="0">
                <a:solidFill>
                  <a:srgbClr val="000066"/>
                </a:solidFill>
                <a:latin typeface="華康中圓體" panose="020F0509000000000000" pitchFamily="49" charset="-120"/>
                <a:ea typeface="華康中圓體" panose="020F0509000000000000" pitchFamily="49" charset="-120"/>
              </a:rPr>
              <a:t>月台灣政府統計的資訊，總人口</a:t>
            </a:r>
            <a:r>
              <a:rPr lang="en-US" altLang="zh-TW" sz="2800" dirty="0">
                <a:solidFill>
                  <a:srgbClr val="000066"/>
                </a:solidFill>
                <a:latin typeface="華康中圓體" panose="020F0509000000000000" pitchFamily="49" charset="-120"/>
                <a:ea typeface="華康中圓體" panose="020F0509000000000000" pitchFamily="49" charset="-120"/>
              </a:rPr>
              <a:t>23,589,312</a:t>
            </a:r>
            <a:r>
              <a:rPr lang="zh-TW" altLang="en-US" sz="2800" dirty="0">
                <a:solidFill>
                  <a:srgbClr val="000066"/>
                </a:solidFill>
                <a:latin typeface="華康中圓體" panose="020F0509000000000000" pitchFamily="49" charset="-120"/>
                <a:ea typeface="華康中圓體" panose="020F0509000000000000" pitchFamily="49" charset="-120"/>
              </a:rPr>
              <a:t>人。但是</a:t>
            </a:r>
            <a:r>
              <a:rPr lang="en-US" altLang="zh-TW" sz="2800" dirty="0">
                <a:solidFill>
                  <a:srgbClr val="000066"/>
                </a:solidFill>
                <a:latin typeface="華康中圓體" panose="020F0509000000000000" pitchFamily="49" charset="-120"/>
                <a:ea typeface="華康中圓體" panose="020F0509000000000000" pitchFamily="49" charset="-120"/>
              </a:rPr>
              <a:t>2019</a:t>
            </a:r>
            <a:r>
              <a:rPr lang="zh-TW" altLang="en-US" sz="2800" dirty="0">
                <a:solidFill>
                  <a:srgbClr val="000066"/>
                </a:solidFill>
                <a:latin typeface="華康中圓體" panose="020F0509000000000000" pitchFamily="49" charset="-120"/>
                <a:ea typeface="華康中圓體" panose="020F0509000000000000" pitchFamily="49" charset="-120"/>
              </a:rPr>
              <a:t>年</a:t>
            </a:r>
            <a:r>
              <a:rPr lang="en-US" altLang="zh-TW" sz="2800" dirty="0">
                <a:solidFill>
                  <a:srgbClr val="000066"/>
                </a:solidFill>
                <a:latin typeface="華康中圓體" panose="020F0509000000000000" pitchFamily="49" charset="-120"/>
                <a:ea typeface="華康中圓體" panose="020F0509000000000000" pitchFamily="49" charset="-120"/>
              </a:rPr>
              <a:t>4</a:t>
            </a:r>
            <a:r>
              <a:rPr lang="zh-TW" altLang="en-US" sz="2800" dirty="0">
                <a:solidFill>
                  <a:srgbClr val="000066"/>
                </a:solidFill>
                <a:latin typeface="華康中圓體" panose="020F0509000000000000" pitchFamily="49" charset="-120"/>
                <a:ea typeface="華康中圓體" panose="020F0509000000000000" pitchFamily="49" charset="-120"/>
              </a:rPr>
              <a:t>月台灣原住民委員會統計的資訊，政府所承認的</a:t>
            </a:r>
            <a:r>
              <a:rPr lang="en-US" altLang="zh-TW" sz="2800" dirty="0">
                <a:solidFill>
                  <a:srgbClr val="000066"/>
                </a:solidFill>
                <a:latin typeface="華康中圓體" panose="020F0509000000000000" pitchFamily="49" charset="-120"/>
                <a:ea typeface="華康中圓體" panose="020F0509000000000000" pitchFamily="49" charset="-120"/>
              </a:rPr>
              <a:t>16</a:t>
            </a:r>
            <a:r>
              <a:rPr lang="zh-TW" altLang="en-US" sz="2800" dirty="0">
                <a:solidFill>
                  <a:srgbClr val="000066"/>
                </a:solidFill>
                <a:latin typeface="華康中圓體" panose="020F0509000000000000" pitchFamily="49" charset="-120"/>
                <a:ea typeface="華康中圓體" panose="020F0509000000000000" pitchFamily="49" charset="-120"/>
              </a:rPr>
              <a:t>族</a:t>
            </a:r>
            <a:r>
              <a:rPr lang="en-US" altLang="zh-TW" sz="2800" dirty="0">
                <a:solidFill>
                  <a:srgbClr val="000066"/>
                </a:solidFill>
                <a:latin typeface="華康中圓體" panose="020F0509000000000000" pitchFamily="49" charset="-120"/>
                <a:ea typeface="華康中圓體" panose="020F0509000000000000" pitchFamily="49" charset="-120"/>
              </a:rPr>
              <a:t>(</a:t>
            </a:r>
            <a:r>
              <a:rPr lang="zh-TW" altLang="en-US" sz="2800" dirty="0">
                <a:solidFill>
                  <a:srgbClr val="000066"/>
                </a:solidFill>
                <a:latin typeface="華康中圓體" panose="020F0509000000000000" pitchFamily="49" charset="-120"/>
                <a:ea typeface="華康中圓體" panose="020F0509000000000000" pitchFamily="49" charset="-120"/>
              </a:rPr>
              <a:t>包括平埔族人數較少的噶瑪</a:t>
            </a:r>
            <a:r>
              <a:rPr lang="zh-TW" altLang="en-US" sz="2800" dirty="0">
                <a:solidFill>
                  <a:srgbClr val="000066"/>
                </a:solidFill>
                <a:latin typeface="華康細圓體" panose="020F0309000000000000" pitchFamily="49" charset="-120"/>
                <a:ea typeface="華康細圓體" panose="020F0309000000000000" pitchFamily="49" charset="-120"/>
              </a:rPr>
              <a:t>蘭</a:t>
            </a:r>
            <a:r>
              <a:rPr lang="zh-TW" altLang="en-US" sz="2800" dirty="0">
                <a:solidFill>
                  <a:srgbClr val="000066"/>
                </a:solidFill>
                <a:latin typeface="華康中圓體" panose="020F0509000000000000" pitchFamily="49" charset="-120"/>
                <a:ea typeface="華康中圓體" panose="020F0509000000000000" pitchFamily="49" charset="-120"/>
              </a:rPr>
              <a:t>族、邵族和全部的高山族</a:t>
            </a:r>
            <a:r>
              <a:rPr lang="en-US" altLang="zh-TW" sz="2800" dirty="0">
                <a:solidFill>
                  <a:srgbClr val="000066"/>
                </a:solidFill>
                <a:latin typeface="華康中圓體" panose="020F0509000000000000" pitchFamily="49" charset="-120"/>
                <a:ea typeface="華康中圓體" panose="020F0509000000000000" pitchFamily="49" charset="-120"/>
              </a:rPr>
              <a:t>)</a:t>
            </a:r>
            <a:r>
              <a:rPr lang="zh-TW" altLang="en-US" sz="2800" dirty="0">
                <a:solidFill>
                  <a:srgbClr val="000066"/>
                </a:solidFill>
                <a:latin typeface="華康中圓體" panose="020F0509000000000000" pitchFamily="49" charset="-120"/>
                <a:ea typeface="華康中圓體" panose="020F0509000000000000" pitchFamily="49" charset="-120"/>
              </a:rPr>
              <a:t>原住民僅列</a:t>
            </a:r>
            <a:r>
              <a:rPr lang="en-US" altLang="zh-TW" sz="2800" dirty="0">
                <a:solidFill>
                  <a:srgbClr val="000066"/>
                </a:solidFill>
                <a:latin typeface="華康中圓體" panose="020F0509000000000000" pitchFamily="49" charset="-120"/>
                <a:ea typeface="華康中圓體" panose="020F0509000000000000" pitchFamily="49" charset="-120"/>
              </a:rPr>
              <a:t>567,502</a:t>
            </a:r>
            <a:r>
              <a:rPr lang="zh-TW" altLang="en-US" sz="2800" dirty="0">
                <a:solidFill>
                  <a:srgbClr val="000066"/>
                </a:solidFill>
                <a:latin typeface="華康中圓體" panose="020F0509000000000000" pitchFamily="49" charset="-120"/>
                <a:ea typeface="華康中圓體" panose="020F0509000000000000" pitchFamily="49" charset="-120"/>
              </a:rPr>
              <a:t>人，佔總人口</a:t>
            </a:r>
            <a:r>
              <a:rPr lang="en-US" altLang="zh-TW"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2.41%</a:t>
            </a:r>
            <a:r>
              <a:rPr lang="zh-TW" altLang="en-US"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，另外約有</a:t>
            </a:r>
            <a:r>
              <a:rPr lang="en-US" altLang="zh-TW"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1%</a:t>
            </a:r>
            <a:r>
              <a:rPr lang="zh-TW" altLang="en-US"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是台灣新住民，其餘部分約</a:t>
            </a:r>
            <a:r>
              <a:rPr lang="en-US" altLang="zh-TW" sz="2800" dirty="0">
                <a:solidFill>
                  <a:srgbClr val="002060"/>
                </a:solidFill>
                <a:latin typeface="Arial" panose="020B0604020202020204" pitchFamily="34" charset="0"/>
                <a:ea typeface="華康中圓體" panose="020F0509000000000000" pitchFamily="49" charset="-120"/>
                <a:cs typeface="Arial" panose="020B0604020202020204" pitchFamily="34" charset="0"/>
              </a:rPr>
              <a:t>95%</a:t>
            </a:r>
            <a:r>
              <a:rPr lang="zh-TW" altLang="en-US" sz="2800" dirty="0">
                <a:solidFill>
                  <a:srgbClr val="002060"/>
                </a:solidFill>
                <a:latin typeface="Arial" panose="020B0604020202020204" pitchFamily="34" charset="0"/>
                <a:ea typeface="華康中圓體" panose="020F0509000000000000" pitchFamily="49" charset="-120"/>
                <a:cs typeface="Arial" panose="020B0604020202020204" pitchFamily="34" charset="0"/>
              </a:rPr>
              <a:t>被</a:t>
            </a:r>
            <a:r>
              <a:rPr lang="zh-TW" altLang="en-US"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認為是中國漢人，這是天大的錯誤</a:t>
            </a:r>
            <a:r>
              <a:rPr lang="zh-TW" altLang="en-US" sz="2800" dirty="0">
                <a:solidFill>
                  <a:srgbClr val="000066"/>
                </a:solidFill>
                <a:latin typeface="華康中圓體" panose="020F0509000000000000" pitchFamily="49" charset="-120"/>
                <a:ea typeface="華康中圓體" panose="020F0509000000000000" pitchFamily="49" charset="-120"/>
              </a:rPr>
              <a:t>。迄今台灣政府不承認大部分的平埔族原住民，而將這部分錯認為中國人，等於滅掉絕大部分的台灣平埔</a:t>
            </a:r>
            <a:r>
              <a:rPr lang="zh-TW" altLang="zh-TW" sz="2800" dirty="0">
                <a:solidFill>
                  <a:srgbClr val="000066"/>
                </a:solidFill>
                <a:latin typeface="華康中圓體" panose="020F0509000000000000" pitchFamily="49" charset="-120"/>
                <a:ea typeface="華康中圓體" panose="020F0509000000000000" pitchFamily="49" charset="-120"/>
              </a:rPr>
              <a:t>族</a:t>
            </a:r>
            <a:r>
              <a:rPr lang="zh-TW" altLang="en-US" sz="2800" dirty="0">
                <a:solidFill>
                  <a:srgbClr val="000066"/>
                </a:solidFill>
                <a:latin typeface="華康中圓體" panose="020F0509000000000000" pitchFamily="49" charset="-120"/>
                <a:ea typeface="華康中圓體" panose="020F0509000000000000" pitchFamily="49" charset="-120"/>
              </a:rPr>
              <a:t>，即誤</a:t>
            </a:r>
            <a:r>
              <a:rPr lang="zh-TW" altLang="en-US" sz="2800" dirty="0">
                <a:solidFill>
                  <a:srgbClr val="000066"/>
                </a:solidFill>
                <a:latin typeface="華康細圓體" panose="020F0309000000000000" pitchFamily="49" charset="-120"/>
                <a:ea typeface="華康細圓體" panose="020F0309000000000000" pitchFamily="49" charset="-120"/>
              </a:rPr>
              <a:t>導</a:t>
            </a:r>
            <a:r>
              <a:rPr lang="zh-TW" altLang="en-US" sz="2800" dirty="0">
                <a:solidFill>
                  <a:srgbClr val="000066"/>
                </a:solidFill>
                <a:latin typeface="華康中圓體" panose="020F0509000000000000" pitchFamily="49" charset="-120"/>
                <a:ea typeface="華康中圓體" panose="020F0509000000000000" pitchFamily="49" charset="-120"/>
              </a:rPr>
              <a:t>台灣人成為中國人，這是非常錯誤的政策，欺騙台灣人，以及國際社會。一直到現在，台灣政府還是沒有</a:t>
            </a:r>
            <a:r>
              <a:rPr lang="zh-TW" altLang="en-US" sz="2800" dirty="0">
                <a:solidFill>
                  <a:srgbClr val="000066"/>
                </a:solidFill>
                <a:latin typeface="華康細圓體" panose="020F0309000000000000" pitchFamily="49" charset="-120"/>
                <a:ea typeface="華康細圓體" panose="020F0309000000000000" pitchFamily="49" charset="-120"/>
              </a:rPr>
              <a:t>釐</a:t>
            </a:r>
            <a:r>
              <a:rPr lang="zh-TW" altLang="en-US" sz="2800" dirty="0">
                <a:solidFill>
                  <a:srgbClr val="000066"/>
                </a:solidFill>
                <a:latin typeface="華康中圓體" panose="020F0509000000000000" pitchFamily="49" charset="-120"/>
                <a:ea typeface="華康中圓體" panose="020F0509000000000000" pitchFamily="49" charset="-120"/>
              </a:rPr>
              <a:t>清事</a:t>
            </a:r>
            <a:r>
              <a:rPr lang="zh-TW" altLang="en-US" sz="2800" dirty="0">
                <a:solidFill>
                  <a:srgbClr val="000066"/>
                </a:solidFill>
                <a:latin typeface="華康細圓體" panose="020F0309000000000000" pitchFamily="49" charset="-120"/>
                <a:ea typeface="華康細圓體" panose="020F0309000000000000" pitchFamily="49" charset="-120"/>
              </a:rPr>
              <a:t>實</a:t>
            </a:r>
            <a:r>
              <a:rPr lang="zh-TW" altLang="en-US" sz="2800" dirty="0">
                <a:solidFill>
                  <a:srgbClr val="000066"/>
                </a:solidFill>
                <a:latin typeface="華康中圓體" panose="020F0509000000000000" pitchFamily="49" charset="-120"/>
                <a:ea typeface="華康中圓體" panose="020F0509000000000000" pitchFamily="49" charset="-120"/>
              </a:rPr>
              <a:t>真相，不但造成國人對中國關係的誤解，甚至造成世界各國對台灣人的誤解。當今政府應有責任盡速調查清楚，將真相公告給國人與全世界的人知道，台灣才能在世界上立足。</a:t>
            </a:r>
            <a:endParaRPr lang="zh-TW" altLang="en-US" sz="2800" dirty="0">
              <a:solidFill>
                <a:srgbClr val="000066"/>
              </a:solidFill>
            </a:endParaRPr>
          </a:p>
        </p:txBody>
      </p:sp>
      <p:sp>
        <p:nvSpPr>
          <p:cNvPr id="3" name="矩形 2"/>
          <p:cNvSpPr/>
          <p:nvPr/>
        </p:nvSpPr>
        <p:spPr>
          <a:xfrm>
            <a:off x="2981119" y="333494"/>
            <a:ext cx="6647974" cy="646331"/>
          </a:xfrm>
          <a:prstGeom prst="rect">
            <a:avLst/>
          </a:prstGeom>
        </p:spPr>
        <p:txBody>
          <a:bodyPr wrap="none">
            <a:spAutoFit/>
          </a:bodyPr>
          <a:lstStyle/>
          <a:p>
            <a:r>
              <a:rPr lang="zh-TW" altLang="en-US" sz="3600" dirty="0">
                <a:solidFill>
                  <a:srgbClr val="A50021"/>
                </a:solidFill>
                <a:latin typeface="華康中特圓體" panose="020F0809000000000000" pitchFamily="49" charset="-120"/>
                <a:ea typeface="華康中特圓體" panose="020F0809000000000000" pitchFamily="49" charset="-120"/>
              </a:rPr>
              <a:t>台灣政府誤</a:t>
            </a:r>
            <a:r>
              <a:rPr lang="zh-TW" altLang="zh-TW" sz="3600" dirty="0">
                <a:solidFill>
                  <a:srgbClr val="A50021"/>
                </a:solidFill>
                <a:latin typeface="華康粗圓體" panose="020F0709000000000000" pitchFamily="49" charset="-120"/>
                <a:ea typeface="華康粗圓體" panose="020F0709000000000000" pitchFamily="49" charset="-120"/>
              </a:rPr>
              <a:t>導</a:t>
            </a:r>
            <a:r>
              <a:rPr lang="zh-TW" altLang="zh-TW" sz="3600" dirty="0">
                <a:solidFill>
                  <a:srgbClr val="A50021"/>
                </a:solidFill>
                <a:latin typeface="華康中特圓體" panose="020F0809000000000000" pitchFamily="49" charset="-120"/>
                <a:ea typeface="華康中特圓體" panose="020F0809000000000000" pitchFamily="49" charset="-120"/>
              </a:rPr>
              <a:t>台灣人</a:t>
            </a:r>
            <a:r>
              <a:rPr lang="zh-TW" altLang="en-US" sz="3600" dirty="0">
                <a:solidFill>
                  <a:srgbClr val="A50021"/>
                </a:solidFill>
                <a:latin typeface="華康中特圓體" panose="020F0809000000000000" pitchFamily="49" charset="-120"/>
                <a:ea typeface="華康中特圓體" panose="020F0809000000000000" pitchFamily="49" charset="-120"/>
              </a:rPr>
              <a:t>成為</a:t>
            </a:r>
            <a:r>
              <a:rPr lang="zh-TW" altLang="zh-TW" sz="3600" dirty="0">
                <a:solidFill>
                  <a:srgbClr val="A50021"/>
                </a:solidFill>
                <a:latin typeface="華康中特圓體" panose="020F0809000000000000" pitchFamily="49" charset="-120"/>
                <a:ea typeface="華康中特圓體" panose="020F0809000000000000" pitchFamily="49" charset="-120"/>
              </a:rPr>
              <a:t>中國人</a:t>
            </a:r>
            <a:endParaRPr lang="zh-TW" altLang="en-US" sz="3600" dirty="0"/>
          </a:p>
        </p:txBody>
      </p:sp>
    </p:spTree>
    <p:extLst>
      <p:ext uri="{BB962C8B-B14F-4D97-AF65-F5344CB8AC3E}">
        <p14:creationId xmlns:p14="http://schemas.microsoft.com/office/powerpoint/2010/main" val="3820665883"/>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8" name="Rectangle 2"/>
          <p:cNvSpPr txBox="1">
            <a:spLocks noChangeArrowheads="1"/>
          </p:cNvSpPr>
          <p:nvPr/>
        </p:nvSpPr>
        <p:spPr bwMode="auto">
          <a:xfrm>
            <a:off x="1980342" y="199952"/>
            <a:ext cx="8229600" cy="628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kumimoji="1" sz="4400">
                <a:solidFill>
                  <a:schemeClr val="tx1"/>
                </a:solidFill>
                <a:latin typeface="Arial" charset="0"/>
                <a:ea typeface="華康儷粗圓" pitchFamily="49" charset="-120"/>
              </a:defRPr>
            </a:lvl1pPr>
            <a:lvl2pPr marL="742950" indent="-285750" eaLnBrk="0" hangingPunct="0">
              <a:defRPr kumimoji="1" sz="4400">
                <a:solidFill>
                  <a:schemeClr val="tx1"/>
                </a:solidFill>
                <a:latin typeface="Arial" charset="0"/>
                <a:ea typeface="華康儷粗圓" pitchFamily="49" charset="-120"/>
              </a:defRPr>
            </a:lvl2pPr>
            <a:lvl3pPr marL="1143000" indent="-228600" eaLnBrk="0" hangingPunct="0">
              <a:defRPr kumimoji="1" sz="4400">
                <a:solidFill>
                  <a:schemeClr val="tx1"/>
                </a:solidFill>
                <a:latin typeface="Arial" charset="0"/>
                <a:ea typeface="華康儷粗圓" pitchFamily="49" charset="-120"/>
              </a:defRPr>
            </a:lvl3pPr>
            <a:lvl4pPr marL="1600200" indent="-228600" eaLnBrk="0" hangingPunct="0">
              <a:defRPr kumimoji="1" sz="4400">
                <a:solidFill>
                  <a:schemeClr val="tx1"/>
                </a:solidFill>
                <a:latin typeface="Arial" charset="0"/>
                <a:ea typeface="華康儷粗圓" pitchFamily="49" charset="-120"/>
              </a:defRPr>
            </a:lvl4pPr>
            <a:lvl5pPr marL="2057400" indent="-228600" eaLnBrk="0" hangingPunct="0">
              <a:defRPr kumimoji="1" sz="4400">
                <a:solidFill>
                  <a:schemeClr val="tx1"/>
                </a:solidFill>
                <a:latin typeface="Arial" charset="0"/>
                <a:ea typeface="華康儷粗圓" pitchFamily="49" charset="-120"/>
              </a:defRPr>
            </a:lvl5pPr>
            <a:lvl6pPr marL="2514600" indent="-228600" eaLnBrk="0" fontAlgn="ctr" hangingPunct="0">
              <a:spcBef>
                <a:spcPct val="0"/>
              </a:spcBef>
              <a:spcAft>
                <a:spcPct val="0"/>
              </a:spcAft>
              <a:defRPr kumimoji="1" sz="4400">
                <a:solidFill>
                  <a:schemeClr val="tx1"/>
                </a:solidFill>
                <a:latin typeface="Arial" charset="0"/>
                <a:ea typeface="華康儷粗圓" pitchFamily="49" charset="-120"/>
              </a:defRPr>
            </a:lvl6pPr>
            <a:lvl7pPr marL="2971800" indent="-228600" eaLnBrk="0" fontAlgn="ctr" hangingPunct="0">
              <a:spcBef>
                <a:spcPct val="0"/>
              </a:spcBef>
              <a:spcAft>
                <a:spcPct val="0"/>
              </a:spcAft>
              <a:defRPr kumimoji="1" sz="4400">
                <a:solidFill>
                  <a:schemeClr val="tx1"/>
                </a:solidFill>
                <a:latin typeface="Arial" charset="0"/>
                <a:ea typeface="華康儷粗圓" pitchFamily="49" charset="-120"/>
              </a:defRPr>
            </a:lvl7pPr>
            <a:lvl8pPr marL="3429000" indent="-228600" eaLnBrk="0" fontAlgn="ctr" hangingPunct="0">
              <a:spcBef>
                <a:spcPct val="0"/>
              </a:spcBef>
              <a:spcAft>
                <a:spcPct val="0"/>
              </a:spcAft>
              <a:defRPr kumimoji="1" sz="4400">
                <a:solidFill>
                  <a:schemeClr val="tx1"/>
                </a:solidFill>
                <a:latin typeface="Arial" charset="0"/>
                <a:ea typeface="華康儷粗圓" pitchFamily="49" charset="-120"/>
              </a:defRPr>
            </a:lvl8pPr>
            <a:lvl9pPr marL="3886200" indent="-228600" eaLnBrk="0" fontAlgn="ctr" hangingPunct="0">
              <a:spcBef>
                <a:spcPct val="0"/>
              </a:spcBef>
              <a:spcAft>
                <a:spcPct val="0"/>
              </a:spcAft>
              <a:defRPr kumimoji="1" sz="4400">
                <a:solidFill>
                  <a:schemeClr val="tx1"/>
                </a:solidFill>
                <a:latin typeface="Arial" charset="0"/>
                <a:ea typeface="華康儷粗圓" pitchFamily="49" charset="-120"/>
              </a:defRPr>
            </a:lvl9pPr>
          </a:lstStyle>
          <a:p>
            <a:pPr algn="ctr" eaLnBrk="1" hangingPunct="1">
              <a:lnSpc>
                <a:spcPts val="4800"/>
              </a:lnSpc>
            </a:pPr>
            <a:r>
              <a:rPr lang="zh-TW" altLang="en-US" sz="3600" dirty="0">
                <a:solidFill>
                  <a:srgbClr val="A50021"/>
                </a:solidFill>
                <a:latin typeface="華康中特圓體" panose="020F0809000000000000" pitchFamily="49" charset="-120"/>
                <a:ea typeface="華康中特圓體" panose="020F0809000000000000" pitchFamily="49" charset="-120"/>
              </a:rPr>
              <a:t>南島語族台灣原鄉論漸獲肯定</a:t>
            </a:r>
          </a:p>
        </p:txBody>
      </p:sp>
      <p:sp>
        <p:nvSpPr>
          <p:cNvPr id="9" name="Rectangle 3"/>
          <p:cNvSpPr txBox="1">
            <a:spLocks noChangeArrowheads="1"/>
          </p:cNvSpPr>
          <p:nvPr/>
        </p:nvSpPr>
        <p:spPr>
          <a:xfrm>
            <a:off x="478983" y="828431"/>
            <a:ext cx="11232319" cy="57327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hangingPunct="0">
              <a:lnSpc>
                <a:spcPts val="3600"/>
              </a:lnSpc>
              <a:spcBef>
                <a:spcPts val="0"/>
              </a:spcBef>
              <a:buNone/>
            </a:pPr>
            <a:r>
              <a:rPr lang="zh-TW" altLang="en-US" dirty="0">
                <a:solidFill>
                  <a:srgbClr val="000066"/>
                </a:solidFill>
                <a:latin typeface="華康中圓體" panose="020F0509000000000000" pitchFamily="49" charset="-120"/>
                <a:ea typeface="華康中圓體" panose="020F0509000000000000" pitchFamily="49" charset="-120"/>
              </a:rPr>
              <a:t>在台灣曾有兩位提出「台灣是南島語族的原鄉」看法，一位是中研院前副院長張光直，另一位是南島語言權威李壬癸院士，可惜都已蒙主招喚，移居天堂。除此之外，台灣似乎少有學者贊同二位的看法。另外馬偕醫院林媽利教授曾從原住民遺傳基因的研究探討台灣人的來處，卻受到國內當局設法阻攔，甚至受到一些學者攻擊。但是在國際上，「出自台灣的假說」已受到重視，從語言學、考古學、遺傳基因和文化四項的科學研究，論文繁多。「台灣原鄉論」已漸明朗而獲世界大多數學者的認同，可以確認南島語族的原鄉就是台灣。尤其近幾年發現的構樹與樹皮布、以及台灣玉的擴散，直接證明「南島語族的原鄉就是台灣」。但是台灣國內著名的考古學者仍有幾位無法推翻「台灣原鄉論」，仍推託尚需更多的證據，因此「台灣原鄉論」在台灣仍未定論。其實根據本書的敘述，證據已經夠多了，只是國內學者及政府不重視而已！</a:t>
            </a:r>
          </a:p>
        </p:txBody>
      </p:sp>
    </p:spTree>
    <p:extLst>
      <p:ext uri="{BB962C8B-B14F-4D97-AF65-F5344CB8AC3E}">
        <p14:creationId xmlns:p14="http://schemas.microsoft.com/office/powerpoint/2010/main" val="3790789834"/>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7208" y="1137621"/>
            <a:ext cx="6519745" cy="4631202"/>
          </a:xfrm>
          <a:prstGeom prst="rect">
            <a:avLst/>
          </a:prstGeom>
          <a:ln w="12700">
            <a:solidFill>
              <a:schemeClr val="tx1"/>
            </a:solidFill>
          </a:ln>
        </p:spPr>
      </p:pic>
      <p:sp>
        <p:nvSpPr>
          <p:cNvPr id="3" name="矩形 2"/>
          <p:cNvSpPr/>
          <p:nvPr/>
        </p:nvSpPr>
        <p:spPr>
          <a:xfrm>
            <a:off x="7368988" y="887506"/>
            <a:ext cx="4598893" cy="5693866"/>
          </a:xfrm>
          <a:prstGeom prst="rect">
            <a:avLst/>
          </a:prstGeom>
        </p:spPr>
        <p:txBody>
          <a:bodyPr wrap="square">
            <a:spAutoFit/>
          </a:bodyPr>
          <a:lstStyle/>
          <a:p>
            <a:pPr hangingPunct="0"/>
            <a:r>
              <a:rPr lang="zh-TW" altLang="zh-TW" sz="2800" dirty="0">
                <a:solidFill>
                  <a:srgbClr val="000066"/>
                </a:solidFill>
                <a:latin typeface="華康中圓體" panose="020F0509000000000000" pitchFamily="49" charset="-120"/>
                <a:ea typeface="華康中圓體" panose="020F0509000000000000" pitchFamily="49" charset="-120"/>
              </a:rPr>
              <a:t>「</a:t>
            </a:r>
            <a:r>
              <a:rPr lang="zh-TW" altLang="zh-TW" sz="2800" dirty="0">
                <a:solidFill>
                  <a:srgbClr val="000066"/>
                </a:solidFill>
                <a:latin typeface="華康中圓體" panose="020F0509000000000000" pitchFamily="49" charset="-120"/>
                <a:ea typeface="華康中圓體" panose="020F0509000000000000" pitchFamily="49" charset="-120"/>
                <a:cs typeface="新細明體" panose="02020500000000000000" pitchFamily="18" charset="-120"/>
              </a:rPr>
              <a:t>亞特</a:t>
            </a:r>
            <a:r>
              <a:rPr lang="zh-TW" altLang="en-US" sz="2800" dirty="0">
                <a:solidFill>
                  <a:srgbClr val="000066"/>
                </a:solidFill>
                <a:latin typeface="華康細圓體" panose="020F0309000000000000" pitchFamily="49" charset="-120"/>
                <a:ea typeface="華康細圓體" panose="020F0309000000000000" pitchFamily="49" charset="-120"/>
              </a:rPr>
              <a:t>蘭</a:t>
            </a:r>
            <a:r>
              <a:rPr lang="zh-TW" altLang="zh-TW" sz="2800" dirty="0">
                <a:solidFill>
                  <a:srgbClr val="000066"/>
                </a:solidFill>
                <a:latin typeface="華康中圓體" panose="020F0509000000000000" pitchFamily="49" charset="-120"/>
                <a:ea typeface="華康中圓體" panose="020F0509000000000000" pitchFamily="49" charset="-120"/>
                <a:cs typeface="新細明體" panose="02020500000000000000" pitchFamily="18" charset="-120"/>
              </a:rPr>
              <a:t>提斯</a:t>
            </a:r>
            <a:r>
              <a:rPr lang="zh-TW" altLang="zh-TW" sz="2800" dirty="0">
                <a:solidFill>
                  <a:srgbClr val="000066"/>
                </a:solidFill>
                <a:latin typeface="華康中圓體" panose="020F0509000000000000" pitchFamily="49" charset="-120"/>
                <a:ea typeface="華康中圓體" panose="020F0509000000000000" pitchFamily="49" charset="-120"/>
              </a:rPr>
              <a:t>」</a:t>
            </a:r>
            <a:r>
              <a:rPr lang="zh-TW" altLang="en-US" sz="2800" dirty="0">
                <a:solidFill>
                  <a:srgbClr val="000066"/>
                </a:solidFill>
                <a:latin typeface="華康中圓體" panose="020F0509000000000000" pitchFamily="49" charset="-120"/>
                <a:ea typeface="華康中圓體" panose="020F0509000000000000" pitchFamily="49" charset="-120"/>
              </a:rPr>
              <a:t>有</a:t>
            </a:r>
            <a:r>
              <a:rPr lang="zh-TW" altLang="en-US" sz="2800" dirty="0">
                <a:solidFill>
                  <a:srgbClr val="000066"/>
                </a:solidFill>
                <a:latin typeface="華康中圓體" panose="020F0509000000000000" pitchFamily="49" charset="-120"/>
                <a:ea typeface="華康中圓體" panose="020F0509000000000000" pitchFamily="49" charset="-120"/>
                <a:cs typeface="標楷體" panose="03000509000000000000" pitchFamily="65" charset="-120"/>
              </a:rPr>
              <a:t>一個強大帝國──亞特蘭提斯帝國，一個擁有超高度文明的一個強大帝國，以強大的武力宣揚其文化，曾經征服大西洋諸島，而遠達歐洲、非洲及美洲，以及非洲的利比亞、埃及和歐洲的第勒尼亞。亞特蘭提斯島在一萬二前年前發生一場大地震，伴隨著毀滅性的大洪水， 整個亞特蘭提斯島在一晝夜之間便永遠沉入了海底。</a:t>
            </a:r>
            <a:endParaRPr lang="zh-TW" altLang="en-US" sz="2800" dirty="0">
              <a:solidFill>
                <a:srgbClr val="3333FF"/>
              </a:solidFill>
              <a:latin typeface="華康標楷體" panose="03000509000000000000" pitchFamily="65" charset="-120"/>
              <a:ea typeface="華康標楷體" panose="03000509000000000000" pitchFamily="65" charset="-120"/>
            </a:endParaRPr>
          </a:p>
        </p:txBody>
      </p:sp>
      <p:sp>
        <p:nvSpPr>
          <p:cNvPr id="4" name="矩形 3"/>
          <p:cNvSpPr/>
          <p:nvPr/>
        </p:nvSpPr>
        <p:spPr>
          <a:xfrm>
            <a:off x="1095188" y="5768823"/>
            <a:ext cx="5211683" cy="523220"/>
          </a:xfrm>
          <a:prstGeom prst="rect">
            <a:avLst/>
          </a:prstGeom>
        </p:spPr>
        <p:txBody>
          <a:bodyPr wrap="none">
            <a:spAutoFit/>
          </a:bodyPr>
          <a:lstStyle/>
          <a:p>
            <a:r>
              <a:rPr lang="zh-TW" altLang="zh-TW" sz="2800" b="1" dirty="0">
                <a:solidFill>
                  <a:srgbClr val="3333FF"/>
                </a:solidFill>
                <a:latin typeface="華康標楷體" panose="03000509000000000000" pitchFamily="65" charset="-120"/>
                <a:ea typeface="華康標楷體" panose="03000509000000000000" pitchFamily="65" charset="-120"/>
              </a:rPr>
              <a:t>亞特蘭提斯帝國首都</a:t>
            </a:r>
            <a:r>
              <a:rPr lang="zh-TW" altLang="en-US" sz="2800" b="1" dirty="0">
                <a:solidFill>
                  <a:srgbClr val="3333FF"/>
                </a:solidFill>
                <a:latin typeface="華康標楷體" panose="03000509000000000000" pitchFamily="65" charset="-120"/>
                <a:ea typeface="華康標楷體" panose="03000509000000000000" pitchFamily="65" charset="-120"/>
              </a:rPr>
              <a:t>衛城想像圖</a:t>
            </a:r>
          </a:p>
        </p:txBody>
      </p:sp>
      <p:sp>
        <p:nvSpPr>
          <p:cNvPr id="5" name="矩形 4"/>
          <p:cNvSpPr/>
          <p:nvPr/>
        </p:nvSpPr>
        <p:spPr>
          <a:xfrm>
            <a:off x="2521219" y="291235"/>
            <a:ext cx="7571303" cy="646331"/>
          </a:xfrm>
          <a:prstGeom prst="rect">
            <a:avLst/>
          </a:prstGeom>
        </p:spPr>
        <p:txBody>
          <a:bodyPr wrap="none">
            <a:spAutoFit/>
          </a:bodyPr>
          <a:lstStyle/>
          <a:p>
            <a:r>
              <a:rPr lang="zh-TW" altLang="zh-TW" sz="3600" dirty="0">
                <a:solidFill>
                  <a:srgbClr val="A50021"/>
                </a:solidFill>
                <a:ea typeface="華康中特圓體" panose="020F0809000000000000" pitchFamily="49" charset="-120"/>
              </a:rPr>
              <a:t>亞特蘭提斯</a:t>
            </a:r>
            <a:r>
              <a:rPr lang="zh-TW" altLang="en-US" sz="3600" dirty="0">
                <a:solidFill>
                  <a:srgbClr val="A50021"/>
                </a:solidFill>
                <a:ea typeface="華康中特圓體" panose="020F0809000000000000" pitchFamily="49" charset="-120"/>
              </a:rPr>
              <a:t>在一萬二前年前沉入海底</a:t>
            </a:r>
          </a:p>
        </p:txBody>
      </p:sp>
    </p:spTree>
    <p:extLst>
      <p:ext uri="{BB962C8B-B14F-4D97-AF65-F5344CB8AC3E}">
        <p14:creationId xmlns:p14="http://schemas.microsoft.com/office/powerpoint/2010/main" val="855555221"/>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txBox="1">
            <a:spLocks noChangeArrowheads="1"/>
          </p:cNvSpPr>
          <p:nvPr/>
        </p:nvSpPr>
        <p:spPr>
          <a:xfrm>
            <a:off x="1981200" y="559806"/>
            <a:ext cx="8229600" cy="688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3600" dirty="0">
                <a:solidFill>
                  <a:srgbClr val="A50021"/>
                </a:solidFill>
                <a:latin typeface="華康中特圓體" panose="020F0809000000000000" pitchFamily="49" charset="-120"/>
                <a:ea typeface="華康中特圓體" panose="020F0809000000000000" pitchFamily="49" charset="-120"/>
              </a:rPr>
              <a:t>速探太陽帝國在台灣的寶藏！</a:t>
            </a:r>
          </a:p>
        </p:txBody>
      </p:sp>
      <p:sp>
        <p:nvSpPr>
          <p:cNvPr id="3" name="Text Box 5"/>
          <p:cNvSpPr txBox="1">
            <a:spLocks noChangeArrowheads="1"/>
          </p:cNvSpPr>
          <p:nvPr/>
        </p:nvSpPr>
        <p:spPr bwMode="auto">
          <a:xfrm>
            <a:off x="502621" y="1248697"/>
            <a:ext cx="11121418" cy="6093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4400">
                <a:solidFill>
                  <a:schemeClr val="tx1"/>
                </a:solidFill>
                <a:latin typeface="Arial" charset="0"/>
                <a:ea typeface="華康儷粗圓" pitchFamily="49" charset="-120"/>
              </a:defRPr>
            </a:lvl1pPr>
            <a:lvl2pPr marL="742950" indent="-285750" eaLnBrk="0" hangingPunct="0">
              <a:defRPr kumimoji="1" sz="4400">
                <a:solidFill>
                  <a:schemeClr val="tx1"/>
                </a:solidFill>
                <a:latin typeface="Arial" charset="0"/>
                <a:ea typeface="華康儷粗圓" pitchFamily="49" charset="-120"/>
              </a:defRPr>
            </a:lvl2pPr>
            <a:lvl3pPr marL="1143000" indent="-228600" eaLnBrk="0" hangingPunct="0">
              <a:defRPr kumimoji="1" sz="4400">
                <a:solidFill>
                  <a:schemeClr val="tx1"/>
                </a:solidFill>
                <a:latin typeface="Arial" charset="0"/>
                <a:ea typeface="華康儷粗圓" pitchFamily="49" charset="-120"/>
              </a:defRPr>
            </a:lvl3pPr>
            <a:lvl4pPr marL="1600200" indent="-228600" eaLnBrk="0" hangingPunct="0">
              <a:defRPr kumimoji="1" sz="4400">
                <a:solidFill>
                  <a:schemeClr val="tx1"/>
                </a:solidFill>
                <a:latin typeface="Arial" charset="0"/>
                <a:ea typeface="華康儷粗圓" pitchFamily="49" charset="-120"/>
              </a:defRPr>
            </a:lvl4pPr>
            <a:lvl5pPr marL="2057400" indent="-228600" eaLnBrk="0" hangingPunct="0">
              <a:defRPr kumimoji="1" sz="4400">
                <a:solidFill>
                  <a:schemeClr val="tx1"/>
                </a:solidFill>
                <a:latin typeface="Arial" charset="0"/>
                <a:ea typeface="華康儷粗圓" pitchFamily="49" charset="-120"/>
              </a:defRPr>
            </a:lvl5pPr>
            <a:lvl6pPr marL="2514600" indent="-228600" eaLnBrk="0" fontAlgn="ctr" hangingPunct="0">
              <a:spcBef>
                <a:spcPct val="0"/>
              </a:spcBef>
              <a:spcAft>
                <a:spcPct val="0"/>
              </a:spcAft>
              <a:defRPr kumimoji="1" sz="4400">
                <a:solidFill>
                  <a:schemeClr val="tx1"/>
                </a:solidFill>
                <a:latin typeface="Arial" charset="0"/>
                <a:ea typeface="華康儷粗圓" pitchFamily="49" charset="-120"/>
              </a:defRPr>
            </a:lvl6pPr>
            <a:lvl7pPr marL="2971800" indent="-228600" eaLnBrk="0" fontAlgn="ctr" hangingPunct="0">
              <a:spcBef>
                <a:spcPct val="0"/>
              </a:spcBef>
              <a:spcAft>
                <a:spcPct val="0"/>
              </a:spcAft>
              <a:defRPr kumimoji="1" sz="4400">
                <a:solidFill>
                  <a:schemeClr val="tx1"/>
                </a:solidFill>
                <a:latin typeface="Arial" charset="0"/>
                <a:ea typeface="華康儷粗圓" pitchFamily="49" charset="-120"/>
              </a:defRPr>
            </a:lvl7pPr>
            <a:lvl8pPr marL="3429000" indent="-228600" eaLnBrk="0" fontAlgn="ctr" hangingPunct="0">
              <a:spcBef>
                <a:spcPct val="0"/>
              </a:spcBef>
              <a:spcAft>
                <a:spcPct val="0"/>
              </a:spcAft>
              <a:defRPr kumimoji="1" sz="4400">
                <a:solidFill>
                  <a:schemeClr val="tx1"/>
                </a:solidFill>
                <a:latin typeface="Arial" charset="0"/>
                <a:ea typeface="華康儷粗圓" pitchFamily="49" charset="-120"/>
              </a:defRPr>
            </a:lvl8pPr>
            <a:lvl9pPr marL="3886200" indent="-228600" eaLnBrk="0" fontAlgn="ctr" hangingPunct="0">
              <a:spcBef>
                <a:spcPct val="0"/>
              </a:spcBef>
              <a:spcAft>
                <a:spcPct val="0"/>
              </a:spcAft>
              <a:defRPr kumimoji="1" sz="4400">
                <a:solidFill>
                  <a:schemeClr val="tx1"/>
                </a:solidFill>
                <a:latin typeface="Arial" charset="0"/>
                <a:ea typeface="華康儷粗圓" pitchFamily="49" charset="-120"/>
              </a:defRPr>
            </a:lvl9pPr>
          </a:lstStyle>
          <a:p>
            <a:pPr algn="just" eaLnBrk="1" fontAlgn="base">
              <a:lnSpc>
                <a:spcPts val="3600"/>
              </a:lnSpc>
            </a:pPr>
            <a:r>
              <a:rPr lang="zh-TW" altLang="en-US" sz="2800" dirty="0">
                <a:solidFill>
                  <a:srgbClr val="000066"/>
                </a:solidFill>
                <a:latin typeface="華康中圓體" panose="020F0509000000000000" pitchFamily="49" charset="-120"/>
                <a:ea typeface="華康中圓體" panose="020F0509000000000000" pitchFamily="49" charset="-120"/>
              </a:rPr>
              <a:t>根據上述，人類文明創始者古代在台灣的太陽帝國，也是人類的母國，於一萬二千年前被台灣東北海域的「超級海嘯」所毀滅，僅留下至今讓世人無從知悉的一些古文明</a:t>
            </a:r>
            <a:r>
              <a:rPr lang="zh-TW" altLang="zh-TW" sz="2800" kern="100" dirty="0">
                <a:solidFill>
                  <a:srgbClr val="000066"/>
                </a:solidFill>
                <a:latin typeface="華康細圓體" panose="020F0309000000000000" pitchFamily="49" charset="-120"/>
                <a:ea typeface="華康細圓體" panose="020F0309000000000000" pitchFamily="49" charset="-120"/>
                <a:cs typeface="Times New Roman" panose="02020603050405020304" pitchFamily="18" charset="0"/>
              </a:rPr>
              <a:t>遺</a:t>
            </a:r>
            <a:r>
              <a:rPr lang="zh-TW" altLang="en-US" sz="2800" dirty="0">
                <a:solidFill>
                  <a:srgbClr val="000066"/>
                </a:solidFill>
                <a:latin typeface="華康中圓體" panose="020F0509000000000000" pitchFamily="49" charset="-120"/>
                <a:ea typeface="華康中圓體" panose="020F0509000000000000" pitchFamily="49" charset="-120"/>
              </a:rPr>
              <a:t>跡和事</a:t>
            </a:r>
            <a:r>
              <a:rPr lang="zh-TW" altLang="en-US" sz="2800" dirty="0">
                <a:solidFill>
                  <a:srgbClr val="000066"/>
                </a:solidFill>
                <a:latin typeface="華康細圓體" panose="020F0309000000000000" pitchFamily="49" charset="-120"/>
                <a:ea typeface="華康細圓體" panose="020F0309000000000000" pitchFamily="49" charset="-120"/>
              </a:rPr>
              <a:t>蹟</a:t>
            </a:r>
            <a:r>
              <a:rPr lang="zh-TW" altLang="en-US" sz="2800" dirty="0">
                <a:solidFill>
                  <a:srgbClr val="000066"/>
                </a:solidFill>
                <a:latin typeface="華康中圓體" panose="020F0509000000000000" pitchFamily="49" charset="-120"/>
                <a:ea typeface="華康中圓體" panose="020F0509000000000000" pitchFamily="49" charset="-120"/>
              </a:rPr>
              <a:t>，這些蛛絲馬跡若不趕緊解</a:t>
            </a:r>
            <a:r>
              <a:rPr lang="zh-TW" altLang="en-US" sz="2800" dirty="0">
                <a:solidFill>
                  <a:srgbClr val="000066"/>
                </a:solidFill>
                <a:latin typeface="華康細圓體" panose="020F0309000000000000" pitchFamily="49" charset="-120"/>
                <a:ea typeface="華康細圓體" panose="020F0309000000000000" pitchFamily="49" charset="-120"/>
              </a:rPr>
              <a:t>讀</a:t>
            </a:r>
            <a:r>
              <a:rPr lang="zh-TW" altLang="en-US" sz="2800" dirty="0">
                <a:solidFill>
                  <a:srgbClr val="000066"/>
                </a:solidFill>
                <a:latin typeface="華康中圓體" panose="020F0509000000000000" pitchFamily="49" charset="-120"/>
                <a:ea typeface="華康中圓體" panose="020F0509000000000000" pitchFamily="49" charset="-120"/>
              </a:rPr>
              <a:t>出來，快速發展的現代人將永遠失去這些珍</a:t>
            </a:r>
            <a:r>
              <a:rPr lang="zh-TW" altLang="en-US" sz="2800" dirty="0">
                <a:solidFill>
                  <a:srgbClr val="000066"/>
                </a:solidFill>
                <a:latin typeface="華康細圓體" panose="020F0309000000000000" pitchFamily="49" charset="-120"/>
                <a:ea typeface="華康細圓體" panose="020F0309000000000000" pitchFamily="49" charset="-120"/>
              </a:rPr>
              <a:t>貴</a:t>
            </a:r>
            <a:r>
              <a:rPr lang="zh-TW" altLang="en-US" sz="2800" dirty="0">
                <a:solidFill>
                  <a:srgbClr val="000066"/>
                </a:solidFill>
                <a:latin typeface="華康中圓體" panose="020F0509000000000000" pitchFamily="49" charset="-120"/>
                <a:ea typeface="華康中圓體" panose="020F0509000000000000" pitchFamily="49" charset="-120"/>
              </a:rPr>
              <a:t>的</a:t>
            </a:r>
            <a:r>
              <a:rPr lang="zh-TW" altLang="en-US" sz="2800" dirty="0">
                <a:solidFill>
                  <a:srgbClr val="000066"/>
                </a:solidFill>
                <a:latin typeface="華康細圓體" panose="020F0309000000000000" pitchFamily="49" charset="-120"/>
                <a:ea typeface="華康細圓體" panose="020F0309000000000000" pitchFamily="49" charset="-120"/>
              </a:rPr>
              <a:t>寶</a:t>
            </a:r>
            <a:r>
              <a:rPr lang="zh-TW" altLang="en-US" sz="2800" dirty="0">
                <a:solidFill>
                  <a:srgbClr val="000066"/>
                </a:solidFill>
                <a:latin typeface="華康中圓體" panose="020F0509000000000000" pitchFamily="49" charset="-120"/>
                <a:ea typeface="華康中圓體" panose="020F0509000000000000" pitchFamily="49" charset="-120"/>
              </a:rPr>
              <a:t>藏，以致使台灣對全世界貢</a:t>
            </a:r>
            <a:r>
              <a:rPr lang="zh-TW" altLang="en-US" sz="2800" dirty="0">
                <a:solidFill>
                  <a:srgbClr val="000066"/>
                </a:solidFill>
                <a:latin typeface="華康細圓體" panose="020F0309000000000000" pitchFamily="49" charset="-120"/>
                <a:ea typeface="華康細圓體" panose="020F0309000000000000" pitchFamily="49" charset="-120"/>
              </a:rPr>
              <a:t>獻</a:t>
            </a:r>
            <a:r>
              <a:rPr lang="zh-TW" altLang="en-US" sz="2800" dirty="0">
                <a:solidFill>
                  <a:srgbClr val="000066"/>
                </a:solidFill>
                <a:latin typeface="華康中圓體" panose="020F0509000000000000" pitchFamily="49" charset="-120"/>
                <a:ea typeface="華康中圓體" panose="020F0509000000000000" pitchFamily="49" charset="-120"/>
              </a:rPr>
              <a:t>的輝煌紀錄將永遠消失！</a:t>
            </a:r>
            <a:endParaRPr lang="en-US" altLang="zh-TW" sz="2800" dirty="0">
              <a:solidFill>
                <a:srgbClr val="000066"/>
              </a:solidFill>
              <a:latin typeface="華康中圓體" panose="020F0509000000000000" pitchFamily="49" charset="-120"/>
              <a:ea typeface="華康中圓體" panose="020F0509000000000000" pitchFamily="49" charset="-120"/>
            </a:endParaRPr>
          </a:p>
          <a:p>
            <a:pPr algn="just" eaLnBrk="1" fontAlgn="base">
              <a:lnSpc>
                <a:spcPts val="3600"/>
              </a:lnSpc>
            </a:pPr>
            <a:r>
              <a:rPr lang="zh-TW" altLang="en-US" sz="2800" dirty="0">
                <a:solidFill>
                  <a:srgbClr val="000066"/>
                </a:solidFill>
                <a:latin typeface="華康中圓體" panose="020F0509000000000000" pitchFamily="49" charset="-120"/>
                <a:ea typeface="華康中圓體" panose="020F0509000000000000" pitchFamily="49" charset="-120"/>
              </a:rPr>
              <a:t>台灣有古代遺留的古文字，現在所能得的資訊有限，包括：</a:t>
            </a:r>
            <a:r>
              <a:rPr lang="zh-TW" altLang="en-US" sz="2800" dirty="0">
                <a:solidFill>
                  <a:srgbClr val="002060"/>
                </a:solidFill>
                <a:latin typeface="華康中圓體" panose="020F0509000000000000" pitchFamily="49" charset="-120"/>
                <a:ea typeface="華康中圓體" panose="020F0509000000000000" pitchFamily="49" charset="-120"/>
              </a:rPr>
              <a:t>布農族的符號記事曆板、排灣族的象形文字記事板、台東排灣族的凸刻木雕蛇文板、京都帝室博物館收藏的基隆和平島太古文石碑和永和霍培華先生的蝌蚪文石灰石版</a:t>
            </a:r>
            <a:r>
              <a:rPr lang="zh-TW" altLang="en-US" sz="2800" dirty="0">
                <a:solidFill>
                  <a:srgbClr val="000066"/>
                </a:solidFill>
                <a:latin typeface="華康中圓體" panose="020F0509000000000000" pitchFamily="49" charset="-120"/>
                <a:ea typeface="華康中圓體" panose="020F0509000000000000" pitchFamily="49" charset="-120"/>
              </a:rPr>
              <a:t>，這些珍貴的文物，應由政府收購回來，當做台灣古文明存在的證據之一。</a:t>
            </a:r>
          </a:p>
          <a:p>
            <a:pPr algn="just" eaLnBrk="1" fontAlgn="base">
              <a:lnSpc>
                <a:spcPts val="3600"/>
              </a:lnSpc>
            </a:pPr>
            <a:endParaRPr lang="en-US" altLang="zh-TW" sz="2800" dirty="0">
              <a:solidFill>
                <a:srgbClr val="000066"/>
              </a:solidFill>
              <a:latin typeface="華康中圓體" panose="020F0509000000000000" pitchFamily="49" charset="-120"/>
              <a:ea typeface="華康中圓體" panose="020F0509000000000000" pitchFamily="49" charset="-120"/>
            </a:endParaRPr>
          </a:p>
          <a:p>
            <a:pPr algn="just" eaLnBrk="1" fontAlgn="base">
              <a:lnSpc>
                <a:spcPts val="3600"/>
              </a:lnSpc>
            </a:pPr>
            <a:endParaRPr lang="en-US" altLang="zh-TW" sz="2800" dirty="0">
              <a:solidFill>
                <a:srgbClr val="000066"/>
              </a:solidFill>
              <a:latin typeface="華康中圓體" panose="020F0509000000000000" pitchFamily="49" charset="-120"/>
              <a:ea typeface="華康中圓體" panose="020F0509000000000000" pitchFamily="49" charset="-120"/>
            </a:endParaRPr>
          </a:p>
          <a:p>
            <a:pPr algn="just" eaLnBrk="1" fontAlgn="base">
              <a:lnSpc>
                <a:spcPts val="3600"/>
              </a:lnSpc>
            </a:pPr>
            <a:endParaRPr lang="zh-TW" altLang="en-US" sz="2800" dirty="0">
              <a:solidFill>
                <a:srgbClr val="000066"/>
              </a:solidFill>
              <a:latin typeface="華康中圓體" panose="020F0509000000000000" pitchFamily="49" charset="-120"/>
              <a:ea typeface="華康中圓體" panose="020F0509000000000000" pitchFamily="49" charset="-120"/>
            </a:endParaRPr>
          </a:p>
        </p:txBody>
      </p:sp>
    </p:spTree>
    <p:extLst>
      <p:ext uri="{BB962C8B-B14F-4D97-AF65-F5344CB8AC3E}">
        <p14:creationId xmlns:p14="http://schemas.microsoft.com/office/powerpoint/2010/main" val="3030135292"/>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720645" y="86402"/>
            <a:ext cx="8865696" cy="6661794"/>
          </a:xfrm>
          <a:prstGeom prst="rect">
            <a:avLst/>
          </a:prstGeom>
        </p:spPr>
      </p:pic>
      <p:sp>
        <p:nvSpPr>
          <p:cNvPr id="4" name="矩形 3"/>
          <p:cNvSpPr/>
          <p:nvPr/>
        </p:nvSpPr>
        <p:spPr>
          <a:xfrm>
            <a:off x="1605659" y="4699651"/>
            <a:ext cx="9126811" cy="923330"/>
          </a:xfrm>
          <a:prstGeom prst="rect">
            <a:avLst/>
          </a:prstGeom>
        </p:spPr>
        <p:txBody>
          <a:bodyPr wrap="square">
            <a:spAutoFit/>
          </a:bodyPr>
          <a:lstStyle/>
          <a:p>
            <a:pPr algn="ctr"/>
            <a:r>
              <a:rPr lang="zh-TW" altLang="en-US" sz="5400" dirty="0">
                <a:solidFill>
                  <a:srgbClr val="A50021"/>
                </a:solidFill>
                <a:latin typeface="華康新特圓體" panose="020F0909000000000000" pitchFamily="49" charset="-120"/>
                <a:ea typeface="華康新特圓體" panose="020F0909000000000000" pitchFamily="49" charset="-120"/>
              </a:rPr>
              <a:t>台灣古文明歷年媒體報導資料</a:t>
            </a:r>
          </a:p>
        </p:txBody>
      </p:sp>
    </p:spTree>
    <p:extLst>
      <p:ext uri="{BB962C8B-B14F-4D97-AF65-F5344CB8AC3E}">
        <p14:creationId xmlns:p14="http://schemas.microsoft.com/office/powerpoint/2010/main" val="1698803125"/>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自晚981009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641" y="63727"/>
            <a:ext cx="11935204" cy="6710699"/>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8154461"/>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中晚981009S"/>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71761" y="51043"/>
            <a:ext cx="7667671" cy="6725258"/>
          </a:xfrm>
          <a:prstGeom prst="rect">
            <a:avLst/>
          </a:prstGeom>
          <a:noFill/>
          <a:ln w="12700">
            <a:solidFill>
              <a:schemeClr val="accent1"/>
            </a:solidFill>
          </a:ln>
          <a:extLst>
            <a:ext uri="{909E8E84-426E-40DD-AFC4-6F175D3DCCD1}">
              <a14:hiddenFill xmlns:a14="http://schemas.microsoft.com/office/drawing/2010/main">
                <a:solidFill>
                  <a:srgbClr val="FFFFFF"/>
                </a:solidFill>
              </a14:hiddenFill>
            </a:ext>
          </a:extLst>
        </p:spPr>
      </p:pic>
      <p:pic>
        <p:nvPicPr>
          <p:cNvPr id="4" name="Picture 2" descr="自時981010BS"/>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782050" y="127205"/>
            <a:ext cx="2838189" cy="6627556"/>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7064803"/>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819" y="77604"/>
            <a:ext cx="11939987" cy="6667325"/>
          </a:xfrm>
          <a:prstGeom prst="rect">
            <a:avLst/>
          </a:prstGeom>
          <a:ln w="12700">
            <a:solidFill>
              <a:schemeClr val="tx1"/>
            </a:solidFill>
          </a:ln>
        </p:spPr>
      </p:pic>
    </p:spTree>
    <p:extLst>
      <p:ext uri="{BB962C8B-B14F-4D97-AF65-F5344CB8AC3E}">
        <p14:creationId xmlns:p14="http://schemas.microsoft.com/office/powerpoint/2010/main" val="1094049625"/>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聯合981010S"/>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76980" y="73486"/>
            <a:ext cx="5584721" cy="6701665"/>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4" name="Picture 2" descr="中央981010cS"/>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012502" y="73486"/>
            <a:ext cx="6002518" cy="6686662"/>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275405"/>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中晚9937S"/>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779638" y="109034"/>
            <a:ext cx="8554065" cy="6634422"/>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9930846"/>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中央9938S"/>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863782" y="117986"/>
            <a:ext cx="3195505" cy="6640011"/>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3" name="Picture 2" descr="中華9938S"/>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837471" y="87940"/>
            <a:ext cx="3276357" cy="6670057"/>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4" name="Picture 2" descr="自時01826S"/>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8931781" y="87910"/>
            <a:ext cx="2257330" cy="6670087"/>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7628294"/>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556047" y="88490"/>
            <a:ext cx="7593595" cy="6656439"/>
          </a:xfrm>
          <a:prstGeom prst="rect">
            <a:avLst/>
          </a:prstGeom>
          <a:ln w="12700">
            <a:solidFill>
              <a:schemeClr val="tx1"/>
            </a:solidFill>
          </a:ln>
        </p:spPr>
      </p:pic>
    </p:spTree>
    <p:extLst>
      <p:ext uri="{BB962C8B-B14F-4D97-AF65-F5344CB8AC3E}">
        <p14:creationId xmlns:p14="http://schemas.microsoft.com/office/powerpoint/2010/main" val="575900642"/>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自時01828S"/>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286361" y="84587"/>
            <a:ext cx="5433692" cy="6680008"/>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2" name="圖片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37929" y="84587"/>
            <a:ext cx="5233123" cy="6680008"/>
          </a:xfrm>
          <a:prstGeom prst="rect">
            <a:avLst/>
          </a:prstGeom>
          <a:ln w="12700">
            <a:solidFill>
              <a:schemeClr val="tx1"/>
            </a:solidFill>
          </a:ln>
        </p:spPr>
      </p:pic>
    </p:spTree>
    <p:extLst>
      <p:ext uri="{BB962C8B-B14F-4D97-AF65-F5344CB8AC3E}">
        <p14:creationId xmlns:p14="http://schemas.microsoft.com/office/powerpoint/2010/main" val="2171964933"/>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9299" y="713783"/>
            <a:ext cx="8248359" cy="4629311"/>
          </a:xfrm>
          <a:prstGeom prst="rect">
            <a:avLst/>
          </a:prstGeom>
          <a:ln w="6350">
            <a:solidFill>
              <a:schemeClr val="tx1"/>
            </a:solidFill>
          </a:ln>
        </p:spPr>
      </p:pic>
      <p:sp>
        <p:nvSpPr>
          <p:cNvPr id="3" name="矩形 2"/>
          <p:cNvSpPr/>
          <p:nvPr/>
        </p:nvSpPr>
        <p:spPr>
          <a:xfrm>
            <a:off x="2704778" y="67452"/>
            <a:ext cx="6647974" cy="646331"/>
          </a:xfrm>
          <a:prstGeom prst="rect">
            <a:avLst/>
          </a:prstGeom>
        </p:spPr>
        <p:txBody>
          <a:bodyPr wrap="none">
            <a:spAutoFit/>
          </a:bodyPr>
          <a:lstStyle/>
          <a:p>
            <a:r>
              <a:rPr lang="zh-TW" altLang="zh-TW" sz="3600" dirty="0">
                <a:solidFill>
                  <a:srgbClr val="A50021"/>
                </a:solidFill>
                <a:ea typeface="華康中特圓體" panose="020F0809000000000000" pitchFamily="49" charset="-120"/>
                <a:cs typeface="Times New Roman" panose="02020603050405020304" pitchFamily="18" charset="0"/>
              </a:rPr>
              <a:t>傳說中古代消失的最早文明大陸</a:t>
            </a:r>
            <a:endParaRPr lang="zh-TW" altLang="en-US" sz="3600" dirty="0">
              <a:solidFill>
                <a:srgbClr val="A50021"/>
              </a:solidFill>
            </a:endParaRPr>
          </a:p>
        </p:txBody>
      </p:sp>
      <p:sp>
        <p:nvSpPr>
          <p:cNvPr id="4" name="矩形 3"/>
          <p:cNvSpPr/>
          <p:nvPr/>
        </p:nvSpPr>
        <p:spPr>
          <a:xfrm>
            <a:off x="268942" y="5343094"/>
            <a:ext cx="11519647" cy="1384995"/>
          </a:xfrm>
          <a:prstGeom prst="rect">
            <a:avLst/>
          </a:prstGeom>
        </p:spPr>
        <p:txBody>
          <a:bodyPr wrap="square">
            <a:spAutoFit/>
          </a:bodyPr>
          <a:lstStyle/>
          <a:p>
            <a:pPr algn="just">
              <a:spcAft>
                <a:spcPts val="0"/>
              </a:spcAft>
            </a:pPr>
            <a:r>
              <a:rPr lang="zh-TW" altLang="zh-TW" sz="2800" kern="100" dirty="0">
                <a:solidFill>
                  <a:srgbClr val="000066"/>
                </a:solidFill>
                <a:latin typeface="Calibri" panose="020F0502020204030204" pitchFamily="34" charset="0"/>
                <a:ea typeface="華康中圓體" panose="020F0509000000000000" pitchFamily="49" charset="-120"/>
                <a:cs typeface="Times New Roman" panose="02020603050405020304" pitchFamily="18" charset="0"/>
              </a:rPr>
              <a:t>根據傳說人類在遠古時代，世界上曾有二個消失的最早文明大陸：一個是在太平洋的姆大陸，另一個是在大西洋的亞特蘭提斯，兩者都在一萬二千年前，受到強烈地震和大洪水的襲擊，而消失在大海中</a:t>
            </a:r>
            <a:endParaRPr lang="zh-TW" altLang="zh-TW" sz="2800" kern="100" dirty="0">
              <a:solidFill>
                <a:srgbClr val="000066"/>
              </a:solidFill>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16245350"/>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451860" y="47860"/>
            <a:ext cx="9879628" cy="646331"/>
          </a:xfrm>
          <a:prstGeom prst="rect">
            <a:avLst/>
          </a:prstGeom>
        </p:spPr>
        <p:txBody>
          <a:bodyPr wrap="none">
            <a:spAutoFit/>
          </a:bodyPr>
          <a:lstStyle/>
          <a:p>
            <a:r>
              <a:rPr lang="zh-TW" altLang="en-US" sz="3600" dirty="0">
                <a:solidFill>
                  <a:srgbClr val="A50021"/>
                </a:solidFill>
                <a:latin typeface="華康中特圓體" panose="020F0809000000000000" pitchFamily="49" charset="-120"/>
                <a:ea typeface="華康中特圓體" panose="020F0809000000000000" pitchFamily="49" charset="-120"/>
              </a:rPr>
              <a:t>希臘智者梭倫提出亞特</a:t>
            </a:r>
            <a:r>
              <a:rPr lang="zh-TW" altLang="en-US" sz="3600" dirty="0">
                <a:solidFill>
                  <a:srgbClr val="A50021"/>
                </a:solidFill>
                <a:latin typeface="華康中圓體" panose="020F0509000000000000" pitchFamily="49" charset="-120"/>
                <a:ea typeface="華康中圓體" panose="020F0509000000000000" pitchFamily="49" charset="-120"/>
              </a:rPr>
              <a:t>蘭</a:t>
            </a:r>
            <a:r>
              <a:rPr lang="zh-TW" altLang="en-US" sz="3600" dirty="0">
                <a:solidFill>
                  <a:srgbClr val="A50021"/>
                </a:solidFill>
                <a:latin typeface="華康中特圓體" panose="020F0809000000000000" pitchFamily="49" charset="-120"/>
                <a:ea typeface="華康中特圓體" panose="020F0809000000000000" pitchFamily="49" charset="-120"/>
              </a:rPr>
              <a:t>提斯十六項線索供搜尋</a:t>
            </a:r>
          </a:p>
        </p:txBody>
      </p:sp>
      <p:sp>
        <p:nvSpPr>
          <p:cNvPr id="4" name="Rectangle 2"/>
          <p:cNvSpPr txBox="1">
            <a:spLocks noChangeArrowheads="1"/>
          </p:cNvSpPr>
          <p:nvPr/>
        </p:nvSpPr>
        <p:spPr>
          <a:xfrm>
            <a:off x="321262" y="629373"/>
            <a:ext cx="11555560" cy="1051510"/>
          </a:xfrm>
          <a:prstGeom prst="rect">
            <a:avLst/>
          </a:prstGeom>
        </p:spPr>
        <p:txBody>
          <a:bodyPr rtlCol="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ts val="3400"/>
              </a:lnSpc>
              <a:defRPr/>
            </a:pPr>
            <a:r>
              <a:rPr lang="zh-TW" altLang="en-US" sz="2800" dirty="0">
                <a:solidFill>
                  <a:srgbClr val="000066"/>
                </a:solidFill>
                <a:latin typeface="華康中圓體" panose="020F0509000000000000" pitchFamily="49" charset="-120"/>
                <a:ea typeface="華康中圓體" panose="020F0509000000000000" pitchFamily="49" charset="-120"/>
              </a:rPr>
              <a:t>柏拉圖敘述的亞特</a:t>
            </a:r>
            <a:r>
              <a:rPr lang="zh-TW" altLang="en-US" sz="2800" dirty="0">
                <a:solidFill>
                  <a:srgbClr val="000066"/>
                </a:solidFill>
                <a:latin typeface="華康細圓體" panose="020F0309000000000000" pitchFamily="49" charset="-120"/>
                <a:ea typeface="華康細圓體" panose="020F0309000000000000" pitchFamily="49" charset="-120"/>
              </a:rPr>
              <a:t>蘭</a:t>
            </a:r>
            <a:r>
              <a:rPr lang="zh-TW" altLang="en-US" sz="2800" dirty="0">
                <a:solidFill>
                  <a:srgbClr val="000066"/>
                </a:solidFill>
                <a:latin typeface="華康中圓體" panose="020F0509000000000000" pitchFamily="49" charset="-120"/>
                <a:ea typeface="華康中圓體" panose="020F0509000000000000" pitchFamily="49" charset="-120"/>
              </a:rPr>
              <a:t>提斯，其來源是從希臘智者梭倫獲得的，梭倫曾提出線索，供大眾搜尋，世界各國的專家搜尋無著落，其十六項線索如下：  </a:t>
            </a:r>
          </a:p>
        </p:txBody>
      </p:sp>
      <p:sp>
        <p:nvSpPr>
          <p:cNvPr id="5" name="Rectangle 3"/>
          <p:cNvSpPr txBox="1">
            <a:spLocks noChangeArrowheads="1"/>
          </p:cNvSpPr>
          <p:nvPr/>
        </p:nvSpPr>
        <p:spPr>
          <a:xfrm>
            <a:off x="524719" y="1680883"/>
            <a:ext cx="11148646" cy="3853904"/>
          </a:xfrm>
          <a:prstGeom prst="rect">
            <a:avLst/>
          </a:prstGeom>
        </p:spPr>
        <p:txBody>
          <a:bodyPr numCol="2"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200"/>
              </a:lnSpc>
              <a:spcBef>
                <a:spcPct val="0"/>
              </a:spcBef>
              <a:buFont typeface="Arial" panose="020B0604020202020204" pitchFamily="34" charset="0"/>
              <a:buNone/>
              <a:defRPr/>
            </a:pPr>
            <a:r>
              <a:rPr lang="zh-TW" altLang="en-US" dirty="0">
                <a:solidFill>
                  <a:srgbClr val="000066"/>
                </a:solidFill>
                <a:latin typeface="華康中圓體" panose="020F0509000000000000" pitchFamily="49" charset="-120"/>
                <a:ea typeface="華康中圓體" panose="020F0509000000000000" pitchFamily="49" charset="-120"/>
              </a:rPr>
              <a:t>一、存在於西元前九五六○年。 </a:t>
            </a:r>
          </a:p>
          <a:p>
            <a:pPr marL="0" indent="0">
              <a:lnSpc>
                <a:spcPts val="3200"/>
              </a:lnSpc>
              <a:spcBef>
                <a:spcPct val="0"/>
              </a:spcBef>
              <a:buFont typeface="Arial" panose="020B0604020202020204" pitchFamily="34" charset="0"/>
              <a:buNone/>
              <a:defRPr/>
            </a:pPr>
            <a:r>
              <a:rPr lang="zh-TW" altLang="en-US" dirty="0">
                <a:solidFill>
                  <a:srgbClr val="000066"/>
                </a:solidFill>
                <a:latin typeface="華康中圓體" panose="020F0509000000000000" pitchFamily="49" charset="-120"/>
                <a:ea typeface="華康中圓體" panose="020F0509000000000000" pitchFamily="49" charset="-120"/>
              </a:rPr>
              <a:t>二、太陽運行軌道陡然轉變。 </a:t>
            </a:r>
          </a:p>
          <a:p>
            <a:pPr marL="0" indent="0">
              <a:lnSpc>
                <a:spcPts val="3200"/>
              </a:lnSpc>
              <a:spcBef>
                <a:spcPct val="0"/>
              </a:spcBef>
              <a:buFont typeface="Arial" panose="020B0604020202020204" pitchFamily="34" charset="0"/>
              <a:buNone/>
              <a:defRPr/>
            </a:pPr>
            <a:r>
              <a:rPr lang="zh-TW" altLang="en-US" dirty="0">
                <a:solidFill>
                  <a:srgbClr val="000066"/>
                </a:solidFill>
                <a:latin typeface="華康中圓體" panose="020F0509000000000000" pitchFamily="49" charset="-120"/>
                <a:ea typeface="華康中圓體" panose="020F0509000000000000" pitchFamily="49" charset="-120"/>
              </a:rPr>
              <a:t>三、發生毀滅性的地震。</a:t>
            </a:r>
          </a:p>
          <a:p>
            <a:pPr marL="0" indent="0">
              <a:lnSpc>
                <a:spcPts val="3200"/>
              </a:lnSpc>
              <a:spcBef>
                <a:spcPct val="0"/>
              </a:spcBef>
              <a:buFont typeface="Arial" panose="020B0604020202020204" pitchFamily="34" charset="0"/>
              <a:buNone/>
              <a:defRPr/>
            </a:pPr>
            <a:r>
              <a:rPr lang="zh-TW" altLang="en-US" dirty="0">
                <a:solidFill>
                  <a:srgbClr val="000066"/>
                </a:solidFill>
                <a:latin typeface="華康中圓體" panose="020F0509000000000000" pitchFamily="49" charset="-120"/>
                <a:ea typeface="華康中圓體" panose="020F0509000000000000" pitchFamily="49" charset="-120"/>
              </a:rPr>
              <a:t>四、淹沒全球的大洪水。</a:t>
            </a:r>
          </a:p>
          <a:p>
            <a:pPr marL="0" indent="0">
              <a:lnSpc>
                <a:spcPts val="3200"/>
              </a:lnSpc>
              <a:spcBef>
                <a:spcPct val="0"/>
              </a:spcBef>
              <a:buFont typeface="Arial" panose="020B0604020202020204" pitchFamily="34" charset="0"/>
              <a:buNone/>
              <a:defRPr/>
            </a:pPr>
            <a:r>
              <a:rPr lang="zh-TW" altLang="en-US" dirty="0">
                <a:solidFill>
                  <a:srgbClr val="000066"/>
                </a:solidFill>
                <a:latin typeface="華康中圓體" panose="020F0509000000000000" pitchFamily="49" charset="-120"/>
                <a:ea typeface="華康中圓體" panose="020F0509000000000000" pitchFamily="49" charset="-120"/>
              </a:rPr>
              <a:t>五、為一個大型島嶼。</a:t>
            </a:r>
          </a:p>
          <a:p>
            <a:pPr marL="0" indent="0">
              <a:lnSpc>
                <a:spcPts val="3200"/>
              </a:lnSpc>
              <a:spcBef>
                <a:spcPct val="0"/>
              </a:spcBef>
              <a:buFont typeface="Arial" panose="020B0604020202020204" pitchFamily="34" charset="0"/>
              <a:buNone/>
              <a:defRPr/>
            </a:pPr>
            <a:r>
              <a:rPr lang="zh-TW" altLang="en-US" dirty="0">
                <a:solidFill>
                  <a:srgbClr val="000066"/>
                </a:solidFill>
                <a:latin typeface="華康中圓體" panose="020F0509000000000000" pitchFamily="49" charset="-120"/>
                <a:ea typeface="華康中圓體" panose="020F0509000000000000" pitchFamily="49" charset="-120"/>
              </a:rPr>
              <a:t>六、面積大於利比亞與亞洲總和。</a:t>
            </a:r>
          </a:p>
          <a:p>
            <a:pPr marL="0" indent="0">
              <a:lnSpc>
                <a:spcPts val="3200"/>
              </a:lnSpc>
              <a:spcBef>
                <a:spcPct val="0"/>
              </a:spcBef>
              <a:buFont typeface="Arial" panose="020B0604020202020204" pitchFamily="34" charset="0"/>
              <a:buNone/>
              <a:defRPr/>
            </a:pPr>
            <a:r>
              <a:rPr lang="zh-TW" altLang="en-US" dirty="0">
                <a:solidFill>
                  <a:srgbClr val="000066"/>
                </a:solidFill>
                <a:latin typeface="華康中圓體" panose="020F0509000000000000" pitchFamily="49" charset="-120"/>
                <a:ea typeface="華康中圓體" panose="020F0509000000000000" pitchFamily="49" charset="-120"/>
              </a:rPr>
              <a:t>七、高於海平面。</a:t>
            </a:r>
          </a:p>
          <a:p>
            <a:pPr marL="0" indent="0">
              <a:lnSpc>
                <a:spcPts val="3200"/>
              </a:lnSpc>
              <a:spcBef>
                <a:spcPct val="0"/>
              </a:spcBef>
              <a:buFont typeface="Arial" panose="020B0604020202020204" pitchFamily="34" charset="0"/>
              <a:buNone/>
              <a:defRPr/>
            </a:pPr>
            <a:r>
              <a:rPr lang="zh-TW" altLang="en-US" dirty="0">
                <a:solidFill>
                  <a:srgbClr val="000066"/>
                </a:solidFill>
                <a:latin typeface="華康中圓體" panose="020F0509000000000000" pitchFamily="49" charset="-120"/>
                <a:ea typeface="華康中圓體" panose="020F0509000000000000" pitchFamily="49" charset="-120"/>
              </a:rPr>
              <a:t>八、有無數的高山。</a:t>
            </a:r>
            <a:endParaRPr lang="en-US" altLang="zh-TW" dirty="0">
              <a:solidFill>
                <a:srgbClr val="000066"/>
              </a:solidFill>
              <a:latin typeface="華康中圓體" panose="020F0509000000000000" pitchFamily="49" charset="-120"/>
              <a:ea typeface="華康中圓體" panose="020F0509000000000000" pitchFamily="49" charset="-120"/>
            </a:endParaRPr>
          </a:p>
          <a:p>
            <a:pPr marL="0" indent="0">
              <a:lnSpc>
                <a:spcPts val="3200"/>
              </a:lnSpc>
              <a:spcBef>
                <a:spcPct val="0"/>
              </a:spcBef>
              <a:buFont typeface="Arial" panose="020B0604020202020204" pitchFamily="34" charset="0"/>
              <a:buNone/>
              <a:defRPr/>
            </a:pPr>
            <a:r>
              <a:rPr lang="zh-TW" altLang="en-US" dirty="0">
                <a:solidFill>
                  <a:srgbClr val="000066"/>
                </a:solidFill>
                <a:latin typeface="華康中圓體" panose="020F0509000000000000" pitchFamily="49" charset="-120"/>
                <a:ea typeface="華康中圓體" panose="020F0509000000000000" pitchFamily="49" charset="-120"/>
              </a:rPr>
              <a:t>九、聳立於海洋的陡峭山崖。</a:t>
            </a:r>
            <a:endParaRPr lang="en-US" altLang="zh-TW" dirty="0">
              <a:solidFill>
                <a:srgbClr val="000066"/>
              </a:solidFill>
              <a:latin typeface="華康中圓體" panose="020F0509000000000000" pitchFamily="49" charset="-120"/>
              <a:ea typeface="華康中圓體" panose="020F0509000000000000" pitchFamily="49" charset="-120"/>
            </a:endParaRPr>
          </a:p>
          <a:p>
            <a:pPr marL="0" indent="0">
              <a:lnSpc>
                <a:spcPts val="3200"/>
              </a:lnSpc>
              <a:spcBef>
                <a:spcPct val="0"/>
              </a:spcBef>
              <a:buFont typeface="Arial" panose="020B0604020202020204" pitchFamily="34" charset="0"/>
              <a:buNone/>
              <a:defRPr/>
            </a:pPr>
            <a:endParaRPr lang="zh-TW" altLang="en-US" dirty="0">
              <a:solidFill>
                <a:srgbClr val="000066"/>
              </a:solidFill>
              <a:latin typeface="華康中圓體" panose="020F0509000000000000" pitchFamily="49" charset="-120"/>
              <a:ea typeface="華康中圓體" panose="020F0509000000000000" pitchFamily="49" charset="-120"/>
            </a:endParaRPr>
          </a:p>
          <a:p>
            <a:pPr marL="0" indent="0">
              <a:lnSpc>
                <a:spcPts val="3200"/>
              </a:lnSpc>
              <a:spcBef>
                <a:spcPct val="0"/>
              </a:spcBef>
              <a:buFont typeface="Arial" panose="020B0604020202020204" pitchFamily="34" charset="0"/>
              <a:buNone/>
              <a:defRPr/>
            </a:pPr>
            <a:r>
              <a:rPr lang="zh-TW" altLang="en-US" dirty="0">
                <a:solidFill>
                  <a:srgbClr val="000066"/>
                </a:solidFill>
                <a:latin typeface="華康中圓體" panose="020F0509000000000000" pitchFamily="49" charset="-120"/>
                <a:ea typeface="華康中圓體" panose="020F0509000000000000" pitchFamily="49" charset="-120"/>
              </a:rPr>
              <a:t>十、周</a:t>
            </a:r>
            <a:r>
              <a:rPr lang="zh-TW" altLang="en-US" dirty="0">
                <a:solidFill>
                  <a:srgbClr val="000066"/>
                </a:solidFill>
                <a:latin typeface="華康中圓體" panose="020F0509000000000000" pitchFamily="49" charset="-120"/>
                <a:ea typeface="華康中圓體" panose="020F0509000000000000" pitchFamily="49" charset="-120"/>
                <a:cs typeface="細明體" panose="02020509000000000000" pitchFamily="49" charset="-120"/>
              </a:rPr>
              <a:t>圍</a:t>
            </a:r>
            <a:r>
              <a:rPr lang="zh-TW" altLang="en-US" dirty="0">
                <a:solidFill>
                  <a:srgbClr val="000066"/>
                </a:solidFill>
                <a:latin typeface="華康中圓體" panose="020F0509000000000000" pitchFamily="49" charset="-120"/>
                <a:ea typeface="華康中圓體" panose="020F0509000000000000" pitchFamily="49" charset="-120"/>
              </a:rPr>
              <a:t>環繞其他島嶼。</a:t>
            </a:r>
          </a:p>
          <a:p>
            <a:pPr marL="0" indent="0">
              <a:lnSpc>
                <a:spcPts val="3200"/>
              </a:lnSpc>
              <a:spcBef>
                <a:spcPct val="0"/>
              </a:spcBef>
              <a:buFont typeface="Arial" panose="020B0604020202020204" pitchFamily="34" charset="0"/>
              <a:buNone/>
              <a:defRPr/>
            </a:pPr>
            <a:r>
              <a:rPr lang="zh-TW" altLang="en-US" dirty="0">
                <a:solidFill>
                  <a:srgbClr val="000066"/>
                </a:solidFill>
                <a:latin typeface="華康中圓體" panose="020F0509000000000000" pitchFamily="49" charset="-120"/>
                <a:ea typeface="華康中圓體" panose="020F0509000000000000" pitchFamily="49" charset="-120"/>
              </a:rPr>
              <a:t>十一、</a:t>
            </a:r>
            <a:r>
              <a:rPr lang="zh-TW" altLang="en-US" dirty="0">
                <a:solidFill>
                  <a:srgbClr val="000066"/>
                </a:solidFill>
                <a:latin typeface="華康細圓體" panose="020F0309000000000000" pitchFamily="49" charset="-120"/>
                <a:ea typeface="華康細圓體" panose="020F0309000000000000" pitchFamily="49" charset="-120"/>
              </a:rPr>
              <a:t>豐</a:t>
            </a:r>
            <a:r>
              <a:rPr lang="zh-TW" altLang="en-US" dirty="0">
                <a:solidFill>
                  <a:srgbClr val="000066"/>
                </a:solidFill>
                <a:latin typeface="華康中圓體" panose="020F0509000000000000" pitchFamily="49" charset="-120"/>
                <a:ea typeface="華康中圓體" panose="020F0509000000000000" pitchFamily="49" charset="-120"/>
              </a:rPr>
              <a:t>饒的礦產。</a:t>
            </a:r>
          </a:p>
          <a:p>
            <a:pPr marL="0" indent="0" algn="just">
              <a:lnSpc>
                <a:spcPts val="3200"/>
              </a:lnSpc>
              <a:spcBef>
                <a:spcPct val="0"/>
              </a:spcBef>
              <a:buFont typeface="Arial" panose="020B0604020202020204" pitchFamily="34" charset="0"/>
              <a:buNone/>
              <a:defRPr/>
            </a:pPr>
            <a:r>
              <a:rPr lang="zh-TW" altLang="en-US" dirty="0">
                <a:solidFill>
                  <a:srgbClr val="000066"/>
                </a:solidFill>
                <a:latin typeface="華康中圓體" panose="020F0509000000000000" pitchFamily="49" charset="-120"/>
                <a:ea typeface="華康中圓體" panose="020F0509000000000000" pitchFamily="49" charset="-120"/>
              </a:rPr>
              <a:t>十二、住在已知的世界</a:t>
            </a:r>
            <a:r>
              <a:rPr lang="zh-TW" altLang="en-US" dirty="0">
                <a:solidFill>
                  <a:srgbClr val="000066"/>
                </a:solidFill>
                <a:latin typeface="華康細圓體" panose="020F0309000000000000" pitchFamily="49" charset="-120"/>
                <a:ea typeface="華康細圓體" panose="020F0309000000000000" pitchFamily="49" charset="-120"/>
              </a:rPr>
              <a:t>邊</a:t>
            </a:r>
            <a:r>
              <a:rPr lang="zh-TW" altLang="en-US" dirty="0">
                <a:solidFill>
                  <a:srgbClr val="000066"/>
                </a:solidFill>
                <a:latin typeface="華康中圓體" panose="020F0509000000000000" pitchFamily="49" charset="-120"/>
                <a:ea typeface="華康中圓體" panose="020F0509000000000000" pitchFamily="49" charset="-120"/>
              </a:rPr>
              <a:t>緣。</a:t>
            </a:r>
            <a:endParaRPr lang="en-US" altLang="zh-TW" dirty="0">
              <a:solidFill>
                <a:srgbClr val="000066"/>
              </a:solidFill>
              <a:latin typeface="華康中圓體" panose="020F0509000000000000" pitchFamily="49" charset="-120"/>
              <a:ea typeface="華康中圓體" panose="020F0509000000000000" pitchFamily="49" charset="-120"/>
            </a:endParaRPr>
          </a:p>
          <a:p>
            <a:pPr marL="0" indent="0" algn="just">
              <a:lnSpc>
                <a:spcPts val="3200"/>
              </a:lnSpc>
              <a:spcBef>
                <a:spcPct val="0"/>
              </a:spcBef>
              <a:buFont typeface="Arial" panose="020B0604020202020204" pitchFamily="34" charset="0"/>
              <a:buNone/>
              <a:defRPr/>
            </a:pPr>
            <a:r>
              <a:rPr lang="zh-TW" altLang="en-US" dirty="0">
                <a:solidFill>
                  <a:srgbClr val="000066"/>
                </a:solidFill>
                <a:latin typeface="華康中圓體" panose="020F0509000000000000" pitchFamily="49" charset="-120"/>
                <a:ea typeface="華康中圓體" panose="020F0509000000000000" pitchFamily="49" charset="-120"/>
              </a:rPr>
              <a:t>十三、在大西洋遠方的一點上。</a:t>
            </a:r>
            <a:endParaRPr lang="en-US" altLang="zh-TW" dirty="0">
              <a:solidFill>
                <a:srgbClr val="000066"/>
              </a:solidFill>
              <a:latin typeface="華康中圓體" panose="020F0509000000000000" pitchFamily="49" charset="-120"/>
              <a:ea typeface="華康中圓體" panose="020F0509000000000000" pitchFamily="49" charset="-120"/>
            </a:endParaRPr>
          </a:p>
          <a:p>
            <a:pPr marL="0" indent="0" algn="just">
              <a:lnSpc>
                <a:spcPts val="3200"/>
              </a:lnSpc>
              <a:spcBef>
                <a:spcPct val="0"/>
              </a:spcBef>
              <a:buFont typeface="Arial" panose="020B0604020202020204" pitchFamily="34" charset="0"/>
              <a:buNone/>
              <a:defRPr/>
            </a:pPr>
            <a:r>
              <a:rPr lang="zh-TW" altLang="en-US" dirty="0">
                <a:solidFill>
                  <a:srgbClr val="000066"/>
                </a:solidFill>
                <a:latin typeface="華康中圓體" panose="020F0509000000000000" pitchFamily="49" charset="-120"/>
                <a:ea typeface="華康中圓體" panose="020F0509000000000000" pitchFamily="49" charset="-120"/>
              </a:rPr>
              <a:t>十四、「真正大陸」完全環繞著</a:t>
            </a:r>
            <a:endParaRPr lang="en-US" altLang="zh-TW" dirty="0">
              <a:solidFill>
                <a:srgbClr val="000066"/>
              </a:solidFill>
              <a:latin typeface="華康中圓體" panose="020F0509000000000000" pitchFamily="49" charset="-120"/>
              <a:ea typeface="華康中圓體" panose="020F0509000000000000" pitchFamily="49" charset="-120"/>
            </a:endParaRPr>
          </a:p>
          <a:p>
            <a:pPr marL="0" indent="0" algn="just">
              <a:lnSpc>
                <a:spcPts val="3200"/>
              </a:lnSpc>
              <a:spcBef>
                <a:spcPct val="0"/>
              </a:spcBef>
              <a:buFont typeface="Arial" panose="020B0604020202020204" pitchFamily="34" charset="0"/>
              <a:buNone/>
              <a:defRPr/>
            </a:pPr>
            <a:r>
              <a:rPr lang="zh-TW" altLang="en-US" dirty="0">
                <a:solidFill>
                  <a:srgbClr val="000066"/>
                </a:solidFill>
                <a:latin typeface="華康中圓體" panose="020F0509000000000000" pitchFamily="49" charset="-120"/>
                <a:ea typeface="華康中圓體" panose="020F0509000000000000" pitchFamily="49" charset="-120"/>
              </a:rPr>
              <a:t>      「真</a:t>
            </a:r>
            <a:r>
              <a:rPr lang="zh-TW" altLang="en-US" dirty="0">
                <a:solidFill>
                  <a:srgbClr val="000066"/>
                </a:solidFill>
                <a:latin typeface="華康細圓體" panose="020F0309000000000000" pitchFamily="49" charset="-120"/>
                <a:ea typeface="華康細圓體" panose="020F0309000000000000" pitchFamily="49" charset="-120"/>
              </a:rPr>
              <a:t>實</a:t>
            </a:r>
            <a:r>
              <a:rPr lang="zh-TW" altLang="en-US" dirty="0">
                <a:solidFill>
                  <a:srgbClr val="000066"/>
                </a:solidFill>
                <a:latin typeface="華康中圓體" panose="020F0509000000000000" pitchFamily="49" charset="-120"/>
                <a:ea typeface="華康中圓體" panose="020F0509000000000000" pitchFamily="49" charset="-120"/>
              </a:rPr>
              <a:t>海洋」。</a:t>
            </a:r>
            <a:endParaRPr lang="en-US" altLang="zh-TW" dirty="0">
              <a:solidFill>
                <a:srgbClr val="000066"/>
              </a:solidFill>
              <a:latin typeface="華康中圓體" panose="020F0509000000000000" pitchFamily="49" charset="-120"/>
              <a:ea typeface="華康中圓體" panose="020F0509000000000000" pitchFamily="49" charset="-120"/>
            </a:endParaRPr>
          </a:p>
          <a:p>
            <a:pPr marL="0" indent="0" algn="just">
              <a:lnSpc>
                <a:spcPts val="3200"/>
              </a:lnSpc>
              <a:spcBef>
                <a:spcPct val="0"/>
              </a:spcBef>
              <a:buFont typeface="Arial" panose="020B0604020202020204" pitchFamily="34" charset="0"/>
              <a:buNone/>
              <a:defRPr/>
            </a:pPr>
            <a:r>
              <a:rPr lang="zh-TW" altLang="en-US" dirty="0">
                <a:solidFill>
                  <a:srgbClr val="000066"/>
                </a:solidFill>
                <a:latin typeface="華康中圓體" panose="020F0509000000000000" pitchFamily="49" charset="-120"/>
                <a:ea typeface="華康中圓體" panose="020F0509000000000000" pitchFamily="49" charset="-120"/>
              </a:rPr>
              <a:t>十五、位於「真</a:t>
            </a:r>
            <a:r>
              <a:rPr lang="zh-TW" altLang="en-US" dirty="0">
                <a:solidFill>
                  <a:srgbClr val="000066"/>
                </a:solidFill>
                <a:latin typeface="華康細圓體" panose="020F0309000000000000" pitchFamily="49" charset="-120"/>
                <a:ea typeface="華康細圓體" panose="020F0309000000000000" pitchFamily="49" charset="-120"/>
              </a:rPr>
              <a:t>實</a:t>
            </a:r>
            <a:r>
              <a:rPr lang="zh-TW" altLang="en-US" dirty="0">
                <a:solidFill>
                  <a:srgbClr val="000066"/>
                </a:solidFill>
                <a:latin typeface="華康中圓體" panose="020F0509000000000000" pitchFamily="49" charset="-120"/>
                <a:ea typeface="華康中圓體" panose="020F0509000000000000" pitchFamily="49" charset="-120"/>
              </a:rPr>
              <a:t>海洋」中。</a:t>
            </a:r>
          </a:p>
          <a:p>
            <a:pPr marL="0" indent="0" algn="just">
              <a:lnSpc>
                <a:spcPts val="3200"/>
              </a:lnSpc>
              <a:spcBef>
                <a:spcPct val="0"/>
              </a:spcBef>
              <a:buFont typeface="Arial" panose="020B0604020202020204" pitchFamily="34" charset="0"/>
              <a:buNone/>
              <a:defRPr/>
            </a:pPr>
            <a:r>
              <a:rPr lang="zh-TW" altLang="en-US" dirty="0">
                <a:solidFill>
                  <a:srgbClr val="000066"/>
                </a:solidFill>
                <a:latin typeface="華康中圓體" panose="020F0509000000000000" pitchFamily="49" charset="-120"/>
                <a:ea typeface="華康中圓體" panose="020F0509000000000000" pitchFamily="49" charset="-120"/>
              </a:rPr>
              <a:t>十六、地中海只是真</a:t>
            </a:r>
            <a:r>
              <a:rPr lang="zh-TW" altLang="en-US" dirty="0">
                <a:solidFill>
                  <a:srgbClr val="000066"/>
                </a:solidFill>
                <a:latin typeface="華康細圓體" panose="020F0309000000000000" pitchFamily="49" charset="-120"/>
                <a:ea typeface="華康細圓體" panose="020F0309000000000000" pitchFamily="49" charset="-120"/>
              </a:rPr>
              <a:t>實</a:t>
            </a:r>
            <a:r>
              <a:rPr lang="zh-TW" altLang="en-US" dirty="0">
                <a:solidFill>
                  <a:srgbClr val="000066"/>
                </a:solidFill>
                <a:latin typeface="華康中圓體" panose="020F0509000000000000" pitchFamily="49" charset="-120"/>
                <a:ea typeface="華康中圓體" panose="020F0509000000000000" pitchFamily="49" charset="-120"/>
              </a:rPr>
              <a:t>海洋的一</a:t>
            </a:r>
            <a:endParaRPr lang="en-US" altLang="zh-TW" dirty="0">
              <a:solidFill>
                <a:srgbClr val="000066"/>
              </a:solidFill>
              <a:latin typeface="華康中圓體" panose="020F0509000000000000" pitchFamily="49" charset="-120"/>
              <a:ea typeface="華康中圓體" panose="020F0509000000000000" pitchFamily="49" charset="-120"/>
            </a:endParaRPr>
          </a:p>
          <a:p>
            <a:pPr marL="0" indent="0" algn="just">
              <a:lnSpc>
                <a:spcPts val="3200"/>
              </a:lnSpc>
              <a:spcBef>
                <a:spcPct val="0"/>
              </a:spcBef>
              <a:buFont typeface="Arial" panose="020B0604020202020204" pitchFamily="34" charset="0"/>
              <a:buNone/>
              <a:defRPr/>
            </a:pPr>
            <a:r>
              <a:rPr lang="zh-TW" altLang="en-US" dirty="0">
                <a:solidFill>
                  <a:srgbClr val="000066"/>
                </a:solidFill>
                <a:latin typeface="華康中圓體" panose="020F0509000000000000" pitchFamily="49" charset="-120"/>
                <a:ea typeface="華康中圓體" panose="020F0509000000000000" pitchFamily="49" charset="-120"/>
              </a:rPr>
              <a:t>      個海灣。</a:t>
            </a:r>
          </a:p>
        </p:txBody>
      </p:sp>
      <p:sp>
        <p:nvSpPr>
          <p:cNvPr id="6" name="矩形 5"/>
          <p:cNvSpPr/>
          <p:nvPr/>
        </p:nvSpPr>
        <p:spPr>
          <a:xfrm>
            <a:off x="321262" y="5351928"/>
            <a:ext cx="11740885" cy="1815882"/>
          </a:xfrm>
          <a:prstGeom prst="rect">
            <a:avLst/>
          </a:prstGeom>
        </p:spPr>
        <p:txBody>
          <a:bodyPr wrap="square">
            <a:spAutoFit/>
          </a:bodyPr>
          <a:lstStyle/>
          <a:p>
            <a:r>
              <a:rPr lang="zh-TW" altLang="en-US" sz="2800" dirty="0">
                <a:solidFill>
                  <a:srgbClr val="000066"/>
                </a:solidFill>
                <a:latin typeface="華康中圓體" panose="020F0509000000000000" pitchFamily="49" charset="-120"/>
                <a:ea typeface="華康中圓體" panose="020F0509000000000000" pitchFamily="49" charset="-120"/>
              </a:rPr>
              <a:t>十六項線索中，除了第六項美洲被誤認為亞特</a:t>
            </a:r>
            <a:r>
              <a:rPr lang="zh-TW" altLang="en-US" sz="2800" dirty="0">
                <a:solidFill>
                  <a:srgbClr val="000066"/>
                </a:solidFill>
                <a:latin typeface="華康細圓體" panose="020F0309000000000000" pitchFamily="49" charset="-120"/>
                <a:ea typeface="華康細圓體" panose="020F0309000000000000" pitchFamily="49" charset="-120"/>
              </a:rPr>
              <a:t>蘭</a:t>
            </a:r>
            <a:r>
              <a:rPr lang="zh-TW" altLang="en-US" sz="2800" dirty="0">
                <a:solidFill>
                  <a:srgbClr val="000066"/>
                </a:solidFill>
                <a:latin typeface="華康中圓體" panose="020F0509000000000000" pitchFamily="49" charset="-120"/>
                <a:ea typeface="華康中圓體" panose="020F0509000000000000" pitchFamily="49" charset="-120"/>
              </a:rPr>
              <a:t>提斯以外，其他各項當時均有事</a:t>
            </a:r>
            <a:r>
              <a:rPr lang="zh-TW" altLang="en-US" sz="2800" dirty="0">
                <a:solidFill>
                  <a:srgbClr val="000066"/>
                </a:solidFill>
                <a:latin typeface="華康細圓體" panose="020F0309000000000000" pitchFamily="49" charset="-120"/>
                <a:ea typeface="華康細圓體" panose="020F0309000000000000" pitchFamily="49" charset="-120"/>
              </a:rPr>
              <a:t>實</a:t>
            </a:r>
            <a:r>
              <a:rPr lang="zh-TW" altLang="en-US" sz="2800" dirty="0">
                <a:solidFill>
                  <a:srgbClr val="000066"/>
                </a:solidFill>
                <a:latin typeface="華康中圓體" panose="020F0509000000000000" pitchFamily="49" charset="-120"/>
                <a:ea typeface="華康中圓體" panose="020F0509000000000000" pitchFamily="49" charset="-120"/>
              </a:rPr>
              <a:t>根據。根據現代的說明，這些線索與台灣的環境和現有的條件相符。因此我們可以推知：「亞特</a:t>
            </a:r>
            <a:r>
              <a:rPr lang="zh-TW" altLang="en-US" sz="2800" dirty="0">
                <a:solidFill>
                  <a:srgbClr val="000066"/>
                </a:solidFill>
                <a:latin typeface="華康細圓體" panose="020F0309000000000000" pitchFamily="49" charset="-120"/>
                <a:ea typeface="華康細圓體" panose="020F0309000000000000" pitchFamily="49" charset="-120"/>
              </a:rPr>
              <a:t>蘭</a:t>
            </a:r>
            <a:r>
              <a:rPr lang="zh-TW" altLang="en-US" sz="2800" dirty="0">
                <a:solidFill>
                  <a:srgbClr val="000066"/>
                </a:solidFill>
                <a:latin typeface="華康中圓體" panose="020F0509000000000000" pitchFamily="49" charset="-120"/>
                <a:ea typeface="華康中圓體" panose="020F0509000000000000" pitchFamily="49" charset="-120"/>
              </a:rPr>
              <a:t>提斯就是古台灣島」。</a:t>
            </a:r>
          </a:p>
          <a:p>
            <a:endParaRPr lang="zh-TW" altLang="en-US" sz="2800" dirty="0"/>
          </a:p>
        </p:txBody>
      </p:sp>
    </p:spTree>
    <p:extLst>
      <p:ext uri="{BB962C8B-B14F-4D97-AF65-F5344CB8AC3E}">
        <p14:creationId xmlns:p14="http://schemas.microsoft.com/office/powerpoint/2010/main" val="443396451"/>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3" descr="hancock2s"/>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37651" y="274504"/>
            <a:ext cx="11965859" cy="6359210"/>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5368902"/>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0374" y="735251"/>
            <a:ext cx="10043250" cy="5636677"/>
          </a:xfrm>
          <a:prstGeom prst="rect">
            <a:avLst/>
          </a:prstGeom>
          <a:ln w="12700">
            <a:solidFill>
              <a:schemeClr val="tx1"/>
            </a:solidFill>
          </a:ln>
        </p:spPr>
      </p:pic>
      <p:sp>
        <p:nvSpPr>
          <p:cNvPr id="4" name="矩形 1"/>
          <p:cNvSpPr>
            <a:spLocks noChangeArrowheads="1"/>
          </p:cNvSpPr>
          <p:nvPr/>
        </p:nvSpPr>
        <p:spPr bwMode="auto">
          <a:xfrm>
            <a:off x="1150374" y="88920"/>
            <a:ext cx="104129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r>
              <a:rPr lang="zh-TW" altLang="en-US" sz="3600" dirty="0">
                <a:solidFill>
                  <a:srgbClr val="A50021"/>
                </a:solidFill>
                <a:latin typeface="華康中特圓體" panose="020F0809000000000000" pitchFamily="49" charset="-120"/>
                <a:ea typeface="華康中特圓體" panose="020F0809000000000000" pitchFamily="49" charset="-120"/>
              </a:rPr>
              <a:t>柏拉圖時代的世界地圖</a:t>
            </a:r>
          </a:p>
        </p:txBody>
      </p:sp>
    </p:spTree>
    <p:extLst>
      <p:ext uri="{BB962C8B-B14F-4D97-AF65-F5344CB8AC3E}">
        <p14:creationId xmlns:p14="http://schemas.microsoft.com/office/powerpoint/2010/main" val="4257801060"/>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95823" y="842976"/>
            <a:ext cx="9969617" cy="5586518"/>
          </a:xfrm>
          <a:prstGeom prst="rect">
            <a:avLst/>
          </a:prstGeom>
          <a:ln w="12700">
            <a:solidFill>
              <a:schemeClr val="tx1"/>
            </a:solidFill>
          </a:ln>
        </p:spPr>
      </p:pic>
      <p:sp>
        <p:nvSpPr>
          <p:cNvPr id="3" name="矩形 2"/>
          <p:cNvSpPr/>
          <p:nvPr/>
        </p:nvSpPr>
        <p:spPr>
          <a:xfrm>
            <a:off x="3485720" y="196645"/>
            <a:ext cx="6385418" cy="646331"/>
          </a:xfrm>
          <a:prstGeom prst="rect">
            <a:avLst/>
          </a:prstGeom>
        </p:spPr>
        <p:txBody>
          <a:bodyPr wrap="square">
            <a:spAutoFit/>
          </a:bodyPr>
          <a:lstStyle/>
          <a:p>
            <a:r>
              <a:rPr lang="zh-TW" altLang="en-US" sz="3600" dirty="0">
                <a:solidFill>
                  <a:srgbClr val="A50021"/>
                </a:solidFill>
                <a:latin typeface="華康中特圓體" panose="020F0809000000000000" pitchFamily="49" charset="-120"/>
                <a:ea typeface="華康中特圓體" panose="020F0809000000000000" pitchFamily="49" charset="-120"/>
              </a:rPr>
              <a:t>真正大陸與真實海洋說明圖</a:t>
            </a:r>
          </a:p>
        </p:txBody>
      </p:sp>
    </p:spTree>
    <p:extLst>
      <p:ext uri="{BB962C8B-B14F-4D97-AF65-F5344CB8AC3E}">
        <p14:creationId xmlns:p14="http://schemas.microsoft.com/office/powerpoint/2010/main" val="2926435051"/>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0" y="49833"/>
            <a:ext cx="12192000" cy="6191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3600" dirty="0">
                <a:solidFill>
                  <a:srgbClr val="A50021"/>
                </a:solidFill>
                <a:latin typeface="華康中特圓體" panose="020F0809000000000000" pitchFamily="49" charset="-120"/>
                <a:ea typeface="華康中特圓體" panose="020F0809000000000000" pitchFamily="49" charset="-120"/>
              </a:rPr>
              <a:t>台灣有許多牛科化石出土與亞特蘭提斯記載相同</a:t>
            </a:r>
          </a:p>
        </p:txBody>
      </p:sp>
      <p:pic>
        <p:nvPicPr>
          <p:cNvPr id="4" name="圖片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97292" y="619125"/>
            <a:ext cx="3050481" cy="2625952"/>
          </a:xfrm>
          <a:prstGeom prst="rect">
            <a:avLst/>
          </a:prstGeom>
        </p:spPr>
      </p:pic>
      <p:pic>
        <p:nvPicPr>
          <p:cNvPr id="5" name="圖片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562702" y="619125"/>
            <a:ext cx="4009317" cy="2646843"/>
          </a:xfrm>
          <a:prstGeom prst="rect">
            <a:avLst/>
          </a:prstGeom>
        </p:spPr>
      </p:pic>
      <p:pic>
        <p:nvPicPr>
          <p:cNvPr id="6" name="圖片 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786948" y="619125"/>
            <a:ext cx="4144408" cy="2625952"/>
          </a:xfrm>
          <a:prstGeom prst="rect">
            <a:avLst/>
          </a:prstGeom>
        </p:spPr>
      </p:pic>
      <p:pic>
        <p:nvPicPr>
          <p:cNvPr id="7" name="圖片 6"/>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96624" y="3409444"/>
            <a:ext cx="5902297" cy="2779598"/>
          </a:xfrm>
          <a:prstGeom prst="rect">
            <a:avLst/>
          </a:prstGeom>
        </p:spPr>
      </p:pic>
      <p:pic>
        <p:nvPicPr>
          <p:cNvPr id="8" name="圖片 7"/>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6461788" y="3404680"/>
            <a:ext cx="5223705" cy="2784362"/>
          </a:xfrm>
          <a:prstGeom prst="rect">
            <a:avLst/>
          </a:prstGeom>
        </p:spPr>
      </p:pic>
      <p:sp>
        <p:nvSpPr>
          <p:cNvPr id="9" name="Rectangle 10"/>
          <p:cNvSpPr>
            <a:spLocks noChangeArrowheads="1"/>
          </p:cNvSpPr>
          <p:nvPr/>
        </p:nvSpPr>
        <p:spPr bwMode="auto">
          <a:xfrm>
            <a:off x="1777701" y="6087035"/>
            <a:ext cx="904244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ctr"/>
            <a:r>
              <a:rPr lang="zh-TW" altLang="en-US" sz="2800" b="1" dirty="0">
                <a:solidFill>
                  <a:srgbClr val="3333FF"/>
                </a:solidFill>
                <a:latin typeface="華康標楷體" panose="03000509000000000000" pitchFamily="65" charset="-120"/>
                <a:ea typeface="華康標楷體" panose="03000509000000000000" pitchFamily="65" charset="-120"/>
              </a:rPr>
              <a:t>台灣野牛骨頭化石 </a:t>
            </a:r>
          </a:p>
        </p:txBody>
      </p:sp>
    </p:spTree>
    <p:extLst>
      <p:ext uri="{BB962C8B-B14F-4D97-AF65-F5344CB8AC3E}">
        <p14:creationId xmlns:p14="http://schemas.microsoft.com/office/powerpoint/2010/main" val="2815378814"/>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 y="290897"/>
            <a:ext cx="12192000" cy="646331"/>
          </a:xfrm>
          <a:prstGeom prst="rect">
            <a:avLst/>
          </a:prstGeom>
        </p:spPr>
        <p:txBody>
          <a:bodyPr wrap="square">
            <a:spAutoFit/>
          </a:bodyPr>
          <a:lstStyle/>
          <a:p>
            <a:pPr algn="ctr"/>
            <a:r>
              <a:rPr lang="zh-TW" altLang="en-US" sz="3600" dirty="0">
                <a:solidFill>
                  <a:srgbClr val="A50021"/>
                </a:solidFill>
                <a:latin typeface="華康中特圓體" panose="020F0809000000000000" pitchFamily="49" charset="-120"/>
                <a:ea typeface="華康中特圓體" panose="020F0809000000000000" pitchFamily="49" charset="-120"/>
              </a:rPr>
              <a:t>亞特蘭提斯首都在蘇澳灣附近的證據</a:t>
            </a:r>
          </a:p>
        </p:txBody>
      </p:sp>
      <p:sp>
        <p:nvSpPr>
          <p:cNvPr id="6" name="矩形 5"/>
          <p:cNvSpPr/>
          <p:nvPr/>
        </p:nvSpPr>
        <p:spPr>
          <a:xfrm>
            <a:off x="1250108" y="5119680"/>
            <a:ext cx="9937102" cy="1384995"/>
          </a:xfrm>
          <a:prstGeom prst="rect">
            <a:avLst/>
          </a:prstGeom>
        </p:spPr>
        <p:txBody>
          <a:bodyPr wrap="square">
            <a:spAutoFit/>
          </a:bodyPr>
          <a:lstStyle/>
          <a:p>
            <a:r>
              <a:rPr lang="zh-TW" altLang="en-US" sz="2800" dirty="0">
                <a:solidFill>
                  <a:srgbClr val="000066"/>
                </a:solidFill>
                <a:latin typeface="華康中圓體" panose="020F0509000000000000" pitchFamily="49" charset="-120"/>
                <a:ea typeface="華康中圓體" panose="020F0509000000000000" pitchFamily="49" charset="-120"/>
              </a:rPr>
              <a:t>亞特蘭提斯首都有冷泉和溫泉，居民可享受溫、冷泉浴。</a:t>
            </a:r>
          </a:p>
          <a:p>
            <a:r>
              <a:rPr lang="zh-TW" altLang="en-US" sz="2800" dirty="0">
                <a:solidFill>
                  <a:srgbClr val="000066"/>
                </a:solidFill>
                <a:latin typeface="華康中圓體" panose="020F0509000000000000" pitchFamily="49" charset="-120"/>
                <a:ea typeface="華康中圓體" panose="020F0509000000000000" pitchFamily="49" charset="-120"/>
              </a:rPr>
              <a:t>現在的宜蘭縣境內就有蘇澳冷泉和礁溪溫泉兩處，正符合亞特蘭提斯首都的條件。</a:t>
            </a:r>
          </a:p>
        </p:txBody>
      </p:sp>
      <p:pic>
        <p:nvPicPr>
          <p:cNvPr id="3" name="圖片 2" descr="一張含有 戶外, 植物, 建築, 天空 的圖片&#10;&#10;AI 產生的內容可能不正確。">
            <a:extLst>
              <a:ext uri="{FF2B5EF4-FFF2-40B4-BE49-F238E27FC236}">
                <a16:creationId xmlns:a16="http://schemas.microsoft.com/office/drawing/2014/main" id="{CA7260B0-17D5-B358-31F4-EC71EA6883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3908" y="1045822"/>
            <a:ext cx="5370255" cy="4027691"/>
          </a:xfrm>
          <a:prstGeom prst="rect">
            <a:avLst/>
          </a:prstGeom>
          <a:ln w="12700">
            <a:solidFill>
              <a:schemeClr val="tx1"/>
            </a:solidFill>
          </a:ln>
        </p:spPr>
      </p:pic>
      <p:pic>
        <p:nvPicPr>
          <p:cNvPr id="8" name="圖片 7" descr="一張含有 戶外, 植物, 卡通, 玩具 的圖片&#10;&#10;AI 產生的內容可能不正確。">
            <a:extLst>
              <a:ext uri="{FF2B5EF4-FFF2-40B4-BE49-F238E27FC236}">
                <a16:creationId xmlns:a16="http://schemas.microsoft.com/office/drawing/2014/main" id="{DDD62D31-E651-E54B-12E5-2DED78611F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61378" y="1045822"/>
            <a:ext cx="4356714" cy="4027691"/>
          </a:xfrm>
          <a:prstGeom prst="rect">
            <a:avLst/>
          </a:prstGeom>
          <a:ln w="12700">
            <a:solidFill>
              <a:schemeClr val="tx1"/>
            </a:solidFill>
          </a:ln>
        </p:spPr>
      </p:pic>
    </p:spTree>
    <p:extLst>
      <p:ext uri="{BB962C8B-B14F-4D97-AF65-F5344CB8AC3E}">
        <p14:creationId xmlns:p14="http://schemas.microsoft.com/office/powerpoint/2010/main" val="3278340558"/>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745382" y="5204495"/>
            <a:ext cx="10522980" cy="1384995"/>
          </a:xfrm>
          <a:prstGeom prst="rect">
            <a:avLst/>
          </a:prstGeom>
        </p:spPr>
        <p:txBody>
          <a:bodyPr wrap="square">
            <a:spAutoFit/>
          </a:bodyPr>
          <a:lstStyle/>
          <a:p>
            <a:r>
              <a:rPr lang="zh-TW" altLang="zh-TW" sz="2800" b="1" dirty="0">
                <a:solidFill>
                  <a:srgbClr val="3333FF"/>
                </a:solidFill>
                <a:latin typeface="華康標楷體" panose="03000509000000000000" pitchFamily="65" charset="-120"/>
                <a:ea typeface="華康標楷體" panose="03000509000000000000" pitchFamily="65" charset="-120"/>
                <a:cs typeface="Times New Roman" panose="02020603050405020304" pitchFamily="18" charset="0"/>
              </a:rPr>
              <a:t>在台灣東部蘇澳附近</a:t>
            </a:r>
            <a:r>
              <a:rPr lang="zh-TW" altLang="en-US" sz="2800" b="1" dirty="0">
                <a:solidFill>
                  <a:srgbClr val="3333FF"/>
                </a:solidFill>
                <a:latin typeface="華康標楷體" panose="03000509000000000000" pitchFamily="65" charset="-120"/>
                <a:ea typeface="華康標楷體" panose="03000509000000000000" pitchFamily="65" charset="-120"/>
                <a:cs typeface="Times New Roman" panose="02020603050405020304" pitchFamily="18" charset="0"/>
              </a:rPr>
              <a:t>，</a:t>
            </a:r>
            <a:r>
              <a:rPr lang="zh-TW" altLang="zh-TW" sz="2800" b="1" dirty="0">
                <a:solidFill>
                  <a:srgbClr val="3333FF"/>
                </a:solidFill>
                <a:latin typeface="華康標楷體" panose="03000509000000000000" pitchFamily="65" charset="-120"/>
                <a:ea typeface="華康標楷體" panose="03000509000000000000" pitchFamily="65" charset="-120"/>
                <a:cs typeface="Times New Roman" panose="02020603050405020304" pitchFamily="18" charset="0"/>
              </a:rPr>
              <a:t>盛產石材：白色大理石（左）；黑色蛇紋石（中）；紅色玫瑰石（右）。符合在亞特蘭提斯首都城市建築色彩的石材。</a:t>
            </a:r>
            <a:endParaRPr lang="zh-TW" altLang="en-US" sz="2800" b="1" dirty="0">
              <a:solidFill>
                <a:srgbClr val="3333FF"/>
              </a:solidFill>
              <a:latin typeface="華康標楷體" panose="03000509000000000000" pitchFamily="65" charset="-120"/>
              <a:ea typeface="華康標楷體" panose="03000509000000000000" pitchFamily="65" charset="-120"/>
            </a:endParaRPr>
          </a:p>
        </p:txBody>
      </p:sp>
      <p:pic>
        <p:nvPicPr>
          <p:cNvPr id="2" name="圖片 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49940" y="2602125"/>
            <a:ext cx="3503345" cy="2602370"/>
          </a:xfrm>
          <a:prstGeom prst="rect">
            <a:avLst/>
          </a:prstGeom>
          <a:ln w="12700">
            <a:solidFill>
              <a:schemeClr val="tx1"/>
            </a:solidFill>
          </a:ln>
        </p:spPr>
      </p:pic>
      <p:pic>
        <p:nvPicPr>
          <p:cNvPr id="6" name="圖片 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535055" y="2600512"/>
            <a:ext cx="3472872" cy="2605597"/>
          </a:xfrm>
          <a:prstGeom prst="rect">
            <a:avLst/>
          </a:prstGeom>
          <a:ln w="12700">
            <a:solidFill>
              <a:schemeClr val="tx1"/>
            </a:solidFill>
          </a:ln>
        </p:spPr>
      </p:pic>
      <p:pic>
        <p:nvPicPr>
          <p:cNvPr id="9" name="圖片 8"/>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289697" y="2586026"/>
            <a:ext cx="2978665" cy="2618469"/>
          </a:xfrm>
          <a:prstGeom prst="rect">
            <a:avLst/>
          </a:prstGeom>
          <a:ln w="12700">
            <a:solidFill>
              <a:schemeClr val="tx1"/>
            </a:solidFill>
          </a:ln>
        </p:spPr>
      </p:pic>
      <p:sp>
        <p:nvSpPr>
          <p:cNvPr id="8" name="Rectangle 4"/>
          <p:cNvSpPr>
            <a:spLocks noChangeArrowheads="1"/>
          </p:cNvSpPr>
          <p:nvPr/>
        </p:nvSpPr>
        <p:spPr bwMode="auto">
          <a:xfrm>
            <a:off x="1205771" y="348156"/>
            <a:ext cx="10328084" cy="757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lnSpc>
                <a:spcPct val="120000"/>
              </a:lnSpc>
            </a:pPr>
            <a:r>
              <a:rPr lang="zh-TW" altLang="en-US" sz="3600" dirty="0">
                <a:solidFill>
                  <a:srgbClr val="A50021"/>
                </a:solidFill>
                <a:latin typeface="華康中特圓體" panose="020F0809000000000000" pitchFamily="49" charset="-120"/>
                <a:ea typeface="華康中特圓體" panose="020F0809000000000000" pitchFamily="49" charset="-120"/>
              </a:rPr>
              <a:t>首都建築物三色石材</a:t>
            </a:r>
            <a:r>
              <a:rPr lang="zh-TW" altLang="zh-TW" sz="3600" dirty="0">
                <a:solidFill>
                  <a:srgbClr val="A50021"/>
                </a:solidFill>
                <a:latin typeface="華康中特圓體" panose="020F0809000000000000" pitchFamily="49" charset="-120"/>
                <a:ea typeface="華康中特圓體" panose="020F0809000000000000" pitchFamily="49" charset="-120"/>
              </a:rPr>
              <a:t>在</a:t>
            </a:r>
            <a:r>
              <a:rPr lang="zh-TW" altLang="en-US" sz="3600" dirty="0">
                <a:solidFill>
                  <a:srgbClr val="A50021"/>
                </a:solidFill>
                <a:latin typeface="華康中特圓體" panose="020F0809000000000000" pitchFamily="49" charset="-120"/>
                <a:ea typeface="華康中特圓體" panose="020F0809000000000000" pitchFamily="49" charset="-120"/>
              </a:rPr>
              <a:t>蘇澳附近也有出產</a:t>
            </a:r>
          </a:p>
        </p:txBody>
      </p:sp>
      <p:sp>
        <p:nvSpPr>
          <p:cNvPr id="4" name="文字方塊 3">
            <a:extLst>
              <a:ext uri="{FF2B5EF4-FFF2-40B4-BE49-F238E27FC236}">
                <a16:creationId xmlns:a16="http://schemas.microsoft.com/office/drawing/2014/main" id="{61002780-2822-A3AF-E6C5-429AD3EA825A}"/>
              </a:ext>
            </a:extLst>
          </p:cNvPr>
          <p:cNvSpPr txBox="1"/>
          <p:nvPr/>
        </p:nvSpPr>
        <p:spPr>
          <a:xfrm>
            <a:off x="510073" y="1105286"/>
            <a:ext cx="10925460" cy="1384995"/>
          </a:xfrm>
          <a:prstGeom prst="rect">
            <a:avLst/>
          </a:prstGeom>
          <a:noFill/>
        </p:spPr>
        <p:txBody>
          <a:bodyPr wrap="square">
            <a:spAutoFit/>
          </a:bodyPr>
          <a:lstStyle/>
          <a:p>
            <a:pPr algn="just" hangingPunct="0"/>
            <a:r>
              <a:rPr lang="zh-TW" altLang="en-US" sz="2800" dirty="0">
                <a:solidFill>
                  <a:srgbClr val="002060"/>
                </a:solidFill>
                <a:latin typeface="華康中圓體" panose="020F0509000000000000" pitchFamily="49" charset="-120"/>
                <a:ea typeface="華康中圓體" panose="020F0509000000000000" pitchFamily="49" charset="-120"/>
              </a:rPr>
              <a:t>根據</a:t>
            </a:r>
            <a:r>
              <a:rPr lang="en-US" altLang="zh-TW" sz="2800" dirty="0">
                <a:solidFill>
                  <a:srgbClr val="002060"/>
                </a:solidFill>
                <a:latin typeface="華康中圓體" panose="020F0509000000000000" pitchFamily="49" charset="-120"/>
                <a:ea typeface="華康中圓體" panose="020F0509000000000000" pitchFamily="49" charset="-120"/>
              </a:rPr>
              <a:t>《</a:t>
            </a:r>
            <a:r>
              <a:rPr lang="zh-TW" altLang="en-US" sz="2800" dirty="0">
                <a:solidFill>
                  <a:srgbClr val="002060"/>
                </a:solidFill>
                <a:latin typeface="華康中圓體" panose="020F0509000000000000" pitchFamily="49" charset="-120"/>
                <a:ea typeface="華康中圓體" panose="020F0509000000000000" pitchFamily="49" charset="-120"/>
              </a:rPr>
              <a:t>對話錄</a:t>
            </a:r>
            <a:r>
              <a:rPr lang="en-US" altLang="zh-TW" sz="2800" dirty="0">
                <a:solidFill>
                  <a:srgbClr val="002060"/>
                </a:solidFill>
                <a:latin typeface="華康中圓體" panose="020F0509000000000000" pitchFamily="49" charset="-120"/>
                <a:ea typeface="華康中圓體" panose="020F0509000000000000" pitchFamily="49" charset="-120"/>
              </a:rPr>
              <a:t>》</a:t>
            </a:r>
            <a:r>
              <a:rPr lang="zh-TW" altLang="en-US" sz="2800" dirty="0">
                <a:solidFill>
                  <a:srgbClr val="002060"/>
                </a:solidFill>
                <a:latin typeface="華康中圓體" panose="020F0509000000000000" pitchFamily="49" charset="-120"/>
                <a:ea typeface="華康中圓體" panose="020F0509000000000000" pitchFamily="49" charset="-120"/>
              </a:rPr>
              <a:t>，在亞特蘭提斯首都的每一邊包圍一堵石牆，其建築牆的石材顏色是白色、黑色和紅色。石材從中央島區和環形土地挖掘，並覆蓋在上，形成碼頭地區。</a:t>
            </a:r>
          </a:p>
        </p:txBody>
      </p:sp>
    </p:spTree>
    <p:extLst>
      <p:ext uri="{BB962C8B-B14F-4D97-AF65-F5344CB8AC3E}">
        <p14:creationId xmlns:p14="http://schemas.microsoft.com/office/powerpoint/2010/main" val="708764468"/>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385091" y="1005726"/>
            <a:ext cx="11502453" cy="1523500"/>
          </a:xfrm>
        </p:spPr>
        <p:txBody>
          <a:bodyPr>
            <a:normAutofit/>
          </a:bodyPr>
          <a:lstStyle/>
          <a:p>
            <a:pPr marL="0" indent="0" algn="just">
              <a:lnSpc>
                <a:spcPts val="3600"/>
              </a:lnSpc>
              <a:buNone/>
            </a:pPr>
            <a:r>
              <a:rPr lang="zh-TW" altLang="en-US" dirty="0">
                <a:solidFill>
                  <a:srgbClr val="000066"/>
                </a:solidFill>
                <a:latin typeface="華康中圓體" panose="020F0509000000000000" pitchFamily="49" charset="-120"/>
                <a:ea typeface="華康中圓體" panose="020F0509000000000000"/>
              </a:rPr>
              <a:t>藏於台灣歷史博物館的許多台灣原住民凱達格</a:t>
            </a:r>
            <a:r>
              <a:rPr lang="zh-TW" altLang="en-US" dirty="0">
                <a:solidFill>
                  <a:srgbClr val="000066"/>
                </a:solidFill>
                <a:latin typeface="華康細圓體" panose="020F0309000000000000" pitchFamily="49" charset="-120"/>
                <a:ea typeface="華康細圓體" panose="020F0309000000000000" pitchFamily="49" charset="-120"/>
              </a:rPr>
              <a:t>蘭</a:t>
            </a:r>
            <a:r>
              <a:rPr lang="zh-TW" altLang="en-US" dirty="0">
                <a:solidFill>
                  <a:srgbClr val="000066"/>
                </a:solidFill>
                <a:latin typeface="華康中圓體" panose="020F0509000000000000" pitchFamily="49" charset="-120"/>
                <a:ea typeface="華康中圓體" panose="020F0509000000000000"/>
              </a:rPr>
              <a:t>族古木雕</a:t>
            </a:r>
            <a:r>
              <a:rPr lang="en-US" altLang="zh-TW" dirty="0">
                <a:solidFill>
                  <a:srgbClr val="000066"/>
                </a:solidFill>
                <a:latin typeface="華康中圓體" panose="020F0509000000000000" pitchFamily="49" charset="-120"/>
                <a:ea typeface="華康中圓體" panose="020F0509000000000000"/>
              </a:rPr>
              <a:t>(</a:t>
            </a:r>
            <a:r>
              <a:rPr lang="zh-TW" altLang="en-US" dirty="0">
                <a:solidFill>
                  <a:srgbClr val="000066"/>
                </a:solidFill>
                <a:latin typeface="華康中圓體" panose="020F0509000000000000" pitchFamily="49" charset="-120"/>
                <a:ea typeface="華康中圓體" panose="020F0509000000000000"/>
              </a:rPr>
              <a:t>左圖</a:t>
            </a:r>
            <a:r>
              <a:rPr lang="en-US" altLang="zh-TW" dirty="0">
                <a:solidFill>
                  <a:srgbClr val="000066"/>
                </a:solidFill>
                <a:latin typeface="華康中圓體" panose="020F0509000000000000" pitchFamily="49" charset="-120"/>
                <a:ea typeface="華康中圓體" panose="020F0509000000000000"/>
              </a:rPr>
              <a:t>)</a:t>
            </a:r>
            <a:r>
              <a:rPr lang="zh-TW" altLang="en-US" dirty="0">
                <a:solidFill>
                  <a:srgbClr val="000066"/>
                </a:solidFill>
                <a:latin typeface="華康中圓體" panose="020F0509000000000000" pitchFamily="49" charset="-120"/>
                <a:ea typeface="華康中圓體" panose="020F0509000000000000"/>
              </a:rPr>
              <a:t>，台灣原住民古木雕鑲</a:t>
            </a:r>
            <a:r>
              <a:rPr lang="zh-TW" altLang="en-US" dirty="0">
                <a:solidFill>
                  <a:srgbClr val="000066"/>
                </a:solidFill>
                <a:latin typeface="華康細圓體" panose="020F0309000000000000" pitchFamily="49" charset="-120"/>
                <a:ea typeface="華康細圓體" panose="020F0309000000000000" pitchFamily="49" charset="-120"/>
              </a:rPr>
              <a:t>邊</a:t>
            </a:r>
            <a:r>
              <a:rPr lang="zh-TW" altLang="en-US" dirty="0">
                <a:solidFill>
                  <a:srgbClr val="000066"/>
                </a:solidFill>
                <a:latin typeface="華康中圓體" panose="020F0509000000000000" pitchFamily="49" charset="-120"/>
                <a:ea typeface="華康中圓體" panose="020F0509000000000000"/>
              </a:rPr>
              <a:t>圓狀首都的描繪圖</a:t>
            </a:r>
            <a:r>
              <a:rPr lang="en-US" altLang="zh-TW" dirty="0">
                <a:solidFill>
                  <a:srgbClr val="000066"/>
                </a:solidFill>
                <a:latin typeface="華康中圓體" panose="020F0509000000000000" pitchFamily="49" charset="-120"/>
                <a:ea typeface="華康中圓體" panose="020F0509000000000000"/>
              </a:rPr>
              <a:t>(</a:t>
            </a:r>
            <a:r>
              <a:rPr lang="zh-TW" altLang="en-US" dirty="0">
                <a:solidFill>
                  <a:srgbClr val="000066"/>
                </a:solidFill>
                <a:latin typeface="華康中圓體" panose="020F0509000000000000" pitchFamily="49" charset="-120"/>
                <a:ea typeface="華康中圓體" panose="020F0509000000000000"/>
              </a:rPr>
              <a:t>中圖</a:t>
            </a:r>
            <a:r>
              <a:rPr lang="en-US" altLang="zh-TW" dirty="0">
                <a:solidFill>
                  <a:srgbClr val="000066"/>
                </a:solidFill>
                <a:latin typeface="華康中圓體" panose="020F0509000000000000" pitchFamily="49" charset="-120"/>
                <a:ea typeface="華康中圓體" panose="020F0509000000000000"/>
              </a:rPr>
              <a:t>)</a:t>
            </a:r>
            <a:r>
              <a:rPr lang="zh-TW" altLang="en-US" dirty="0">
                <a:solidFill>
                  <a:srgbClr val="000066"/>
                </a:solidFill>
                <a:latin typeface="華康中圓體" panose="020F0509000000000000" pitchFamily="49" charset="-120"/>
                <a:ea typeface="華康中圓體" panose="020F0509000000000000"/>
              </a:rPr>
              <a:t>與古人對亞特</a:t>
            </a:r>
            <a:r>
              <a:rPr lang="zh-TW" altLang="en-US" dirty="0">
                <a:solidFill>
                  <a:srgbClr val="000066"/>
                </a:solidFill>
                <a:latin typeface="華康細圓體" panose="020F0309000000000000" pitchFamily="49" charset="-120"/>
                <a:ea typeface="華康細圓體" panose="020F0309000000000000" pitchFamily="49" charset="-120"/>
              </a:rPr>
              <a:t>蘭</a:t>
            </a:r>
            <a:r>
              <a:rPr lang="zh-TW" altLang="en-US" dirty="0">
                <a:solidFill>
                  <a:srgbClr val="000066"/>
                </a:solidFill>
                <a:latin typeface="華康中圓體" panose="020F0509000000000000" pitchFamily="49" charset="-120"/>
                <a:ea typeface="華康中圓體" panose="020F0509000000000000"/>
              </a:rPr>
              <a:t>提斯首都的想像圖</a:t>
            </a:r>
            <a:r>
              <a:rPr lang="en-US" altLang="zh-TW" dirty="0">
                <a:solidFill>
                  <a:srgbClr val="000066"/>
                </a:solidFill>
                <a:latin typeface="華康中圓體" panose="020F0509000000000000" pitchFamily="49" charset="-120"/>
                <a:ea typeface="華康中圓體" panose="020F0509000000000000"/>
              </a:rPr>
              <a:t>(</a:t>
            </a:r>
            <a:r>
              <a:rPr lang="zh-TW" altLang="en-US" dirty="0">
                <a:solidFill>
                  <a:srgbClr val="000066"/>
                </a:solidFill>
                <a:latin typeface="華康中圓體" panose="020F0509000000000000" pitchFamily="49" charset="-120"/>
                <a:ea typeface="華康中圓體" panose="020F0509000000000000"/>
              </a:rPr>
              <a:t>右圖</a:t>
            </a:r>
            <a:r>
              <a:rPr lang="en-US" altLang="zh-TW" dirty="0">
                <a:solidFill>
                  <a:srgbClr val="000066"/>
                </a:solidFill>
                <a:latin typeface="華康中圓體" panose="020F0509000000000000" pitchFamily="49" charset="-120"/>
                <a:ea typeface="華康中圓體" panose="020F0509000000000000"/>
              </a:rPr>
              <a:t>)</a:t>
            </a:r>
            <a:r>
              <a:rPr lang="zh-TW" altLang="en-US" dirty="0">
                <a:solidFill>
                  <a:srgbClr val="000066"/>
                </a:solidFill>
                <a:latin typeface="華康中圓體" panose="020F0509000000000000" pitchFamily="49" charset="-120"/>
                <a:ea typeface="華康中圓體" panose="020F0509000000000000"/>
              </a:rPr>
              <a:t>相似，可以做為台灣島就是亞特</a:t>
            </a:r>
            <a:r>
              <a:rPr lang="zh-TW" altLang="en-US" dirty="0">
                <a:solidFill>
                  <a:srgbClr val="000066"/>
                </a:solidFill>
                <a:latin typeface="華康細圓體" panose="020F0309000000000000" pitchFamily="49" charset="-120"/>
                <a:ea typeface="華康細圓體" panose="020F0309000000000000" pitchFamily="49" charset="-120"/>
              </a:rPr>
              <a:t>蘭</a:t>
            </a:r>
            <a:r>
              <a:rPr lang="zh-TW" altLang="en-US" dirty="0">
                <a:solidFill>
                  <a:srgbClr val="000066"/>
                </a:solidFill>
                <a:latin typeface="華康中圓體" panose="020F0509000000000000" pitchFamily="49" charset="-120"/>
                <a:ea typeface="華康中圓體" panose="020F0509000000000000"/>
              </a:rPr>
              <a:t>提斯的佐證。</a:t>
            </a:r>
          </a:p>
        </p:txBody>
      </p:sp>
      <p:sp>
        <p:nvSpPr>
          <p:cNvPr id="8" name="矩形 7"/>
          <p:cNvSpPr/>
          <p:nvPr/>
        </p:nvSpPr>
        <p:spPr>
          <a:xfrm>
            <a:off x="600841" y="6114631"/>
            <a:ext cx="3528327" cy="523220"/>
          </a:xfrm>
          <a:prstGeom prst="rect">
            <a:avLst/>
          </a:prstGeom>
        </p:spPr>
        <p:txBody>
          <a:bodyPr wrap="square">
            <a:spAutoFit/>
          </a:bodyPr>
          <a:lstStyle/>
          <a:p>
            <a:r>
              <a:rPr lang="zh-TW" altLang="en-US" sz="2800" b="1" dirty="0">
                <a:solidFill>
                  <a:srgbClr val="3333FF"/>
                </a:solidFill>
                <a:latin typeface="華康標楷體" panose="03000509000000000000" pitchFamily="65" charset="-120"/>
                <a:ea typeface="華康標楷體" panose="03000509000000000000" pitchFamily="65" charset="-120"/>
              </a:rPr>
              <a:t>凱達格蘭族的古木雕</a:t>
            </a:r>
            <a:endParaRPr lang="zh-TW" altLang="en-US" sz="2800" b="1" dirty="0">
              <a:solidFill>
                <a:srgbClr val="3333FF"/>
              </a:solidFill>
            </a:endParaRPr>
          </a:p>
        </p:txBody>
      </p:sp>
      <p:sp>
        <p:nvSpPr>
          <p:cNvPr id="9" name="矩形 8"/>
          <p:cNvSpPr/>
          <p:nvPr/>
        </p:nvSpPr>
        <p:spPr>
          <a:xfrm>
            <a:off x="5191274" y="6039336"/>
            <a:ext cx="2339102" cy="523220"/>
          </a:xfrm>
          <a:prstGeom prst="rect">
            <a:avLst/>
          </a:prstGeom>
        </p:spPr>
        <p:txBody>
          <a:bodyPr wrap="none">
            <a:spAutoFit/>
          </a:bodyPr>
          <a:lstStyle/>
          <a:p>
            <a:r>
              <a:rPr lang="zh-TW" altLang="en-US" sz="2800" b="1" dirty="0">
                <a:solidFill>
                  <a:srgbClr val="3333FF"/>
                </a:solidFill>
                <a:latin typeface="華康標楷體" panose="03000509000000000000" pitchFamily="65" charset="-120"/>
                <a:ea typeface="華康標楷體" panose="03000509000000000000" pitchFamily="65" charset="-120"/>
              </a:rPr>
              <a:t>古木雕描繪圖</a:t>
            </a:r>
            <a:endParaRPr lang="zh-TW" altLang="en-US" sz="2800" b="1" dirty="0">
              <a:solidFill>
                <a:srgbClr val="3333FF"/>
              </a:solidFill>
            </a:endParaRPr>
          </a:p>
        </p:txBody>
      </p:sp>
      <p:sp>
        <p:nvSpPr>
          <p:cNvPr id="2" name="矩形 1"/>
          <p:cNvSpPr/>
          <p:nvPr/>
        </p:nvSpPr>
        <p:spPr>
          <a:xfrm>
            <a:off x="8258447" y="6008000"/>
            <a:ext cx="3775393" cy="523220"/>
          </a:xfrm>
          <a:prstGeom prst="rect">
            <a:avLst/>
          </a:prstGeom>
        </p:spPr>
        <p:txBody>
          <a:bodyPr wrap="none">
            <a:spAutoFit/>
          </a:bodyPr>
          <a:lstStyle/>
          <a:p>
            <a:r>
              <a:rPr lang="zh-TW" altLang="en-US" sz="2800" b="1" dirty="0">
                <a:solidFill>
                  <a:srgbClr val="3333FF"/>
                </a:solidFill>
                <a:latin typeface="華康標楷體" panose="03000509000000000000" pitchFamily="65" charset="-120"/>
                <a:ea typeface="華康標楷體" panose="03000509000000000000" pitchFamily="65" charset="-120"/>
              </a:rPr>
              <a:t>亞特蘭提斯首都想像</a:t>
            </a:r>
            <a:r>
              <a:rPr lang="zh-TW" altLang="en-US" sz="2800" b="1" dirty="0">
                <a:solidFill>
                  <a:srgbClr val="000066"/>
                </a:solidFill>
                <a:latin typeface="華康標楷體" panose="03000509000000000000" pitchFamily="65" charset="-120"/>
                <a:ea typeface="華康標楷體" panose="03000509000000000000" pitchFamily="65" charset="-120"/>
              </a:rPr>
              <a:t>圖</a:t>
            </a:r>
          </a:p>
        </p:txBody>
      </p:sp>
      <p:sp>
        <p:nvSpPr>
          <p:cNvPr id="11" name="Rectangle 2"/>
          <p:cNvSpPr txBox="1">
            <a:spLocks noChangeArrowheads="1"/>
          </p:cNvSpPr>
          <p:nvPr/>
        </p:nvSpPr>
        <p:spPr>
          <a:xfrm>
            <a:off x="748310" y="416798"/>
            <a:ext cx="10776014" cy="65314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3600" dirty="0">
                <a:solidFill>
                  <a:srgbClr val="A50021"/>
                </a:solidFill>
                <a:latin typeface="華康中特圓體" panose="020F0809000000000000" pitchFamily="49" charset="-120"/>
                <a:ea typeface="華康中特圓體" panose="020F0809000000000000" pitchFamily="49" charset="-120"/>
              </a:rPr>
              <a:t>原住民古木雕圖案與首都環狀運河相似</a:t>
            </a:r>
          </a:p>
        </p:txBody>
      </p:sp>
      <p:pic>
        <p:nvPicPr>
          <p:cNvPr id="7" name="圖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88204" y="2648115"/>
            <a:ext cx="3315880" cy="3350837"/>
          </a:xfrm>
          <a:prstGeom prst="rect">
            <a:avLst/>
          </a:prstGeom>
        </p:spPr>
      </p:pic>
      <p:pic>
        <p:nvPicPr>
          <p:cNvPr id="12" name="圖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63203" y="2606434"/>
            <a:ext cx="3890063" cy="3508197"/>
          </a:xfrm>
          <a:prstGeom prst="rect">
            <a:avLst/>
          </a:prstGeom>
        </p:spPr>
      </p:pic>
      <p:pic>
        <p:nvPicPr>
          <p:cNvPr id="4" name="圖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3038" y="2648115"/>
            <a:ext cx="3943935" cy="3481471"/>
          </a:xfrm>
          <a:prstGeom prst="rect">
            <a:avLst/>
          </a:prstGeom>
          <a:ln w="12700">
            <a:solidFill>
              <a:schemeClr val="tx1"/>
            </a:solidFill>
          </a:ln>
        </p:spPr>
      </p:pic>
    </p:spTree>
    <p:extLst>
      <p:ext uri="{BB962C8B-B14F-4D97-AF65-F5344CB8AC3E}">
        <p14:creationId xmlns:p14="http://schemas.microsoft.com/office/powerpoint/2010/main" val="3924247500"/>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6194563" y="573552"/>
            <a:ext cx="3808645" cy="108465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3600" dirty="0">
                <a:solidFill>
                  <a:srgbClr val="A50021"/>
                </a:solidFill>
                <a:latin typeface="華康中特圓體" panose="020F0809000000000000" pitchFamily="49" charset="-120"/>
                <a:ea typeface="華康中特圓體" panose="020F0809000000000000" pitchFamily="49" charset="-120"/>
              </a:rPr>
              <a:t>亞特蘭提斯首都應在蘇澳灣附近</a:t>
            </a:r>
            <a:endParaRPr lang="en-US" altLang="zh-TW" sz="3600" dirty="0">
              <a:solidFill>
                <a:srgbClr val="A50021"/>
              </a:solidFill>
              <a:latin typeface="華康中特圓體" panose="020F0809000000000000" pitchFamily="49" charset="-120"/>
              <a:ea typeface="華康中特圓體" panose="020F0809000000000000" pitchFamily="49" charset="-120"/>
            </a:endParaRPr>
          </a:p>
        </p:txBody>
      </p:sp>
      <p:pic>
        <p:nvPicPr>
          <p:cNvPr id="4" name="圖片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501411" y="216311"/>
            <a:ext cx="3965248" cy="6032746"/>
          </a:xfrm>
          <a:prstGeom prst="rect">
            <a:avLst/>
          </a:prstGeom>
        </p:spPr>
      </p:pic>
      <p:sp>
        <p:nvSpPr>
          <p:cNvPr id="5" name="Text Box 3"/>
          <p:cNvSpPr txBox="1">
            <a:spLocks noChangeArrowheads="1"/>
          </p:cNvSpPr>
          <p:nvPr/>
        </p:nvSpPr>
        <p:spPr bwMode="auto">
          <a:xfrm>
            <a:off x="683128" y="6143048"/>
            <a:ext cx="560181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a:spAutoFit/>
          </a:bodyPr>
          <a:lstStyle>
            <a:lvl1pPr eaLnBrk="0" hangingPunct="0">
              <a:defRPr kumimoji="1" sz="3200">
                <a:solidFill>
                  <a:schemeClr val="tx1"/>
                </a:solidFill>
                <a:latin typeface="Arial" charset="0"/>
                <a:ea typeface="華康中特圓體" pitchFamily="49" charset="-120"/>
              </a:defRPr>
            </a:lvl1pPr>
            <a:lvl2pPr marL="742950" indent="-285750" eaLnBrk="0" hangingPunct="0">
              <a:defRPr kumimoji="1" sz="3200">
                <a:solidFill>
                  <a:schemeClr val="tx1"/>
                </a:solidFill>
                <a:latin typeface="Arial" charset="0"/>
                <a:ea typeface="華康中特圓體" pitchFamily="49" charset="-120"/>
              </a:defRPr>
            </a:lvl2pPr>
            <a:lvl3pPr marL="1143000" indent="-228600" eaLnBrk="0" hangingPunct="0">
              <a:defRPr kumimoji="1" sz="3200">
                <a:solidFill>
                  <a:schemeClr val="tx1"/>
                </a:solidFill>
                <a:latin typeface="Arial" charset="0"/>
                <a:ea typeface="華康中特圓體" pitchFamily="49" charset="-120"/>
              </a:defRPr>
            </a:lvl3pPr>
            <a:lvl4pPr marL="1600200" indent="-228600" eaLnBrk="0" hangingPunct="0">
              <a:defRPr kumimoji="1" sz="3200">
                <a:solidFill>
                  <a:schemeClr val="tx1"/>
                </a:solidFill>
                <a:latin typeface="Arial" charset="0"/>
                <a:ea typeface="華康中特圓體" pitchFamily="49" charset="-120"/>
              </a:defRPr>
            </a:lvl4pPr>
            <a:lvl5pPr marL="2057400" indent="-228600" eaLnBrk="0" hangingPunct="0">
              <a:defRPr kumimoji="1" sz="3200">
                <a:solidFill>
                  <a:schemeClr val="tx1"/>
                </a:solidFill>
                <a:latin typeface="Arial" charset="0"/>
                <a:ea typeface="華康中特圓體" pitchFamily="49" charset="-120"/>
              </a:defRPr>
            </a:lvl5pPr>
            <a:lvl6pPr marL="2514600" indent="-228600" algn="ctr" eaLnBrk="0" fontAlgn="base" hangingPunct="0">
              <a:spcBef>
                <a:spcPct val="0"/>
              </a:spcBef>
              <a:spcAft>
                <a:spcPct val="0"/>
              </a:spcAft>
              <a:defRPr kumimoji="1" sz="3200">
                <a:solidFill>
                  <a:schemeClr val="tx1"/>
                </a:solidFill>
                <a:latin typeface="Arial" charset="0"/>
                <a:ea typeface="華康中特圓體" pitchFamily="49" charset="-120"/>
              </a:defRPr>
            </a:lvl6pPr>
            <a:lvl7pPr marL="2971800" indent="-228600" algn="ctr" eaLnBrk="0" fontAlgn="base" hangingPunct="0">
              <a:spcBef>
                <a:spcPct val="0"/>
              </a:spcBef>
              <a:spcAft>
                <a:spcPct val="0"/>
              </a:spcAft>
              <a:defRPr kumimoji="1" sz="3200">
                <a:solidFill>
                  <a:schemeClr val="tx1"/>
                </a:solidFill>
                <a:latin typeface="Arial" charset="0"/>
                <a:ea typeface="華康中特圓體" pitchFamily="49" charset="-120"/>
              </a:defRPr>
            </a:lvl7pPr>
            <a:lvl8pPr marL="3429000" indent="-228600" algn="ctr" eaLnBrk="0" fontAlgn="base" hangingPunct="0">
              <a:spcBef>
                <a:spcPct val="0"/>
              </a:spcBef>
              <a:spcAft>
                <a:spcPct val="0"/>
              </a:spcAft>
              <a:defRPr kumimoji="1" sz="3200">
                <a:solidFill>
                  <a:schemeClr val="tx1"/>
                </a:solidFill>
                <a:latin typeface="Arial" charset="0"/>
                <a:ea typeface="華康中特圓體" pitchFamily="49" charset="-120"/>
              </a:defRPr>
            </a:lvl8pPr>
            <a:lvl9pPr marL="3886200" indent="-228600" algn="ctr" eaLnBrk="0" fontAlgn="base" hangingPunct="0">
              <a:spcBef>
                <a:spcPct val="0"/>
              </a:spcBef>
              <a:spcAft>
                <a:spcPct val="0"/>
              </a:spcAft>
              <a:defRPr kumimoji="1" sz="3200">
                <a:solidFill>
                  <a:schemeClr val="tx1"/>
                </a:solidFill>
                <a:latin typeface="Arial" charset="0"/>
                <a:ea typeface="華康中特圓體" pitchFamily="49" charset="-120"/>
              </a:defRPr>
            </a:lvl9pPr>
          </a:lstStyle>
          <a:p>
            <a:pPr algn="ctr" eaLnBrk="1" hangingPunct="1"/>
            <a:r>
              <a:rPr lang="zh-TW" altLang="en-US" sz="2800" b="1" dirty="0">
                <a:solidFill>
                  <a:srgbClr val="3333FF"/>
                </a:solidFill>
                <a:latin typeface="華康標楷體" panose="03000509000000000000" pitchFamily="65" charset="-120"/>
                <a:ea typeface="華康標楷體" panose="03000509000000000000" pitchFamily="65" charset="-120"/>
              </a:rPr>
              <a:t>最近</a:t>
            </a:r>
            <a:r>
              <a:rPr lang="zh-TW" altLang="zh-TW" sz="2800" b="1" dirty="0">
                <a:solidFill>
                  <a:srgbClr val="3333FF"/>
                </a:solidFill>
                <a:latin typeface="華康標楷體" panose="03000509000000000000" pitchFamily="65" charset="-120"/>
                <a:ea typeface="華康標楷體" panose="03000509000000000000" pitchFamily="65" charset="-120"/>
              </a:rPr>
              <a:t>一次</a:t>
            </a:r>
            <a:r>
              <a:rPr lang="zh-TW" altLang="en-US" sz="2800" b="1" dirty="0">
                <a:solidFill>
                  <a:srgbClr val="3333FF"/>
                </a:solidFill>
                <a:latin typeface="華康標楷體" panose="03000509000000000000" pitchFamily="65" charset="-120"/>
                <a:ea typeface="華康標楷體" panose="03000509000000000000" pitchFamily="65" charset="-120"/>
              </a:rPr>
              <a:t>冰河期台灣周圍地圖</a:t>
            </a:r>
          </a:p>
        </p:txBody>
      </p:sp>
      <p:sp>
        <p:nvSpPr>
          <p:cNvPr id="6" name="矩形 5"/>
          <p:cNvSpPr/>
          <p:nvPr/>
        </p:nvSpPr>
        <p:spPr>
          <a:xfrm>
            <a:off x="5713009" y="1905363"/>
            <a:ext cx="5277720" cy="3294428"/>
          </a:xfrm>
          <a:prstGeom prst="rect">
            <a:avLst/>
          </a:prstGeom>
        </p:spPr>
        <p:txBody>
          <a:bodyPr wrap="square">
            <a:spAutoFit/>
          </a:bodyPr>
          <a:lstStyle/>
          <a:p>
            <a:pPr algn="just">
              <a:lnSpc>
                <a:spcPts val="3600"/>
              </a:lnSpc>
            </a:pPr>
            <a:r>
              <a:rPr lang="zh-TW" altLang="en-US" sz="2800" dirty="0">
                <a:solidFill>
                  <a:srgbClr val="000066"/>
                </a:solidFill>
                <a:latin typeface="華康中圓體" panose="020F0509000000000000" pitchFamily="49" charset="-120"/>
                <a:ea typeface="華康中圓體" panose="020F0509000000000000" pitchFamily="49" charset="-120"/>
              </a:rPr>
              <a:t>亞特</a:t>
            </a:r>
            <a:r>
              <a:rPr lang="zh-TW" altLang="en-US" sz="2800" dirty="0">
                <a:solidFill>
                  <a:srgbClr val="000066"/>
                </a:solidFill>
                <a:latin typeface="華康細圓體" panose="020F0309000000000000" pitchFamily="49" charset="-120"/>
                <a:ea typeface="華康細圓體" panose="020F0309000000000000" pitchFamily="49" charset="-120"/>
              </a:rPr>
              <a:t>蘭</a:t>
            </a:r>
            <a:r>
              <a:rPr lang="zh-TW" altLang="en-US" sz="2800" dirty="0">
                <a:solidFill>
                  <a:srgbClr val="000066"/>
                </a:solidFill>
                <a:latin typeface="華康中圓體" panose="020F0509000000000000" pitchFamily="49" charset="-120"/>
                <a:ea typeface="華康中圓體" panose="020F0509000000000000" pitchFamily="49" charset="-120"/>
              </a:rPr>
              <a:t>提斯首都在末次冰河期間建立，應面臨大海洋，其港口有大河流，並且有運河通過，可以大船航行到達全球各國。因此，首都應在</a:t>
            </a:r>
            <a:r>
              <a:rPr lang="zh-TW" altLang="en-US" sz="2800" dirty="0">
                <a:solidFill>
                  <a:srgbClr val="000066"/>
                </a:solidFill>
                <a:latin typeface="華康細圓體" panose="020F0309000000000000" pitchFamily="49" charset="-120"/>
                <a:ea typeface="華康細圓體" panose="020F0309000000000000" pitchFamily="49" charset="-120"/>
              </a:rPr>
              <a:t>舊蘭</a:t>
            </a:r>
            <a:r>
              <a:rPr lang="zh-TW" altLang="en-US" sz="2800" dirty="0">
                <a:solidFill>
                  <a:srgbClr val="000066"/>
                </a:solidFill>
                <a:latin typeface="華康中圓體" panose="020F0509000000000000" pitchFamily="49" charset="-120"/>
                <a:ea typeface="華康中圓體" panose="020F0509000000000000" pitchFamily="49" charset="-120"/>
              </a:rPr>
              <a:t>陽溪出海口，即現在蘇澳灣外海附近，由此經太平洋到達世界各地。</a:t>
            </a:r>
            <a:endParaRPr lang="en-US" altLang="zh-TW" sz="2800" dirty="0">
              <a:solidFill>
                <a:srgbClr val="000066"/>
              </a:solidFill>
              <a:latin typeface="華康中圓體" panose="020F0509000000000000" pitchFamily="49" charset="-120"/>
              <a:ea typeface="華康中圓體" panose="020F0509000000000000" pitchFamily="49" charset="-120"/>
            </a:endParaRPr>
          </a:p>
        </p:txBody>
      </p:sp>
    </p:spTree>
    <p:extLst>
      <p:ext uri="{BB962C8B-B14F-4D97-AF65-F5344CB8AC3E}">
        <p14:creationId xmlns:p14="http://schemas.microsoft.com/office/powerpoint/2010/main" val="3052865326"/>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813258" y="142242"/>
            <a:ext cx="7571303" cy="646331"/>
          </a:xfrm>
          <a:prstGeom prst="rect">
            <a:avLst/>
          </a:prstGeom>
        </p:spPr>
        <p:txBody>
          <a:bodyPr wrap="none">
            <a:spAutoFit/>
          </a:bodyPr>
          <a:lstStyle/>
          <a:p>
            <a:r>
              <a:rPr lang="zh-TW" altLang="en-US" sz="3600" dirty="0">
                <a:solidFill>
                  <a:srgbClr val="A50021"/>
                </a:solidFill>
                <a:latin typeface="華康中特圓體" panose="020F0809000000000000" pitchFamily="49" charset="-120"/>
                <a:ea typeface="華康中特圓體" panose="020F0809000000000000" pitchFamily="49" charset="-120"/>
              </a:rPr>
              <a:t>台灣就是亞特蘭提斯遺留的安提里亞</a:t>
            </a:r>
          </a:p>
        </p:txBody>
      </p:sp>
      <p:sp>
        <p:nvSpPr>
          <p:cNvPr id="3" name="矩形 2"/>
          <p:cNvSpPr/>
          <p:nvPr/>
        </p:nvSpPr>
        <p:spPr>
          <a:xfrm>
            <a:off x="5378824" y="1182546"/>
            <a:ext cx="6074893" cy="4832092"/>
          </a:xfrm>
          <a:prstGeom prst="rect">
            <a:avLst/>
          </a:prstGeom>
        </p:spPr>
        <p:txBody>
          <a:bodyPr wrap="square">
            <a:spAutoFit/>
          </a:bodyPr>
          <a:lstStyle/>
          <a:p>
            <a:pPr algn="just" hangingPunct="0"/>
            <a:r>
              <a:rPr lang="zh-TW" altLang="zh-TW" sz="2800" kern="100" dirty="0">
                <a:solidFill>
                  <a:srgbClr val="000066"/>
                </a:solidFill>
                <a:latin typeface="Arial" panose="020B0604020202020204" pitchFamily="34" charset="0"/>
                <a:ea typeface="華康中圓體" panose="020F0509000000000000" pitchFamily="49" charset="-120"/>
                <a:cs typeface="Arial" panose="020B0604020202020204" pitchFamily="34" charset="0"/>
              </a:rPr>
              <a:t>約在</a:t>
            </a:r>
            <a:r>
              <a:rPr lang="en-US" altLang="zh-TW" sz="2800" kern="100" dirty="0">
                <a:solidFill>
                  <a:srgbClr val="000066"/>
                </a:solidFill>
                <a:latin typeface="Arial" panose="020B0604020202020204" pitchFamily="34" charset="0"/>
                <a:ea typeface="華康中圓體" panose="020F0509000000000000" pitchFamily="49" charset="-120"/>
                <a:cs typeface="Arial" panose="020B0604020202020204" pitchFamily="34" charset="0"/>
              </a:rPr>
              <a:t>2500</a:t>
            </a:r>
            <a:r>
              <a:rPr lang="zh-TW" altLang="en-US" sz="2800" kern="100" dirty="0">
                <a:solidFill>
                  <a:srgbClr val="000066"/>
                </a:solidFill>
                <a:latin typeface="Arial" panose="020B0604020202020204" pitchFamily="34" charset="0"/>
                <a:ea typeface="華康中圓體" panose="020F0509000000000000" pitchFamily="49" charset="-120"/>
                <a:cs typeface="Arial" panose="020B0604020202020204" pitchFamily="34" charset="0"/>
              </a:rPr>
              <a:t>年</a:t>
            </a:r>
            <a:r>
              <a:rPr lang="zh-TW" altLang="zh-TW" sz="2800" kern="100" dirty="0">
                <a:solidFill>
                  <a:srgbClr val="000066"/>
                </a:solidFill>
                <a:latin typeface="Arial" panose="020B0604020202020204" pitchFamily="34" charset="0"/>
                <a:ea typeface="華康中圓體" panose="020F0509000000000000" pitchFamily="49" charset="-120"/>
                <a:cs typeface="Arial" panose="020B0604020202020204" pitchFamily="34" charset="0"/>
              </a:rPr>
              <a:t>前</a:t>
            </a:r>
            <a:r>
              <a:rPr lang="zh-TW" altLang="en-US" sz="2800" kern="100" dirty="0">
                <a:solidFill>
                  <a:srgbClr val="000066"/>
                </a:solidFill>
                <a:latin typeface="Arial" panose="020B0604020202020204" pitchFamily="34" charset="0"/>
                <a:ea typeface="華康中圓體" panose="020F0509000000000000" pitchFamily="49" charset="-120"/>
                <a:cs typeface="Arial" panose="020B0604020202020204" pitchFamily="34" charset="0"/>
              </a:rPr>
              <a:t>，</a:t>
            </a:r>
            <a:r>
              <a:rPr lang="zh-TW" altLang="zh-TW" sz="2800" kern="100" dirty="0">
                <a:solidFill>
                  <a:srgbClr val="000066"/>
                </a:solidFill>
                <a:latin typeface="Arial" panose="020B0604020202020204" pitchFamily="34" charset="0"/>
                <a:ea typeface="華康中圓體" panose="020F0509000000000000" pitchFamily="49" charset="-120"/>
                <a:cs typeface="Arial" panose="020B0604020202020204" pitchFamily="34" charset="0"/>
              </a:rPr>
              <a:t>柏拉圖的學生亞</a:t>
            </a:r>
            <a:r>
              <a:rPr lang="zh-TW" altLang="en-US" sz="2800" kern="100" dirty="0">
                <a:solidFill>
                  <a:srgbClr val="000066"/>
                </a:solidFill>
                <a:latin typeface="Arial" panose="020B0604020202020204" pitchFamily="34" charset="0"/>
                <a:ea typeface="華康中圓體" panose="020F0509000000000000" pitchFamily="49" charset="-120"/>
                <a:cs typeface="Arial" panose="020B0604020202020204" pitchFamily="34" charset="0"/>
              </a:rPr>
              <a:t>里</a:t>
            </a:r>
            <a:r>
              <a:rPr lang="zh-TW" altLang="zh-TW" sz="2800" kern="100" dirty="0">
                <a:solidFill>
                  <a:srgbClr val="000066"/>
                </a:solidFill>
                <a:latin typeface="Arial" panose="020B0604020202020204" pitchFamily="34" charset="0"/>
                <a:ea typeface="華康中圓體" panose="020F0509000000000000" pitchFamily="49" charset="-120"/>
                <a:cs typeface="Arial" panose="020B0604020202020204" pitchFamily="34" charset="0"/>
              </a:rPr>
              <a:t>斯多德所著的《世界蒐奇》曾提到有迦太基商人航行大海洋抵達一座蘊藏沙金的富庶島嶼</a:t>
            </a:r>
            <a:r>
              <a:rPr lang="en-US" altLang="zh-TW" sz="2800" dirty="0">
                <a:solidFill>
                  <a:srgbClr val="000066"/>
                </a:solidFill>
                <a:latin typeface="Arial" panose="020B0604020202020204" pitchFamily="34" charset="0"/>
                <a:ea typeface="Arial Unicode MS" panose="020B0604020202020204" pitchFamily="34" charset="-120"/>
                <a:cs typeface="Arial" panose="020B0604020202020204" pitchFamily="34" charset="0"/>
              </a:rPr>
              <a:t>──</a:t>
            </a:r>
            <a:r>
              <a:rPr lang="zh-TW" altLang="zh-TW" sz="2800" kern="100" dirty="0">
                <a:solidFill>
                  <a:srgbClr val="000066"/>
                </a:solidFill>
                <a:latin typeface="Arial" panose="020B0604020202020204" pitchFamily="34" charset="0"/>
                <a:ea typeface="華康中圓體" panose="020F0509000000000000" pitchFamily="49" charset="-120"/>
                <a:cs typeface="Arial" panose="020B0604020202020204" pitchFamily="34" charset="0"/>
              </a:rPr>
              <a:t>安提</a:t>
            </a:r>
            <a:r>
              <a:rPr lang="zh-TW" altLang="en-US" sz="2800" kern="100" dirty="0">
                <a:solidFill>
                  <a:srgbClr val="000066"/>
                </a:solidFill>
                <a:latin typeface="Arial" panose="020B0604020202020204" pitchFamily="34" charset="0"/>
                <a:ea typeface="華康中圓體" panose="020F0509000000000000" pitchFamily="49" charset="-120"/>
                <a:cs typeface="Arial" panose="020B0604020202020204" pitchFamily="34" charset="0"/>
              </a:rPr>
              <a:t>里</a:t>
            </a:r>
            <a:r>
              <a:rPr lang="zh-TW" altLang="zh-TW" sz="2800" kern="100" dirty="0">
                <a:solidFill>
                  <a:srgbClr val="000066"/>
                </a:solidFill>
                <a:latin typeface="Arial" panose="020B0604020202020204" pitchFamily="34" charset="0"/>
                <a:ea typeface="華康中圓體" panose="020F0509000000000000" pitchFamily="49" charset="-120"/>
                <a:cs typeface="Arial" panose="020B0604020202020204" pitchFamily="34" charset="0"/>
              </a:rPr>
              <a:t>亞。</a:t>
            </a:r>
            <a:r>
              <a:rPr lang="zh-TW" altLang="en-US" sz="2800" kern="100" dirty="0">
                <a:solidFill>
                  <a:srgbClr val="000066"/>
                </a:solidFill>
                <a:latin typeface="Arial" panose="020B0604020202020204" pitchFamily="34" charset="0"/>
                <a:ea typeface="華康中圓體" panose="020F0509000000000000" pitchFamily="49" charset="-120"/>
                <a:cs typeface="Arial" panose="020B0604020202020204" pitchFamily="34" charset="0"/>
              </a:rPr>
              <a:t>於</a:t>
            </a:r>
            <a:r>
              <a:rPr lang="en-US" altLang="zh-TW" sz="2800" kern="100" dirty="0">
                <a:solidFill>
                  <a:srgbClr val="000066"/>
                </a:solidFill>
                <a:latin typeface="Arial" panose="020B0604020202020204" pitchFamily="34" charset="0"/>
                <a:ea typeface="華康中圓體" panose="020F0509000000000000" pitchFamily="49" charset="-120"/>
                <a:cs typeface="Arial" panose="020B0604020202020204" pitchFamily="34" charset="0"/>
              </a:rPr>
              <a:t>15</a:t>
            </a:r>
            <a:r>
              <a:rPr lang="zh-TW" altLang="en-US" sz="2800" kern="100" dirty="0">
                <a:solidFill>
                  <a:srgbClr val="000066"/>
                </a:solidFill>
                <a:latin typeface="Arial" panose="020B0604020202020204" pitchFamily="34" charset="0"/>
                <a:ea typeface="華康中圓體" panose="020F0509000000000000" pitchFamily="49" charset="-120"/>
                <a:cs typeface="Arial" panose="020B0604020202020204" pitchFamily="34" charset="0"/>
              </a:rPr>
              <a:t>、</a:t>
            </a:r>
            <a:r>
              <a:rPr lang="en-US" altLang="zh-TW" sz="2800" kern="100" dirty="0">
                <a:solidFill>
                  <a:srgbClr val="000066"/>
                </a:solidFill>
                <a:latin typeface="Arial" panose="020B0604020202020204" pitchFamily="34" charset="0"/>
                <a:ea typeface="華康中圓體" panose="020F0509000000000000" pitchFamily="49" charset="-120"/>
                <a:cs typeface="Arial" panose="020B0604020202020204" pitchFamily="34" charset="0"/>
              </a:rPr>
              <a:t>16</a:t>
            </a:r>
            <a:r>
              <a:rPr lang="zh-TW" altLang="en-US" sz="2800" kern="100" dirty="0">
                <a:solidFill>
                  <a:srgbClr val="000066"/>
                </a:solidFill>
                <a:latin typeface="Arial" panose="020B0604020202020204" pitchFamily="34" charset="0"/>
                <a:ea typeface="華康中圓體" panose="020F0509000000000000" pitchFamily="49" charset="-120"/>
                <a:cs typeface="Arial" panose="020B0604020202020204" pitchFamily="34" charset="0"/>
              </a:rPr>
              <a:t>世紀航海圖上，曾出現亞特蘭提斯遺留的兩大島嶼──安提里亞和薩塔那茲，位於大西洋中央海脊附近。</a:t>
            </a:r>
          </a:p>
          <a:p>
            <a:pPr algn="just" hangingPunct="0"/>
            <a:r>
              <a:rPr lang="zh-TW" altLang="zh-TW" sz="2800" kern="100" dirty="0">
                <a:solidFill>
                  <a:srgbClr val="000066"/>
                </a:solidFill>
                <a:latin typeface="Arial" panose="020B0604020202020204" pitchFamily="34" charset="0"/>
                <a:ea typeface="華康中圓體" panose="020F0509000000000000" pitchFamily="49" charset="-120"/>
                <a:cs typeface="Arial" panose="020B0604020202020204" pitchFamily="34" charset="0"/>
              </a:rPr>
              <a:t>哥倫布在探險新大陸之前</a:t>
            </a:r>
            <a:r>
              <a:rPr lang="zh-TW" altLang="en-US" sz="2800" kern="100" dirty="0">
                <a:solidFill>
                  <a:srgbClr val="000066"/>
                </a:solidFill>
                <a:latin typeface="Arial" panose="020B0604020202020204" pitchFamily="34" charset="0"/>
                <a:ea typeface="華康中圓體" panose="020F0509000000000000" pitchFamily="49" charset="-120"/>
                <a:cs typeface="Arial" panose="020B0604020202020204" pitchFamily="34" charset="0"/>
              </a:rPr>
              <a:t>，</a:t>
            </a:r>
            <a:r>
              <a:rPr lang="zh-TW" altLang="zh-TW" sz="2800" kern="100" dirty="0">
                <a:solidFill>
                  <a:srgbClr val="000066"/>
                </a:solidFill>
                <a:latin typeface="Arial" panose="020B0604020202020204" pitchFamily="34" charset="0"/>
                <a:ea typeface="華康中圓體" panose="020F0509000000000000" pitchFamily="49" charset="-120"/>
                <a:cs typeface="Arial" panose="020B0604020202020204" pitchFamily="34" charset="0"/>
              </a:rPr>
              <a:t>曾經從迦太基的文</a:t>
            </a:r>
            <a:r>
              <a:rPr lang="zh-TW" altLang="zh-TW" sz="2800" kern="100" dirty="0">
                <a:solidFill>
                  <a:srgbClr val="000066"/>
                </a:solidFill>
                <a:latin typeface="Arial" panose="020B0604020202020204" pitchFamily="34" charset="0"/>
                <a:ea typeface="華康細圓體" panose="020F0309000000000000" pitchFamily="49" charset="-120"/>
                <a:cs typeface="Arial" panose="020B0604020202020204" pitchFamily="34" charset="0"/>
              </a:rPr>
              <a:t>獻</a:t>
            </a:r>
            <a:r>
              <a:rPr lang="zh-TW" altLang="zh-TW" sz="2800" kern="100" dirty="0">
                <a:solidFill>
                  <a:srgbClr val="000066"/>
                </a:solidFill>
                <a:latin typeface="Arial" panose="020B0604020202020204" pitchFamily="34" charset="0"/>
                <a:ea typeface="華康中圓體" panose="020F0509000000000000" pitchFamily="49" charset="-120"/>
                <a:cs typeface="Arial" panose="020B0604020202020204" pitchFamily="34" charset="0"/>
              </a:rPr>
              <a:t>得悉「神話之島」安提</a:t>
            </a:r>
            <a:r>
              <a:rPr lang="zh-TW" altLang="en-US" sz="2800" kern="100" dirty="0">
                <a:solidFill>
                  <a:srgbClr val="000066"/>
                </a:solidFill>
                <a:latin typeface="Arial" panose="020B0604020202020204" pitchFamily="34" charset="0"/>
                <a:ea typeface="華康中圓體" panose="020F0509000000000000" pitchFamily="49" charset="-120"/>
                <a:cs typeface="Arial" panose="020B0604020202020204" pitchFamily="34" charset="0"/>
              </a:rPr>
              <a:t>里</a:t>
            </a:r>
            <a:r>
              <a:rPr lang="zh-TW" altLang="zh-TW" sz="2800" kern="100" dirty="0">
                <a:solidFill>
                  <a:srgbClr val="000066"/>
                </a:solidFill>
                <a:latin typeface="Arial" panose="020B0604020202020204" pitchFamily="34" charset="0"/>
                <a:ea typeface="華康中圓體" panose="020F0509000000000000" pitchFamily="49" charset="-120"/>
                <a:cs typeface="Arial" panose="020B0604020202020204" pitchFamily="34" charset="0"/>
              </a:rPr>
              <a:t>亞之事</a:t>
            </a:r>
            <a:r>
              <a:rPr lang="zh-TW" altLang="en-US" sz="2800" kern="100" dirty="0">
                <a:solidFill>
                  <a:srgbClr val="000066"/>
                </a:solidFill>
                <a:latin typeface="Arial" panose="020B0604020202020204" pitchFamily="34" charset="0"/>
                <a:ea typeface="華康中圓體" panose="020F0509000000000000" pitchFamily="49" charset="-120"/>
                <a:cs typeface="Arial" panose="020B0604020202020204" pitchFamily="34" charset="0"/>
              </a:rPr>
              <a:t>，</a:t>
            </a:r>
            <a:r>
              <a:rPr lang="zh-TW" altLang="zh-TW" sz="2800" kern="100" dirty="0">
                <a:solidFill>
                  <a:srgbClr val="000066"/>
                </a:solidFill>
                <a:latin typeface="Arial" panose="020B0604020202020204" pitchFamily="34" charset="0"/>
                <a:ea typeface="華康中圓體" panose="020F0509000000000000" pitchFamily="49" charset="-120"/>
                <a:cs typeface="Arial" panose="020B0604020202020204" pitchFamily="34" charset="0"/>
              </a:rPr>
              <a:t>他橫越大西洋之旅</a:t>
            </a:r>
            <a:r>
              <a:rPr lang="zh-TW" altLang="en-US" sz="2800" kern="100" dirty="0">
                <a:solidFill>
                  <a:srgbClr val="000066"/>
                </a:solidFill>
                <a:latin typeface="Arial" panose="020B0604020202020204" pitchFamily="34" charset="0"/>
                <a:ea typeface="華康中圓體" panose="020F0509000000000000" pitchFamily="49" charset="-120"/>
                <a:cs typeface="Arial" panose="020B0604020202020204" pitchFamily="34" charset="0"/>
              </a:rPr>
              <a:t>，</a:t>
            </a:r>
            <a:r>
              <a:rPr lang="zh-TW" altLang="zh-TW" sz="2800" kern="100" dirty="0">
                <a:solidFill>
                  <a:srgbClr val="000066"/>
                </a:solidFill>
                <a:latin typeface="Arial" panose="020B0604020202020204" pitchFamily="34" charset="0"/>
                <a:ea typeface="華康中圓體" panose="020F0509000000000000" pitchFamily="49" charset="-120"/>
                <a:cs typeface="Arial" panose="020B0604020202020204" pitchFamily="34" charset="0"/>
              </a:rPr>
              <a:t>去驗證地圖上安提</a:t>
            </a:r>
            <a:r>
              <a:rPr lang="zh-TW" altLang="en-US" sz="2800" kern="100" dirty="0">
                <a:solidFill>
                  <a:srgbClr val="000066"/>
                </a:solidFill>
                <a:latin typeface="Arial" panose="020B0604020202020204" pitchFamily="34" charset="0"/>
                <a:ea typeface="華康中圓體" panose="020F0509000000000000" pitchFamily="49" charset="-120"/>
                <a:cs typeface="Arial" panose="020B0604020202020204" pitchFamily="34" charset="0"/>
              </a:rPr>
              <a:t>里</a:t>
            </a:r>
            <a:r>
              <a:rPr lang="zh-TW" altLang="zh-TW" sz="2800" kern="100" dirty="0">
                <a:solidFill>
                  <a:srgbClr val="000066"/>
                </a:solidFill>
                <a:latin typeface="Arial" panose="020B0604020202020204" pitchFamily="34" charset="0"/>
                <a:ea typeface="華康中圓體" panose="020F0509000000000000" pitchFamily="49" charset="-120"/>
                <a:cs typeface="Arial" panose="020B0604020202020204" pitchFamily="34" charset="0"/>
              </a:rPr>
              <a:t>亞的真</a:t>
            </a:r>
            <a:r>
              <a:rPr lang="zh-TW" altLang="zh-TW" sz="2800" kern="100" dirty="0">
                <a:solidFill>
                  <a:srgbClr val="000066"/>
                </a:solidFill>
                <a:latin typeface="Arial" panose="020B0604020202020204" pitchFamily="34" charset="0"/>
                <a:ea typeface="華康細圓體" panose="020F0309000000000000" pitchFamily="49" charset="-120"/>
                <a:cs typeface="Arial" panose="020B0604020202020204" pitchFamily="34" charset="0"/>
              </a:rPr>
              <a:t>實</a:t>
            </a:r>
            <a:r>
              <a:rPr lang="zh-TW" altLang="zh-TW" sz="2800" kern="100" dirty="0">
                <a:solidFill>
                  <a:srgbClr val="000066"/>
                </a:solidFill>
                <a:latin typeface="Arial" panose="020B0604020202020204" pitchFamily="34" charset="0"/>
                <a:ea typeface="華康中圓體" panose="020F0509000000000000" pitchFamily="49" charset="-120"/>
                <a:cs typeface="Arial" panose="020B0604020202020204" pitchFamily="34" charset="0"/>
              </a:rPr>
              <a:t>性。</a:t>
            </a:r>
            <a:endParaRPr lang="zh-TW" altLang="en-US" sz="2800" dirty="0"/>
          </a:p>
        </p:txBody>
      </p:sp>
      <p:pic>
        <p:nvPicPr>
          <p:cNvPr id="4" name="圖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5614" y="804592"/>
            <a:ext cx="4363113" cy="5530188"/>
          </a:xfrm>
          <a:prstGeom prst="rect">
            <a:avLst/>
          </a:prstGeom>
          <a:ln w="12700">
            <a:solidFill>
              <a:schemeClr val="tx1"/>
            </a:solidFill>
          </a:ln>
        </p:spPr>
      </p:pic>
      <p:sp>
        <p:nvSpPr>
          <p:cNvPr id="5" name="矩形 4"/>
          <p:cNvSpPr/>
          <p:nvPr/>
        </p:nvSpPr>
        <p:spPr>
          <a:xfrm>
            <a:off x="672422" y="6240796"/>
            <a:ext cx="4564833" cy="523220"/>
          </a:xfrm>
          <a:prstGeom prst="rect">
            <a:avLst/>
          </a:prstGeom>
        </p:spPr>
        <p:txBody>
          <a:bodyPr wrap="square">
            <a:spAutoFit/>
          </a:bodyPr>
          <a:lstStyle/>
          <a:p>
            <a:pPr algn="ctr"/>
            <a:r>
              <a:rPr lang="en-US" altLang="zh-TW" sz="2800" b="1" dirty="0">
                <a:solidFill>
                  <a:srgbClr val="3333FF"/>
                </a:solidFill>
                <a:latin typeface="華康標楷體" panose="03000509000000000000" pitchFamily="65" charset="-120"/>
                <a:ea typeface="華康標楷體" panose="03000509000000000000" pitchFamily="65" charset="-120"/>
              </a:rPr>
              <a:t>15</a:t>
            </a:r>
            <a:r>
              <a:rPr lang="zh-TW" altLang="en-US" sz="2800" b="1" dirty="0">
                <a:solidFill>
                  <a:srgbClr val="3333FF"/>
                </a:solidFill>
                <a:latin typeface="華康標楷體" panose="03000509000000000000" pitchFamily="65" charset="-120"/>
                <a:ea typeface="華康標楷體" panose="03000509000000000000" pitchFamily="65" charset="-120"/>
              </a:rPr>
              <a:t>世紀航海圖兩大島嶼</a:t>
            </a:r>
          </a:p>
        </p:txBody>
      </p:sp>
    </p:spTree>
    <p:extLst>
      <p:ext uri="{BB962C8B-B14F-4D97-AF65-F5344CB8AC3E}">
        <p14:creationId xmlns:p14="http://schemas.microsoft.com/office/powerpoint/2010/main" val="9277650"/>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1981200" y="379885"/>
            <a:ext cx="8229600" cy="635000"/>
          </a:xfrm>
        </p:spPr>
        <p:txBody>
          <a:bodyPr>
            <a:normAutofit/>
          </a:bodyPr>
          <a:lstStyle/>
          <a:p>
            <a:pPr algn="ctr" eaLnBrk="1" hangingPunct="1">
              <a:lnSpc>
                <a:spcPts val="3600"/>
              </a:lnSpc>
            </a:pPr>
            <a:r>
              <a:rPr lang="zh-TW" altLang="en-US" sz="3600" dirty="0">
                <a:solidFill>
                  <a:srgbClr val="A50021"/>
                </a:solidFill>
                <a:latin typeface="華康中特圓體" panose="020F0809000000000000" pitchFamily="49" charset="-120"/>
                <a:ea typeface="華康中特圓體" panose="020F0809000000000000" pitchFamily="49" charset="-120"/>
              </a:rPr>
              <a:t>科學家已經考證安提里亞就是台灣</a:t>
            </a:r>
          </a:p>
        </p:txBody>
      </p:sp>
      <p:sp>
        <p:nvSpPr>
          <p:cNvPr id="48131" name="Rectangle 3"/>
          <p:cNvSpPr>
            <a:spLocks noGrp="1" noChangeArrowheads="1"/>
          </p:cNvSpPr>
          <p:nvPr>
            <p:ph type="body" idx="1"/>
          </p:nvPr>
        </p:nvSpPr>
        <p:spPr>
          <a:xfrm>
            <a:off x="844063" y="1014885"/>
            <a:ext cx="10349801" cy="4735283"/>
          </a:xfrm>
        </p:spPr>
        <p:txBody>
          <a:bodyPr>
            <a:noAutofit/>
          </a:bodyPr>
          <a:lstStyle/>
          <a:p>
            <a:pPr marL="0" indent="0" algn="just" hangingPunct="0">
              <a:lnSpc>
                <a:spcPts val="3600"/>
              </a:lnSpc>
              <a:spcBef>
                <a:spcPts val="0"/>
              </a:spcBef>
              <a:buNone/>
            </a:pPr>
            <a:r>
              <a:rPr lang="zh-TW" altLang="zh-TW" dirty="0">
                <a:solidFill>
                  <a:srgbClr val="000066"/>
                </a:solidFill>
                <a:latin typeface="Arial" panose="020B0604020202020204" pitchFamily="34" charset="0"/>
                <a:ea typeface="華康中圓體" panose="020F0509000000000000" pitchFamily="49" charset="-120"/>
                <a:cs typeface="Arial" panose="020B0604020202020204" pitchFamily="34" charset="0"/>
              </a:rPr>
              <a:t>在</a:t>
            </a:r>
            <a:r>
              <a:rPr lang="en-US" altLang="zh-TW" dirty="0">
                <a:solidFill>
                  <a:srgbClr val="000066"/>
                </a:solidFill>
                <a:latin typeface="Arial" panose="020B0604020202020204" pitchFamily="34" charset="0"/>
                <a:ea typeface="華康中圓體" panose="020F0509000000000000" pitchFamily="49" charset="-120"/>
                <a:cs typeface="Arial" panose="020B0604020202020204" pitchFamily="34" charset="0"/>
              </a:rPr>
              <a:t>1995</a:t>
            </a:r>
            <a:r>
              <a:rPr lang="zh-TW" altLang="en-US" dirty="0">
                <a:solidFill>
                  <a:srgbClr val="000066"/>
                </a:solidFill>
                <a:latin typeface="Arial" panose="020B0604020202020204" pitchFamily="34" charset="0"/>
                <a:ea typeface="華康中圓體" panose="020F0509000000000000" pitchFamily="49" charset="-120"/>
                <a:cs typeface="Arial" panose="020B0604020202020204" pitchFamily="34" charset="0"/>
              </a:rPr>
              <a:t>年</a:t>
            </a:r>
            <a:r>
              <a:rPr lang="zh-TW" altLang="zh-TW" dirty="0">
                <a:solidFill>
                  <a:srgbClr val="000066"/>
                </a:solidFill>
                <a:latin typeface="Arial" panose="020B0604020202020204" pitchFamily="34" charset="0"/>
                <a:ea typeface="華康中圓體" panose="020F0509000000000000" pitchFamily="49" charset="-120"/>
                <a:cs typeface="Arial" panose="020B0604020202020204" pitchFamily="34" charset="0"/>
              </a:rPr>
              <a:t>南佛羅</a:t>
            </a:r>
            <a:r>
              <a:rPr lang="zh-TW" altLang="en-US" dirty="0">
                <a:solidFill>
                  <a:srgbClr val="000066"/>
                </a:solidFill>
                <a:latin typeface="Arial" panose="020B0604020202020204" pitchFamily="34" charset="0"/>
                <a:ea typeface="華康中圓體" panose="020F0509000000000000" pitchFamily="49" charset="-120"/>
                <a:cs typeface="Arial" panose="020B0604020202020204" pitchFamily="34" charset="0"/>
              </a:rPr>
              <a:t>里</a:t>
            </a:r>
            <a:r>
              <a:rPr lang="zh-TW" altLang="zh-TW" dirty="0">
                <a:solidFill>
                  <a:srgbClr val="000066"/>
                </a:solidFill>
                <a:latin typeface="Arial" panose="020B0604020202020204" pitchFamily="34" charset="0"/>
                <a:ea typeface="華康中圓體" panose="020F0509000000000000" pitchFamily="49" charset="-120"/>
                <a:cs typeface="Arial" panose="020B0604020202020204" pitchFamily="34" charset="0"/>
              </a:rPr>
              <a:t>達大學羅伯特．菲森</a:t>
            </a:r>
            <a:r>
              <a:rPr lang="en-US" altLang="zh-TW" dirty="0">
                <a:solidFill>
                  <a:srgbClr val="000066"/>
                </a:solidFill>
                <a:latin typeface="Arial" panose="020B0604020202020204" pitchFamily="34" charset="0"/>
                <a:ea typeface="華康中圓體" panose="020F0509000000000000" pitchFamily="49" charset="-120"/>
                <a:cs typeface="Arial" panose="020B0604020202020204" pitchFamily="34" charset="0"/>
              </a:rPr>
              <a:t>(Robert Fusion)</a:t>
            </a:r>
            <a:r>
              <a:rPr lang="zh-TW" altLang="zh-TW" dirty="0">
                <a:solidFill>
                  <a:srgbClr val="000066"/>
                </a:solidFill>
                <a:latin typeface="Arial" panose="020B0604020202020204" pitchFamily="34" charset="0"/>
                <a:ea typeface="華康中圓體" panose="020F0509000000000000" pitchFamily="49" charset="-120"/>
                <a:cs typeface="Arial" panose="020B0604020202020204" pitchFamily="34" charset="0"/>
              </a:rPr>
              <a:t>教授著作《傳奇大洋島》</a:t>
            </a:r>
            <a:r>
              <a:rPr lang="zh-TW" altLang="en-US" dirty="0">
                <a:solidFill>
                  <a:srgbClr val="000066"/>
                </a:solidFill>
                <a:latin typeface="Arial" panose="020B0604020202020204" pitchFamily="34" charset="0"/>
                <a:ea typeface="華康中圓體" panose="020F0509000000000000" pitchFamily="49" charset="-120"/>
                <a:cs typeface="Arial" panose="020B0604020202020204" pitchFamily="34" charset="0"/>
              </a:rPr>
              <a:t>，</a:t>
            </a:r>
            <a:r>
              <a:rPr lang="zh-TW" altLang="zh-TW" dirty="0">
                <a:solidFill>
                  <a:srgbClr val="000066"/>
                </a:solidFill>
                <a:latin typeface="Arial" panose="020B0604020202020204" pitchFamily="34" charset="0"/>
                <a:ea typeface="華康中圓體" panose="020F0509000000000000" pitchFamily="49" charset="-120"/>
                <a:cs typeface="Arial" panose="020B0604020202020204" pitchFamily="34" charset="0"/>
              </a:rPr>
              <a:t>曾對安提</a:t>
            </a:r>
            <a:r>
              <a:rPr lang="zh-TW" altLang="en-US" dirty="0">
                <a:solidFill>
                  <a:srgbClr val="000066"/>
                </a:solidFill>
                <a:latin typeface="Arial" panose="020B0604020202020204" pitchFamily="34" charset="0"/>
                <a:ea typeface="華康中圓體" panose="020F0509000000000000" pitchFamily="49" charset="-120"/>
                <a:cs typeface="Arial" panose="020B0604020202020204" pitchFamily="34" charset="0"/>
              </a:rPr>
              <a:t>里</a:t>
            </a:r>
            <a:r>
              <a:rPr lang="zh-TW" altLang="zh-TW" dirty="0">
                <a:solidFill>
                  <a:srgbClr val="000066"/>
                </a:solidFill>
                <a:latin typeface="Arial" panose="020B0604020202020204" pitchFamily="34" charset="0"/>
                <a:ea typeface="華康中圓體" panose="020F0509000000000000" pitchFamily="49" charset="-120"/>
                <a:cs typeface="Arial" panose="020B0604020202020204" pitchFamily="34" charset="0"/>
              </a:rPr>
              <a:t>亞進行詳細考證。在</a:t>
            </a:r>
            <a:r>
              <a:rPr lang="en-US" altLang="zh-TW" dirty="0">
                <a:solidFill>
                  <a:srgbClr val="000066"/>
                </a:solidFill>
                <a:latin typeface="Arial" panose="020B0604020202020204" pitchFamily="34" charset="0"/>
                <a:ea typeface="華康中圓體" panose="020F0509000000000000" pitchFamily="49" charset="-120"/>
                <a:cs typeface="Arial" panose="020B0604020202020204" pitchFamily="34" charset="0"/>
              </a:rPr>
              <a:t>1424</a:t>
            </a:r>
            <a:r>
              <a:rPr lang="zh-TW" altLang="en-US" dirty="0">
                <a:solidFill>
                  <a:srgbClr val="000066"/>
                </a:solidFill>
                <a:latin typeface="Arial" panose="020B0604020202020204" pitchFamily="34" charset="0"/>
                <a:ea typeface="華康中圓體" panose="020F0509000000000000" pitchFamily="49" charset="-120"/>
                <a:cs typeface="Arial" panose="020B0604020202020204" pitchFamily="34" charset="0"/>
              </a:rPr>
              <a:t>年</a:t>
            </a:r>
            <a:r>
              <a:rPr lang="zh-TW" altLang="zh-TW" dirty="0">
                <a:solidFill>
                  <a:srgbClr val="000066"/>
                </a:solidFill>
                <a:latin typeface="Arial" panose="020B0604020202020204" pitchFamily="34" charset="0"/>
                <a:ea typeface="華康中圓體" panose="020F0509000000000000" pitchFamily="49" charset="-120"/>
                <a:cs typeface="Arial" panose="020B0604020202020204" pitchFamily="34" charset="0"/>
              </a:rPr>
              <a:t>海圖上</a:t>
            </a:r>
            <a:r>
              <a:rPr lang="zh-TW" altLang="en-US" dirty="0">
                <a:solidFill>
                  <a:srgbClr val="000066"/>
                </a:solidFill>
                <a:latin typeface="Arial" panose="020B0604020202020204" pitchFamily="34" charset="0"/>
                <a:ea typeface="華康中圓體" panose="020F0509000000000000" pitchFamily="49" charset="-120"/>
                <a:cs typeface="Arial" panose="020B0604020202020204" pitchFamily="34" charset="0"/>
              </a:rPr>
              <a:t>，</a:t>
            </a:r>
            <a:r>
              <a:rPr lang="zh-TW" altLang="zh-TW" dirty="0">
                <a:solidFill>
                  <a:srgbClr val="000066"/>
                </a:solidFill>
                <a:latin typeface="Arial" panose="020B0604020202020204" pitchFamily="34" charset="0"/>
                <a:ea typeface="華康中圓體" panose="020F0509000000000000" pitchFamily="49" charset="-120"/>
                <a:cs typeface="Arial" panose="020B0604020202020204" pitchFamily="34" charset="0"/>
              </a:rPr>
              <a:t>安提</a:t>
            </a:r>
            <a:r>
              <a:rPr lang="zh-TW" altLang="en-US" dirty="0">
                <a:solidFill>
                  <a:srgbClr val="000066"/>
                </a:solidFill>
                <a:latin typeface="Arial" panose="020B0604020202020204" pitchFamily="34" charset="0"/>
                <a:ea typeface="華康中圓體" panose="020F0509000000000000" pitchFamily="49" charset="-120"/>
                <a:cs typeface="Arial" panose="020B0604020202020204" pitchFamily="34" charset="0"/>
              </a:rPr>
              <a:t>里</a:t>
            </a:r>
            <a:r>
              <a:rPr lang="zh-TW" altLang="zh-TW" dirty="0">
                <a:solidFill>
                  <a:srgbClr val="000066"/>
                </a:solidFill>
                <a:latin typeface="Arial" panose="020B0604020202020204" pitchFamily="34" charset="0"/>
                <a:ea typeface="華康中圓體" panose="020F0509000000000000" pitchFamily="49" charset="-120"/>
                <a:cs typeface="Arial" panose="020B0604020202020204" pitchFamily="34" charset="0"/>
              </a:rPr>
              <a:t>亞</a:t>
            </a:r>
            <a:r>
              <a:rPr lang="zh-TW" altLang="zh-TW" dirty="0">
                <a:solidFill>
                  <a:srgbClr val="000066"/>
                </a:solidFill>
                <a:latin typeface="Arial" panose="020B0604020202020204" pitchFamily="34" charset="0"/>
                <a:ea typeface="華康細圓體" panose="020F0309000000000000" pitchFamily="49" charset="-120"/>
                <a:cs typeface="Arial" panose="020B0604020202020204" pitchFamily="34" charset="0"/>
              </a:rPr>
              <a:t>量</a:t>
            </a:r>
            <a:r>
              <a:rPr lang="zh-TW" altLang="zh-TW" dirty="0">
                <a:solidFill>
                  <a:srgbClr val="000066"/>
                </a:solidFill>
                <a:latin typeface="Arial" panose="020B0604020202020204" pitchFamily="34" charset="0"/>
                <a:ea typeface="華康中圓體" panose="020F0509000000000000" pitchFamily="49" charset="-120"/>
                <a:cs typeface="Arial" panose="020B0604020202020204" pitchFamily="34" charset="0"/>
              </a:rPr>
              <a:t>得的長度約為五百公</a:t>
            </a:r>
            <a:r>
              <a:rPr lang="zh-TW" altLang="en-US" dirty="0">
                <a:solidFill>
                  <a:srgbClr val="000066"/>
                </a:solidFill>
                <a:latin typeface="Arial" panose="020B0604020202020204" pitchFamily="34" charset="0"/>
                <a:ea typeface="華康中圓體" panose="020F0509000000000000" pitchFamily="49" charset="-120"/>
                <a:cs typeface="Arial" panose="020B0604020202020204" pitchFamily="34" charset="0"/>
              </a:rPr>
              <a:t>里</a:t>
            </a:r>
            <a:r>
              <a:rPr lang="zh-TW" altLang="zh-TW" dirty="0">
                <a:solidFill>
                  <a:srgbClr val="000066"/>
                </a:solidFill>
                <a:latin typeface="Arial" panose="020B0604020202020204" pitchFamily="34" charset="0"/>
                <a:ea typeface="華康中圓體" panose="020F0509000000000000" pitchFamily="49" charset="-120"/>
                <a:cs typeface="Arial" panose="020B0604020202020204" pitchFamily="34" charset="0"/>
              </a:rPr>
              <a:t>、寬度約為二百公</a:t>
            </a:r>
            <a:r>
              <a:rPr lang="zh-TW" altLang="en-US" dirty="0">
                <a:solidFill>
                  <a:srgbClr val="000066"/>
                </a:solidFill>
                <a:latin typeface="Arial" panose="020B0604020202020204" pitchFamily="34" charset="0"/>
                <a:ea typeface="華康中圓體" panose="020F0509000000000000" pitchFamily="49" charset="-120"/>
                <a:cs typeface="Arial" panose="020B0604020202020204" pitchFamily="34" charset="0"/>
              </a:rPr>
              <a:t>里，</a:t>
            </a:r>
            <a:r>
              <a:rPr lang="zh-TW" altLang="zh-TW" dirty="0">
                <a:solidFill>
                  <a:srgbClr val="000066"/>
                </a:solidFill>
                <a:latin typeface="Arial" panose="020B0604020202020204" pitchFamily="34" charset="0"/>
                <a:ea typeface="華康中圓體" panose="020F0509000000000000" pitchFamily="49" charset="-120"/>
                <a:cs typeface="Arial" panose="020B0604020202020204" pitchFamily="34" charset="0"/>
              </a:rPr>
              <a:t>其形狀東北角海岸線形成尖狹的岬角</a:t>
            </a:r>
            <a:r>
              <a:rPr lang="zh-TW" altLang="en-US" dirty="0">
                <a:solidFill>
                  <a:srgbClr val="000066"/>
                </a:solidFill>
                <a:latin typeface="Arial" panose="020B0604020202020204" pitchFamily="34" charset="0"/>
                <a:ea typeface="華康中圓體" panose="020F0509000000000000" pitchFamily="49" charset="-120"/>
                <a:cs typeface="Arial" panose="020B0604020202020204" pitchFamily="34" charset="0"/>
              </a:rPr>
              <a:t>，</a:t>
            </a:r>
            <a:r>
              <a:rPr lang="zh-TW" altLang="zh-TW" dirty="0">
                <a:solidFill>
                  <a:srgbClr val="000066"/>
                </a:solidFill>
                <a:latin typeface="Arial" panose="020B0604020202020204" pitchFamily="34" charset="0"/>
                <a:ea typeface="華康中圓體" panose="020F0509000000000000" pitchFamily="49" charset="-120"/>
                <a:cs typeface="Arial" panose="020B0604020202020204" pitchFamily="34" charset="0"/>
              </a:rPr>
              <a:t>西北部海岸線則頗為平緩圓整</a:t>
            </a:r>
            <a:r>
              <a:rPr lang="zh-TW" altLang="en-US" dirty="0">
                <a:solidFill>
                  <a:srgbClr val="000066"/>
                </a:solidFill>
                <a:latin typeface="Arial" panose="020B0604020202020204" pitchFamily="34" charset="0"/>
                <a:ea typeface="華康中圓體" panose="020F0509000000000000" pitchFamily="49" charset="-120"/>
                <a:cs typeface="Arial" panose="020B0604020202020204" pitchFamily="34" charset="0"/>
              </a:rPr>
              <a:t>，</a:t>
            </a:r>
            <a:r>
              <a:rPr lang="zh-TW" altLang="zh-TW" dirty="0">
                <a:solidFill>
                  <a:srgbClr val="000066"/>
                </a:solidFill>
                <a:latin typeface="Arial" panose="020B0604020202020204" pitchFamily="34" charset="0"/>
                <a:ea typeface="華康中圓體" panose="020F0509000000000000" pitchFamily="49" charset="-120"/>
                <a:cs typeface="Arial" panose="020B0604020202020204" pitchFamily="34" charset="0"/>
              </a:rPr>
              <a:t>均與台灣島的形狀相似。根據他的四項論點：安提</a:t>
            </a:r>
            <a:r>
              <a:rPr lang="zh-TW" altLang="en-US" dirty="0">
                <a:solidFill>
                  <a:srgbClr val="000066"/>
                </a:solidFill>
                <a:latin typeface="Arial" panose="020B0604020202020204" pitchFamily="34" charset="0"/>
                <a:ea typeface="華康中圓體" panose="020F0509000000000000" pitchFamily="49" charset="-120"/>
                <a:cs typeface="Arial" panose="020B0604020202020204" pitchFamily="34" charset="0"/>
              </a:rPr>
              <a:t>里</a:t>
            </a:r>
            <a:r>
              <a:rPr lang="zh-TW" altLang="zh-TW" dirty="0">
                <a:solidFill>
                  <a:srgbClr val="000066"/>
                </a:solidFill>
                <a:latin typeface="Arial" panose="020B0604020202020204" pitchFamily="34" charset="0"/>
                <a:ea typeface="華康中圓體" panose="020F0509000000000000" pitchFamily="49" charset="-120"/>
                <a:cs typeface="Arial" panose="020B0604020202020204" pitchFamily="34" charset="0"/>
              </a:rPr>
              <a:t>亞的大小與形狀、主要河口、五大河川、海岸線特徵</a:t>
            </a:r>
            <a:r>
              <a:rPr lang="zh-TW" altLang="en-US" dirty="0">
                <a:solidFill>
                  <a:srgbClr val="000066"/>
                </a:solidFill>
                <a:latin typeface="Arial" panose="020B0604020202020204" pitchFamily="34" charset="0"/>
                <a:ea typeface="華康中圓體" panose="020F0509000000000000" pitchFamily="49" charset="-120"/>
                <a:cs typeface="Arial" panose="020B0604020202020204" pitchFamily="34" charset="0"/>
              </a:rPr>
              <a:t>，</a:t>
            </a:r>
            <a:r>
              <a:rPr lang="zh-TW" altLang="zh-TW" dirty="0">
                <a:solidFill>
                  <a:srgbClr val="000066"/>
                </a:solidFill>
                <a:latin typeface="Arial" panose="020B0604020202020204" pitchFamily="34" charset="0"/>
                <a:ea typeface="華康中圓體" panose="020F0509000000000000" pitchFamily="49" charset="-120"/>
                <a:cs typeface="Arial" panose="020B0604020202020204" pitchFamily="34" charset="0"/>
              </a:rPr>
              <a:t>並且蘊藏沙金</a:t>
            </a:r>
            <a:r>
              <a:rPr lang="zh-TW" altLang="en-US" dirty="0">
                <a:solidFill>
                  <a:srgbClr val="000066"/>
                </a:solidFill>
                <a:latin typeface="Arial" panose="020B0604020202020204" pitchFamily="34" charset="0"/>
                <a:ea typeface="華康中圓體" panose="020F0509000000000000" pitchFamily="49" charset="-120"/>
                <a:cs typeface="Arial" panose="020B0604020202020204" pitchFamily="34" charset="0"/>
              </a:rPr>
              <a:t>，</a:t>
            </a:r>
            <a:r>
              <a:rPr lang="zh-TW" altLang="zh-TW" dirty="0">
                <a:solidFill>
                  <a:srgbClr val="000066"/>
                </a:solidFill>
                <a:latin typeface="Arial" panose="020B0604020202020204" pitchFamily="34" charset="0"/>
                <a:ea typeface="華康中圓體" panose="020F0509000000000000" pitchFamily="49" charset="-120"/>
                <a:cs typeface="Arial" panose="020B0604020202020204" pitchFamily="34" charset="0"/>
              </a:rPr>
              <a:t>大都與台灣相同</a:t>
            </a:r>
            <a:r>
              <a:rPr lang="zh-TW" altLang="en-US" dirty="0">
                <a:solidFill>
                  <a:srgbClr val="000066"/>
                </a:solidFill>
                <a:latin typeface="Arial" panose="020B0604020202020204" pitchFamily="34" charset="0"/>
                <a:ea typeface="華康中圓體" panose="020F0509000000000000" pitchFamily="49" charset="-120"/>
                <a:cs typeface="Arial" panose="020B0604020202020204" pitchFamily="34" charset="0"/>
              </a:rPr>
              <a:t>，</a:t>
            </a:r>
            <a:r>
              <a:rPr lang="zh-TW" altLang="zh-TW" dirty="0">
                <a:solidFill>
                  <a:srgbClr val="000066"/>
                </a:solidFill>
                <a:latin typeface="Arial" panose="020B0604020202020204" pitchFamily="34" charset="0"/>
                <a:ea typeface="華康中圓體" panose="020F0509000000000000" pitchFamily="49" charset="-120"/>
                <a:cs typeface="Arial" panose="020B0604020202020204" pitchFamily="34" charset="0"/>
              </a:rPr>
              <a:t>又其西方的小島伊瑪那就是澎湖群島。他所下的結論：位於真</a:t>
            </a:r>
            <a:r>
              <a:rPr lang="zh-TW" altLang="zh-TW" dirty="0">
                <a:solidFill>
                  <a:srgbClr val="000066"/>
                </a:solidFill>
                <a:latin typeface="Arial" panose="020B0604020202020204" pitchFamily="34" charset="0"/>
                <a:ea typeface="華康細圓體" panose="020F0309000000000000" pitchFamily="49" charset="-120"/>
                <a:cs typeface="Arial" panose="020B0604020202020204" pitchFamily="34" charset="0"/>
              </a:rPr>
              <a:t>實</a:t>
            </a:r>
            <a:r>
              <a:rPr lang="zh-TW" altLang="zh-TW" dirty="0">
                <a:solidFill>
                  <a:srgbClr val="000066"/>
                </a:solidFill>
                <a:latin typeface="Arial" panose="020B0604020202020204" pitchFamily="34" charset="0"/>
                <a:ea typeface="華康中圓體" panose="020F0509000000000000" pitchFamily="49" charset="-120"/>
                <a:cs typeface="Arial" panose="020B0604020202020204" pitchFamily="34" charset="0"/>
              </a:rPr>
              <a:t>海洋</a:t>
            </a:r>
            <a:r>
              <a:rPr lang="en-US" altLang="zh-TW" dirty="0">
                <a:solidFill>
                  <a:srgbClr val="000066"/>
                </a:solidFill>
                <a:latin typeface="Arial" panose="020B0604020202020204" pitchFamily="34" charset="0"/>
                <a:ea typeface="華康中圓體" panose="020F0509000000000000" pitchFamily="49" charset="-120"/>
                <a:cs typeface="Arial" panose="020B0604020202020204" pitchFamily="34" charset="0"/>
              </a:rPr>
              <a:t>(</a:t>
            </a:r>
            <a:r>
              <a:rPr lang="zh-TW" altLang="zh-TW" dirty="0">
                <a:solidFill>
                  <a:srgbClr val="000066"/>
                </a:solidFill>
                <a:latin typeface="Arial" panose="020B0604020202020204" pitchFamily="34" charset="0"/>
                <a:ea typeface="華康中圓體" panose="020F0509000000000000" pitchFamily="49" charset="-120"/>
                <a:cs typeface="Arial" panose="020B0604020202020204" pitchFamily="34" charset="0"/>
              </a:rPr>
              <a:t>太平洋</a:t>
            </a:r>
            <a:r>
              <a:rPr lang="en-US" altLang="zh-TW" dirty="0">
                <a:solidFill>
                  <a:srgbClr val="000066"/>
                </a:solidFill>
                <a:latin typeface="Arial" panose="020B0604020202020204" pitchFamily="34" charset="0"/>
                <a:ea typeface="華康中圓體" panose="020F0509000000000000" pitchFamily="49" charset="-120"/>
                <a:cs typeface="Arial" panose="020B0604020202020204" pitchFamily="34" charset="0"/>
              </a:rPr>
              <a:t>)</a:t>
            </a:r>
            <a:r>
              <a:rPr lang="zh-TW" altLang="zh-TW" dirty="0">
                <a:solidFill>
                  <a:srgbClr val="000066"/>
                </a:solidFill>
                <a:latin typeface="Arial" panose="020B0604020202020204" pitchFamily="34" charset="0"/>
                <a:ea typeface="華康中圓體" panose="020F0509000000000000" pitchFamily="49" charset="-120"/>
                <a:cs typeface="Arial" panose="020B0604020202020204" pitchFamily="34" charset="0"/>
              </a:rPr>
              <a:t>中的安提</a:t>
            </a:r>
            <a:r>
              <a:rPr lang="zh-TW" altLang="en-US" dirty="0">
                <a:solidFill>
                  <a:srgbClr val="000066"/>
                </a:solidFill>
                <a:latin typeface="Arial" panose="020B0604020202020204" pitchFamily="34" charset="0"/>
                <a:ea typeface="華康中圓體" panose="020F0509000000000000" pitchFamily="49" charset="-120"/>
                <a:cs typeface="Arial" panose="020B0604020202020204" pitchFamily="34" charset="0"/>
              </a:rPr>
              <a:t>里</a:t>
            </a:r>
            <a:r>
              <a:rPr lang="zh-TW" altLang="zh-TW" dirty="0">
                <a:solidFill>
                  <a:srgbClr val="000066"/>
                </a:solidFill>
                <a:latin typeface="Arial" panose="020B0604020202020204" pitchFamily="34" charset="0"/>
                <a:ea typeface="華康中圓體" panose="020F0509000000000000" pitchFamily="49" charset="-120"/>
                <a:cs typeface="Arial" panose="020B0604020202020204" pitchFamily="34" charset="0"/>
              </a:rPr>
              <a:t>亞就是首見於西方地圖的太平洋島嶼</a:t>
            </a:r>
            <a:r>
              <a:rPr lang="en-US" altLang="zh-TW" dirty="0">
                <a:solidFill>
                  <a:srgbClr val="000066"/>
                </a:solidFill>
                <a:latin typeface="Arial" panose="020B0604020202020204" pitchFamily="34" charset="0"/>
                <a:ea typeface="Arial Unicode MS" panose="020B0604020202020204" pitchFamily="34" charset="-120"/>
                <a:cs typeface="Arial" panose="020B0604020202020204" pitchFamily="34" charset="0"/>
              </a:rPr>
              <a:t>──</a:t>
            </a:r>
            <a:r>
              <a:rPr lang="zh-TW" altLang="zh-TW" dirty="0">
                <a:solidFill>
                  <a:srgbClr val="000066"/>
                </a:solidFill>
                <a:latin typeface="Arial" panose="020B0604020202020204" pitchFamily="34" charset="0"/>
                <a:ea typeface="華康中圓體" panose="020F0509000000000000" pitchFamily="49" charset="-120"/>
                <a:cs typeface="Arial" panose="020B0604020202020204" pitchFamily="34" charset="0"/>
              </a:rPr>
              <a:t>大洋島</a:t>
            </a:r>
            <a:r>
              <a:rPr lang="zh-TW" altLang="en-US" dirty="0">
                <a:solidFill>
                  <a:srgbClr val="000066"/>
                </a:solidFill>
                <a:latin typeface="Arial" panose="020B0604020202020204" pitchFamily="34" charset="0"/>
                <a:ea typeface="華康中圓體" panose="020F0509000000000000" pitchFamily="49" charset="-120"/>
                <a:cs typeface="Arial" panose="020B0604020202020204" pitchFamily="34" charset="0"/>
              </a:rPr>
              <a:t>，就是</a:t>
            </a:r>
            <a:r>
              <a:rPr lang="zh-TW" altLang="zh-TW" dirty="0">
                <a:solidFill>
                  <a:srgbClr val="000066"/>
                </a:solidFill>
                <a:latin typeface="Arial" panose="020B0604020202020204" pitchFamily="34" charset="0"/>
                <a:ea typeface="華康中圓體" panose="020F0509000000000000" pitchFamily="49" charset="-120"/>
                <a:cs typeface="Arial" panose="020B0604020202020204" pitchFamily="34" charset="0"/>
              </a:rPr>
              <a:t>台灣。因此菲森認定</a:t>
            </a:r>
            <a:r>
              <a:rPr lang="zh-TW" altLang="en-US" dirty="0">
                <a:solidFill>
                  <a:srgbClr val="000066"/>
                </a:solidFill>
                <a:latin typeface="Arial" panose="020B0604020202020204" pitchFamily="34" charset="0"/>
                <a:ea typeface="華康中圓體" panose="020F0509000000000000" pitchFamily="49" charset="-120"/>
                <a:cs typeface="Arial" panose="020B0604020202020204" pitchFamily="34" charset="0"/>
              </a:rPr>
              <a:t>，</a:t>
            </a:r>
            <a:r>
              <a:rPr lang="zh-TW" altLang="zh-TW" dirty="0">
                <a:solidFill>
                  <a:srgbClr val="000066"/>
                </a:solidFill>
                <a:latin typeface="Arial" panose="020B0604020202020204" pitchFamily="34" charset="0"/>
                <a:ea typeface="華康中圓體" panose="020F0509000000000000" pitchFamily="49" charset="-120"/>
                <a:cs typeface="Arial" panose="020B0604020202020204" pitchFamily="34" charset="0"/>
              </a:rPr>
              <a:t>亞特</a:t>
            </a:r>
            <a:r>
              <a:rPr lang="zh-TW" altLang="en-US" dirty="0">
                <a:solidFill>
                  <a:srgbClr val="000066"/>
                </a:solidFill>
                <a:latin typeface="華康細圓體" panose="020F0309000000000000" pitchFamily="49" charset="-120"/>
                <a:ea typeface="華康細圓體" panose="020F0309000000000000" pitchFamily="49" charset="-120"/>
              </a:rPr>
              <a:t>蘭</a:t>
            </a:r>
            <a:r>
              <a:rPr lang="zh-TW" altLang="zh-TW" dirty="0">
                <a:solidFill>
                  <a:srgbClr val="000066"/>
                </a:solidFill>
                <a:latin typeface="Arial" panose="020B0604020202020204" pitchFamily="34" charset="0"/>
                <a:ea typeface="華康中圓體" panose="020F0509000000000000" pitchFamily="49" charset="-120"/>
                <a:cs typeface="Arial" panose="020B0604020202020204" pitchFamily="34" charset="0"/>
              </a:rPr>
              <a:t>提斯</a:t>
            </a:r>
            <a:r>
              <a:rPr lang="zh-TW" altLang="zh-TW" dirty="0">
                <a:solidFill>
                  <a:srgbClr val="000066"/>
                </a:solidFill>
                <a:latin typeface="華康中圓體" panose="020F0509000000000000" pitchFamily="49" charset="-120"/>
                <a:ea typeface="華康中圓體" panose="020F0509000000000000" pitchFamily="49" charset="-120"/>
                <a:cs typeface="Arial" panose="020B0604020202020204" pitchFamily="34" charset="0"/>
              </a:rPr>
              <a:t>遺</a:t>
            </a:r>
            <a:r>
              <a:rPr lang="zh-TW" altLang="zh-TW" dirty="0">
                <a:solidFill>
                  <a:srgbClr val="000066"/>
                </a:solidFill>
                <a:latin typeface="Arial" panose="020B0604020202020204" pitchFamily="34" charset="0"/>
                <a:ea typeface="華康中圓體" panose="020F0509000000000000" pitchFamily="49" charset="-120"/>
                <a:cs typeface="Arial" panose="020B0604020202020204" pitchFamily="34" charset="0"/>
              </a:rPr>
              <a:t>留的安提</a:t>
            </a:r>
            <a:r>
              <a:rPr lang="zh-TW" altLang="en-US" dirty="0">
                <a:solidFill>
                  <a:srgbClr val="000066"/>
                </a:solidFill>
                <a:latin typeface="Arial" panose="020B0604020202020204" pitchFamily="34" charset="0"/>
                <a:ea typeface="華康中圓體" panose="020F0509000000000000" pitchFamily="49" charset="-120"/>
                <a:cs typeface="Arial" panose="020B0604020202020204" pitchFamily="34" charset="0"/>
              </a:rPr>
              <a:t>里</a:t>
            </a:r>
            <a:r>
              <a:rPr lang="zh-TW" altLang="zh-TW" dirty="0">
                <a:solidFill>
                  <a:srgbClr val="000066"/>
                </a:solidFill>
                <a:latin typeface="Arial" panose="020B0604020202020204" pitchFamily="34" charset="0"/>
                <a:ea typeface="華康中圓體" panose="020F0509000000000000" pitchFamily="49" charset="-120"/>
                <a:cs typeface="Arial" panose="020B0604020202020204" pitchFamily="34" charset="0"/>
              </a:rPr>
              <a:t>亞就是台灣島</a:t>
            </a:r>
            <a:r>
              <a:rPr lang="zh-TW" altLang="en-US" dirty="0">
                <a:solidFill>
                  <a:srgbClr val="000066"/>
                </a:solidFill>
                <a:latin typeface="華康中圓體" panose="020F0509000000000000" pitchFamily="49" charset="-120"/>
                <a:ea typeface="華康中圓體" panose="020F0509000000000000" pitchFamily="49" charset="-120"/>
              </a:rPr>
              <a:t>。</a:t>
            </a:r>
          </a:p>
        </p:txBody>
      </p:sp>
    </p:spTree>
    <p:extLst>
      <p:ext uri="{BB962C8B-B14F-4D97-AF65-F5344CB8AC3E}">
        <p14:creationId xmlns:p14="http://schemas.microsoft.com/office/powerpoint/2010/main" val="4253073323"/>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ctrTitle"/>
          </p:nvPr>
        </p:nvSpPr>
        <p:spPr>
          <a:xfrm>
            <a:off x="686717" y="5117637"/>
            <a:ext cx="11090172" cy="1498896"/>
          </a:xfrm>
        </p:spPr>
        <p:txBody>
          <a:bodyPr>
            <a:noAutofit/>
          </a:bodyPr>
          <a:lstStyle/>
          <a:p>
            <a:pPr algn="just" hangingPunct="0">
              <a:lnSpc>
                <a:spcPts val="3600"/>
              </a:lnSpc>
            </a:pPr>
            <a:r>
              <a:rPr lang="en-US" altLang="zh-TW"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1868</a:t>
            </a:r>
            <a:r>
              <a:rPr lang="zh-TW" altLang="en-US"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年英國人邱池沃德在印度寺院發現</a:t>
            </a:r>
            <a:r>
              <a:rPr lang="zh-TW" altLang="en-US" sz="2800" kern="100" dirty="0">
                <a:solidFill>
                  <a:srgbClr val="000066"/>
                </a:solidFill>
                <a:latin typeface="Arial" panose="020B0604020202020204" pitchFamily="34" charset="0"/>
                <a:ea typeface="華康中圓體" panose="020F0509000000000000" pitchFamily="49" charset="-120"/>
                <a:cs typeface="Arial" panose="020B0604020202020204" pitchFamily="34" charset="0"/>
              </a:rPr>
              <a:t>有趣符號和插圖</a:t>
            </a:r>
            <a:r>
              <a:rPr lang="zh-TW" altLang="en-US"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的那卡爾文粘土書板。根據古蹟碑文和古書的記載，經過</a:t>
            </a:r>
            <a:r>
              <a:rPr lang="en-US" altLang="zh-TW"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50</a:t>
            </a:r>
            <a:r>
              <a:rPr lang="zh-TW" altLang="en-US"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年的研究，著作</a:t>
            </a:r>
            <a:r>
              <a:rPr lang="en-US" altLang="zh-TW"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a:t>
            </a:r>
            <a:r>
              <a:rPr lang="zh-TW" altLang="en-US"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消失的姆大陸</a:t>
            </a:r>
            <a:r>
              <a:rPr lang="en-US" altLang="zh-TW"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a:t>
            </a:r>
            <a:r>
              <a:rPr lang="zh-TW" altLang="en-US"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一書，向世人介紹一萬二千年前消失的</a:t>
            </a:r>
            <a:r>
              <a:rPr lang="en-US" altLang="zh-TW"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a:t>
            </a:r>
            <a:r>
              <a:rPr lang="zh-TW" altLang="en-US"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姆大陸</a:t>
            </a:r>
            <a:r>
              <a:rPr lang="en-US" altLang="zh-TW"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a:t>
            </a:r>
            <a:r>
              <a:rPr lang="zh-TW" altLang="en-US"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a:t>
            </a:r>
            <a:endParaRPr lang="zh-TW" altLang="en-US" sz="2800" dirty="0">
              <a:solidFill>
                <a:srgbClr val="000066"/>
              </a:solidFill>
              <a:latin typeface="華康中圓體" panose="020F0509000000000000" pitchFamily="49" charset="-120"/>
              <a:ea typeface="華康中圓體" panose="020F0509000000000000" pitchFamily="49" charset="-120"/>
            </a:endParaRPr>
          </a:p>
        </p:txBody>
      </p:sp>
      <p:sp>
        <p:nvSpPr>
          <p:cNvPr id="73733" name="Rectangle 6"/>
          <p:cNvSpPr>
            <a:spLocks noChangeArrowheads="1"/>
          </p:cNvSpPr>
          <p:nvPr/>
        </p:nvSpPr>
        <p:spPr bwMode="auto">
          <a:xfrm>
            <a:off x="341859" y="4686445"/>
            <a:ext cx="3272314" cy="559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ctr">
              <a:spcBef>
                <a:spcPct val="20000"/>
              </a:spcBef>
            </a:pPr>
            <a:r>
              <a:rPr lang="zh-TW" altLang="en-US" sz="2800" b="1" dirty="0">
                <a:solidFill>
                  <a:srgbClr val="3333FF"/>
                </a:solidFill>
                <a:latin typeface="華康標楷體" panose="03000509000000000000" pitchFamily="65" charset="-120"/>
                <a:ea typeface="華康標楷體" panose="03000509000000000000" pitchFamily="65" charset="-120"/>
              </a:rPr>
              <a:t>詹姆斯</a:t>
            </a:r>
            <a:r>
              <a:rPr lang="en-US" altLang="zh-TW" sz="2800" b="1" dirty="0">
                <a:solidFill>
                  <a:srgbClr val="3333FF"/>
                </a:solidFill>
                <a:latin typeface="華康標楷體" panose="03000509000000000000" pitchFamily="65" charset="-120"/>
                <a:ea typeface="華康標楷體" panose="03000509000000000000" pitchFamily="65" charset="-120"/>
              </a:rPr>
              <a:t>‧</a:t>
            </a:r>
            <a:r>
              <a:rPr lang="zh-TW" altLang="en-US" sz="2800" b="1" dirty="0">
                <a:solidFill>
                  <a:srgbClr val="3333FF"/>
                </a:solidFill>
                <a:latin typeface="華康標楷體" panose="03000509000000000000" pitchFamily="65" charset="-120"/>
                <a:ea typeface="華康標楷體" panose="03000509000000000000" pitchFamily="65" charset="-120"/>
              </a:rPr>
              <a:t>邱池沃德</a:t>
            </a:r>
          </a:p>
        </p:txBody>
      </p:sp>
      <p:sp>
        <p:nvSpPr>
          <p:cNvPr id="3" name="矩形 2"/>
          <p:cNvSpPr/>
          <p:nvPr/>
        </p:nvSpPr>
        <p:spPr>
          <a:xfrm>
            <a:off x="3137599" y="217496"/>
            <a:ext cx="7266574" cy="646331"/>
          </a:xfrm>
          <a:prstGeom prst="rect">
            <a:avLst/>
          </a:prstGeom>
        </p:spPr>
        <p:txBody>
          <a:bodyPr wrap="square">
            <a:spAutoFit/>
          </a:bodyPr>
          <a:lstStyle/>
          <a:p>
            <a:pPr algn="ctr"/>
            <a:r>
              <a:rPr lang="zh-TW" altLang="en-US" sz="3600" dirty="0">
                <a:solidFill>
                  <a:srgbClr val="A50021"/>
                </a:solidFill>
                <a:latin typeface="華康中特圓體" panose="020F0809000000000000" pitchFamily="49" charset="-120"/>
                <a:ea typeface="華康中特圓體" panose="020F0809000000000000" pitchFamily="49" charset="-120"/>
              </a:rPr>
              <a:t>邱池沃德著作</a:t>
            </a:r>
            <a:r>
              <a:rPr lang="en-US" altLang="zh-TW" sz="3600" dirty="0">
                <a:solidFill>
                  <a:srgbClr val="A50021"/>
                </a:solidFill>
                <a:latin typeface="華康中特圓體" panose="020F0809000000000000" pitchFamily="49" charset="-120"/>
                <a:ea typeface="華康中特圓體" panose="020F0809000000000000" pitchFamily="49" charset="-120"/>
              </a:rPr>
              <a:t>《</a:t>
            </a:r>
            <a:r>
              <a:rPr lang="zh-TW" altLang="en-US" sz="3600" dirty="0">
                <a:solidFill>
                  <a:srgbClr val="A50021"/>
                </a:solidFill>
                <a:latin typeface="華康中特圓體" panose="020F0809000000000000" pitchFamily="49" charset="-120"/>
                <a:ea typeface="華康中特圓體" panose="020F0809000000000000" pitchFamily="49" charset="-120"/>
              </a:rPr>
              <a:t>消失的姆大陸</a:t>
            </a:r>
            <a:r>
              <a:rPr lang="en-US" altLang="zh-TW" sz="3600" dirty="0">
                <a:solidFill>
                  <a:srgbClr val="A50021"/>
                </a:solidFill>
                <a:latin typeface="華康中特圓體" panose="020F0809000000000000" pitchFamily="49" charset="-120"/>
                <a:ea typeface="華康中特圓體" panose="020F0809000000000000" pitchFamily="49" charset="-120"/>
              </a:rPr>
              <a:t>》</a:t>
            </a:r>
            <a:endParaRPr lang="zh-TW" altLang="en-US" sz="3600" dirty="0">
              <a:solidFill>
                <a:srgbClr val="A50021"/>
              </a:solidFill>
              <a:latin typeface="華康中特圓體" panose="020F0809000000000000" pitchFamily="49" charset="-120"/>
              <a:ea typeface="華康中特圓體" panose="020F0809000000000000" pitchFamily="49" charset="-120"/>
            </a:endParaRPr>
          </a:p>
        </p:txBody>
      </p:sp>
      <p:pic>
        <p:nvPicPr>
          <p:cNvPr id="5" name="圖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6577" y="863827"/>
            <a:ext cx="8413376" cy="3822618"/>
          </a:xfrm>
          <a:prstGeom prst="rect">
            <a:avLst/>
          </a:prstGeom>
        </p:spPr>
      </p:pic>
      <p:sp>
        <p:nvSpPr>
          <p:cNvPr id="6" name="矩形 5"/>
          <p:cNvSpPr/>
          <p:nvPr/>
        </p:nvSpPr>
        <p:spPr>
          <a:xfrm>
            <a:off x="4833417" y="4686445"/>
            <a:ext cx="5570756" cy="523220"/>
          </a:xfrm>
          <a:prstGeom prst="rect">
            <a:avLst/>
          </a:prstGeom>
        </p:spPr>
        <p:txBody>
          <a:bodyPr wrap="none">
            <a:spAutoFit/>
          </a:bodyPr>
          <a:lstStyle/>
          <a:p>
            <a:r>
              <a:rPr lang="zh-TW" altLang="zh-TW" sz="2800" b="1" dirty="0">
                <a:solidFill>
                  <a:srgbClr val="3333FF"/>
                </a:solidFill>
                <a:latin typeface="華康標楷體" panose="03000509000000000000" pitchFamily="65" charset="-120"/>
                <a:ea typeface="華康標楷體" panose="03000509000000000000" pitchFamily="65" charset="-120"/>
                <a:cs typeface="Times New Roman" panose="02020603050405020304" pitchFamily="18" charset="0"/>
              </a:rPr>
              <a:t>邱池沃德解讀印度粘土書板的圖像</a:t>
            </a:r>
            <a:endParaRPr lang="zh-TW" altLang="en-US" sz="2800" b="1" dirty="0">
              <a:solidFill>
                <a:srgbClr val="3333FF"/>
              </a:solidFill>
              <a:latin typeface="華康標楷體" panose="03000509000000000000" pitchFamily="65" charset="-120"/>
              <a:ea typeface="華康標楷體" panose="03000509000000000000" pitchFamily="65" charset="-120"/>
            </a:endParaRPr>
          </a:p>
        </p:txBody>
      </p:sp>
      <p:pic>
        <p:nvPicPr>
          <p:cNvPr id="7" name="圖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169" y="677259"/>
            <a:ext cx="2925694" cy="3978257"/>
          </a:xfrm>
          <a:prstGeom prst="rect">
            <a:avLst/>
          </a:prstGeom>
          <a:ln w="6350">
            <a:solidFill>
              <a:schemeClr val="tx1"/>
            </a:solidFill>
          </a:ln>
        </p:spPr>
      </p:pic>
    </p:spTree>
    <p:extLst>
      <p:ext uri="{BB962C8B-B14F-4D97-AF65-F5344CB8AC3E}">
        <p14:creationId xmlns:p14="http://schemas.microsoft.com/office/powerpoint/2010/main" val="1086288677"/>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1804940" y="6225009"/>
            <a:ext cx="8670047" cy="546652"/>
          </a:xfrm>
        </p:spPr>
        <p:txBody>
          <a:bodyPr>
            <a:normAutofit/>
          </a:bodyPr>
          <a:lstStyle/>
          <a:p>
            <a:pPr algn="ctr"/>
            <a:r>
              <a:rPr lang="en-US" altLang="zh-TW" sz="2800" b="1" dirty="0">
                <a:solidFill>
                  <a:srgbClr val="3333FF"/>
                </a:solidFill>
                <a:latin typeface="華康標楷體" panose="03000509000000000000" pitchFamily="65" charset="-120"/>
                <a:ea typeface="華康標楷體" panose="03000509000000000000" pitchFamily="65" charset="-120"/>
              </a:rPr>
              <a:t>1424</a:t>
            </a:r>
            <a:r>
              <a:rPr lang="zh-TW" altLang="en-US" sz="2800" b="1" dirty="0">
                <a:solidFill>
                  <a:srgbClr val="3333FF"/>
                </a:solidFill>
                <a:latin typeface="華康標楷體" panose="03000509000000000000" pitchFamily="65" charset="-120"/>
                <a:ea typeface="華康標楷體" panose="03000509000000000000" pitchFamily="65" charset="-120"/>
              </a:rPr>
              <a:t>年繪製的海圖安提里亞對照台灣河川地圖</a:t>
            </a:r>
          </a:p>
        </p:txBody>
      </p:sp>
      <p:sp>
        <p:nvSpPr>
          <p:cNvPr id="5" name="Rectangle 2"/>
          <p:cNvSpPr txBox="1">
            <a:spLocks noChangeArrowheads="1"/>
          </p:cNvSpPr>
          <p:nvPr/>
        </p:nvSpPr>
        <p:spPr>
          <a:xfrm>
            <a:off x="2631641" y="66675"/>
            <a:ext cx="7532492" cy="6477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3600" dirty="0">
                <a:solidFill>
                  <a:srgbClr val="A50021"/>
                </a:solidFill>
                <a:latin typeface="華康中特圓體" panose="020F0809000000000000" pitchFamily="49" charset="-120"/>
                <a:ea typeface="華康中特圓體" panose="020F0809000000000000" pitchFamily="49" charset="-120"/>
              </a:rPr>
              <a:t>古海圖安提里亞與台灣島相似</a:t>
            </a:r>
          </a:p>
        </p:txBody>
      </p:sp>
      <p:sp>
        <p:nvSpPr>
          <p:cNvPr id="6" name="Rectangle 2"/>
          <p:cNvSpPr txBox="1">
            <a:spLocks noChangeArrowheads="1"/>
          </p:cNvSpPr>
          <p:nvPr/>
        </p:nvSpPr>
        <p:spPr>
          <a:xfrm>
            <a:off x="7094397" y="6311348"/>
            <a:ext cx="2927652" cy="5466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zh-TW" altLang="en-US" sz="2800" dirty="0">
              <a:solidFill>
                <a:srgbClr val="3333FF"/>
              </a:solidFill>
              <a:latin typeface="華康標楷體" panose="03000509000000000000" pitchFamily="65" charset="-120"/>
              <a:ea typeface="華康標楷體" panose="03000509000000000000" pitchFamily="65" charset="-120"/>
            </a:endParaRPr>
          </a:p>
        </p:txBody>
      </p:sp>
      <p:pic>
        <p:nvPicPr>
          <p:cNvPr id="3" name="圖片 2" descr="一張含有 文字, 地圖, 字型 的圖片&#10;&#10;AI 產生的內容可能不正確。">
            <a:extLst>
              <a:ext uri="{FF2B5EF4-FFF2-40B4-BE49-F238E27FC236}">
                <a16:creationId xmlns:a16="http://schemas.microsoft.com/office/drawing/2014/main" id="{A5681FA9-C321-F27F-8496-FF1095844E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5739" y="714375"/>
            <a:ext cx="4144506" cy="5530298"/>
          </a:xfrm>
          <a:prstGeom prst="rect">
            <a:avLst/>
          </a:prstGeom>
          <a:ln w="12700">
            <a:solidFill>
              <a:schemeClr val="tx1"/>
            </a:solidFill>
          </a:ln>
        </p:spPr>
      </p:pic>
      <p:pic>
        <p:nvPicPr>
          <p:cNvPr id="9" name="圖片 8" descr="一張含有 地圖, 文字, 地圖集, 圖表 的圖片&#10;&#10;AI 產生的內容可能不正確。">
            <a:extLst>
              <a:ext uri="{FF2B5EF4-FFF2-40B4-BE49-F238E27FC236}">
                <a16:creationId xmlns:a16="http://schemas.microsoft.com/office/drawing/2014/main" id="{44E41065-0A29-65DE-56A8-8F539707E9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3722" y="714375"/>
            <a:ext cx="4211265" cy="5530298"/>
          </a:xfrm>
          <a:prstGeom prst="rect">
            <a:avLst/>
          </a:prstGeom>
          <a:ln w="12700">
            <a:solidFill>
              <a:schemeClr val="tx1"/>
            </a:solidFill>
          </a:ln>
        </p:spPr>
      </p:pic>
    </p:spTree>
    <p:extLst>
      <p:ext uri="{BB962C8B-B14F-4D97-AF65-F5344CB8AC3E}">
        <p14:creationId xmlns:p14="http://schemas.microsoft.com/office/powerpoint/2010/main" val="1917861416"/>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174660" y="469312"/>
            <a:ext cx="11472862" cy="64928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de-DE" sz="3600" dirty="0">
                <a:solidFill>
                  <a:srgbClr val="A50021"/>
                </a:solidFill>
                <a:latin typeface="華康中特圓體" panose="020F0809000000000000" pitchFamily="49" charset="-120"/>
                <a:ea typeface="華康中特圓體" panose="020F0809000000000000" pitchFamily="49" charset="-120"/>
              </a:rPr>
              <a:t>考古學家</a:t>
            </a:r>
            <a:r>
              <a:rPr lang="zh-TW" altLang="en-US" sz="3600" dirty="0">
                <a:solidFill>
                  <a:srgbClr val="A50021"/>
                </a:solidFill>
                <a:latin typeface="華康中特圓體" panose="020F0809000000000000" pitchFamily="49" charset="-120"/>
                <a:ea typeface="華康中特圓體" panose="020F0809000000000000" pitchFamily="49" charset="-120"/>
              </a:rPr>
              <a:t>推測亞特蘭提斯和姆大陸是同一個大陸</a:t>
            </a:r>
          </a:p>
        </p:txBody>
      </p:sp>
      <p:sp>
        <p:nvSpPr>
          <p:cNvPr id="8" name="矩形 7"/>
          <p:cNvSpPr/>
          <p:nvPr/>
        </p:nvSpPr>
        <p:spPr>
          <a:xfrm>
            <a:off x="6474881" y="1317176"/>
            <a:ext cx="4307986" cy="4679423"/>
          </a:xfrm>
          <a:prstGeom prst="rect">
            <a:avLst/>
          </a:prstGeom>
        </p:spPr>
        <p:txBody>
          <a:bodyPr wrap="square">
            <a:spAutoFit/>
          </a:bodyPr>
          <a:lstStyle/>
          <a:p>
            <a:pPr algn="just" hangingPunct="0">
              <a:lnSpc>
                <a:spcPts val="3600"/>
              </a:lnSpc>
            </a:pPr>
            <a:r>
              <a:rPr lang="zh-TW" altLang="zh-TW" sz="2800" dirty="0">
                <a:solidFill>
                  <a:srgbClr val="000066"/>
                </a:solidFill>
                <a:latin typeface="華康中圓體" panose="020F0509000000000000" pitchFamily="49" charset="-120"/>
                <a:ea typeface="華康中圓體" panose="020F0509000000000000" pitchFamily="49" charset="-120"/>
              </a:rPr>
              <a:t>十九世紀著名的德國業餘考古學家</a:t>
            </a:r>
            <a:r>
              <a:rPr lang="zh-TW" altLang="de-DE" sz="2800" dirty="0">
                <a:solidFill>
                  <a:srgbClr val="000066"/>
                </a:solidFill>
                <a:latin typeface="華康中圓體" panose="020F0509000000000000" pitchFamily="49" charset="-120"/>
                <a:ea typeface="華康中圓體" panose="020F0509000000000000" pitchFamily="49" charset="-120"/>
              </a:rPr>
              <a:t>亨利希</a:t>
            </a:r>
            <a:r>
              <a:rPr lang="zh-TW" altLang="de-DE"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a:t>
            </a:r>
            <a:r>
              <a:rPr lang="zh-TW" altLang="de-DE" sz="2800" dirty="0">
                <a:solidFill>
                  <a:srgbClr val="000066"/>
                </a:solidFill>
                <a:latin typeface="華康中圓體" panose="020F0509000000000000" pitchFamily="49" charset="-120"/>
                <a:ea typeface="華康中圓體" panose="020F0509000000000000" pitchFamily="49" charset="-120"/>
              </a:rPr>
              <a:t>施</a:t>
            </a:r>
            <a:r>
              <a:rPr lang="zh-TW" altLang="en-US" sz="2800" dirty="0">
                <a:solidFill>
                  <a:srgbClr val="000066"/>
                </a:solidFill>
                <a:latin typeface="華康中圓體" panose="020F0509000000000000" pitchFamily="49" charset="-120"/>
                <a:ea typeface="華康中圓體" panose="020F0509000000000000" pitchFamily="49" charset="-120"/>
              </a:rPr>
              <a:t>里</a:t>
            </a:r>
            <a:r>
              <a:rPr lang="zh-TW" altLang="de-DE" sz="2800" dirty="0">
                <a:solidFill>
                  <a:srgbClr val="000066"/>
                </a:solidFill>
                <a:latin typeface="華康中圓體" panose="020F0509000000000000" pitchFamily="49" charset="-120"/>
                <a:ea typeface="華康中圓體" panose="020F0509000000000000" pitchFamily="49" charset="-120"/>
              </a:rPr>
              <a:t>曼</a:t>
            </a:r>
            <a:r>
              <a:rPr lang="zh-TW" altLang="zh-TW" sz="2800" dirty="0">
                <a:solidFill>
                  <a:srgbClr val="000066"/>
                </a:solidFill>
                <a:latin typeface="華康中圓體" panose="020F0509000000000000" pitchFamily="49" charset="-120"/>
                <a:ea typeface="華康中圓體" panose="020F0509000000000000" pitchFamily="49" charset="-120"/>
              </a:rPr>
              <a:t>一生投身於考古事業。施</a:t>
            </a:r>
            <a:r>
              <a:rPr lang="zh-TW" altLang="en-US" sz="2800" dirty="0">
                <a:solidFill>
                  <a:srgbClr val="000066"/>
                </a:solidFill>
                <a:latin typeface="華康中圓體" panose="020F0509000000000000" pitchFamily="49" charset="-120"/>
                <a:ea typeface="華康中圓體" panose="020F0509000000000000" pitchFamily="49" charset="-120"/>
              </a:rPr>
              <a:t>里</a:t>
            </a:r>
            <a:r>
              <a:rPr lang="zh-TW" altLang="zh-TW" sz="2800" dirty="0">
                <a:solidFill>
                  <a:srgbClr val="000066"/>
                </a:solidFill>
                <a:latin typeface="華康中圓體" panose="020F0509000000000000" pitchFamily="49" charset="-120"/>
                <a:ea typeface="華康中圓體" panose="020F0509000000000000" pitchFamily="49" charset="-120"/>
              </a:rPr>
              <a:t>曼挖掘特洛伊</a:t>
            </a:r>
            <a:r>
              <a:rPr lang="zh-TW" altLang="zh-TW" sz="2800" dirty="0">
                <a:solidFill>
                  <a:srgbClr val="000066"/>
                </a:solidFill>
                <a:latin typeface="華康細圓體" panose="020F0309000000000000" pitchFamily="49" charset="-120"/>
                <a:ea typeface="華康細圓體" panose="020F0309000000000000" pitchFamily="49" charset="-120"/>
              </a:rPr>
              <a:t>遺</a:t>
            </a:r>
            <a:r>
              <a:rPr lang="zh-TW" altLang="zh-TW" sz="2800" dirty="0">
                <a:solidFill>
                  <a:srgbClr val="000066"/>
                </a:solidFill>
                <a:latin typeface="華康中圓體" panose="020F0509000000000000" pitchFamily="49" charset="-120"/>
                <a:ea typeface="華康中圓體" panose="020F0509000000000000" pitchFamily="49" charset="-120"/>
              </a:rPr>
              <a:t>跡出土</a:t>
            </a:r>
            <a:r>
              <a:rPr lang="zh-TW" altLang="en-US" sz="2800" dirty="0">
                <a:solidFill>
                  <a:srgbClr val="000066"/>
                </a:solidFill>
                <a:latin typeface="華康中圓體" panose="020F0509000000000000" pitchFamily="49" charset="-120"/>
                <a:ea typeface="華康中圓體" panose="020F0509000000000000" pitchFamily="49" charset="-120"/>
              </a:rPr>
              <a:t>，</a:t>
            </a:r>
            <a:r>
              <a:rPr lang="zh-TW" altLang="zh-TW" sz="2800" dirty="0">
                <a:solidFill>
                  <a:srgbClr val="000066"/>
                </a:solidFill>
                <a:latin typeface="華康中圓體" panose="020F0509000000000000" pitchFamily="49" charset="-120"/>
                <a:ea typeface="華康中圓體" panose="020F0509000000000000" pitchFamily="49" charset="-120"/>
              </a:rPr>
              <a:t>造成大眾的轟動</a:t>
            </a:r>
            <a:r>
              <a:rPr lang="zh-TW" altLang="en-US" sz="2800" dirty="0">
                <a:solidFill>
                  <a:srgbClr val="000066"/>
                </a:solidFill>
                <a:latin typeface="華康中圓體" panose="020F0509000000000000" pitchFamily="49" charset="-120"/>
                <a:ea typeface="華康中圓體" panose="020F0509000000000000" pitchFamily="49" charset="-120"/>
              </a:rPr>
              <a:t>，</a:t>
            </a:r>
            <a:r>
              <a:rPr lang="zh-TW" altLang="zh-TW" sz="2800" dirty="0">
                <a:solidFill>
                  <a:srgbClr val="000066"/>
                </a:solidFill>
                <a:latin typeface="華康中圓體" panose="020F0509000000000000" pitchFamily="49" charset="-120"/>
                <a:ea typeface="華康中圓體" panose="020F0509000000000000" pitchFamily="49" charset="-120"/>
              </a:rPr>
              <a:t>成為世界名人。施</a:t>
            </a:r>
            <a:r>
              <a:rPr lang="zh-TW" altLang="en-US" sz="2800" dirty="0">
                <a:solidFill>
                  <a:srgbClr val="000066"/>
                </a:solidFill>
                <a:latin typeface="華康中圓體" panose="020F0509000000000000" pitchFamily="49" charset="-120"/>
                <a:ea typeface="華康中圓體" panose="020F0509000000000000" pitchFamily="49" charset="-120"/>
              </a:rPr>
              <a:t>里</a:t>
            </a:r>
            <a:r>
              <a:rPr lang="zh-TW" altLang="zh-TW" sz="2800" dirty="0">
                <a:solidFill>
                  <a:srgbClr val="000066"/>
                </a:solidFill>
                <a:latin typeface="華康中圓體" panose="020F0509000000000000" pitchFamily="49" charset="-120"/>
                <a:ea typeface="華康中圓體" panose="020F0509000000000000" pitchFamily="49" charset="-120"/>
              </a:rPr>
              <a:t>曼根據《特洛亞諾古抄本》和《拉薩紀錄》兩本紀錄的明顯記載</a:t>
            </a:r>
            <a:r>
              <a:rPr lang="zh-TW" altLang="en-US" sz="2800" dirty="0">
                <a:solidFill>
                  <a:srgbClr val="000066"/>
                </a:solidFill>
                <a:latin typeface="華康中圓體" panose="020F0509000000000000" pitchFamily="49" charset="-120"/>
                <a:ea typeface="華康中圓體" panose="020F0509000000000000" pitchFamily="49" charset="-120"/>
              </a:rPr>
              <a:t>，</a:t>
            </a:r>
            <a:r>
              <a:rPr lang="zh-TW" altLang="zh-TW" sz="2800" dirty="0">
                <a:solidFill>
                  <a:srgbClr val="000066"/>
                </a:solidFill>
                <a:latin typeface="華康中圓體" panose="020F0509000000000000" pitchFamily="49" charset="-120"/>
                <a:ea typeface="華康中圓體" panose="020F0509000000000000" pitchFamily="49" charset="-120"/>
              </a:rPr>
              <a:t>也推測亞特</a:t>
            </a:r>
            <a:r>
              <a:rPr lang="zh-TW" altLang="en-US" sz="2800" dirty="0">
                <a:solidFill>
                  <a:srgbClr val="000066"/>
                </a:solidFill>
                <a:latin typeface="華康細圓體" panose="020F0309000000000000" pitchFamily="49" charset="-120"/>
                <a:ea typeface="華康細圓體" panose="020F0309000000000000" pitchFamily="49" charset="-120"/>
              </a:rPr>
              <a:t>蘭</a:t>
            </a:r>
            <a:r>
              <a:rPr lang="zh-TW" altLang="zh-TW" sz="2800" dirty="0">
                <a:solidFill>
                  <a:srgbClr val="000066"/>
                </a:solidFill>
                <a:latin typeface="華康中圓體" panose="020F0509000000000000" pitchFamily="49" charset="-120"/>
                <a:ea typeface="華康中圓體" panose="020F0509000000000000" pitchFamily="49" charset="-120"/>
              </a:rPr>
              <a:t>提斯和姆大陸應是同一個大陸。</a:t>
            </a:r>
            <a:endParaRPr lang="zh-TW" altLang="en-US" sz="2800" dirty="0">
              <a:solidFill>
                <a:srgbClr val="000066"/>
              </a:solidFill>
              <a:latin typeface="華康中圓體" panose="020F0509000000000000" pitchFamily="49" charset="-120"/>
              <a:ea typeface="華康中圓體" panose="020F0509000000000000" pitchFamily="49" charset="-120"/>
            </a:endParaRPr>
          </a:p>
        </p:txBody>
      </p:sp>
      <p:pic>
        <p:nvPicPr>
          <p:cNvPr id="2"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0847" y="1322579"/>
            <a:ext cx="3546024" cy="4796554"/>
          </a:xfrm>
          <a:prstGeom prst="rect">
            <a:avLst/>
          </a:prstGeom>
        </p:spPr>
      </p:pic>
      <p:sp>
        <p:nvSpPr>
          <p:cNvPr id="4" name="矩形 3"/>
          <p:cNvSpPr/>
          <p:nvPr/>
        </p:nvSpPr>
        <p:spPr>
          <a:xfrm>
            <a:off x="1776626" y="6119133"/>
            <a:ext cx="4134465" cy="523220"/>
          </a:xfrm>
          <a:prstGeom prst="rect">
            <a:avLst/>
          </a:prstGeom>
        </p:spPr>
        <p:txBody>
          <a:bodyPr wrap="none">
            <a:spAutoFit/>
          </a:bodyPr>
          <a:lstStyle/>
          <a:p>
            <a:r>
              <a:rPr lang="zh-TW" altLang="zh-TW" sz="2800" b="1" dirty="0">
                <a:solidFill>
                  <a:srgbClr val="3333FF"/>
                </a:solidFill>
                <a:latin typeface="華康標楷體" panose="03000509000000000000" pitchFamily="65" charset="-120"/>
                <a:ea typeface="華康標楷體" panose="03000509000000000000" pitchFamily="65" charset="-120"/>
              </a:rPr>
              <a:t>考古學家</a:t>
            </a:r>
            <a:r>
              <a:rPr lang="zh-TW" altLang="de-DE" sz="2800" b="1" dirty="0">
                <a:solidFill>
                  <a:srgbClr val="3333FF"/>
                </a:solidFill>
                <a:latin typeface="華康標楷體" panose="03000509000000000000" pitchFamily="65" charset="-120"/>
                <a:ea typeface="華康標楷體" panose="03000509000000000000" pitchFamily="65" charset="-120"/>
              </a:rPr>
              <a:t>亨利希</a:t>
            </a:r>
            <a:r>
              <a:rPr lang="zh-TW" altLang="de-DE" sz="2800" b="1" dirty="0">
                <a:solidFill>
                  <a:srgbClr val="3333FF"/>
                </a:solidFill>
                <a:latin typeface="華康標楷體" panose="03000509000000000000" pitchFamily="65" charset="-120"/>
                <a:ea typeface="華康標楷體" panose="03000509000000000000" pitchFamily="65" charset="-120"/>
                <a:cs typeface="Arial" panose="020B0604020202020204" pitchFamily="34" charset="0"/>
              </a:rPr>
              <a:t>∙</a:t>
            </a:r>
            <a:r>
              <a:rPr lang="zh-TW" altLang="de-DE" sz="2800" b="1" dirty="0">
                <a:solidFill>
                  <a:srgbClr val="3333FF"/>
                </a:solidFill>
                <a:latin typeface="華康標楷體" panose="03000509000000000000" pitchFamily="65" charset="-120"/>
                <a:ea typeface="華康標楷體" panose="03000509000000000000" pitchFamily="65" charset="-120"/>
              </a:rPr>
              <a:t>施</a:t>
            </a:r>
            <a:r>
              <a:rPr lang="zh-TW" altLang="en-US" sz="2800" b="1" dirty="0">
                <a:solidFill>
                  <a:srgbClr val="3333FF"/>
                </a:solidFill>
                <a:latin typeface="華康標楷體" panose="03000509000000000000" pitchFamily="65" charset="-120"/>
                <a:ea typeface="華康標楷體" panose="03000509000000000000" pitchFamily="65" charset="-120"/>
              </a:rPr>
              <a:t>里</a:t>
            </a:r>
            <a:r>
              <a:rPr lang="zh-TW" altLang="de-DE" sz="2800" b="1" dirty="0">
                <a:solidFill>
                  <a:srgbClr val="3333FF"/>
                </a:solidFill>
                <a:latin typeface="華康標楷體" panose="03000509000000000000" pitchFamily="65" charset="-120"/>
                <a:ea typeface="華康標楷體" panose="03000509000000000000" pitchFamily="65" charset="-120"/>
              </a:rPr>
              <a:t>曼</a:t>
            </a:r>
            <a:endParaRPr lang="zh-TW" altLang="en-US" sz="2800" b="1" dirty="0">
              <a:solidFill>
                <a:srgbClr val="3333FF"/>
              </a:solidFill>
              <a:latin typeface="華康標楷體" panose="03000509000000000000" pitchFamily="65" charset="-120"/>
              <a:ea typeface="華康標楷體" panose="03000509000000000000" pitchFamily="65" charset="-120"/>
            </a:endParaRPr>
          </a:p>
        </p:txBody>
      </p:sp>
    </p:spTree>
    <p:extLst>
      <p:ext uri="{BB962C8B-B14F-4D97-AF65-F5344CB8AC3E}">
        <p14:creationId xmlns:p14="http://schemas.microsoft.com/office/powerpoint/2010/main" val="556751959"/>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856873" y="344065"/>
            <a:ext cx="10478253" cy="646331"/>
          </a:xfrm>
          <a:prstGeom prst="rect">
            <a:avLst/>
          </a:prstGeom>
        </p:spPr>
        <p:txBody>
          <a:bodyPr wrap="square">
            <a:spAutoFit/>
          </a:bodyPr>
          <a:lstStyle/>
          <a:p>
            <a:pPr algn="ctr"/>
            <a:r>
              <a:rPr lang="zh-TW" altLang="en-US" sz="3600" dirty="0">
                <a:solidFill>
                  <a:srgbClr val="A50021"/>
                </a:solidFill>
                <a:latin typeface="華康中特圓體" panose="020F0809000000000000" pitchFamily="49" charset="-120"/>
                <a:ea typeface="華康中特圓體" panose="020F0809000000000000" pitchFamily="49" charset="-120"/>
              </a:rPr>
              <a:t>文明大陸毀滅跡象共同點推測來自大海嘯</a:t>
            </a:r>
          </a:p>
        </p:txBody>
      </p:sp>
      <p:sp>
        <p:nvSpPr>
          <p:cNvPr id="5" name="文字方塊 4"/>
          <p:cNvSpPr txBox="1"/>
          <p:nvPr/>
        </p:nvSpPr>
        <p:spPr>
          <a:xfrm>
            <a:off x="7417836" y="990395"/>
            <a:ext cx="4474089" cy="5602752"/>
          </a:xfrm>
          <a:prstGeom prst="rect">
            <a:avLst/>
          </a:prstGeom>
          <a:noFill/>
        </p:spPr>
        <p:txBody>
          <a:bodyPr wrap="square" rtlCol="0">
            <a:spAutoFit/>
          </a:bodyPr>
          <a:lstStyle/>
          <a:p>
            <a:pPr algn="just" hangingPunct="0">
              <a:lnSpc>
                <a:spcPts val="3600"/>
              </a:lnSpc>
              <a:defRPr/>
            </a:pPr>
            <a:r>
              <a:rPr lang="zh-TW" altLang="en-US" sz="2800" dirty="0">
                <a:solidFill>
                  <a:srgbClr val="000066"/>
                </a:solidFill>
                <a:latin typeface="華康中圓體" panose="020F0509000000000000" pitchFamily="49" charset="-120"/>
                <a:ea typeface="華康中圓體" panose="020F0509000000000000" pitchFamily="49" charset="-120"/>
              </a:rPr>
              <a:t>根據姆大陸與亞特</a:t>
            </a:r>
            <a:r>
              <a:rPr lang="zh-TW" altLang="en-US" sz="2800" dirty="0">
                <a:solidFill>
                  <a:srgbClr val="000066"/>
                </a:solidFill>
                <a:latin typeface="華康細圓體" panose="020F0309000000000000" pitchFamily="49" charset="-120"/>
                <a:ea typeface="華康細圓體" panose="020F0309000000000000" pitchFamily="49" charset="-120"/>
              </a:rPr>
              <a:t>蘭</a:t>
            </a:r>
            <a:r>
              <a:rPr lang="zh-TW" altLang="en-US" sz="2800" dirty="0">
                <a:solidFill>
                  <a:srgbClr val="000066"/>
                </a:solidFill>
                <a:latin typeface="華康中圓體" panose="020F0509000000000000" pitchFamily="49" charset="-120"/>
                <a:ea typeface="華康中圓體" panose="020F0509000000000000" pitchFamily="49" charset="-120"/>
              </a:rPr>
              <a:t>提斯的十六項共同點中，後五項：由地震而毀滅、發生大洪水、一</a:t>
            </a:r>
            <a:r>
              <a:rPr lang="zh-TW" altLang="en-US" sz="2800" dirty="0">
                <a:solidFill>
                  <a:srgbClr val="000066"/>
                </a:solidFill>
                <a:latin typeface="華康細圓體" panose="020F0309000000000000" pitchFamily="49" charset="-120"/>
                <a:ea typeface="華康細圓體" panose="020F0309000000000000" pitchFamily="49" charset="-120"/>
              </a:rPr>
              <a:t>晝</a:t>
            </a:r>
            <a:r>
              <a:rPr lang="zh-TW" altLang="en-US" sz="2800" dirty="0">
                <a:solidFill>
                  <a:srgbClr val="000066"/>
                </a:solidFill>
                <a:latin typeface="華康中圓體" panose="020F0509000000000000" pitchFamily="49" charset="-120"/>
                <a:ea typeface="華康中圓體" panose="020F0509000000000000" pitchFamily="49" charset="-120"/>
              </a:rPr>
              <a:t>夜之間沉沒、沉沒於大海洋和一萬二千年前消失，顯然與發生火山</a:t>
            </a:r>
            <a:r>
              <a:rPr lang="zh-TW" altLang="en-US" sz="2800" dirty="0">
                <a:solidFill>
                  <a:srgbClr val="000066"/>
                </a:solidFill>
                <a:latin typeface="華康細圓體" panose="020F0309000000000000" pitchFamily="49" charset="-120"/>
                <a:ea typeface="華康細圓體" panose="020F0309000000000000" pitchFamily="49" charset="-120"/>
              </a:rPr>
              <a:t>爆</a:t>
            </a:r>
            <a:r>
              <a:rPr lang="zh-TW" altLang="en-US" sz="2800" dirty="0">
                <a:solidFill>
                  <a:srgbClr val="000066"/>
                </a:solidFill>
                <a:latin typeface="華康中圓體" panose="020F0509000000000000" pitchFamily="49" charset="-120"/>
                <a:ea typeface="華康中圓體" panose="020F0509000000000000" pitchFamily="49" charset="-120"/>
              </a:rPr>
              <a:t>發、地震和大洪水有關，而在一萬二千年前一</a:t>
            </a:r>
            <a:r>
              <a:rPr lang="zh-TW" altLang="en-US" sz="2800" dirty="0">
                <a:solidFill>
                  <a:srgbClr val="000066"/>
                </a:solidFill>
                <a:latin typeface="華康細圓體" panose="020F0309000000000000" pitchFamily="49" charset="-120"/>
                <a:ea typeface="華康細圓體" panose="020F0309000000000000" pitchFamily="49" charset="-120"/>
              </a:rPr>
              <a:t>晝</a:t>
            </a:r>
            <a:r>
              <a:rPr lang="zh-TW" altLang="en-US" sz="2800" dirty="0">
                <a:solidFill>
                  <a:srgbClr val="000066"/>
                </a:solidFill>
                <a:latin typeface="華康中圓體" panose="020F0509000000000000" pitchFamily="49" charset="-120"/>
                <a:ea typeface="華康中圓體" panose="020F0509000000000000" pitchFamily="49" charset="-120"/>
              </a:rPr>
              <a:t>夜之間沉沒而消失。因此要尋找這個消失的古文明大陸</a:t>
            </a:r>
            <a:r>
              <a:rPr lang="zh-TW" altLang="zh-TW" sz="2800" dirty="0">
                <a:solidFill>
                  <a:srgbClr val="000066"/>
                </a:solidFill>
                <a:latin typeface="華康細圓體" panose="020F0309000000000000" pitchFamily="49" charset="-120"/>
                <a:ea typeface="華康細圓體" panose="020F0309000000000000" pitchFamily="49" charset="-120"/>
              </a:rPr>
              <a:t>遺</a:t>
            </a:r>
            <a:r>
              <a:rPr lang="zh-TW" altLang="en-US" sz="2800" dirty="0">
                <a:solidFill>
                  <a:srgbClr val="000066"/>
                </a:solidFill>
                <a:latin typeface="華康中圓體" panose="020F0509000000000000" pitchFamily="49" charset="-120"/>
                <a:ea typeface="華康中圓體" panose="020F0509000000000000" pitchFamily="49" charset="-120"/>
              </a:rPr>
              <a:t>址，必須從一萬二千年前的大海嘯來探討。</a:t>
            </a:r>
          </a:p>
        </p:txBody>
      </p:sp>
      <p:sp>
        <p:nvSpPr>
          <p:cNvPr id="8" name="矩形 7"/>
          <p:cNvSpPr/>
          <p:nvPr/>
        </p:nvSpPr>
        <p:spPr>
          <a:xfrm>
            <a:off x="3637168" y="5881051"/>
            <a:ext cx="1261884" cy="523220"/>
          </a:xfrm>
          <a:prstGeom prst="rect">
            <a:avLst/>
          </a:prstGeom>
        </p:spPr>
        <p:txBody>
          <a:bodyPr wrap="none">
            <a:spAutoFit/>
          </a:bodyPr>
          <a:lstStyle/>
          <a:p>
            <a:r>
              <a:rPr lang="zh-TW" altLang="en-US" sz="2800" b="1" dirty="0">
                <a:solidFill>
                  <a:srgbClr val="3333FF"/>
                </a:solidFill>
                <a:latin typeface="華康標楷體" panose="03000509000000000000" pitchFamily="65" charset="-120"/>
                <a:ea typeface="華康標楷體" panose="03000509000000000000" pitchFamily="65" charset="-120"/>
              </a:rPr>
              <a:t>大海嘯</a:t>
            </a:r>
          </a:p>
        </p:txBody>
      </p:sp>
      <p:pic>
        <p:nvPicPr>
          <p:cNvPr id="3" name="圖片 2" descr="一張含有 戶外, 瀑布, 水, 油畫 的圖片&#10;&#10;AI 產生的內容可能不正確。">
            <a:extLst>
              <a:ext uri="{FF2B5EF4-FFF2-40B4-BE49-F238E27FC236}">
                <a16:creationId xmlns:a16="http://schemas.microsoft.com/office/drawing/2014/main" id="{AB9E7636-D78F-C5BD-DA6E-E868FC8E1E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6879" y="1056659"/>
            <a:ext cx="6667500" cy="4902200"/>
          </a:xfrm>
          <a:prstGeom prst="rect">
            <a:avLst/>
          </a:prstGeom>
        </p:spPr>
      </p:pic>
    </p:spTree>
    <p:extLst>
      <p:ext uri="{BB962C8B-B14F-4D97-AF65-F5344CB8AC3E}">
        <p14:creationId xmlns:p14="http://schemas.microsoft.com/office/powerpoint/2010/main" val="1741679306"/>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7243278" y="1693944"/>
            <a:ext cx="4193310" cy="4401205"/>
          </a:xfrm>
          <a:prstGeom prst="rect">
            <a:avLst/>
          </a:prstGeom>
        </p:spPr>
        <p:txBody>
          <a:bodyPr wrap="square">
            <a:spAutoFit/>
          </a:bodyPr>
          <a:lstStyle/>
          <a:p>
            <a:pPr algn="just" hangingPunct="0"/>
            <a:r>
              <a:rPr lang="en-US" altLang="zh-TW"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2005</a:t>
            </a:r>
            <a:r>
              <a:rPr lang="zh-TW" altLang="en-US"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年</a:t>
            </a:r>
            <a:r>
              <a:rPr lang="en-US" altLang="zh-TW"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9</a:t>
            </a:r>
            <a:r>
              <a:rPr lang="zh-TW" altLang="zh-TW"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月初</a:t>
            </a:r>
            <a:r>
              <a:rPr lang="zh-TW" altLang="en-US"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a:t>
            </a:r>
            <a:r>
              <a:rPr lang="zh-TW" altLang="zh-TW"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在韓國濟州島</a:t>
            </a:r>
            <a:r>
              <a:rPr lang="zh-TW" altLang="zh-TW"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舉辦的第三屆亞洲暨太平洋海岸國際學術發表會</a:t>
            </a:r>
            <a:r>
              <a:rPr lang="zh-TW" altLang="en-US"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a:t>
            </a:r>
            <a:r>
              <a:rPr lang="zh-TW" altLang="zh-TW"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發表這篇論文</a:t>
            </a:r>
            <a:r>
              <a:rPr lang="en-US" altLang="zh-TW"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“Mega-tsunami</a:t>
            </a:r>
            <a:r>
              <a:rPr lang="zh-TW" altLang="en-US"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 </a:t>
            </a:r>
            <a:r>
              <a:rPr lang="en-US" altLang="zh-TW"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in Northeastern Taiwan at Least 12,000 Years Ago”(</a:t>
            </a:r>
            <a:r>
              <a:rPr lang="zh-TW" altLang="zh-TW"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一萬二千</a:t>
            </a:r>
            <a:r>
              <a:rPr lang="zh-TW" altLang="en-US"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年</a:t>
            </a:r>
            <a:r>
              <a:rPr lang="zh-TW" altLang="zh-TW"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前台灣東北角發生超級海嘯</a:t>
            </a:r>
            <a:r>
              <a:rPr lang="en-US" altLang="zh-TW"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a:t>
            </a:r>
            <a:r>
              <a:rPr lang="zh-TW" altLang="en-US"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a:t>
            </a:r>
            <a:r>
              <a:rPr lang="zh-TW" altLang="zh-TW"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受到全世界與會的專家學者</a:t>
            </a:r>
            <a:r>
              <a:rPr lang="zh-TW" altLang="en-US"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的</a:t>
            </a:r>
            <a:r>
              <a:rPr lang="zh-TW" altLang="zh-TW"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肯定。</a:t>
            </a:r>
            <a:endParaRPr lang="zh-TW" altLang="en-US" sz="2800" dirty="0">
              <a:solidFill>
                <a:srgbClr val="000066"/>
              </a:solidFill>
              <a:latin typeface="華康中圓體" panose="020F0509000000000000" pitchFamily="49" charset="-120"/>
              <a:ea typeface="華康中圓體" panose="020F0509000000000000" pitchFamily="49" charset="-120"/>
            </a:endParaRPr>
          </a:p>
        </p:txBody>
      </p:sp>
      <p:sp>
        <p:nvSpPr>
          <p:cNvPr id="4" name="矩形 3"/>
          <p:cNvSpPr/>
          <p:nvPr/>
        </p:nvSpPr>
        <p:spPr>
          <a:xfrm>
            <a:off x="1252461" y="786001"/>
            <a:ext cx="9417963" cy="646331"/>
          </a:xfrm>
          <a:prstGeom prst="rect">
            <a:avLst/>
          </a:prstGeom>
        </p:spPr>
        <p:txBody>
          <a:bodyPr wrap="none">
            <a:spAutoFit/>
          </a:bodyPr>
          <a:lstStyle/>
          <a:p>
            <a:r>
              <a:rPr lang="zh-TW" altLang="en-US" sz="3600" dirty="0">
                <a:solidFill>
                  <a:srgbClr val="A50021"/>
                </a:solidFill>
                <a:latin typeface="華康中特圓體" panose="020F0809000000000000" pitchFamily="49" charset="-120"/>
                <a:ea typeface="華康中特圓體" panose="020F0809000000000000" pitchFamily="49" charset="-120"/>
                <a:cs typeface="Times New Roman" panose="02020603050405020304" pitchFamily="18" charset="0"/>
              </a:rPr>
              <a:t>一萬二千年前台灣東北角發生超級海嘯術論文</a:t>
            </a:r>
            <a:endParaRPr lang="zh-TW" altLang="en-US" sz="3600" dirty="0">
              <a:solidFill>
                <a:srgbClr val="A50021"/>
              </a:solidFill>
              <a:latin typeface="華康中特圓體" panose="020F0809000000000000" pitchFamily="49" charset="-120"/>
              <a:ea typeface="華康中特圓體" panose="020F0809000000000000" pitchFamily="49" charset="-120"/>
            </a:endParaRPr>
          </a:p>
        </p:txBody>
      </p:sp>
      <p:sp>
        <p:nvSpPr>
          <p:cNvPr id="6" name="Rectangle 4"/>
          <p:cNvSpPr txBox="1">
            <a:spLocks noChangeArrowheads="1"/>
          </p:cNvSpPr>
          <p:nvPr/>
        </p:nvSpPr>
        <p:spPr>
          <a:xfrm>
            <a:off x="1383471" y="6095150"/>
            <a:ext cx="5443883" cy="5965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800" b="1" dirty="0">
                <a:solidFill>
                  <a:srgbClr val="3333FF"/>
                </a:solidFill>
                <a:latin typeface="Arial" panose="020B0604020202020204" pitchFamily="34" charset="0"/>
                <a:ea typeface="華康標楷體" panose="03000509000000000000" pitchFamily="65" charset="-120"/>
                <a:cs typeface="Arial" panose="020B0604020202020204" pitchFamily="34" charset="0"/>
              </a:rPr>
              <a:t>與大會主席 </a:t>
            </a:r>
            <a:r>
              <a:rPr lang="en-US" altLang="zh-TW" sz="2800" dirty="0" err="1">
                <a:solidFill>
                  <a:srgbClr val="3333FF"/>
                </a:solidFill>
                <a:latin typeface="Arial" panose="020B0604020202020204" pitchFamily="34" charset="0"/>
                <a:ea typeface="華康標楷體" panose="03000509000000000000" pitchFamily="65" charset="-120"/>
                <a:cs typeface="Arial" panose="020B0604020202020204" pitchFamily="34" charset="0"/>
              </a:rPr>
              <a:t>Byung</a:t>
            </a:r>
            <a:r>
              <a:rPr lang="en-US" altLang="zh-TW" sz="2800" dirty="0">
                <a:solidFill>
                  <a:srgbClr val="3333FF"/>
                </a:solidFill>
                <a:latin typeface="Arial" panose="020B0604020202020204" pitchFamily="34" charset="0"/>
                <a:ea typeface="華康標楷體" panose="03000509000000000000" pitchFamily="65" charset="-120"/>
                <a:cs typeface="Arial" panose="020B0604020202020204" pitchFamily="34" charset="0"/>
              </a:rPr>
              <a:t> Ho Choi </a:t>
            </a:r>
            <a:r>
              <a:rPr lang="zh-TW" altLang="en-US" sz="2800" b="1" dirty="0">
                <a:solidFill>
                  <a:srgbClr val="3333FF"/>
                </a:solidFill>
                <a:latin typeface="Arial" panose="020B0604020202020204" pitchFamily="34" charset="0"/>
                <a:ea typeface="華康標楷體" panose="03000509000000000000" pitchFamily="65" charset="-120"/>
                <a:cs typeface="Arial" panose="020B0604020202020204" pitchFamily="34" charset="0"/>
              </a:rPr>
              <a:t>合影</a:t>
            </a:r>
          </a:p>
        </p:txBody>
      </p:sp>
      <p:sp>
        <p:nvSpPr>
          <p:cNvPr id="2" name="矩形 1"/>
          <p:cNvSpPr/>
          <p:nvPr/>
        </p:nvSpPr>
        <p:spPr>
          <a:xfrm>
            <a:off x="1649220" y="16560"/>
            <a:ext cx="8648521" cy="769441"/>
          </a:xfrm>
          <a:prstGeom prst="rect">
            <a:avLst/>
          </a:prstGeom>
        </p:spPr>
        <p:txBody>
          <a:bodyPr wrap="none">
            <a:spAutoFit/>
          </a:bodyPr>
          <a:lstStyle/>
          <a:p>
            <a:r>
              <a:rPr lang="zh-TW" altLang="zh-TW" sz="4400" dirty="0">
                <a:solidFill>
                  <a:srgbClr val="7030A0"/>
                </a:solidFill>
                <a:latin typeface="華康新特圓體" panose="020F0909000000000000" pitchFamily="49" charset="-120"/>
                <a:ea typeface="華康新特圓體" panose="020F0909000000000000" pitchFamily="49" charset="-120"/>
                <a:cs typeface="Arial" panose="020B0604020202020204" pitchFamily="34" charset="0"/>
              </a:rPr>
              <a:t>台灣發生超級海嘯</a:t>
            </a:r>
            <a:r>
              <a:rPr lang="zh-TW" altLang="en-US" sz="4400" dirty="0">
                <a:solidFill>
                  <a:srgbClr val="7030A0"/>
                </a:solidFill>
                <a:latin typeface="華康新特圓體" panose="020F0909000000000000" pitchFamily="49" charset="-120"/>
                <a:ea typeface="華康新特圓體" panose="020F0909000000000000" pitchFamily="49" charset="-120"/>
                <a:cs typeface="Times New Roman" panose="02020603050405020304" pitchFamily="18" charset="0"/>
              </a:rPr>
              <a:t>學術論文</a:t>
            </a:r>
            <a:r>
              <a:rPr lang="zh-TW" altLang="en-US" sz="4400" dirty="0">
                <a:solidFill>
                  <a:srgbClr val="7030A0"/>
                </a:solidFill>
                <a:latin typeface="華康新特圓體" panose="020F0909000000000000" pitchFamily="49" charset="-120"/>
                <a:ea typeface="華康新特圓體" panose="020F0909000000000000" pitchFamily="49" charset="-120"/>
                <a:cs typeface="Arial" panose="020B0604020202020204" pitchFamily="34" charset="0"/>
              </a:rPr>
              <a:t>的</a:t>
            </a:r>
            <a:r>
              <a:rPr lang="zh-TW" altLang="en-US" sz="4400" dirty="0">
                <a:solidFill>
                  <a:srgbClr val="7030A0"/>
                </a:solidFill>
                <a:latin typeface="華康新特圓體" panose="020F0909000000000000" pitchFamily="49" charset="-120"/>
                <a:ea typeface="華康新特圓體" panose="020F0909000000000000" pitchFamily="49" charset="-120"/>
                <a:cs typeface="Times New Roman" panose="02020603050405020304" pitchFamily="18" charset="0"/>
              </a:rPr>
              <a:t>發表</a:t>
            </a:r>
            <a:endParaRPr lang="zh-TW" altLang="en-US" sz="4400" dirty="0">
              <a:solidFill>
                <a:srgbClr val="7030A0"/>
              </a:solidFill>
              <a:latin typeface="華康新特圓體" panose="020F0909000000000000" pitchFamily="49" charset="-120"/>
              <a:ea typeface="華康新特圓體" panose="020F0909000000000000" pitchFamily="49" charset="-120"/>
            </a:endParaRPr>
          </a:p>
        </p:txBody>
      </p:sp>
      <p:pic>
        <p:nvPicPr>
          <p:cNvPr id="9" name="圖片 8" descr="一張含有 人的臉孔, 服裝, 人員, 微笑 的圖片&#10;&#10;AI 產生的內容可能不正確。">
            <a:extLst>
              <a:ext uri="{FF2B5EF4-FFF2-40B4-BE49-F238E27FC236}">
                <a16:creationId xmlns:a16="http://schemas.microsoft.com/office/drawing/2014/main" id="{8DB11185-A35D-6688-66BA-F14081EEAA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0266" y="1555442"/>
            <a:ext cx="6115050" cy="4591050"/>
          </a:xfrm>
          <a:prstGeom prst="rect">
            <a:avLst/>
          </a:prstGeom>
          <a:ln w="12700">
            <a:solidFill>
              <a:schemeClr val="tx1"/>
            </a:solidFill>
          </a:ln>
        </p:spPr>
      </p:pic>
    </p:spTree>
    <p:extLst>
      <p:ext uri="{BB962C8B-B14F-4D97-AF65-F5344CB8AC3E}">
        <p14:creationId xmlns:p14="http://schemas.microsoft.com/office/powerpoint/2010/main" val="715528456"/>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東北海域C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881090" y="1181243"/>
            <a:ext cx="5808011" cy="5062955"/>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3" name="矩形 1"/>
          <p:cNvSpPr>
            <a:spLocks noChangeArrowheads="1"/>
          </p:cNvSpPr>
          <p:nvPr/>
        </p:nvSpPr>
        <p:spPr bwMode="auto">
          <a:xfrm>
            <a:off x="1146669" y="6160639"/>
            <a:ext cx="52768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FontTx/>
              <a:buNone/>
            </a:pPr>
            <a:r>
              <a:rPr lang="en-US" altLang="zh-TW" sz="2800" dirty="0">
                <a:solidFill>
                  <a:srgbClr val="3333FF"/>
                </a:solidFill>
                <a:latin typeface="+mn-lt"/>
                <a:ea typeface="華康標楷體" panose="03000509000000000000" pitchFamily="65" charset="-120"/>
                <a:cs typeface="Times New Roman" panose="02020603050405020304" pitchFamily="18" charset="0"/>
              </a:rPr>
              <a:t>ODP</a:t>
            </a:r>
            <a:r>
              <a:rPr lang="zh-TW" altLang="en-US" sz="2800" dirty="0">
                <a:solidFill>
                  <a:srgbClr val="3333FF"/>
                </a:solidFill>
                <a:latin typeface="+mn-lt"/>
                <a:ea typeface="華康標楷體" panose="03000509000000000000" pitchFamily="65" charset="-120"/>
                <a:cs typeface="Times New Roman" panose="02020603050405020304" pitchFamily="18" charset="0"/>
              </a:rPr>
              <a:t> </a:t>
            </a:r>
            <a:r>
              <a:rPr lang="en-US" altLang="zh-TW" sz="2800" dirty="0">
                <a:solidFill>
                  <a:srgbClr val="3333FF"/>
                </a:solidFill>
                <a:latin typeface="+mn-lt"/>
                <a:ea typeface="華康標楷體" panose="03000509000000000000" pitchFamily="65" charset="-120"/>
                <a:cs typeface="Times New Roman" panose="02020603050405020304" pitchFamily="18" charset="0"/>
              </a:rPr>
              <a:t>1202</a:t>
            </a:r>
            <a:r>
              <a:rPr lang="zh-TW" altLang="en-US" sz="2800" b="1" dirty="0">
                <a:solidFill>
                  <a:srgbClr val="3333FF"/>
                </a:solidFill>
                <a:latin typeface="華康標楷體" panose="03000509000000000000" pitchFamily="65" charset="-120"/>
                <a:ea typeface="華康標楷體" panose="03000509000000000000" pitchFamily="65" charset="-120"/>
              </a:rPr>
              <a:t>站鑽探點的地理環境圖</a:t>
            </a:r>
          </a:p>
        </p:txBody>
      </p:sp>
      <p:sp>
        <p:nvSpPr>
          <p:cNvPr id="4" name="矩形 3"/>
          <p:cNvSpPr/>
          <p:nvPr/>
        </p:nvSpPr>
        <p:spPr>
          <a:xfrm>
            <a:off x="6903319" y="1277257"/>
            <a:ext cx="4775200" cy="5262979"/>
          </a:xfrm>
          <a:prstGeom prst="rect">
            <a:avLst/>
          </a:prstGeom>
        </p:spPr>
        <p:txBody>
          <a:bodyPr wrap="square">
            <a:spAutoFit/>
          </a:bodyPr>
          <a:lstStyle/>
          <a:p>
            <a:pPr algn="just" hangingPunct="0"/>
            <a:r>
              <a:rPr lang="en-US" altLang="zh-TW" sz="2800" dirty="0">
                <a:solidFill>
                  <a:srgbClr val="000066"/>
                </a:solidFill>
                <a:latin typeface="華康中圓體" panose="020F0509000000000000" pitchFamily="49" charset="-120"/>
                <a:ea typeface="華康中圓體" panose="020F0509000000000000" pitchFamily="49" charset="-120"/>
              </a:rPr>
              <a:t>2001</a:t>
            </a:r>
            <a:r>
              <a:rPr lang="zh-TW" altLang="en-US" sz="2800" dirty="0">
                <a:solidFill>
                  <a:srgbClr val="000066"/>
                </a:solidFill>
                <a:latin typeface="華康中圓體" panose="020F0509000000000000" pitchFamily="49" charset="-120"/>
                <a:ea typeface="華康中圓體" panose="020F0509000000000000" pitchFamily="49" charset="-120"/>
              </a:rPr>
              <a:t>年</a:t>
            </a:r>
            <a:r>
              <a:rPr lang="en-US" altLang="zh-TW" sz="2800" dirty="0">
                <a:solidFill>
                  <a:srgbClr val="000066"/>
                </a:solidFill>
                <a:latin typeface="華康中圓體" panose="020F0509000000000000" pitchFamily="49" charset="-120"/>
                <a:ea typeface="華康中圓體" panose="020F0509000000000000" pitchFamily="49" charset="-120"/>
              </a:rPr>
              <a:t>4</a:t>
            </a:r>
            <a:r>
              <a:rPr lang="zh-TW" altLang="en-US" sz="2800" dirty="0">
                <a:solidFill>
                  <a:srgbClr val="000066"/>
                </a:solidFill>
                <a:latin typeface="華康中圓體" panose="020F0509000000000000" pitchFamily="49" charset="-120"/>
                <a:ea typeface="華康中圓體" panose="020F0509000000000000" pitchFamily="49" charset="-120"/>
              </a:rPr>
              <a:t>月底國際海洋鑽探船「聯合果敢號」在南沖繩海槽</a:t>
            </a:r>
            <a:r>
              <a:rPr lang="en-US" altLang="zh-TW" sz="2800" dirty="0">
                <a:solidFill>
                  <a:srgbClr val="000066"/>
                </a:solidFill>
                <a:latin typeface="華康中圓體" panose="020F0509000000000000" pitchFamily="49" charset="-120"/>
                <a:ea typeface="華康中圓體" panose="020F0509000000000000" pitchFamily="49" charset="-120"/>
              </a:rPr>
              <a:t>ODP1202</a:t>
            </a:r>
            <a:r>
              <a:rPr lang="zh-TW" altLang="en-US" sz="2800" dirty="0">
                <a:solidFill>
                  <a:srgbClr val="000066"/>
                </a:solidFill>
                <a:latin typeface="華康中圓體" panose="020F0509000000000000" pitchFamily="49" charset="-120"/>
                <a:ea typeface="華康中圓體" panose="020F0509000000000000" pitchFamily="49" charset="-120"/>
              </a:rPr>
              <a:t>站做地質鑽探試驗。該站從</a:t>
            </a:r>
            <a:r>
              <a:rPr lang="en-US" altLang="zh-TW" sz="2800" dirty="0">
                <a:solidFill>
                  <a:srgbClr val="000066"/>
                </a:solidFill>
                <a:latin typeface="華康中圓體" panose="020F0509000000000000" pitchFamily="49" charset="-120"/>
                <a:ea typeface="華康中圓體" panose="020F0509000000000000" pitchFamily="49" charset="-120"/>
              </a:rPr>
              <a:t>1275</a:t>
            </a:r>
            <a:r>
              <a:rPr lang="zh-TW" altLang="en-US" sz="2800" dirty="0">
                <a:solidFill>
                  <a:srgbClr val="000066"/>
                </a:solidFill>
                <a:latin typeface="華康中圓體" panose="020F0509000000000000" pitchFamily="49" charset="-120"/>
                <a:ea typeface="華康中圓體" panose="020F0509000000000000" pitchFamily="49" charset="-120"/>
              </a:rPr>
              <a:t>公尺深的海底鑽入地層最深達</a:t>
            </a:r>
            <a:r>
              <a:rPr lang="en-US" altLang="zh-TW" sz="2800" dirty="0">
                <a:solidFill>
                  <a:srgbClr val="000066"/>
                </a:solidFill>
                <a:latin typeface="華康中圓體" panose="020F0509000000000000" pitchFamily="49" charset="-120"/>
                <a:ea typeface="華康中圓體" panose="020F0509000000000000" pitchFamily="49" charset="-120"/>
              </a:rPr>
              <a:t>410</a:t>
            </a:r>
            <a:r>
              <a:rPr lang="zh-TW" altLang="en-US" sz="2800" dirty="0">
                <a:solidFill>
                  <a:srgbClr val="000066"/>
                </a:solidFill>
                <a:latin typeface="華康中圓體" panose="020F0509000000000000" pitchFamily="49" charset="-120"/>
                <a:ea typeface="華康中圓體" panose="020F0509000000000000" pitchFamily="49" charset="-120"/>
              </a:rPr>
              <a:t>公尺，取出岩心，其深厚砂土層的沉積物與台灣的山頭成分相似，其來源應來自台灣。岩心含有火山玻璃質顆粒樣本，顯示一小部分摻雜火山灰顆粒，說明附近曾經發生火山爆發。</a:t>
            </a:r>
          </a:p>
        </p:txBody>
      </p:sp>
      <p:sp>
        <p:nvSpPr>
          <p:cNvPr id="6" name="矩形 5"/>
          <p:cNvSpPr/>
          <p:nvPr/>
        </p:nvSpPr>
        <p:spPr>
          <a:xfrm>
            <a:off x="2903450" y="271530"/>
            <a:ext cx="7571303" cy="646331"/>
          </a:xfrm>
          <a:prstGeom prst="rect">
            <a:avLst/>
          </a:prstGeom>
        </p:spPr>
        <p:txBody>
          <a:bodyPr wrap="none">
            <a:spAutoFit/>
          </a:bodyPr>
          <a:lstStyle/>
          <a:p>
            <a:r>
              <a:rPr lang="zh-TW" altLang="en-US" sz="3600" dirty="0">
                <a:solidFill>
                  <a:srgbClr val="A50021"/>
                </a:solidFill>
                <a:latin typeface="華康中特圓體" panose="020F0809000000000000" pitchFamily="49" charset="-120"/>
                <a:ea typeface="華康中特圓體" panose="020F0809000000000000" pitchFamily="49" charset="-120"/>
              </a:rPr>
              <a:t>國際鑽探船在宜蘭海脊施行鑽探作業</a:t>
            </a:r>
          </a:p>
        </p:txBody>
      </p:sp>
    </p:spTree>
    <p:extLst>
      <p:ext uri="{BB962C8B-B14F-4D97-AF65-F5344CB8AC3E}">
        <p14:creationId xmlns:p14="http://schemas.microsoft.com/office/powerpoint/2010/main" val="1370988201"/>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txBox="1">
            <a:spLocks noChangeArrowheads="1"/>
          </p:cNvSpPr>
          <p:nvPr/>
        </p:nvSpPr>
        <p:spPr bwMode="auto">
          <a:xfrm>
            <a:off x="1881092" y="370128"/>
            <a:ext cx="8889454"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ctr">
              <a:buNone/>
            </a:pPr>
            <a:r>
              <a:rPr lang="zh-TW" altLang="en-US" sz="3600" dirty="0">
                <a:solidFill>
                  <a:srgbClr val="A50021"/>
                </a:solidFill>
                <a:latin typeface="華康中特圓體" panose="020F0809000000000000" pitchFamily="49" charset="-120"/>
                <a:ea typeface="華康中特圓體" panose="020F0809000000000000" pitchFamily="49" charset="-120"/>
              </a:rPr>
              <a:t>宜蘭海脊發現一萬二千年前有大量沉積物</a:t>
            </a:r>
            <a:endParaRPr lang="en-US" altLang="zh-TW" sz="3600" dirty="0">
              <a:solidFill>
                <a:srgbClr val="A50021"/>
              </a:solidFill>
              <a:latin typeface="華康中特圓體" panose="020F0809000000000000" pitchFamily="49" charset="-120"/>
              <a:ea typeface="華康中特圓體" panose="020F0809000000000000" pitchFamily="49" charset="-120"/>
            </a:endParaRPr>
          </a:p>
        </p:txBody>
      </p:sp>
      <p:sp>
        <p:nvSpPr>
          <p:cNvPr id="14" name="Rectangle 3"/>
          <p:cNvSpPr txBox="1">
            <a:spLocks noChangeArrowheads="1"/>
          </p:cNvSpPr>
          <p:nvPr/>
        </p:nvSpPr>
        <p:spPr>
          <a:xfrm>
            <a:off x="221880" y="1241972"/>
            <a:ext cx="11803866" cy="4929193"/>
          </a:xfrm>
          <a:prstGeom prst="rect">
            <a:avLst/>
          </a:prstGeom>
        </p:spPr>
        <p:txBody>
          <a:bodyPr/>
          <a:lstStyle>
            <a:lvl1pPr marL="342900" indent="-342900" algn="l" rtl="0" eaLnBrk="0" fontAlgn="base" hangingPunct="0">
              <a:spcBef>
                <a:spcPct val="20000"/>
              </a:spcBef>
              <a:spcAft>
                <a:spcPct val="0"/>
              </a:spcAft>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ts val="3600"/>
              </a:lnSpc>
              <a:spcBef>
                <a:spcPct val="0"/>
              </a:spcBef>
            </a:pPr>
            <a:r>
              <a:rPr lang="zh-TW" altLang="en-US" sz="2800" dirty="0">
                <a:solidFill>
                  <a:srgbClr val="000066"/>
                </a:solidFill>
                <a:latin typeface="華康中圓體" panose="020F0509000000000000" pitchFamily="49" charset="-120"/>
                <a:ea typeface="華康中圓體" panose="020F0509000000000000" pitchFamily="49" charset="-120"/>
              </a:rPr>
              <a:t>根據</a:t>
            </a:r>
            <a:r>
              <a:rPr lang="en-US" altLang="zh-TW" sz="2800" dirty="0">
                <a:solidFill>
                  <a:srgbClr val="000066"/>
                </a:solidFill>
                <a:latin typeface="華康中圓體" panose="020F0509000000000000" pitchFamily="49" charset="-120"/>
                <a:ea typeface="華康中圓體" panose="020F0509000000000000" pitchFamily="49" charset="-120"/>
              </a:rPr>
              <a:t>ODP1202</a:t>
            </a:r>
            <a:r>
              <a:rPr lang="zh-TW" altLang="en-US" sz="2800" dirty="0">
                <a:solidFill>
                  <a:srgbClr val="000066"/>
                </a:solidFill>
                <a:latin typeface="華康中圓體" panose="020F0509000000000000" pitchFamily="49" charset="-120"/>
                <a:ea typeface="華康中圓體" panose="020F0509000000000000" pitchFamily="49" charset="-120"/>
              </a:rPr>
              <a:t>站的岩心研究結果，可以從重氧同位素消耗量得知：砂土沉積物是從</a:t>
            </a:r>
            <a:r>
              <a:rPr lang="en-US" altLang="zh-TW" sz="2800" dirty="0">
                <a:solidFill>
                  <a:srgbClr val="A50021"/>
                </a:solidFill>
                <a:latin typeface="華康中圓體" panose="020F0509000000000000" pitchFamily="49" charset="-120"/>
                <a:ea typeface="華康中圓體" panose="020F0509000000000000" pitchFamily="49" charset="-120"/>
              </a:rPr>
              <a:t>17,000</a:t>
            </a:r>
            <a:r>
              <a:rPr lang="zh-TW" altLang="en-US" sz="2800" dirty="0">
                <a:solidFill>
                  <a:srgbClr val="A50021"/>
                </a:solidFill>
                <a:latin typeface="華康中圓體" panose="020F0509000000000000" pitchFamily="49" charset="-120"/>
                <a:ea typeface="華康中圓體" panose="020F0509000000000000" pitchFamily="49" charset="-120"/>
              </a:rPr>
              <a:t>年前</a:t>
            </a:r>
            <a:r>
              <a:rPr lang="zh-TW" altLang="en-US" sz="2800" dirty="0">
                <a:solidFill>
                  <a:srgbClr val="000066"/>
                </a:solidFill>
                <a:latin typeface="華康中圓體" panose="020F0509000000000000" pitchFamily="49" charset="-120"/>
                <a:ea typeface="華康中圓體" panose="020F0509000000000000" pitchFamily="49" charset="-120"/>
              </a:rPr>
              <a:t>開始沉積，持積到</a:t>
            </a:r>
            <a:r>
              <a:rPr lang="en-US" altLang="zh-TW" sz="2800" dirty="0">
                <a:solidFill>
                  <a:srgbClr val="A50021"/>
                </a:solidFill>
                <a:latin typeface="華康中圓體" panose="020F0509000000000000" pitchFamily="49" charset="-120"/>
                <a:ea typeface="華康中圓體" panose="020F0509000000000000" pitchFamily="49" charset="-120"/>
              </a:rPr>
              <a:t>8,000</a:t>
            </a:r>
            <a:r>
              <a:rPr lang="zh-TW" altLang="en-US" sz="2800" dirty="0">
                <a:solidFill>
                  <a:srgbClr val="A50021"/>
                </a:solidFill>
                <a:latin typeface="華康中圓體" panose="020F0509000000000000" pitchFamily="49" charset="-120"/>
                <a:ea typeface="華康中圓體" panose="020F0509000000000000" pitchFamily="49" charset="-120"/>
              </a:rPr>
              <a:t>年前</a:t>
            </a:r>
            <a:r>
              <a:rPr lang="zh-TW" altLang="en-US" sz="2800" dirty="0">
                <a:solidFill>
                  <a:srgbClr val="000066"/>
                </a:solidFill>
                <a:latin typeface="華康中圓體" panose="020F0509000000000000" pitchFamily="49" charset="-120"/>
                <a:ea typeface="華康中圓體" panose="020F0509000000000000" pitchFamily="49" charset="-120"/>
              </a:rPr>
              <a:t>，平均約</a:t>
            </a:r>
            <a:r>
              <a:rPr lang="en-US" altLang="zh-TW" sz="2800" dirty="0">
                <a:solidFill>
                  <a:srgbClr val="A50021"/>
                </a:solidFill>
                <a:latin typeface="華康中圓體" panose="020F0509000000000000" pitchFamily="49" charset="-120"/>
                <a:ea typeface="華康中圓體" panose="020F0509000000000000" pitchFamily="49" charset="-120"/>
              </a:rPr>
              <a:t>12,500</a:t>
            </a:r>
            <a:r>
              <a:rPr lang="zh-TW" altLang="en-US" sz="2800" dirty="0">
                <a:solidFill>
                  <a:srgbClr val="A50021"/>
                </a:solidFill>
                <a:latin typeface="華康中圓體" panose="020F0509000000000000" pitchFamily="49" charset="-120"/>
                <a:ea typeface="華康中圓體" panose="020F0509000000000000" pitchFamily="49" charset="-120"/>
              </a:rPr>
              <a:t>年前</a:t>
            </a:r>
            <a:r>
              <a:rPr lang="zh-TW" altLang="en-US" sz="2800" dirty="0">
                <a:solidFill>
                  <a:srgbClr val="000066"/>
                </a:solidFill>
                <a:latin typeface="華康中圓體" panose="020F0509000000000000" pitchFamily="49" charset="-120"/>
                <a:ea typeface="華康中圓體" panose="020F0509000000000000" pitchFamily="49" charset="-120"/>
              </a:rPr>
              <a:t>。</a:t>
            </a:r>
          </a:p>
          <a:p>
            <a:pPr algn="just">
              <a:lnSpc>
                <a:spcPts val="3600"/>
              </a:lnSpc>
              <a:spcBef>
                <a:spcPct val="0"/>
              </a:spcBef>
            </a:pPr>
            <a:r>
              <a:rPr lang="zh-TW" altLang="en-US" sz="2800" dirty="0">
                <a:solidFill>
                  <a:srgbClr val="000066"/>
                </a:solidFill>
                <a:latin typeface="華康中圓體" panose="020F0509000000000000" pitchFamily="49" charset="-120"/>
                <a:ea typeface="華康中圓體" panose="020F0509000000000000" pitchFamily="49" charset="-120"/>
              </a:rPr>
              <a:t>在大量的沉積物中，由小於</a:t>
            </a:r>
            <a:r>
              <a:rPr lang="en-US" altLang="zh-TW" sz="2800" dirty="0">
                <a:solidFill>
                  <a:srgbClr val="000066"/>
                </a:solidFill>
                <a:latin typeface="華康中圓體" panose="020F0509000000000000" pitchFamily="49" charset="-120"/>
                <a:ea typeface="華康中圓體" panose="020F0509000000000000" pitchFamily="49" charset="-120"/>
              </a:rPr>
              <a:t>63</a:t>
            </a:r>
            <a:r>
              <a:rPr lang="zh-TW" altLang="en-US" sz="2800" dirty="0">
                <a:solidFill>
                  <a:srgbClr val="000066"/>
                </a:solidFill>
                <a:latin typeface="華康中圓體" panose="020F0509000000000000" pitchFamily="49" charset="-120"/>
                <a:ea typeface="華康中圓體" panose="020F0509000000000000" pitchFamily="49" charset="-120"/>
              </a:rPr>
              <a:t>微米部分的碳氮比和碳酸鈣含量的研究得知：在</a:t>
            </a:r>
            <a:r>
              <a:rPr lang="en-US" altLang="zh-TW" sz="2800" dirty="0">
                <a:solidFill>
                  <a:srgbClr val="A50021"/>
                </a:solidFill>
                <a:latin typeface="華康中圓體" panose="020F0509000000000000" pitchFamily="49" charset="-120"/>
                <a:ea typeface="華康中圓體" panose="020F0509000000000000" pitchFamily="49" charset="-120"/>
              </a:rPr>
              <a:t>25,000</a:t>
            </a:r>
            <a:r>
              <a:rPr lang="zh-TW" altLang="en-US" sz="2800" dirty="0">
                <a:solidFill>
                  <a:srgbClr val="A50021"/>
                </a:solidFill>
                <a:latin typeface="華康中圓體" panose="020F0509000000000000" pitchFamily="49" charset="-120"/>
                <a:ea typeface="華康中圓體" panose="020F0509000000000000" pitchFamily="49" charset="-120"/>
              </a:rPr>
              <a:t>年前至</a:t>
            </a:r>
            <a:r>
              <a:rPr lang="en-US" altLang="zh-TW" sz="2800" dirty="0">
                <a:solidFill>
                  <a:srgbClr val="A50021"/>
                </a:solidFill>
                <a:latin typeface="華康中圓體" panose="020F0509000000000000" pitchFamily="49" charset="-120"/>
                <a:ea typeface="華康中圓體" panose="020F0509000000000000" pitchFamily="49" charset="-120"/>
              </a:rPr>
              <a:t>11,000</a:t>
            </a:r>
            <a:r>
              <a:rPr lang="zh-TW" altLang="en-US" sz="2800" dirty="0">
                <a:solidFill>
                  <a:srgbClr val="A50021"/>
                </a:solidFill>
                <a:latin typeface="華康中圓體" panose="020F0509000000000000" pitchFamily="49" charset="-120"/>
                <a:ea typeface="華康中圓體" panose="020F0509000000000000" pitchFamily="49" charset="-120"/>
              </a:rPr>
              <a:t>年前</a:t>
            </a:r>
            <a:r>
              <a:rPr lang="zh-TW" altLang="en-US" sz="2800" dirty="0">
                <a:solidFill>
                  <a:srgbClr val="000066"/>
                </a:solidFill>
                <a:latin typeface="華康中圓體" panose="020F0509000000000000" pitchFamily="49" charset="-120"/>
                <a:ea typeface="華康中圓體" panose="020F0509000000000000" pitchFamily="49" charset="-120"/>
              </a:rPr>
              <a:t>之間有來自陸地的砂土大量流入。</a:t>
            </a:r>
          </a:p>
          <a:p>
            <a:pPr algn="just">
              <a:lnSpc>
                <a:spcPts val="3600"/>
              </a:lnSpc>
              <a:spcBef>
                <a:spcPct val="0"/>
              </a:spcBef>
            </a:pPr>
            <a:r>
              <a:rPr lang="zh-TW" altLang="en-US" sz="2800" dirty="0">
                <a:solidFill>
                  <a:srgbClr val="000066"/>
                </a:solidFill>
                <a:latin typeface="華康中圓體" panose="020F0509000000000000" pitchFamily="49" charset="-120"/>
                <a:ea typeface="華康中圓體" panose="020F0509000000000000" pitchFamily="49" charset="-120"/>
              </a:rPr>
              <a:t>由岩心的沉積物中，氧同位素數值的反算得到更正確的數值，其發生的沉積紀錄是在</a:t>
            </a:r>
            <a:r>
              <a:rPr lang="en-US" altLang="zh-TW" sz="2800" dirty="0">
                <a:solidFill>
                  <a:srgbClr val="A50021"/>
                </a:solidFill>
                <a:latin typeface="華康中圓體" panose="020F0509000000000000" pitchFamily="49" charset="-120"/>
                <a:ea typeface="華康中圓體" panose="020F0509000000000000" pitchFamily="49" charset="-120"/>
              </a:rPr>
              <a:t>11,600</a:t>
            </a:r>
            <a:r>
              <a:rPr lang="zh-TW" altLang="en-US" sz="2800" dirty="0">
                <a:solidFill>
                  <a:srgbClr val="A50021"/>
                </a:solidFill>
                <a:latin typeface="華康中圓體" panose="020F0509000000000000" pitchFamily="49" charset="-120"/>
                <a:ea typeface="華康中圓體" panose="020F0509000000000000" pitchFamily="49" charset="-120"/>
              </a:rPr>
              <a:t>年前至</a:t>
            </a:r>
            <a:r>
              <a:rPr lang="en-US" altLang="zh-TW" sz="2800" dirty="0">
                <a:solidFill>
                  <a:srgbClr val="A50021"/>
                </a:solidFill>
                <a:latin typeface="華康中圓體" panose="020F0509000000000000" pitchFamily="49" charset="-120"/>
                <a:ea typeface="華康中圓體" panose="020F0509000000000000" pitchFamily="49" charset="-120"/>
              </a:rPr>
              <a:t>11,100</a:t>
            </a:r>
            <a:r>
              <a:rPr lang="zh-TW" altLang="en-US" sz="2800" dirty="0">
                <a:solidFill>
                  <a:srgbClr val="A50021"/>
                </a:solidFill>
                <a:latin typeface="華康中圓體" panose="020F0509000000000000" pitchFamily="49" charset="-120"/>
                <a:ea typeface="華康中圓體" panose="020F0509000000000000" pitchFamily="49" charset="-120"/>
              </a:rPr>
              <a:t>年前</a:t>
            </a:r>
            <a:r>
              <a:rPr lang="zh-TW" altLang="en-US" sz="2800" dirty="0">
                <a:solidFill>
                  <a:srgbClr val="000066"/>
                </a:solidFill>
                <a:latin typeface="華康中圓體" panose="020F0509000000000000" pitchFamily="49" charset="-120"/>
                <a:ea typeface="華康中圓體" panose="020F0509000000000000" pitchFamily="49" charset="-120"/>
              </a:rPr>
              <a:t>的新仙女木小冰河期。</a:t>
            </a:r>
          </a:p>
          <a:p>
            <a:pPr algn="just">
              <a:lnSpc>
                <a:spcPts val="3600"/>
              </a:lnSpc>
              <a:spcBef>
                <a:spcPct val="0"/>
              </a:spcBef>
            </a:pPr>
            <a:r>
              <a:rPr kumimoji="0" lang="zh-TW" altLang="en-US" sz="2800" dirty="0">
                <a:solidFill>
                  <a:srgbClr val="000066"/>
                </a:solidFill>
                <a:latin typeface="華康中圓體" panose="020F0509000000000000" pitchFamily="49" charset="-120"/>
                <a:ea typeface="華康中圓體" panose="020F0509000000000000" pitchFamily="49" charset="-120"/>
              </a:rPr>
              <a:t>上述三種砂土沉</a:t>
            </a:r>
            <a:r>
              <a:rPr lang="zh-TW" altLang="en-US" sz="2800" dirty="0">
                <a:solidFill>
                  <a:srgbClr val="000066"/>
                </a:solidFill>
                <a:latin typeface="華康中圓體" panose="020F0509000000000000" pitchFamily="49" charset="-120"/>
                <a:ea typeface="華康中圓體" panose="020F0509000000000000" pitchFamily="49" charset="-120"/>
              </a:rPr>
              <a:t>積</a:t>
            </a:r>
            <a:r>
              <a:rPr kumimoji="0" lang="zh-TW" altLang="en-US" sz="2800" dirty="0">
                <a:solidFill>
                  <a:srgbClr val="000066"/>
                </a:solidFill>
                <a:latin typeface="華康中圓體" panose="020F0509000000000000" pitchFamily="49" charset="-120"/>
                <a:ea typeface="華康中圓體" panose="020F0509000000000000" pitchFamily="49" charset="-120"/>
              </a:rPr>
              <a:t>物檢測發生的</a:t>
            </a:r>
            <a:r>
              <a:rPr lang="zh-TW" altLang="en-US" sz="2800" dirty="0">
                <a:solidFill>
                  <a:srgbClr val="A50021"/>
                </a:solidFill>
                <a:latin typeface="華康中圓體" panose="020F0509000000000000" pitchFamily="49" charset="-120"/>
                <a:ea typeface="華康中圓體" panose="020F0509000000000000" pitchFamily="49" charset="-120"/>
              </a:rPr>
              <a:t>共通年代</a:t>
            </a:r>
            <a:r>
              <a:rPr kumimoji="0" lang="zh-TW" altLang="en-US" sz="2800" dirty="0">
                <a:solidFill>
                  <a:srgbClr val="A50021"/>
                </a:solidFill>
                <a:latin typeface="華康中圓體" panose="020F0509000000000000" pitchFamily="49" charset="-120"/>
                <a:ea typeface="華康中圓體" panose="020F0509000000000000" pitchFamily="49" charset="-120"/>
              </a:rPr>
              <a:t>約在</a:t>
            </a:r>
            <a:r>
              <a:rPr lang="zh-TW" altLang="en-US" sz="2800" dirty="0">
                <a:solidFill>
                  <a:srgbClr val="A50021"/>
                </a:solidFill>
                <a:latin typeface="華康中圓體" panose="020F0509000000000000" pitchFamily="49" charset="-120"/>
                <a:ea typeface="華康中圓體" panose="020F0509000000000000" pitchFamily="49" charset="-120"/>
              </a:rPr>
              <a:t>一萬二千</a:t>
            </a:r>
            <a:r>
              <a:rPr kumimoji="0" lang="zh-TW" altLang="en-US" sz="2800" dirty="0">
                <a:solidFill>
                  <a:srgbClr val="A50021"/>
                </a:solidFill>
                <a:latin typeface="華康中圓體" panose="020F0509000000000000" pitchFamily="49" charset="-120"/>
                <a:ea typeface="華康中圓體" panose="020F0509000000000000" pitchFamily="49" charset="-120"/>
              </a:rPr>
              <a:t>年前</a:t>
            </a:r>
            <a:r>
              <a:rPr kumimoji="0" lang="zh-TW" altLang="en-US" sz="2800" dirty="0">
                <a:solidFill>
                  <a:srgbClr val="000066"/>
                </a:solidFill>
                <a:latin typeface="華康中圓體" panose="020F0509000000000000" pitchFamily="49" charset="-120"/>
                <a:ea typeface="華康中圓體" panose="020F0509000000000000" pitchFamily="49" charset="-120"/>
              </a:rPr>
              <a:t>，</a:t>
            </a:r>
            <a:r>
              <a:rPr lang="zh-TW" altLang="en-US" sz="2800" dirty="0">
                <a:solidFill>
                  <a:srgbClr val="000066"/>
                </a:solidFill>
                <a:latin typeface="華康中圓體" panose="020F0509000000000000" pitchFamily="49" charset="-120"/>
                <a:ea typeface="華康中圓體" panose="020F0509000000000000" pitchFamily="49" charset="-120"/>
              </a:rPr>
              <a:t>與第四冰河期結束，地殼破裂，</a:t>
            </a:r>
            <a:r>
              <a:rPr lang="zh-TW" altLang="zh-TW" sz="2800" dirty="0">
                <a:solidFill>
                  <a:srgbClr val="000066"/>
                </a:solidFill>
                <a:latin typeface="華康中圓體" panose="020F0509000000000000" pitchFamily="49" charset="-120"/>
                <a:ea typeface="華康中圓體" panose="020F0509000000000000" pitchFamily="49" charset="-120"/>
              </a:rPr>
              <a:t>引發一連串</a:t>
            </a:r>
            <a:r>
              <a:rPr lang="zh-TW" altLang="en-US" sz="2800" dirty="0">
                <a:solidFill>
                  <a:srgbClr val="000066"/>
                </a:solidFill>
                <a:latin typeface="華康中圓體" panose="020F0509000000000000" pitchFamily="49" charset="-120"/>
                <a:ea typeface="華康中圓體" panose="020F0509000000000000" pitchFamily="49" charset="-120"/>
              </a:rPr>
              <a:t>大規模火山爆發的年代相同。</a:t>
            </a:r>
            <a:endParaRPr lang="en-US" altLang="zh-TW" sz="2800" dirty="0">
              <a:solidFill>
                <a:srgbClr val="000066"/>
              </a:solidFill>
              <a:latin typeface="華康中圓體" panose="020F0509000000000000" pitchFamily="49" charset="-120"/>
              <a:ea typeface="華康中圓體" panose="020F0509000000000000" pitchFamily="49" charset="-120"/>
            </a:endParaRPr>
          </a:p>
          <a:p>
            <a:pPr algn="just">
              <a:lnSpc>
                <a:spcPts val="3600"/>
              </a:lnSpc>
              <a:spcBef>
                <a:spcPct val="0"/>
              </a:spcBef>
            </a:pPr>
            <a:r>
              <a:rPr lang="zh-TW" altLang="en-US" sz="2800" dirty="0">
                <a:solidFill>
                  <a:srgbClr val="000066"/>
                </a:solidFill>
                <a:latin typeface="華康中圓體" panose="020F0509000000000000" pitchFamily="49" charset="-120"/>
                <a:ea typeface="華康中圓體" panose="020F0509000000000000" pitchFamily="49" charset="-120"/>
              </a:rPr>
              <a:t>一萬二千</a:t>
            </a:r>
            <a:r>
              <a:rPr kumimoji="0" lang="zh-TW" altLang="en-US" sz="2800" dirty="0">
                <a:solidFill>
                  <a:srgbClr val="000066"/>
                </a:solidFill>
                <a:latin typeface="華康中圓體" panose="020F0509000000000000" pitchFamily="49" charset="-120"/>
                <a:ea typeface="華康中圓體" panose="020F0509000000000000" pitchFamily="49" charset="-120"/>
              </a:rPr>
              <a:t>年前發生在</a:t>
            </a:r>
            <a:r>
              <a:rPr lang="zh-TW" altLang="en-US" sz="2800" dirty="0">
                <a:solidFill>
                  <a:srgbClr val="000066"/>
                </a:solidFill>
                <a:latin typeface="華康中圓體" panose="020F0509000000000000" pitchFamily="49" charset="-120"/>
                <a:ea typeface="華康中圓體" panose="020F0509000000000000" pitchFamily="49" charset="-120"/>
              </a:rPr>
              <a:t>宜蘭海脊</a:t>
            </a:r>
            <a:r>
              <a:rPr kumimoji="0" lang="zh-TW" altLang="en-US" sz="2800" dirty="0">
                <a:solidFill>
                  <a:srgbClr val="000066"/>
                </a:solidFill>
                <a:latin typeface="華康中圓體" panose="020F0509000000000000" pitchFamily="49" charset="-120"/>
                <a:ea typeface="華康中圓體" panose="020F0509000000000000" pitchFamily="49" charset="-120"/>
              </a:rPr>
              <a:t>的</a:t>
            </a:r>
            <a:r>
              <a:rPr lang="zh-TW" altLang="en-US" sz="2800" dirty="0">
                <a:solidFill>
                  <a:srgbClr val="000066"/>
                </a:solidFill>
                <a:latin typeface="華康中圓體" panose="020F0509000000000000" pitchFamily="49" charset="-120"/>
                <a:ea typeface="華康中圓體" panose="020F0509000000000000" pitchFamily="49" charset="-120"/>
              </a:rPr>
              <a:t>大量沉積物，非常巧合的與傳說的姆大陸和亞特蘭提斯島沉沒年代相同。</a:t>
            </a:r>
          </a:p>
          <a:p>
            <a:pPr algn="just">
              <a:lnSpc>
                <a:spcPts val="3600"/>
              </a:lnSpc>
              <a:spcBef>
                <a:spcPct val="0"/>
              </a:spcBef>
            </a:pPr>
            <a:endParaRPr lang="en-US" altLang="zh-TW" sz="2800" dirty="0">
              <a:solidFill>
                <a:srgbClr val="000066"/>
              </a:solidFill>
              <a:latin typeface="華康中圓體" panose="020F0509000000000000" pitchFamily="49" charset="-120"/>
              <a:ea typeface="華康中圓體" panose="020F0509000000000000" pitchFamily="49" charset="-120"/>
            </a:endParaRPr>
          </a:p>
        </p:txBody>
      </p:sp>
    </p:spTree>
    <p:extLst>
      <p:ext uri="{BB962C8B-B14F-4D97-AF65-F5344CB8AC3E}">
        <p14:creationId xmlns:p14="http://schemas.microsoft.com/office/powerpoint/2010/main" val="2170512008"/>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1190509" y="205273"/>
            <a:ext cx="9810982" cy="760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ctr">
              <a:spcBef>
                <a:spcPct val="0"/>
              </a:spcBef>
              <a:buNone/>
            </a:pPr>
            <a:r>
              <a:rPr lang="zh-TW" altLang="en-US" sz="3600" dirty="0">
                <a:solidFill>
                  <a:srgbClr val="A50021"/>
                </a:solidFill>
                <a:latin typeface="華康中特圓體" panose="020F0809000000000000" pitchFamily="49" charset="-120"/>
                <a:ea typeface="華康中特圓體" panose="020F0809000000000000" pitchFamily="49" charset="-120"/>
              </a:rPr>
              <a:t>學者指出台灣東北角及海域是海嘯起源區</a:t>
            </a:r>
          </a:p>
        </p:txBody>
      </p:sp>
      <p:sp>
        <p:nvSpPr>
          <p:cNvPr id="3" name="Rectangle 3"/>
          <p:cNvSpPr txBox="1">
            <a:spLocks noChangeArrowheads="1"/>
          </p:cNvSpPr>
          <p:nvPr/>
        </p:nvSpPr>
        <p:spPr bwMode="auto">
          <a:xfrm>
            <a:off x="6294519" y="982813"/>
            <a:ext cx="5365667" cy="5669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marL="0" lvl="1" indent="0" algn="just" hangingPunct="0">
              <a:lnSpc>
                <a:spcPts val="3600"/>
              </a:lnSpc>
              <a:spcBef>
                <a:spcPct val="0"/>
              </a:spcBef>
              <a:buNone/>
            </a:pPr>
            <a:r>
              <a:rPr lang="en-US" altLang="zh-TW" dirty="0">
                <a:solidFill>
                  <a:srgbClr val="000066"/>
                </a:solidFill>
                <a:latin typeface="華康中圓體" panose="020F0509000000000000" pitchFamily="49" charset="-120"/>
                <a:ea typeface="華康中圓體" panose="020F0509000000000000" pitchFamily="49" charset="-120"/>
              </a:rPr>
              <a:t>2005</a:t>
            </a:r>
            <a:r>
              <a:rPr lang="zh-TW" altLang="en-US" dirty="0">
                <a:solidFill>
                  <a:srgbClr val="000066"/>
                </a:solidFill>
                <a:latin typeface="華康中圓體" panose="020F0509000000000000" pitchFamily="49" charset="-120"/>
                <a:ea typeface="華康中圓體" panose="020F0509000000000000" pitchFamily="49" charset="-120"/>
              </a:rPr>
              <a:t>年初，國內著名學者蔡義本，根據地體構造大環境研判指出，台灣東北海域地底確實仍有殘餘岩漿庫。台灣北部位於沖繩海槽最西南端，菲律賓海洋板塊於此位置隱沒到歐亞大陸板塊之下，形成琉球火山島弧，使地殼出現許多裂隙。台灣北部岩漿活動不僅只有龜山島附近，北部陸地只要有地殼裂隙，岩漿就從裂隙噴發出來，形成火山爆發，成為台灣災害性海嘯起源區。</a:t>
            </a:r>
          </a:p>
        </p:txBody>
      </p:sp>
      <p:pic>
        <p:nvPicPr>
          <p:cNvPr id="4" name="圖片 3" descr="一張含有 文字, 地圖, 圖表, 螢幕擷取畫面 的圖片&#10;&#10;AI 產生的內容可能不正確。">
            <a:extLst>
              <a:ext uri="{FF2B5EF4-FFF2-40B4-BE49-F238E27FC236}">
                <a16:creationId xmlns:a16="http://schemas.microsoft.com/office/drawing/2014/main" id="{12063C7A-3ED0-98EC-4B30-FE5E82EE43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814" y="982813"/>
            <a:ext cx="5693303" cy="5515651"/>
          </a:xfrm>
          <a:prstGeom prst="rect">
            <a:avLst/>
          </a:prstGeom>
        </p:spPr>
      </p:pic>
    </p:spTree>
    <p:extLst>
      <p:ext uri="{BB962C8B-B14F-4D97-AF65-F5344CB8AC3E}">
        <p14:creationId xmlns:p14="http://schemas.microsoft.com/office/powerpoint/2010/main" val="4208890971"/>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type="body" idx="1"/>
          </p:nvPr>
        </p:nvSpPr>
        <p:spPr>
          <a:xfrm>
            <a:off x="7208358" y="927740"/>
            <a:ext cx="4354898" cy="5712785"/>
          </a:xfrm>
        </p:spPr>
        <p:txBody>
          <a:bodyPr>
            <a:noAutofit/>
          </a:bodyPr>
          <a:lstStyle/>
          <a:p>
            <a:pPr marL="0" indent="0" algn="just" hangingPunct="0">
              <a:lnSpc>
                <a:spcPts val="3600"/>
              </a:lnSpc>
              <a:spcBef>
                <a:spcPct val="0"/>
              </a:spcBef>
              <a:buNone/>
            </a:pPr>
            <a:r>
              <a:rPr lang="zh-TW" altLang="en-US" dirty="0">
                <a:solidFill>
                  <a:srgbClr val="000066"/>
                </a:solidFill>
                <a:latin typeface="華康中圓體" panose="020F0509000000000000" pitchFamily="49" charset="-120"/>
                <a:ea typeface="華康中圓體" panose="020F0509000000000000" pitchFamily="49" charset="-120"/>
              </a:rPr>
              <a:t>從台北經北宜公路往宜</a:t>
            </a:r>
            <a:r>
              <a:rPr lang="zh-TW" altLang="en-US" dirty="0">
                <a:solidFill>
                  <a:srgbClr val="000066"/>
                </a:solidFill>
                <a:latin typeface="華康細圓體" panose="020F0309000000000000" pitchFamily="49" charset="-120"/>
                <a:ea typeface="華康細圓體" panose="020F0309000000000000" pitchFamily="49" charset="-120"/>
              </a:rPr>
              <a:t>蘭</a:t>
            </a:r>
            <a:r>
              <a:rPr lang="zh-TW" altLang="en-US" dirty="0">
                <a:solidFill>
                  <a:srgbClr val="000066"/>
                </a:solidFill>
                <a:latin typeface="華康中圓體" panose="020F0509000000000000" pitchFamily="49" charset="-120"/>
                <a:ea typeface="華康中圓體" panose="020F0509000000000000" pitchFamily="49" charset="-120"/>
              </a:rPr>
              <a:t>，行五十餘公里後，需越過雪山山脈，然後使用「九彎十八拐」幾近垂直的坡度陡降約六百公尺的高度，下到</a:t>
            </a:r>
            <a:r>
              <a:rPr lang="zh-TW" altLang="en-US" dirty="0">
                <a:solidFill>
                  <a:srgbClr val="000066"/>
                </a:solidFill>
                <a:latin typeface="華康細圓體" panose="020F0309000000000000" pitchFamily="49" charset="-120"/>
                <a:ea typeface="華康細圓體" panose="020F0309000000000000" pitchFamily="49" charset="-120"/>
              </a:rPr>
              <a:t>蘭</a:t>
            </a:r>
            <a:r>
              <a:rPr lang="zh-TW" altLang="en-US" dirty="0">
                <a:solidFill>
                  <a:srgbClr val="000066"/>
                </a:solidFill>
                <a:latin typeface="華康中圓體" panose="020F0509000000000000" pitchFamily="49" charset="-120"/>
                <a:ea typeface="華康中圓體" panose="020F0509000000000000" pitchFamily="49" charset="-120"/>
              </a:rPr>
              <a:t>陽平原。這裡並沒有</a:t>
            </a:r>
            <a:r>
              <a:rPr lang="zh-TW" altLang="en-US" dirty="0">
                <a:solidFill>
                  <a:srgbClr val="000066"/>
                </a:solidFill>
                <a:latin typeface="華康細圓體" panose="020F0309000000000000" pitchFamily="49" charset="-120"/>
                <a:ea typeface="華康細圓體" panose="020F0309000000000000" pitchFamily="49" charset="-120"/>
              </a:rPr>
              <a:t>導</a:t>
            </a:r>
            <a:r>
              <a:rPr lang="zh-TW" altLang="en-US" dirty="0">
                <a:solidFill>
                  <a:srgbClr val="000066"/>
                </a:solidFill>
                <a:latin typeface="華康中圓體" panose="020F0509000000000000" pitchFamily="49" charset="-120"/>
                <a:ea typeface="華康中圓體" panose="020F0509000000000000" pitchFamily="49" charset="-120"/>
              </a:rPr>
              <a:t>致大斷崖的斷層帶通過，顯然被大自然力</a:t>
            </a:r>
            <a:r>
              <a:rPr lang="zh-TW" altLang="zh-TW" kern="100" dirty="0">
                <a:solidFill>
                  <a:srgbClr val="000066"/>
                </a:solidFill>
                <a:latin typeface="華康細圓體" panose="020F0309000000000000" pitchFamily="49" charset="-120"/>
                <a:ea typeface="華康細圓體" panose="020F0309000000000000" pitchFamily="49" charset="-120"/>
                <a:cs typeface="Arial Unicode MS"/>
              </a:rPr>
              <a:t>量</a:t>
            </a:r>
            <a:r>
              <a:rPr lang="zh-TW" altLang="en-US" dirty="0">
                <a:solidFill>
                  <a:srgbClr val="000066"/>
                </a:solidFill>
                <a:latin typeface="華康中圓體" pitchFamily="49" charset="-120"/>
                <a:ea typeface="華康中圓體" pitchFamily="49" charset="-120"/>
              </a:rPr>
              <a:t>削切形成的，可能雪山山脈大山崩造成的。其成因或可由雪山山脈內部構造來探討。</a:t>
            </a:r>
          </a:p>
          <a:p>
            <a:pPr marL="0" indent="0" algn="just" hangingPunct="0">
              <a:lnSpc>
                <a:spcPts val="3600"/>
              </a:lnSpc>
              <a:spcBef>
                <a:spcPct val="0"/>
              </a:spcBef>
              <a:buNone/>
            </a:pPr>
            <a:r>
              <a:rPr lang="zh-TW" altLang="en-US" dirty="0">
                <a:solidFill>
                  <a:srgbClr val="000066"/>
                </a:solidFill>
                <a:latin typeface="華康中圓體" pitchFamily="49" charset="-120"/>
                <a:ea typeface="華康中圓體" pitchFamily="49" charset="-120"/>
              </a:rPr>
              <a:t> </a:t>
            </a:r>
          </a:p>
        </p:txBody>
      </p:sp>
      <p:sp>
        <p:nvSpPr>
          <p:cNvPr id="17413" name="Rectangle 2"/>
          <p:cNvSpPr txBox="1">
            <a:spLocks noChangeArrowheads="1"/>
          </p:cNvSpPr>
          <p:nvPr/>
        </p:nvSpPr>
        <p:spPr bwMode="auto">
          <a:xfrm>
            <a:off x="1099260" y="6224238"/>
            <a:ext cx="5586989" cy="434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lang="zh-TW" altLang="en-US" sz="2800" b="1" dirty="0">
                <a:solidFill>
                  <a:srgbClr val="3333FF"/>
                </a:solidFill>
                <a:latin typeface="華康標楷體" panose="03000509000000000000" pitchFamily="65" charset="-120"/>
                <a:ea typeface="華康標楷體" panose="03000509000000000000" pitchFamily="65" charset="-120"/>
              </a:rPr>
              <a:t>北宜公路附近地圖顯示大山崩痕跡</a:t>
            </a:r>
          </a:p>
        </p:txBody>
      </p:sp>
      <p:sp>
        <p:nvSpPr>
          <p:cNvPr id="7" name="Rectangle 2"/>
          <p:cNvSpPr>
            <a:spLocks noGrp="1" noChangeArrowheads="1"/>
          </p:cNvSpPr>
          <p:nvPr>
            <p:ph type="title"/>
          </p:nvPr>
        </p:nvSpPr>
        <p:spPr>
          <a:xfrm>
            <a:off x="2379998" y="94290"/>
            <a:ext cx="7992535" cy="681318"/>
          </a:xfrm>
        </p:spPr>
        <p:txBody>
          <a:bodyPr>
            <a:noAutofit/>
          </a:bodyPr>
          <a:lstStyle/>
          <a:p>
            <a:pPr algn="ctr">
              <a:lnSpc>
                <a:spcPct val="70000"/>
              </a:lnSpc>
            </a:pPr>
            <a:r>
              <a:rPr lang="zh-TW" altLang="en-US" sz="3600" dirty="0">
                <a:solidFill>
                  <a:srgbClr val="A50021"/>
                </a:solidFill>
                <a:latin typeface="華康中特圓體" panose="020F0809000000000000" pitchFamily="49" charset="-120"/>
                <a:ea typeface="華康中特圓體" panose="020F0809000000000000" pitchFamily="49" charset="-120"/>
              </a:rPr>
              <a:t>雪山山脈北段東坡有大山崩的痕跡</a:t>
            </a:r>
          </a:p>
        </p:txBody>
      </p:sp>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7077" y="675603"/>
            <a:ext cx="5915609" cy="5626360"/>
          </a:xfrm>
          <a:prstGeom prst="rect">
            <a:avLst/>
          </a:prstGeom>
        </p:spPr>
      </p:pic>
    </p:spTree>
    <p:extLst>
      <p:ext uri="{BB962C8B-B14F-4D97-AF65-F5344CB8AC3E}">
        <p14:creationId xmlns:p14="http://schemas.microsoft.com/office/powerpoint/2010/main" val="2756000828"/>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112150" y="6121008"/>
            <a:ext cx="7716253" cy="523220"/>
          </a:xfrm>
          <a:prstGeom prst="rect">
            <a:avLst/>
          </a:prstGeom>
        </p:spPr>
        <p:txBody>
          <a:bodyPr wrap="square">
            <a:spAutoFit/>
          </a:bodyPr>
          <a:lstStyle/>
          <a:p>
            <a:r>
              <a:rPr lang="zh-TW" altLang="zh-TW" sz="2800" b="1" dirty="0">
                <a:solidFill>
                  <a:srgbClr val="3333FF"/>
                </a:solidFill>
                <a:latin typeface="華康標楷體" panose="03000509000000000000" pitchFamily="65" charset="-120"/>
                <a:ea typeface="華康標楷體" panose="03000509000000000000" pitchFamily="65" charset="-120"/>
                <a:cs typeface="新細明體" panose="02020500000000000000" pitchFamily="18" charset="-120"/>
              </a:rPr>
              <a:t>北宜公路附近地圖</a:t>
            </a:r>
            <a:r>
              <a:rPr lang="en-US" altLang="zh-TW" sz="2800" b="1" dirty="0">
                <a:solidFill>
                  <a:srgbClr val="3333FF"/>
                </a:solidFill>
                <a:latin typeface="華康標楷體" panose="03000509000000000000" pitchFamily="65" charset="-120"/>
                <a:ea typeface="華康標楷體" panose="03000509000000000000" pitchFamily="65" charset="-120"/>
                <a:cs typeface="新細明體" panose="02020500000000000000" pitchFamily="18" charset="-120"/>
              </a:rPr>
              <a:t>(</a:t>
            </a:r>
            <a:r>
              <a:rPr lang="zh-TW" altLang="zh-TW" sz="2800" b="1" dirty="0">
                <a:solidFill>
                  <a:srgbClr val="3333FF"/>
                </a:solidFill>
                <a:latin typeface="華康標楷體" panose="03000509000000000000" pitchFamily="65" charset="-120"/>
                <a:ea typeface="華康標楷體" panose="03000509000000000000" pitchFamily="65" charset="-120"/>
                <a:cs typeface="新細明體" panose="02020500000000000000" pitchFamily="18" charset="-120"/>
              </a:rPr>
              <a:t>上</a:t>
            </a:r>
            <a:r>
              <a:rPr lang="en-US" altLang="zh-TW" sz="2800" b="1" dirty="0">
                <a:solidFill>
                  <a:srgbClr val="3333FF"/>
                </a:solidFill>
                <a:latin typeface="華康標楷體" panose="03000509000000000000" pitchFamily="65" charset="-120"/>
                <a:ea typeface="華康標楷體" panose="03000509000000000000" pitchFamily="65" charset="-120"/>
                <a:cs typeface="新細明體" panose="02020500000000000000" pitchFamily="18" charset="-120"/>
              </a:rPr>
              <a:t>)</a:t>
            </a:r>
            <a:r>
              <a:rPr lang="zh-TW" altLang="zh-TW" sz="2800" b="1" dirty="0">
                <a:solidFill>
                  <a:srgbClr val="3333FF"/>
                </a:solidFill>
                <a:latin typeface="華康標楷體" panose="03000509000000000000" pitchFamily="65" charset="-120"/>
                <a:ea typeface="華康標楷體" panose="03000509000000000000" pitchFamily="65" charset="-120"/>
                <a:cs typeface="新細明體" panose="02020500000000000000" pitchFamily="18" charset="-120"/>
              </a:rPr>
              <a:t>與對照的高程斷面圖</a:t>
            </a:r>
            <a:r>
              <a:rPr lang="en-US" altLang="zh-TW" sz="2800" b="1" dirty="0">
                <a:solidFill>
                  <a:srgbClr val="3333FF"/>
                </a:solidFill>
                <a:latin typeface="華康標楷體" panose="03000509000000000000" pitchFamily="65" charset="-120"/>
                <a:ea typeface="華康標楷體" panose="03000509000000000000" pitchFamily="65" charset="-120"/>
                <a:cs typeface="新細明體" panose="02020500000000000000" pitchFamily="18" charset="-120"/>
              </a:rPr>
              <a:t>(</a:t>
            </a:r>
            <a:r>
              <a:rPr lang="zh-TW" altLang="zh-TW" sz="2800" b="1" dirty="0">
                <a:solidFill>
                  <a:srgbClr val="3333FF"/>
                </a:solidFill>
                <a:latin typeface="華康標楷體" panose="03000509000000000000" pitchFamily="65" charset="-120"/>
                <a:ea typeface="華康標楷體" panose="03000509000000000000" pitchFamily="65" charset="-120"/>
                <a:cs typeface="新細明體" panose="02020500000000000000" pitchFamily="18" charset="-120"/>
              </a:rPr>
              <a:t>下</a:t>
            </a:r>
            <a:r>
              <a:rPr lang="en-US" altLang="zh-TW" sz="2800" b="1" dirty="0">
                <a:solidFill>
                  <a:srgbClr val="3333FF"/>
                </a:solidFill>
                <a:latin typeface="華康標楷體" panose="03000509000000000000" pitchFamily="65" charset="-120"/>
                <a:ea typeface="華康標楷體" panose="03000509000000000000" pitchFamily="65" charset="-120"/>
                <a:cs typeface="新細明體" panose="02020500000000000000" pitchFamily="18" charset="-120"/>
              </a:rPr>
              <a:t>)</a:t>
            </a:r>
            <a:endParaRPr lang="zh-TW" altLang="en-US" sz="2800" b="1" dirty="0">
              <a:solidFill>
                <a:srgbClr val="3333FF"/>
              </a:solidFill>
              <a:latin typeface="華康標楷體" panose="03000509000000000000" pitchFamily="65" charset="-120"/>
              <a:ea typeface="華康標楷體" panose="03000509000000000000" pitchFamily="65" charset="-120"/>
            </a:endParaRPr>
          </a:p>
        </p:txBody>
      </p:sp>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268" y="736992"/>
            <a:ext cx="9065916" cy="5470644"/>
          </a:xfrm>
          <a:prstGeom prst="rect">
            <a:avLst/>
          </a:prstGeom>
        </p:spPr>
      </p:pic>
      <p:sp>
        <p:nvSpPr>
          <p:cNvPr id="4" name="矩形 3"/>
          <p:cNvSpPr/>
          <p:nvPr/>
        </p:nvSpPr>
        <p:spPr>
          <a:xfrm>
            <a:off x="3400147" y="152216"/>
            <a:ext cx="5929828" cy="584775"/>
          </a:xfrm>
          <a:prstGeom prst="rect">
            <a:avLst/>
          </a:prstGeom>
        </p:spPr>
        <p:txBody>
          <a:bodyPr wrap="none">
            <a:spAutoFit/>
          </a:bodyPr>
          <a:lstStyle/>
          <a:p>
            <a:r>
              <a:rPr lang="zh-TW" altLang="zh-TW" sz="3200" dirty="0">
                <a:solidFill>
                  <a:srgbClr val="A50021"/>
                </a:solidFill>
                <a:latin typeface="華康中特圓體" panose="020F0809000000000000" pitchFamily="49" charset="-120"/>
                <a:ea typeface="華康中特圓體" panose="020F0809000000000000" pitchFamily="49" charset="-120"/>
                <a:cs typeface="新細明體" panose="02020500000000000000" pitchFamily="18" charset="-120"/>
              </a:rPr>
              <a:t>北宜公路附近斷面圖</a:t>
            </a:r>
            <a:r>
              <a:rPr lang="zh-TW" altLang="en-US" sz="3200" dirty="0">
                <a:solidFill>
                  <a:srgbClr val="A50021"/>
                </a:solidFill>
                <a:latin typeface="華康中特圓體" panose="020F0809000000000000" pitchFamily="49" charset="-120"/>
                <a:ea typeface="華康中特圓體" panose="020F0809000000000000" pitchFamily="49" charset="-120"/>
                <a:cs typeface="新細明體" panose="02020500000000000000" pitchFamily="18" charset="-120"/>
              </a:rPr>
              <a:t>顯示大山崩</a:t>
            </a:r>
            <a:endParaRPr lang="zh-TW" altLang="en-US" sz="3200" dirty="0">
              <a:solidFill>
                <a:srgbClr val="A50021"/>
              </a:solidFill>
              <a:latin typeface="華康中特圓體" panose="020F0809000000000000" pitchFamily="49" charset="-120"/>
              <a:ea typeface="華康中特圓體" panose="020F0809000000000000" pitchFamily="49" charset="-120"/>
            </a:endParaRPr>
          </a:p>
        </p:txBody>
      </p:sp>
      <p:sp>
        <p:nvSpPr>
          <p:cNvPr id="5" name="文字方塊 4"/>
          <p:cNvSpPr txBox="1"/>
          <p:nvPr/>
        </p:nvSpPr>
        <p:spPr>
          <a:xfrm>
            <a:off x="9767035" y="527360"/>
            <a:ext cx="2088482" cy="6124754"/>
          </a:xfrm>
          <a:prstGeom prst="rect">
            <a:avLst/>
          </a:prstGeom>
          <a:noFill/>
        </p:spPr>
        <p:txBody>
          <a:bodyPr wrap="square" rtlCol="0">
            <a:spAutoFit/>
          </a:bodyPr>
          <a:lstStyle/>
          <a:p>
            <a:r>
              <a:rPr lang="zh-TW" altLang="zh-TW" sz="2800" dirty="0">
                <a:solidFill>
                  <a:srgbClr val="000066"/>
                </a:solidFill>
                <a:latin typeface="華康中圓體" panose="020F0509000000000000" pitchFamily="49" charset="-120"/>
                <a:ea typeface="華康中圓體" panose="020F0509000000000000" pitchFamily="49" charset="-120"/>
              </a:rPr>
              <a:t>雪山山脈是台灣第二大山脈</a:t>
            </a:r>
            <a:r>
              <a:rPr lang="zh-TW" altLang="en-US" sz="2800" dirty="0">
                <a:solidFill>
                  <a:srgbClr val="000066"/>
                </a:solidFill>
                <a:latin typeface="華康中圓體" panose="020F0509000000000000" pitchFamily="49" charset="-120"/>
                <a:ea typeface="華康中圓體" panose="020F0509000000000000" pitchFamily="49" charset="-120"/>
              </a:rPr>
              <a:t>，</a:t>
            </a:r>
            <a:r>
              <a:rPr lang="zh-TW" altLang="zh-TW" sz="2800" dirty="0">
                <a:solidFill>
                  <a:srgbClr val="000066"/>
                </a:solidFill>
                <a:latin typeface="華康中圓體" panose="020F0509000000000000" pitchFamily="49" charset="-120"/>
                <a:ea typeface="華康中圓體" panose="020F0509000000000000" pitchFamily="49" charset="-120"/>
              </a:rPr>
              <a:t>其</a:t>
            </a:r>
            <a:r>
              <a:rPr lang="zh-TW" altLang="en-US" sz="2800" dirty="0">
                <a:solidFill>
                  <a:srgbClr val="000066"/>
                </a:solidFill>
                <a:latin typeface="華康中圓體" panose="020F0509000000000000" pitchFamily="49" charset="-120"/>
                <a:ea typeface="華康中圓體" panose="020F0509000000000000" pitchFamily="49" charset="-120"/>
              </a:rPr>
              <a:t>山脊</a:t>
            </a:r>
            <a:r>
              <a:rPr lang="zh-TW" altLang="zh-TW" sz="2800" dirty="0">
                <a:solidFill>
                  <a:srgbClr val="000066"/>
                </a:solidFill>
                <a:latin typeface="華康中圓體" panose="020F0509000000000000" pitchFamily="49" charset="-120"/>
                <a:ea typeface="華康中圓體" panose="020F0509000000000000" pitchFamily="49" charset="-120"/>
              </a:rPr>
              <a:t>的兩側應有接近對稱的斜坡向外伸展出去</a:t>
            </a:r>
            <a:r>
              <a:rPr lang="zh-TW" altLang="en-US" sz="2800" dirty="0">
                <a:solidFill>
                  <a:srgbClr val="000066"/>
                </a:solidFill>
                <a:latin typeface="華康中圓體" panose="020F0509000000000000" pitchFamily="49" charset="-120"/>
                <a:ea typeface="華康中圓體" panose="020F0509000000000000" pitchFamily="49" charset="-120"/>
              </a:rPr>
              <a:t>。從台北市至土城北宜公路附近的斷面圖顯示雪山山脈東坡有大山崩的跡象。</a:t>
            </a:r>
          </a:p>
        </p:txBody>
      </p:sp>
    </p:spTree>
    <p:extLst>
      <p:ext uri="{BB962C8B-B14F-4D97-AF65-F5344CB8AC3E}">
        <p14:creationId xmlns:p14="http://schemas.microsoft.com/office/powerpoint/2010/main" val="96354709"/>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Grp="1" noChangeArrowheads="1"/>
          </p:cNvSpPr>
          <p:nvPr>
            <p:ph idx="1"/>
          </p:nvPr>
        </p:nvSpPr>
        <p:spPr>
          <a:xfrm>
            <a:off x="7575115" y="906989"/>
            <a:ext cx="4195409" cy="5903643"/>
          </a:xfrm>
        </p:spPr>
        <p:txBody>
          <a:bodyPr>
            <a:noAutofit/>
          </a:bodyPr>
          <a:lstStyle/>
          <a:p>
            <a:pPr marL="0" indent="0" algn="just" hangingPunct="0">
              <a:lnSpc>
                <a:spcPts val="3200"/>
              </a:lnSpc>
              <a:spcBef>
                <a:spcPct val="0"/>
              </a:spcBef>
              <a:buNone/>
            </a:pPr>
            <a:r>
              <a:rPr lang="en-US" altLang="zh-TW" dirty="0">
                <a:solidFill>
                  <a:srgbClr val="000066"/>
                </a:solidFill>
                <a:latin typeface="Arial" panose="020B0604020202020204" pitchFamily="34" charset="0"/>
                <a:ea typeface="華康中圓體" panose="020F0509000000000000" pitchFamily="49" charset="-120"/>
                <a:cs typeface="Arial" panose="020B0604020202020204" pitchFamily="34" charset="0"/>
              </a:rPr>
              <a:t>2006</a:t>
            </a:r>
            <a:r>
              <a:rPr lang="zh-TW" altLang="en-US" dirty="0">
                <a:solidFill>
                  <a:srgbClr val="000066"/>
                </a:solidFill>
                <a:latin typeface="Arial" panose="020B0604020202020204" pitchFamily="34" charset="0"/>
                <a:ea typeface="華康中圓體" panose="020F0509000000000000" pitchFamily="49" charset="-120"/>
                <a:cs typeface="Arial" panose="020B0604020202020204" pitchFamily="34" charset="0"/>
              </a:rPr>
              <a:t>年五號高速公路興建通過雪山山脈北段的雪山隧道完工。東段的</a:t>
            </a:r>
            <a:r>
              <a:rPr lang="en-US" altLang="zh-TW" dirty="0">
                <a:solidFill>
                  <a:srgbClr val="000066"/>
                </a:solidFill>
                <a:latin typeface="Arial" panose="020B0604020202020204" pitchFamily="34" charset="0"/>
                <a:ea typeface="華康中圓體" panose="020F0509000000000000" pitchFamily="49" charset="-120"/>
                <a:cs typeface="Arial" panose="020B0604020202020204" pitchFamily="34" charset="0"/>
              </a:rPr>
              <a:t>3.5</a:t>
            </a:r>
            <a:r>
              <a:rPr lang="zh-TW" altLang="en-US" dirty="0">
                <a:solidFill>
                  <a:srgbClr val="000066"/>
                </a:solidFill>
                <a:latin typeface="Arial" panose="020B0604020202020204" pitchFamily="34" charset="0"/>
                <a:ea typeface="華康中圓體" panose="020F0509000000000000" pitchFamily="49" charset="-120"/>
                <a:cs typeface="Arial" panose="020B0604020202020204" pitchFamily="34" charset="0"/>
              </a:rPr>
              <a:t>公里，地質變化複雜，</a:t>
            </a:r>
            <a:r>
              <a:rPr lang="zh-TW" altLang="zh-TW" dirty="0">
                <a:solidFill>
                  <a:srgbClr val="000066"/>
                </a:solidFill>
                <a:latin typeface="Arial" panose="020B0604020202020204" pitchFamily="34" charset="0"/>
                <a:ea typeface="華康中圓體" panose="020F0509000000000000" pitchFamily="49" charset="-120"/>
                <a:cs typeface="Arial" panose="020B0604020202020204" pitchFamily="34" charset="0"/>
              </a:rPr>
              <a:t>開挖的路線通過四稜砂岩岩盤</a:t>
            </a:r>
            <a:r>
              <a:rPr lang="zh-TW" altLang="en-US" dirty="0">
                <a:solidFill>
                  <a:srgbClr val="000066"/>
                </a:solidFill>
                <a:latin typeface="Arial" panose="020B0604020202020204" pitchFamily="34" charset="0"/>
                <a:ea typeface="華康中圓體" panose="020F0509000000000000" pitchFamily="49" charset="-120"/>
                <a:cs typeface="Arial" panose="020B0604020202020204" pitchFamily="34" charset="0"/>
              </a:rPr>
              <a:t>，其</a:t>
            </a:r>
            <a:r>
              <a:rPr lang="zh-TW" altLang="zh-TW" dirty="0">
                <a:solidFill>
                  <a:srgbClr val="000066"/>
                </a:solidFill>
                <a:latin typeface="Arial" panose="020B0604020202020204" pitchFamily="34" charset="0"/>
                <a:ea typeface="華康中圓體" panose="020F0509000000000000" pitchFamily="49" charset="-120"/>
                <a:cs typeface="Arial" panose="020B0604020202020204" pitchFamily="34" charset="0"/>
              </a:rPr>
              <a:t>硬度為</a:t>
            </a:r>
            <a:r>
              <a:rPr lang="en-US" altLang="zh-TW" dirty="0">
                <a:solidFill>
                  <a:srgbClr val="000066"/>
                </a:solidFill>
                <a:latin typeface="Arial" panose="020B0604020202020204" pitchFamily="34" charset="0"/>
                <a:ea typeface="華康中圓體" panose="020F0509000000000000" pitchFamily="49" charset="-120"/>
                <a:cs typeface="Arial" panose="020B0604020202020204" pitchFamily="34" charset="0"/>
              </a:rPr>
              <a:t>7</a:t>
            </a:r>
            <a:r>
              <a:rPr lang="zh-TW" altLang="en-US" dirty="0">
                <a:solidFill>
                  <a:srgbClr val="000066"/>
                </a:solidFill>
                <a:latin typeface="Arial" panose="020B0604020202020204" pitchFamily="34" charset="0"/>
                <a:ea typeface="華康中圓體" panose="020F0509000000000000" pitchFamily="49" charset="-120"/>
                <a:cs typeface="Arial" panose="020B0604020202020204" pitchFamily="34" charset="0"/>
              </a:rPr>
              <a:t>，</a:t>
            </a:r>
            <a:r>
              <a:rPr lang="zh-TW" altLang="zh-TW" dirty="0">
                <a:solidFill>
                  <a:srgbClr val="000066"/>
                </a:solidFill>
                <a:latin typeface="Arial" panose="020B0604020202020204" pitchFamily="34" charset="0"/>
                <a:ea typeface="華康中圓體" panose="020F0509000000000000" pitchFamily="49" charset="-120"/>
                <a:cs typeface="Arial" panose="020B0604020202020204" pitchFamily="34" charset="0"/>
              </a:rPr>
              <a:t>比鋼的</a:t>
            </a:r>
            <a:r>
              <a:rPr lang="en-US" altLang="zh-TW" dirty="0">
                <a:solidFill>
                  <a:srgbClr val="000066"/>
                </a:solidFill>
                <a:latin typeface="Arial" panose="020B0604020202020204" pitchFamily="34" charset="0"/>
                <a:ea typeface="華康中圓體" panose="020F0509000000000000" pitchFamily="49" charset="-120"/>
                <a:cs typeface="Arial" panose="020B0604020202020204" pitchFamily="34" charset="0"/>
              </a:rPr>
              <a:t>5.5</a:t>
            </a:r>
            <a:r>
              <a:rPr lang="zh-TW" altLang="zh-TW" dirty="0">
                <a:solidFill>
                  <a:srgbClr val="000066"/>
                </a:solidFill>
                <a:latin typeface="Arial" panose="020B0604020202020204" pitchFamily="34" charset="0"/>
                <a:ea typeface="華康中圓體" panose="020F0509000000000000" pitchFamily="49" charset="-120"/>
                <a:cs typeface="Arial" panose="020B0604020202020204" pitchFamily="34" charset="0"/>
              </a:rPr>
              <a:t>還硬得多</a:t>
            </a:r>
            <a:r>
              <a:rPr lang="zh-TW" altLang="en-US" dirty="0">
                <a:solidFill>
                  <a:srgbClr val="000066"/>
                </a:solidFill>
                <a:latin typeface="Arial" panose="020B0604020202020204" pitchFamily="34" charset="0"/>
                <a:ea typeface="華康中圓體" panose="020F0509000000000000" pitchFamily="49" charset="-120"/>
                <a:cs typeface="Arial" panose="020B0604020202020204" pitchFamily="34" charset="0"/>
              </a:rPr>
              <a:t>，</a:t>
            </a:r>
            <a:r>
              <a:rPr lang="zh-TW" altLang="zh-TW" dirty="0">
                <a:solidFill>
                  <a:srgbClr val="000066"/>
                </a:solidFill>
                <a:latin typeface="Arial" panose="020B0604020202020204" pitchFamily="34" charset="0"/>
                <a:ea typeface="華康中圓體" panose="020F0509000000000000" pitchFamily="49" charset="-120"/>
                <a:cs typeface="Arial" panose="020B0604020202020204" pitchFamily="34" charset="0"/>
              </a:rPr>
              <a:t>雨水由裂縫滲入岩盤</a:t>
            </a:r>
            <a:r>
              <a:rPr lang="zh-TW" altLang="en-US" dirty="0">
                <a:solidFill>
                  <a:srgbClr val="000066"/>
                </a:solidFill>
                <a:latin typeface="Arial" panose="020B0604020202020204" pitchFamily="34" charset="0"/>
                <a:ea typeface="華康中圓體" panose="020F0509000000000000" pitchFamily="49" charset="-120"/>
                <a:cs typeface="Arial" panose="020B0604020202020204" pitchFamily="34" charset="0"/>
              </a:rPr>
              <a:t>，</a:t>
            </a:r>
            <a:r>
              <a:rPr lang="zh-TW" altLang="zh-TW" dirty="0">
                <a:solidFill>
                  <a:srgbClr val="000066"/>
                </a:solidFill>
                <a:latin typeface="Arial" panose="020B0604020202020204" pitchFamily="34" charset="0"/>
                <a:ea typeface="華康中圓體" panose="020F0509000000000000" pitchFamily="49" charset="-120"/>
                <a:cs typeface="Arial" panose="020B0604020202020204" pitchFamily="34" charset="0"/>
              </a:rPr>
              <a:t>儲存</a:t>
            </a:r>
            <a:r>
              <a:rPr lang="zh-TW" altLang="zh-TW" dirty="0">
                <a:solidFill>
                  <a:srgbClr val="000066"/>
                </a:solidFill>
                <a:latin typeface="華康細圓體" panose="020F0309000000000000" pitchFamily="49" charset="-120"/>
                <a:ea typeface="華康細圓體" panose="020F0309000000000000" pitchFamily="49" charset="-120"/>
                <a:cs typeface="Arial" panose="020B0604020202020204" pitchFamily="34" charset="0"/>
              </a:rPr>
              <a:t>豐</a:t>
            </a:r>
            <a:r>
              <a:rPr lang="zh-TW" altLang="zh-TW" dirty="0">
                <a:solidFill>
                  <a:srgbClr val="000066"/>
                </a:solidFill>
                <a:latin typeface="Arial" panose="020B0604020202020204" pitchFamily="34" charset="0"/>
                <a:ea typeface="華康中圓體" panose="020F0509000000000000" pitchFamily="49" charset="-120"/>
                <a:cs typeface="Arial" panose="020B0604020202020204" pitchFamily="34" charset="0"/>
              </a:rPr>
              <a:t>沛的地下水</a:t>
            </a:r>
            <a:r>
              <a:rPr lang="zh-TW" altLang="en-US" dirty="0">
                <a:solidFill>
                  <a:srgbClr val="000066"/>
                </a:solidFill>
                <a:latin typeface="Arial" panose="020B0604020202020204" pitchFamily="34" charset="0"/>
                <a:ea typeface="華康中圓體" panose="020F0509000000000000" pitchFamily="49" charset="-120"/>
                <a:cs typeface="Arial" panose="020B0604020202020204" pitchFamily="34" charset="0"/>
              </a:rPr>
              <a:t>，形成</a:t>
            </a:r>
            <a:r>
              <a:rPr lang="zh-TW" altLang="zh-TW" dirty="0">
                <a:solidFill>
                  <a:srgbClr val="000066"/>
                </a:solidFill>
                <a:latin typeface="華康中圓體" panose="020F0509000000000000" pitchFamily="49" charset="-120"/>
                <a:ea typeface="華康中圓體" panose="020F0509000000000000" pitchFamily="49" charset="-120"/>
              </a:rPr>
              <a:t>「天然地下水庫」</a:t>
            </a:r>
            <a:r>
              <a:rPr lang="zh-TW" altLang="zh-TW" dirty="0">
                <a:solidFill>
                  <a:srgbClr val="000066"/>
                </a:solidFill>
                <a:latin typeface="Arial" panose="020B0604020202020204" pitchFamily="34" charset="0"/>
                <a:ea typeface="華康中圓體" panose="020F0509000000000000" pitchFamily="49" charset="-120"/>
                <a:cs typeface="Arial" panose="020B0604020202020204" pitchFamily="34" charset="0"/>
              </a:rPr>
              <a:t>。隧道上方</a:t>
            </a:r>
            <a:r>
              <a:rPr lang="zh-TW" altLang="zh-TW" dirty="0">
                <a:solidFill>
                  <a:srgbClr val="000066"/>
                </a:solidFill>
                <a:latin typeface="華康細圓體" panose="020F0309000000000000" pitchFamily="49" charset="-120"/>
                <a:ea typeface="華康細圓體" panose="020F0309000000000000" pitchFamily="49" charset="-120"/>
                <a:cs typeface="Arial" panose="020B0604020202020204" pitchFamily="34" charset="0"/>
              </a:rPr>
              <a:t>覆</a:t>
            </a:r>
            <a:r>
              <a:rPr lang="zh-TW" altLang="zh-TW" dirty="0">
                <a:solidFill>
                  <a:srgbClr val="000066"/>
                </a:solidFill>
                <a:latin typeface="Arial" panose="020B0604020202020204" pitchFamily="34" charset="0"/>
                <a:ea typeface="華康中圓體" panose="020F0509000000000000" pitchFamily="49" charset="-120"/>
                <a:cs typeface="Arial" panose="020B0604020202020204" pitchFamily="34" charset="0"/>
              </a:rPr>
              <a:t>土厚達</a:t>
            </a:r>
            <a:r>
              <a:rPr lang="en-US" altLang="zh-TW" dirty="0">
                <a:solidFill>
                  <a:srgbClr val="000066"/>
                </a:solidFill>
                <a:latin typeface="Arial" panose="020B0604020202020204" pitchFamily="34" charset="0"/>
                <a:ea typeface="華康中圓體" panose="020F0509000000000000" pitchFamily="49" charset="-120"/>
                <a:cs typeface="Arial" panose="020B0604020202020204" pitchFamily="34" charset="0"/>
              </a:rPr>
              <a:t>700</a:t>
            </a:r>
            <a:r>
              <a:rPr lang="zh-TW" altLang="zh-TW" dirty="0">
                <a:solidFill>
                  <a:srgbClr val="000066"/>
                </a:solidFill>
                <a:latin typeface="Arial" panose="020B0604020202020204" pitchFamily="34" charset="0"/>
                <a:ea typeface="華康中圓體" panose="020F0509000000000000" pitchFamily="49" charset="-120"/>
                <a:cs typeface="Arial" panose="020B0604020202020204" pitchFamily="34" charset="0"/>
              </a:rPr>
              <a:t>公尺</a:t>
            </a:r>
            <a:r>
              <a:rPr lang="zh-TW" altLang="en-US" dirty="0">
                <a:solidFill>
                  <a:srgbClr val="000066"/>
                </a:solidFill>
                <a:latin typeface="Arial" panose="020B0604020202020204" pitchFamily="34" charset="0"/>
                <a:ea typeface="華康中圓體" panose="020F0509000000000000" pitchFamily="49" charset="-120"/>
                <a:cs typeface="Arial" panose="020B0604020202020204" pitchFamily="34" charset="0"/>
              </a:rPr>
              <a:t>，</a:t>
            </a:r>
            <a:r>
              <a:rPr lang="zh-TW" altLang="zh-TW" dirty="0">
                <a:solidFill>
                  <a:srgbClr val="000066"/>
                </a:solidFill>
                <a:latin typeface="Arial" panose="020B0604020202020204" pitchFamily="34" charset="0"/>
                <a:ea typeface="華康中圓體" panose="020F0509000000000000" pitchFamily="49" charset="-120"/>
                <a:cs typeface="Arial" panose="020B0604020202020204" pitchFamily="34" charset="0"/>
              </a:rPr>
              <a:t>水</a:t>
            </a:r>
            <a:r>
              <a:rPr lang="zh-TW" altLang="zh-TW" dirty="0">
                <a:solidFill>
                  <a:srgbClr val="000066"/>
                </a:solidFill>
                <a:latin typeface="華康細圓體" panose="020F0309000000000000" pitchFamily="49" charset="-120"/>
                <a:ea typeface="華康細圓體" panose="020F0309000000000000" pitchFamily="49" charset="-120"/>
                <a:cs typeface="Arial" panose="020B0604020202020204" pitchFamily="34" charset="0"/>
              </a:rPr>
              <a:t>壓</a:t>
            </a:r>
            <a:r>
              <a:rPr lang="zh-TW" altLang="zh-TW" dirty="0">
                <a:solidFill>
                  <a:srgbClr val="000066"/>
                </a:solidFill>
                <a:latin typeface="Arial" panose="020B0604020202020204" pitchFamily="34" charset="0"/>
                <a:ea typeface="華康中圓體" panose="020F0509000000000000" pitchFamily="49" charset="-120"/>
                <a:cs typeface="Arial" panose="020B0604020202020204" pitchFamily="34" charset="0"/>
              </a:rPr>
              <a:t>甚大。當雪山隧道開挖</a:t>
            </a:r>
            <a:r>
              <a:rPr lang="zh-TW" altLang="en-US" dirty="0">
                <a:solidFill>
                  <a:srgbClr val="000066"/>
                </a:solidFill>
                <a:latin typeface="Arial" panose="020B0604020202020204" pitchFamily="34" charset="0"/>
                <a:ea typeface="華康中圓體" panose="020F0509000000000000" pitchFamily="49" charset="-120"/>
                <a:cs typeface="Arial" panose="020B0604020202020204" pitchFamily="34" charset="0"/>
              </a:rPr>
              <a:t>，打破</a:t>
            </a:r>
            <a:r>
              <a:rPr lang="zh-TW" altLang="zh-TW" dirty="0">
                <a:solidFill>
                  <a:srgbClr val="000066"/>
                </a:solidFill>
                <a:latin typeface="Arial" panose="020B0604020202020204" pitchFamily="34" charset="0"/>
                <a:ea typeface="華康中圓體" panose="020F0509000000000000" pitchFamily="49" charset="-120"/>
                <a:cs typeface="Arial" panose="020B0604020202020204" pitchFamily="34" charset="0"/>
              </a:rPr>
              <a:t>岩盤</a:t>
            </a:r>
            <a:r>
              <a:rPr lang="zh-TW" altLang="en-US" dirty="0">
                <a:solidFill>
                  <a:srgbClr val="000066"/>
                </a:solidFill>
                <a:latin typeface="Arial" panose="020B0604020202020204" pitchFamily="34" charset="0"/>
                <a:ea typeface="華康中圓體" panose="020F0509000000000000" pitchFamily="49" charset="-120"/>
                <a:cs typeface="Arial" panose="020B0604020202020204" pitchFamily="34" charset="0"/>
              </a:rPr>
              <a:t>，</a:t>
            </a:r>
            <a:r>
              <a:rPr lang="zh-TW" altLang="zh-TW" dirty="0">
                <a:solidFill>
                  <a:srgbClr val="000066"/>
                </a:solidFill>
                <a:latin typeface="Arial" panose="020B0604020202020204" pitchFamily="34" charset="0"/>
                <a:ea typeface="華康中圓體" panose="020F0509000000000000" pitchFamily="49" charset="-120"/>
                <a:cs typeface="Arial" panose="020B0604020202020204" pitchFamily="34" charset="0"/>
              </a:rPr>
              <a:t>曾遭遇大湧水</a:t>
            </a:r>
            <a:r>
              <a:rPr lang="zh-TW" altLang="en-US" dirty="0">
                <a:solidFill>
                  <a:srgbClr val="000066"/>
                </a:solidFill>
                <a:latin typeface="Arial" panose="020B0604020202020204" pitchFamily="34" charset="0"/>
                <a:ea typeface="華康中圓體" panose="020F0509000000000000" pitchFamily="49" charset="-120"/>
                <a:cs typeface="Arial" panose="020B0604020202020204" pitchFamily="34" charset="0"/>
              </a:rPr>
              <a:t>，</a:t>
            </a:r>
            <a:r>
              <a:rPr lang="zh-TW" altLang="zh-TW" dirty="0">
                <a:solidFill>
                  <a:srgbClr val="000066"/>
                </a:solidFill>
                <a:latin typeface="Arial" panose="020B0604020202020204" pitchFamily="34" charset="0"/>
                <a:ea typeface="華康中圓體" panose="020F0509000000000000" pitchFamily="49" charset="-120"/>
                <a:cs typeface="Arial" panose="020B0604020202020204" pitchFamily="34" charset="0"/>
              </a:rPr>
              <a:t>最大一處每秒達</a:t>
            </a:r>
            <a:r>
              <a:rPr lang="en-US" altLang="zh-TW" dirty="0">
                <a:solidFill>
                  <a:srgbClr val="000066"/>
                </a:solidFill>
                <a:latin typeface="Arial" panose="020B0604020202020204" pitchFamily="34" charset="0"/>
                <a:ea typeface="華康中圓體" panose="020F0509000000000000" pitchFamily="49" charset="-120"/>
                <a:cs typeface="Arial" panose="020B0604020202020204" pitchFamily="34" charset="0"/>
              </a:rPr>
              <a:t>50</a:t>
            </a:r>
            <a:r>
              <a:rPr lang="zh-TW" altLang="zh-TW" dirty="0">
                <a:solidFill>
                  <a:srgbClr val="000066"/>
                </a:solidFill>
                <a:latin typeface="Arial" panose="020B0604020202020204" pitchFamily="34" charset="0"/>
                <a:ea typeface="華康中圓體" panose="020F0509000000000000" pitchFamily="49" charset="-120"/>
                <a:cs typeface="Arial" panose="020B0604020202020204" pitchFamily="34" charset="0"/>
              </a:rPr>
              <a:t>公升</a:t>
            </a:r>
            <a:r>
              <a:rPr lang="zh-TW" altLang="zh-TW" dirty="0">
                <a:solidFill>
                  <a:srgbClr val="000066"/>
                </a:solidFill>
                <a:latin typeface="華康中圓體" panose="020F0509000000000000" pitchFamily="49" charset="-120"/>
                <a:ea typeface="華康中圓體" panose="020F0509000000000000" pitchFamily="49" charset="-120"/>
              </a:rPr>
              <a:t>。</a:t>
            </a:r>
            <a:endParaRPr lang="en-US" altLang="zh-TW" dirty="0">
              <a:solidFill>
                <a:srgbClr val="000066"/>
              </a:solidFill>
              <a:latin typeface="華康中圓體" panose="020F0509000000000000" pitchFamily="49" charset="-120"/>
              <a:ea typeface="華康中圓體" panose="020F0509000000000000" pitchFamily="49" charset="-120"/>
            </a:endParaRPr>
          </a:p>
        </p:txBody>
      </p:sp>
      <p:pic>
        <p:nvPicPr>
          <p:cNvPr id="2"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948" y="919237"/>
            <a:ext cx="7072858" cy="5333055"/>
          </a:xfrm>
          <a:prstGeom prst="rect">
            <a:avLst/>
          </a:prstGeom>
          <a:ln w="12700">
            <a:solidFill>
              <a:schemeClr val="tx1"/>
            </a:solidFill>
          </a:ln>
        </p:spPr>
      </p:pic>
      <p:sp>
        <p:nvSpPr>
          <p:cNvPr id="5" name="矩形 4"/>
          <p:cNvSpPr/>
          <p:nvPr/>
        </p:nvSpPr>
        <p:spPr>
          <a:xfrm>
            <a:off x="2338199" y="6182588"/>
            <a:ext cx="4195409" cy="523220"/>
          </a:xfrm>
          <a:prstGeom prst="rect">
            <a:avLst/>
          </a:prstGeom>
        </p:spPr>
        <p:txBody>
          <a:bodyPr wrap="square">
            <a:spAutoFit/>
          </a:bodyPr>
          <a:lstStyle/>
          <a:p>
            <a:pPr algn="ctr"/>
            <a:r>
              <a:rPr lang="zh-TW" altLang="en-US" sz="2800" dirty="0">
                <a:solidFill>
                  <a:srgbClr val="3333FF"/>
                </a:solidFill>
                <a:latin typeface="華康標楷體" panose="03000509000000000000" pitchFamily="65" charset="-120"/>
                <a:ea typeface="華康標楷體" panose="03000509000000000000" pitchFamily="65" charset="-120"/>
              </a:rPr>
              <a:t>雪山隧道工程施工剖面圖</a:t>
            </a:r>
          </a:p>
        </p:txBody>
      </p:sp>
      <p:sp>
        <p:nvSpPr>
          <p:cNvPr id="6" name="矩形 5"/>
          <p:cNvSpPr/>
          <p:nvPr/>
        </p:nvSpPr>
        <p:spPr>
          <a:xfrm>
            <a:off x="1804803" y="152192"/>
            <a:ext cx="8032968" cy="646331"/>
          </a:xfrm>
          <a:prstGeom prst="rect">
            <a:avLst/>
          </a:prstGeom>
        </p:spPr>
        <p:txBody>
          <a:bodyPr wrap="none">
            <a:spAutoFit/>
          </a:bodyPr>
          <a:lstStyle/>
          <a:p>
            <a:r>
              <a:rPr lang="zh-TW" altLang="en-US" sz="3600" dirty="0">
                <a:solidFill>
                  <a:srgbClr val="A50021"/>
                </a:solidFill>
                <a:latin typeface="華康中特圓體" panose="020F0809000000000000" pitchFamily="49" charset="-120"/>
                <a:ea typeface="華康中特圓體" panose="020F0809000000000000" pitchFamily="49" charset="-120"/>
              </a:rPr>
              <a:t>雪山山脈北段</a:t>
            </a:r>
            <a:r>
              <a:rPr lang="zh-TW" altLang="en-US" sz="3600" dirty="0">
                <a:solidFill>
                  <a:srgbClr val="A50021"/>
                </a:solidFill>
                <a:latin typeface="華康中特圓體" panose="020F0809000000000000" pitchFamily="49" charset="-120"/>
                <a:ea typeface="華康中特圓體" panose="020F0809000000000000" pitchFamily="49" charset="-120"/>
                <a:cs typeface="Arial Unicode MS" panose="020B0604020202020204" pitchFamily="34" charset="-120"/>
              </a:rPr>
              <a:t>發現</a:t>
            </a:r>
            <a:r>
              <a:rPr lang="zh-TW" altLang="en-US" sz="3600" dirty="0">
                <a:solidFill>
                  <a:srgbClr val="A50021"/>
                </a:solidFill>
                <a:latin typeface="華康中特圓體" panose="020F0809000000000000" pitchFamily="49" charset="-120"/>
                <a:ea typeface="華康中特圓體" panose="020F0809000000000000" pitchFamily="49" charset="-120"/>
              </a:rPr>
              <a:t>屬於層型火山島性質</a:t>
            </a:r>
          </a:p>
        </p:txBody>
      </p:sp>
    </p:spTree>
    <p:extLst>
      <p:ext uri="{BB962C8B-B14F-4D97-AF65-F5344CB8AC3E}">
        <p14:creationId xmlns:p14="http://schemas.microsoft.com/office/powerpoint/2010/main" val="3357831415"/>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9617" y="140318"/>
            <a:ext cx="4348688" cy="6619669"/>
          </a:xfrm>
          <a:prstGeom prst="rect">
            <a:avLst/>
          </a:prstGeom>
          <a:ln w="6350">
            <a:solidFill>
              <a:schemeClr val="tx1"/>
            </a:solidFill>
          </a:ln>
        </p:spPr>
      </p:pic>
      <p:sp>
        <p:nvSpPr>
          <p:cNvPr id="3" name="矩形 2"/>
          <p:cNvSpPr/>
          <p:nvPr/>
        </p:nvSpPr>
        <p:spPr>
          <a:xfrm>
            <a:off x="5654039" y="907268"/>
            <a:ext cx="5614595" cy="4832092"/>
          </a:xfrm>
          <a:prstGeom prst="rect">
            <a:avLst/>
          </a:prstGeom>
        </p:spPr>
        <p:txBody>
          <a:bodyPr wrap="square">
            <a:spAutoFit/>
          </a:bodyPr>
          <a:lstStyle/>
          <a:p>
            <a:pPr algn="just" hangingPunct="0"/>
            <a:r>
              <a:rPr lang="zh-TW" altLang="en-US" sz="2800" dirty="0">
                <a:solidFill>
                  <a:srgbClr val="000066"/>
                </a:solidFill>
                <a:latin typeface="華康中圓體" panose="020F0509000000000000" pitchFamily="49" charset="-120"/>
                <a:ea typeface="華康中圓體" panose="020F0509000000000000" pitchFamily="49" charset="-120"/>
              </a:rPr>
              <a:t>根據</a:t>
            </a:r>
            <a:r>
              <a:rPr lang="en-US" altLang="zh-TW" sz="2800" dirty="0">
                <a:solidFill>
                  <a:srgbClr val="000066"/>
                </a:solidFill>
                <a:latin typeface="華康中圓體" panose="020F0509000000000000" pitchFamily="49" charset="-120"/>
                <a:ea typeface="華康中圓體" panose="020F0509000000000000" pitchFamily="49" charset="-120"/>
              </a:rPr>
              <a:t>《</a:t>
            </a:r>
            <a:r>
              <a:rPr lang="zh-TW" altLang="en-US" sz="2800" dirty="0">
                <a:solidFill>
                  <a:srgbClr val="000066"/>
                </a:solidFill>
                <a:latin typeface="華康中圓體" panose="020F0509000000000000" pitchFamily="49" charset="-120"/>
                <a:ea typeface="華康中圓體" panose="020F0509000000000000" pitchFamily="49" charset="-120"/>
              </a:rPr>
              <a:t>消失的姆大陸</a:t>
            </a:r>
            <a:r>
              <a:rPr lang="en-US" altLang="zh-TW" sz="2800" dirty="0">
                <a:solidFill>
                  <a:srgbClr val="000066"/>
                </a:solidFill>
                <a:latin typeface="華康中圓體" panose="020F0509000000000000" pitchFamily="49" charset="-120"/>
                <a:ea typeface="華康中圓體" panose="020F0509000000000000" pitchFamily="49" charset="-120"/>
              </a:rPr>
              <a:t>》</a:t>
            </a:r>
            <a:r>
              <a:rPr lang="zh-TW" altLang="en-US" sz="2800" dirty="0">
                <a:solidFill>
                  <a:srgbClr val="000066"/>
                </a:solidFill>
                <a:latin typeface="華康中圓體" panose="020F0509000000000000" pitchFamily="49" charset="-120"/>
                <a:ea typeface="華康中圓體" panose="020F0509000000000000" pitchFamily="49" charset="-120"/>
              </a:rPr>
              <a:t>一書的敘述：久遠以前，太平洋中有一個「姆大陸」，</a:t>
            </a:r>
            <a:r>
              <a:rPr lang="zh-TW" altLang="zh-TW" sz="2800" dirty="0">
                <a:solidFill>
                  <a:srgbClr val="000066"/>
                </a:solidFill>
                <a:latin typeface="華康中圓體" panose="020F0509000000000000" pitchFamily="49" charset="-120"/>
                <a:ea typeface="華康中圓體" panose="020F0509000000000000" pitchFamily="49" charset="-120"/>
              </a:rPr>
              <a:t>就是聖經上所說的「伊甸園」</a:t>
            </a:r>
            <a:r>
              <a:rPr lang="zh-TW" altLang="en-US" sz="2800" dirty="0">
                <a:solidFill>
                  <a:srgbClr val="000066"/>
                </a:solidFill>
                <a:latin typeface="華康中圓體" panose="020F0509000000000000" pitchFamily="49" charset="-120"/>
                <a:ea typeface="華康中圓體" panose="020F0509000000000000" pitchFamily="49" charset="-120"/>
              </a:rPr>
              <a:t>，其上有一個高度文明的「帝國」。其帝王以「拉姆</a:t>
            </a:r>
            <a:r>
              <a:rPr lang="en-US" altLang="zh-TW"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(La Mu)</a:t>
            </a:r>
            <a:r>
              <a:rPr lang="zh-TW" altLang="en-US"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a:t>
            </a:r>
            <a:r>
              <a:rPr lang="zh-TW" altLang="en-US" sz="2800" dirty="0">
                <a:solidFill>
                  <a:srgbClr val="000066"/>
                </a:solidFill>
                <a:latin typeface="華康中圓體" panose="020F0509000000000000" pitchFamily="49" charset="-120"/>
                <a:ea typeface="華康中圓體" panose="020F0509000000000000" pitchFamily="49" charset="-120"/>
              </a:rPr>
              <a:t>為名，拉為「太陽」、姆為「母親」之意。因此</a:t>
            </a:r>
            <a:r>
              <a:rPr lang="zh-TW" altLang="zh-TW" sz="2800" dirty="0">
                <a:solidFill>
                  <a:srgbClr val="000066"/>
                </a:solidFill>
                <a:latin typeface="華康中圓體" panose="020F0509000000000000" pitchFamily="49" charset="-120"/>
                <a:ea typeface="華康中圓體" panose="020F0509000000000000" pitchFamily="49" charset="-120"/>
              </a:rPr>
              <a:t>被稱為「太陽帝國」</a:t>
            </a:r>
            <a:r>
              <a:rPr lang="zh-TW" altLang="en-US" sz="2800" dirty="0">
                <a:solidFill>
                  <a:srgbClr val="000066"/>
                </a:solidFill>
                <a:latin typeface="華康中圓體" panose="020F0509000000000000" pitchFamily="49" charset="-120"/>
                <a:ea typeface="華康中圓體" panose="020F0509000000000000" pitchFamily="49" charset="-120"/>
              </a:rPr>
              <a:t>，就是人類的母國，其人民稱為「姆人」，太陽帝國的文明稱為「姆文明」；姆文明之始至少要回溯到五萬年以前。</a:t>
            </a:r>
            <a:endParaRPr lang="zh-TW" altLang="en-US" sz="2800" dirty="0"/>
          </a:p>
        </p:txBody>
      </p:sp>
      <p:sp>
        <p:nvSpPr>
          <p:cNvPr id="4" name="矩形 3"/>
          <p:cNvSpPr/>
          <p:nvPr/>
        </p:nvSpPr>
        <p:spPr>
          <a:xfrm>
            <a:off x="5777753" y="155105"/>
            <a:ext cx="3877985" cy="646331"/>
          </a:xfrm>
          <a:prstGeom prst="rect">
            <a:avLst/>
          </a:prstGeom>
        </p:spPr>
        <p:txBody>
          <a:bodyPr wrap="none">
            <a:spAutoFit/>
          </a:bodyPr>
          <a:lstStyle/>
          <a:p>
            <a:r>
              <a:rPr lang="zh-TW" altLang="en-US" sz="3600" dirty="0">
                <a:solidFill>
                  <a:srgbClr val="A50021"/>
                </a:solidFill>
                <a:latin typeface="華康新特圓體" panose="020F0909000000000000" pitchFamily="49" charset="-120"/>
                <a:ea typeface="華康新特圓體" panose="020F0909000000000000" pitchFamily="49" charset="-120"/>
              </a:rPr>
              <a:t>姆大陸的太陽帝國</a:t>
            </a:r>
            <a:endParaRPr lang="zh-TW" altLang="en-US" sz="3600" dirty="0">
              <a:solidFill>
                <a:srgbClr val="A50021"/>
              </a:solidFill>
            </a:endParaRPr>
          </a:p>
        </p:txBody>
      </p:sp>
    </p:spTree>
    <p:extLst>
      <p:ext uri="{BB962C8B-B14F-4D97-AF65-F5344CB8AC3E}">
        <p14:creationId xmlns:p14="http://schemas.microsoft.com/office/powerpoint/2010/main" val="2117695377"/>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矩形 1"/>
          <p:cNvSpPr>
            <a:spLocks noChangeArrowheads="1"/>
          </p:cNvSpPr>
          <p:nvPr/>
        </p:nvSpPr>
        <p:spPr bwMode="auto">
          <a:xfrm>
            <a:off x="2770347" y="209750"/>
            <a:ext cx="664797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FontTx/>
              <a:buNone/>
            </a:pPr>
            <a:r>
              <a:rPr lang="zh-TW" altLang="en-US" sz="3600" dirty="0">
                <a:solidFill>
                  <a:srgbClr val="A50021"/>
                </a:solidFill>
                <a:latin typeface="華康中特圓體" panose="020F0809000000000000" pitchFamily="49" charset="-120"/>
                <a:ea typeface="華康中特圓體" panose="020F0809000000000000" pitchFamily="49" charset="-120"/>
              </a:rPr>
              <a:t>雪山山脈北段蘊藏天然地下水庫</a:t>
            </a:r>
          </a:p>
        </p:txBody>
      </p:sp>
      <p:sp>
        <p:nvSpPr>
          <p:cNvPr id="21507" name="Rectangle 3"/>
          <p:cNvSpPr txBox="1">
            <a:spLocks noChangeArrowheads="1"/>
          </p:cNvSpPr>
          <p:nvPr/>
        </p:nvSpPr>
        <p:spPr bwMode="auto">
          <a:xfrm>
            <a:off x="1102684" y="1110287"/>
            <a:ext cx="10267950" cy="4117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just" hangingPunct="0">
              <a:lnSpc>
                <a:spcPts val="3600"/>
              </a:lnSpc>
              <a:spcBef>
                <a:spcPct val="0"/>
              </a:spcBef>
              <a:buNone/>
            </a:pPr>
            <a:r>
              <a:rPr lang="en-US" altLang="zh-TW" sz="2800" dirty="0">
                <a:solidFill>
                  <a:srgbClr val="000066"/>
                </a:solidFill>
                <a:ea typeface="華康中圓體" panose="020F0509000000000000" pitchFamily="49" charset="-120"/>
                <a:cs typeface="Arial" panose="020B0604020202020204" pitchFamily="34" charset="0"/>
              </a:rPr>
              <a:t>2004</a:t>
            </a:r>
            <a:r>
              <a:rPr lang="zh-TW" altLang="en-US" sz="2800" dirty="0">
                <a:solidFill>
                  <a:srgbClr val="000066"/>
                </a:solidFill>
                <a:ea typeface="華康中圓體" panose="020F0509000000000000" pitchFamily="49" charset="-120"/>
                <a:cs typeface="Arial" panose="020B0604020202020204" pitchFamily="34" charset="0"/>
              </a:rPr>
              <a:t>年</a:t>
            </a:r>
            <a:r>
              <a:rPr lang="en-US" altLang="zh-TW" sz="2800" dirty="0">
                <a:solidFill>
                  <a:srgbClr val="000066"/>
                </a:solidFill>
                <a:ea typeface="華康中圓體" panose="020F0509000000000000" pitchFamily="49" charset="-120"/>
                <a:cs typeface="Arial" panose="020B0604020202020204" pitchFamily="34" charset="0"/>
              </a:rPr>
              <a:t>9</a:t>
            </a:r>
            <a:r>
              <a:rPr lang="zh-TW" altLang="en-US" sz="2800" dirty="0">
                <a:solidFill>
                  <a:srgbClr val="000066"/>
                </a:solidFill>
                <a:ea typeface="華康中圓體" panose="020F0509000000000000" pitchFamily="49" charset="-120"/>
                <a:cs typeface="Arial" panose="020B0604020202020204" pitchFamily="34" charset="0"/>
              </a:rPr>
              <a:t>月國道新建工程局於雪山隧道的湧水取樣，送台灣大學</a:t>
            </a:r>
            <a:r>
              <a:rPr lang="zh-TW" altLang="zh-TW" sz="2800" dirty="0">
                <a:solidFill>
                  <a:srgbClr val="000066"/>
                </a:solidFill>
                <a:ea typeface="華康中圓體" panose="020F0509000000000000" pitchFamily="49" charset="-120"/>
                <a:cs typeface="Arial" panose="020B0604020202020204" pitchFamily="34" charset="0"/>
              </a:rPr>
              <a:t>由碳十四同位素定</a:t>
            </a:r>
            <a:r>
              <a:rPr lang="zh-TW" altLang="en-US" sz="2800" dirty="0">
                <a:solidFill>
                  <a:srgbClr val="000066"/>
                </a:solidFill>
                <a:ea typeface="華康中圓體" panose="020F0509000000000000" pitchFamily="49" charset="-120"/>
                <a:cs typeface="Arial" panose="020B0604020202020204" pitchFamily="34" charset="0"/>
              </a:rPr>
              <a:t>年</a:t>
            </a:r>
            <a:r>
              <a:rPr lang="zh-TW" altLang="zh-TW" sz="2800" dirty="0">
                <a:solidFill>
                  <a:srgbClr val="000066"/>
                </a:solidFill>
                <a:ea typeface="華康中圓體" panose="020F0509000000000000" pitchFamily="49" charset="-120"/>
                <a:cs typeface="Arial" panose="020B0604020202020204" pitchFamily="34" charset="0"/>
              </a:rPr>
              <a:t>檢測</a:t>
            </a:r>
            <a:r>
              <a:rPr lang="zh-TW" altLang="en-US" sz="2800" dirty="0">
                <a:solidFill>
                  <a:srgbClr val="000066"/>
                </a:solidFill>
                <a:ea typeface="華康中圓體" panose="020F0509000000000000" pitchFamily="49" charset="-120"/>
                <a:cs typeface="Arial" panose="020B0604020202020204" pitchFamily="34" charset="0"/>
              </a:rPr>
              <a:t>，</a:t>
            </a:r>
            <a:r>
              <a:rPr lang="zh-TW" altLang="zh-TW" sz="2800" dirty="0">
                <a:solidFill>
                  <a:srgbClr val="000066"/>
                </a:solidFill>
                <a:ea typeface="華康中圓體" panose="020F0509000000000000" pitchFamily="49" charset="-120"/>
                <a:cs typeface="Arial" panose="020B0604020202020204" pitchFamily="34" charset="0"/>
              </a:rPr>
              <a:t>並且送往美國邁阿密大學測定地下水的氚</a:t>
            </a:r>
            <a:r>
              <a:rPr lang="en-US" altLang="zh-TW" sz="2800" dirty="0">
                <a:solidFill>
                  <a:srgbClr val="000066"/>
                </a:solidFill>
                <a:ea typeface="華康中圓體" panose="020F0509000000000000" pitchFamily="49" charset="-120"/>
                <a:cs typeface="Arial" panose="020B0604020202020204" pitchFamily="34" charset="0"/>
              </a:rPr>
              <a:t>(T)</a:t>
            </a:r>
            <a:r>
              <a:rPr lang="zh-TW" altLang="zh-TW" sz="2800" dirty="0">
                <a:solidFill>
                  <a:srgbClr val="000066"/>
                </a:solidFill>
                <a:ea typeface="華康中圓體" panose="020F0509000000000000" pitchFamily="49" charset="-120"/>
                <a:cs typeface="Arial" panose="020B0604020202020204" pitchFamily="34" charset="0"/>
              </a:rPr>
              <a:t>同位素</a:t>
            </a:r>
            <a:r>
              <a:rPr lang="en-US" altLang="zh-TW" sz="2800" dirty="0">
                <a:solidFill>
                  <a:srgbClr val="000066"/>
                </a:solidFill>
                <a:ea typeface="華康中圓體" panose="020F0509000000000000" pitchFamily="49" charset="-120"/>
                <a:cs typeface="Arial" panose="020B0604020202020204" pitchFamily="34" charset="0"/>
              </a:rPr>
              <a:t>TU</a:t>
            </a:r>
            <a:r>
              <a:rPr lang="zh-TW" altLang="en-US" sz="2800" dirty="0">
                <a:solidFill>
                  <a:srgbClr val="000066"/>
                </a:solidFill>
                <a:ea typeface="華康中圓體" panose="020F0509000000000000" pitchFamily="49" charset="-120"/>
                <a:cs typeface="Arial" panose="020B0604020202020204" pitchFamily="34" charset="0"/>
              </a:rPr>
              <a:t>值</a:t>
            </a:r>
            <a:r>
              <a:rPr lang="en-US" altLang="zh-TW" sz="2800" dirty="0">
                <a:solidFill>
                  <a:srgbClr val="000066"/>
                </a:solidFill>
                <a:ea typeface="華康中圓體" panose="020F0509000000000000" pitchFamily="49" charset="-120"/>
                <a:cs typeface="Arial" panose="020B0604020202020204" pitchFamily="34" charset="0"/>
              </a:rPr>
              <a:t>(Tritium Unit)</a:t>
            </a:r>
            <a:r>
              <a:rPr lang="zh-TW" altLang="zh-TW" sz="2800" dirty="0">
                <a:solidFill>
                  <a:srgbClr val="000066"/>
                </a:solidFill>
                <a:ea typeface="華康中圓體" panose="020F0509000000000000" pitchFamily="49" charset="-120"/>
                <a:cs typeface="Arial" panose="020B0604020202020204" pitchFamily="34" charset="0"/>
              </a:rPr>
              <a:t>。檢測結果</a:t>
            </a:r>
            <a:r>
              <a:rPr lang="zh-TW" altLang="en-US" sz="2800" dirty="0">
                <a:solidFill>
                  <a:srgbClr val="000066"/>
                </a:solidFill>
                <a:ea typeface="華康中圓體" panose="020F0509000000000000" pitchFamily="49" charset="-120"/>
                <a:cs typeface="Arial" panose="020B0604020202020204" pitchFamily="34" charset="0"/>
              </a:rPr>
              <a:t>：</a:t>
            </a:r>
            <a:r>
              <a:rPr lang="zh-TW" altLang="zh-TW" sz="2800" dirty="0">
                <a:solidFill>
                  <a:srgbClr val="000066"/>
                </a:solidFill>
                <a:ea typeface="華康中圓體" panose="020F0509000000000000" pitchFamily="49" charset="-120"/>
                <a:cs typeface="Arial" panose="020B0604020202020204" pitchFamily="34" charset="0"/>
              </a:rPr>
              <a:t>這些地下水是八千多</a:t>
            </a:r>
            <a:r>
              <a:rPr lang="zh-TW" altLang="en-US" sz="2800" dirty="0">
                <a:solidFill>
                  <a:srgbClr val="000066"/>
                </a:solidFill>
                <a:ea typeface="華康中圓體" panose="020F0509000000000000" pitchFamily="49" charset="-120"/>
                <a:cs typeface="Arial" panose="020B0604020202020204" pitchFamily="34" charset="0"/>
              </a:rPr>
              <a:t>年</a:t>
            </a:r>
            <a:r>
              <a:rPr lang="zh-TW" altLang="zh-TW" sz="2800" dirty="0">
                <a:solidFill>
                  <a:srgbClr val="000066"/>
                </a:solidFill>
                <a:ea typeface="華康中圓體" panose="020F0509000000000000" pitchFamily="49" charset="-120"/>
                <a:cs typeface="Arial" panose="020B0604020202020204" pitchFamily="34" charset="0"/>
              </a:rPr>
              <a:t>前的古地下水</a:t>
            </a:r>
            <a:r>
              <a:rPr lang="zh-TW" altLang="en-US" sz="2800" dirty="0">
                <a:solidFill>
                  <a:srgbClr val="000066"/>
                </a:solidFill>
                <a:ea typeface="華康中圓體" panose="020F0509000000000000" pitchFamily="49" charset="-120"/>
                <a:cs typeface="Arial" panose="020B0604020202020204" pitchFamily="34" charset="0"/>
              </a:rPr>
              <a:t>；</a:t>
            </a:r>
            <a:r>
              <a:rPr lang="en-US" altLang="zh-TW" sz="2800" dirty="0">
                <a:solidFill>
                  <a:srgbClr val="000066"/>
                </a:solidFill>
                <a:ea typeface="華康中圓體" panose="020F0509000000000000" pitchFamily="49" charset="-120"/>
                <a:cs typeface="Arial" panose="020B0604020202020204" pitchFamily="34" charset="0"/>
              </a:rPr>
              <a:t>TU</a:t>
            </a:r>
            <a:r>
              <a:rPr lang="zh-TW" altLang="en-US" sz="2800" dirty="0">
                <a:solidFill>
                  <a:srgbClr val="000066"/>
                </a:solidFill>
                <a:ea typeface="華康中圓體" panose="020F0509000000000000" pitchFamily="49" charset="-120"/>
                <a:cs typeface="Arial" panose="020B0604020202020204" pitchFamily="34" charset="0"/>
              </a:rPr>
              <a:t>值</a:t>
            </a:r>
            <a:r>
              <a:rPr lang="zh-TW" altLang="zh-TW" sz="2800" dirty="0">
                <a:solidFill>
                  <a:srgbClr val="000066"/>
                </a:solidFill>
                <a:ea typeface="華康中圓體" panose="020F0509000000000000" pitchFamily="49" charset="-120"/>
                <a:cs typeface="Arial" panose="020B0604020202020204" pitchFamily="34" charset="0"/>
              </a:rPr>
              <a:t>測定得知小於</a:t>
            </a:r>
            <a:r>
              <a:rPr lang="en-US" altLang="zh-TW" sz="2800" dirty="0">
                <a:solidFill>
                  <a:srgbClr val="000066"/>
                </a:solidFill>
                <a:ea typeface="華康中圓體" panose="020F0509000000000000" pitchFamily="49" charset="-120"/>
                <a:cs typeface="Arial" panose="020B0604020202020204" pitchFamily="34" charset="0"/>
              </a:rPr>
              <a:t>1TU</a:t>
            </a:r>
            <a:r>
              <a:rPr lang="zh-TW" altLang="zh-TW" sz="2800" dirty="0">
                <a:solidFill>
                  <a:srgbClr val="000066"/>
                </a:solidFill>
                <a:ea typeface="華康中圓體" panose="020F0509000000000000" pitchFamily="49" charset="-120"/>
                <a:cs typeface="Arial" panose="020B0604020202020204" pitchFamily="34" charset="0"/>
              </a:rPr>
              <a:t>。</a:t>
            </a:r>
            <a:r>
              <a:rPr lang="en-US" altLang="zh-TW" sz="2800" dirty="0">
                <a:solidFill>
                  <a:srgbClr val="000066"/>
                </a:solidFill>
                <a:ea typeface="華康中圓體" panose="020F0509000000000000" pitchFamily="49" charset="-120"/>
                <a:cs typeface="Arial" panose="020B0604020202020204" pitchFamily="34" charset="0"/>
              </a:rPr>
              <a:t>1TU</a:t>
            </a:r>
            <a:r>
              <a:rPr lang="zh-TW" altLang="zh-TW" sz="2800" dirty="0">
                <a:solidFill>
                  <a:srgbClr val="000066"/>
                </a:solidFill>
                <a:ea typeface="華康中圓體" panose="020F0509000000000000" pitchFamily="49" charset="-120"/>
                <a:cs typeface="Arial" panose="020B0604020202020204" pitchFamily="34" charset="0"/>
              </a:rPr>
              <a:t>等於 </a:t>
            </a:r>
            <a:r>
              <a:rPr lang="en-US" altLang="zh-TW" sz="2800" dirty="0">
                <a:solidFill>
                  <a:srgbClr val="000066"/>
                </a:solidFill>
                <a:ea typeface="華康中圓體" panose="020F0509000000000000" pitchFamily="49" charset="-120"/>
                <a:cs typeface="Arial" panose="020B0604020202020204" pitchFamily="34" charset="0"/>
              </a:rPr>
              <a:t>T/H 10</a:t>
            </a:r>
            <a:r>
              <a:rPr lang="en-US" altLang="zh-TW" sz="2800" baseline="30000" dirty="0">
                <a:solidFill>
                  <a:srgbClr val="000066"/>
                </a:solidFill>
                <a:ea typeface="華康中圓體" panose="020F0509000000000000" pitchFamily="49" charset="-120"/>
                <a:cs typeface="Arial" panose="020B0604020202020204" pitchFamily="34" charset="0"/>
              </a:rPr>
              <a:t>-18</a:t>
            </a:r>
            <a:r>
              <a:rPr lang="en-US" altLang="zh-TW" sz="2800" dirty="0">
                <a:solidFill>
                  <a:srgbClr val="000066"/>
                </a:solidFill>
                <a:ea typeface="華康中圓體" panose="020F0509000000000000" pitchFamily="49" charset="-120"/>
                <a:cs typeface="Arial" panose="020B0604020202020204" pitchFamily="34" charset="0"/>
              </a:rPr>
              <a:t>(</a:t>
            </a:r>
            <a:r>
              <a:rPr lang="zh-TW" altLang="en-US" sz="2800" dirty="0">
                <a:solidFill>
                  <a:srgbClr val="000066"/>
                </a:solidFill>
                <a:ea typeface="華康中圓體" panose="020F0509000000000000" pitchFamily="49" charset="-120"/>
                <a:cs typeface="Arial" panose="020B0604020202020204" pitchFamily="34" charset="0"/>
              </a:rPr>
              <a:t>即</a:t>
            </a:r>
            <a:r>
              <a:rPr lang="zh-TW" altLang="zh-TW" sz="2800" dirty="0">
                <a:solidFill>
                  <a:srgbClr val="000066"/>
                </a:solidFill>
                <a:ea typeface="華康中圓體" panose="020F0509000000000000" pitchFamily="49" charset="-120"/>
                <a:cs typeface="Arial" panose="020B0604020202020204" pitchFamily="34" charset="0"/>
              </a:rPr>
              <a:t>氚</a:t>
            </a:r>
            <a:r>
              <a:rPr lang="en-US" altLang="zh-TW" sz="2800" dirty="0">
                <a:solidFill>
                  <a:srgbClr val="000066"/>
                </a:solidFill>
                <a:ea typeface="華康中圓體" panose="020F0509000000000000" pitchFamily="49" charset="-120"/>
                <a:cs typeface="Arial" panose="020B0604020202020204" pitchFamily="34" charset="0"/>
              </a:rPr>
              <a:t>/</a:t>
            </a:r>
            <a:r>
              <a:rPr lang="zh-TW" altLang="zh-TW" sz="2800" dirty="0">
                <a:solidFill>
                  <a:srgbClr val="000066"/>
                </a:solidFill>
                <a:ea typeface="華康中圓體" panose="020F0509000000000000" pitchFamily="49" charset="-120"/>
                <a:cs typeface="Arial" panose="020B0604020202020204" pitchFamily="34" charset="0"/>
              </a:rPr>
              <a:t>氫比值</a:t>
            </a:r>
            <a:r>
              <a:rPr lang="en-US" altLang="zh-TW" sz="2800" dirty="0">
                <a:solidFill>
                  <a:srgbClr val="000066"/>
                </a:solidFill>
                <a:ea typeface="華康中圓體" panose="020F0509000000000000" pitchFamily="49" charset="-120"/>
                <a:cs typeface="Arial" panose="020B0604020202020204" pitchFamily="34" charset="0"/>
              </a:rPr>
              <a:t>10</a:t>
            </a:r>
            <a:r>
              <a:rPr lang="en-US" altLang="zh-TW" sz="2800" baseline="30000" dirty="0">
                <a:solidFill>
                  <a:srgbClr val="000066"/>
                </a:solidFill>
                <a:ea typeface="華康中圓體" panose="020F0509000000000000" pitchFamily="49" charset="-120"/>
                <a:cs typeface="Arial" panose="020B0604020202020204" pitchFamily="34" charset="0"/>
              </a:rPr>
              <a:t>-18</a:t>
            </a:r>
            <a:r>
              <a:rPr lang="zh-TW" altLang="zh-TW" sz="2800" dirty="0">
                <a:solidFill>
                  <a:srgbClr val="000066"/>
                </a:solidFill>
                <a:ea typeface="華康中圓體" panose="020F0509000000000000" pitchFamily="49" charset="-120"/>
                <a:cs typeface="Arial" panose="020B0604020202020204" pitchFamily="34" charset="0"/>
              </a:rPr>
              <a:t>倍</a:t>
            </a:r>
            <a:r>
              <a:rPr lang="en-US" altLang="zh-TW" sz="2800" dirty="0">
                <a:solidFill>
                  <a:srgbClr val="000066"/>
                </a:solidFill>
                <a:ea typeface="華康中圓體" panose="020F0509000000000000" pitchFamily="49" charset="-120"/>
                <a:cs typeface="Arial" panose="020B0604020202020204" pitchFamily="34" charset="0"/>
              </a:rPr>
              <a:t>)</a:t>
            </a:r>
            <a:r>
              <a:rPr lang="zh-TW" altLang="en-US" sz="2800" dirty="0">
                <a:solidFill>
                  <a:srgbClr val="000066"/>
                </a:solidFill>
                <a:ea typeface="華康中圓體" panose="020F0509000000000000" pitchFamily="49" charset="-120"/>
                <a:cs typeface="Arial" panose="020B0604020202020204" pitchFamily="34" charset="0"/>
              </a:rPr>
              <a:t>，</a:t>
            </a:r>
            <a:r>
              <a:rPr lang="zh-TW" altLang="zh-TW" sz="2800" dirty="0">
                <a:solidFill>
                  <a:srgbClr val="000066"/>
                </a:solidFill>
                <a:ea typeface="華康中圓體" panose="020F0509000000000000" pitchFamily="49" charset="-120"/>
                <a:cs typeface="Arial" panose="020B0604020202020204" pitchFamily="34" charset="0"/>
              </a:rPr>
              <a:t>數值愈小表示地下水愈不受雨水混合</a:t>
            </a:r>
            <a:r>
              <a:rPr lang="zh-TW" altLang="en-US" sz="2800" dirty="0">
                <a:solidFill>
                  <a:srgbClr val="000066"/>
                </a:solidFill>
                <a:ea typeface="華康中圓體" panose="020F0509000000000000" pitchFamily="49" charset="-120"/>
                <a:cs typeface="Arial" panose="020B0604020202020204" pitchFamily="34" charset="0"/>
              </a:rPr>
              <a:t>，</a:t>
            </a:r>
            <a:r>
              <a:rPr lang="zh-TW" altLang="zh-TW" sz="2800" dirty="0">
                <a:solidFill>
                  <a:srgbClr val="000066"/>
                </a:solidFill>
                <a:ea typeface="華康中圓體" panose="020F0509000000000000" pitchFamily="49" charset="-120"/>
                <a:cs typeface="Arial" panose="020B0604020202020204" pitchFamily="34" charset="0"/>
              </a:rPr>
              <a:t>顯示其湧水與地面水混合率微小</a:t>
            </a:r>
            <a:r>
              <a:rPr lang="zh-TW" altLang="en-US" sz="2800" dirty="0">
                <a:solidFill>
                  <a:srgbClr val="000066"/>
                </a:solidFill>
                <a:ea typeface="華康中圓體" panose="020F0509000000000000" pitchFamily="49" charset="-120"/>
                <a:cs typeface="Arial" panose="020B0604020202020204" pitchFamily="34" charset="0"/>
              </a:rPr>
              <a:t>，</a:t>
            </a:r>
            <a:r>
              <a:rPr lang="zh-TW" altLang="zh-TW" sz="2800" dirty="0">
                <a:solidFill>
                  <a:srgbClr val="000066"/>
                </a:solidFill>
                <a:latin typeface="華康中圓體" panose="020F0509000000000000" pitchFamily="49" charset="-120"/>
                <a:ea typeface="華康中圓體" panose="020F0509000000000000" pitchFamily="49" charset="-120"/>
              </a:rPr>
              <a:t>表示雪山山脈北段蓄水不易流出</a:t>
            </a:r>
            <a:r>
              <a:rPr lang="zh-TW" altLang="en-US" sz="2800" dirty="0">
                <a:solidFill>
                  <a:srgbClr val="000066"/>
                </a:solidFill>
                <a:latin typeface="華康中圓體" panose="020F0509000000000000" pitchFamily="49" charset="-120"/>
                <a:ea typeface="華康中圓體" panose="020F0509000000000000" pitchFamily="49" charset="-120"/>
              </a:rPr>
              <a:t>，</a:t>
            </a:r>
            <a:r>
              <a:rPr lang="zh-TW" altLang="zh-TW" sz="2800" dirty="0">
                <a:solidFill>
                  <a:srgbClr val="000066"/>
                </a:solidFill>
                <a:latin typeface="華康中圓體" panose="020F0509000000000000" pitchFamily="49" charset="-120"/>
                <a:ea typeface="華康中圓體" panose="020F0509000000000000" pitchFamily="49" charset="-120"/>
              </a:rPr>
              <a:t>因此顯示該段有「天然地下水庫」</a:t>
            </a:r>
            <a:r>
              <a:rPr lang="zh-TW" altLang="en-US" sz="2800" dirty="0">
                <a:solidFill>
                  <a:srgbClr val="000066"/>
                </a:solidFill>
                <a:latin typeface="華康中圓體" panose="020F0509000000000000" pitchFamily="49" charset="-120"/>
                <a:ea typeface="華康中圓體" panose="020F0509000000000000" pitchFamily="49" charset="-120"/>
              </a:rPr>
              <a:t>存在</a:t>
            </a:r>
            <a:r>
              <a:rPr lang="zh-TW" altLang="zh-TW" sz="2800" dirty="0">
                <a:solidFill>
                  <a:srgbClr val="000066"/>
                </a:solidFill>
                <a:latin typeface="華康中圓體" panose="020F0509000000000000" pitchFamily="49" charset="-120"/>
                <a:ea typeface="華康中圓體" panose="020F0509000000000000" pitchFamily="49" charset="-120"/>
              </a:rPr>
              <a:t>。</a:t>
            </a:r>
            <a:r>
              <a:rPr lang="zh-TW" altLang="en-US" sz="2800" kern="1400" dirty="0">
                <a:solidFill>
                  <a:srgbClr val="000066"/>
                </a:solidFill>
                <a:latin typeface="華康中圓體" panose="020F0509000000000000" pitchFamily="49" charset="-120"/>
                <a:ea typeface="華康中圓體" panose="020F0509000000000000" pitchFamily="49" charset="-120"/>
              </a:rPr>
              <a:t>五號</a:t>
            </a:r>
            <a:r>
              <a:rPr lang="zh-TW" altLang="zh-TW" sz="2800" kern="1400" dirty="0">
                <a:solidFill>
                  <a:srgbClr val="000066"/>
                </a:solidFill>
                <a:latin typeface="華康中圓體" panose="020F0509000000000000" pitchFamily="49" charset="-120"/>
                <a:ea typeface="華康中圓體" panose="020F0509000000000000" pitchFamily="49" charset="-120"/>
              </a:rPr>
              <a:t>高速公路雪山隧道</a:t>
            </a:r>
            <a:r>
              <a:rPr lang="zh-TW" altLang="zh-TW" sz="2800" kern="1400" dirty="0">
                <a:solidFill>
                  <a:srgbClr val="000066"/>
                </a:solidFill>
                <a:latin typeface="華康細圓體" panose="020F0309000000000000" pitchFamily="49" charset="-120"/>
                <a:ea typeface="華康細圓體" panose="020F0309000000000000" pitchFamily="49" charset="-120"/>
              </a:rPr>
              <a:t>導</a:t>
            </a:r>
            <a:r>
              <a:rPr lang="zh-TW" altLang="zh-TW" sz="2800" kern="1400" dirty="0">
                <a:solidFill>
                  <a:srgbClr val="000066"/>
                </a:solidFill>
                <a:latin typeface="華康中圓體" panose="020F0509000000000000" pitchFamily="49" charset="-120"/>
                <a:ea typeface="華康中圓體" panose="020F0509000000000000" pitchFamily="49" charset="-120"/>
              </a:rPr>
              <a:t>坑</a:t>
            </a:r>
            <a:r>
              <a:rPr lang="en-US" altLang="zh-TW" sz="2800" kern="1400" dirty="0">
                <a:solidFill>
                  <a:srgbClr val="000066"/>
                </a:solidFill>
                <a:latin typeface="華康中圓體" panose="020F0509000000000000" pitchFamily="49" charset="-120"/>
                <a:ea typeface="華康中圓體" panose="020F0509000000000000" pitchFamily="49" charset="-120"/>
              </a:rPr>
              <a:t>30K</a:t>
            </a:r>
            <a:r>
              <a:rPr lang="zh-TW" altLang="zh-TW" sz="2800" kern="1400" dirty="0">
                <a:solidFill>
                  <a:srgbClr val="000066"/>
                </a:solidFill>
                <a:latin typeface="華康中圓體" panose="020F0509000000000000" pitchFamily="49" charset="-120"/>
                <a:ea typeface="華康中圓體" panose="020F0509000000000000" pitchFamily="49" charset="-120"/>
              </a:rPr>
              <a:t>鄰近地區同位素</a:t>
            </a:r>
            <a:r>
              <a:rPr lang="zh-TW" altLang="zh-TW" sz="2800" dirty="0">
                <a:solidFill>
                  <a:srgbClr val="000066"/>
                </a:solidFill>
                <a:latin typeface="華康中圓體" panose="020F0509000000000000" pitchFamily="49" charset="-120"/>
                <a:ea typeface="華康中圓體" panose="020F0509000000000000" pitchFamily="49" charset="-120"/>
              </a:rPr>
              <a:t>檢測</a:t>
            </a:r>
            <a:r>
              <a:rPr lang="zh-TW" altLang="en-US" sz="2800" kern="1400" dirty="0">
                <a:solidFill>
                  <a:srgbClr val="000066"/>
                </a:solidFill>
                <a:latin typeface="華康中圓體" panose="020F0509000000000000" pitchFamily="49" charset="-120"/>
                <a:ea typeface="華康中圓體" panose="020F0509000000000000" pitchFamily="49" charset="-120"/>
              </a:rPr>
              <a:t>資料如下</a:t>
            </a:r>
            <a:r>
              <a:rPr lang="zh-TW" altLang="zh-TW" sz="2800" kern="1400" dirty="0">
                <a:solidFill>
                  <a:srgbClr val="000066"/>
                </a:solidFill>
                <a:latin typeface="華康中圓體" panose="020F0509000000000000" pitchFamily="49" charset="-120"/>
                <a:ea typeface="華康中圓體" panose="020F0509000000000000" pitchFamily="49" charset="-120"/>
              </a:rPr>
              <a:t>表</a:t>
            </a:r>
            <a:r>
              <a:rPr lang="zh-TW" altLang="en-US" sz="2800" kern="1400" dirty="0">
                <a:solidFill>
                  <a:srgbClr val="000066"/>
                </a:solidFill>
                <a:latin typeface="華康中圓體" panose="020F0509000000000000" pitchFamily="49" charset="-120"/>
                <a:ea typeface="華康中圓體" panose="020F0509000000000000" pitchFamily="49" charset="-120"/>
              </a:rPr>
              <a:t>：</a:t>
            </a:r>
            <a:endParaRPr lang="en-US" altLang="zh-TW" sz="2800" kern="1400" dirty="0">
              <a:solidFill>
                <a:srgbClr val="000066"/>
              </a:solidFill>
              <a:latin typeface="華康中圓體" panose="020F0509000000000000" pitchFamily="49" charset="-120"/>
              <a:ea typeface="華康中圓體" panose="020F0509000000000000" pitchFamily="49" charset="-120"/>
            </a:endParaRPr>
          </a:p>
        </p:txBody>
      </p:sp>
    </p:spTree>
    <p:extLst>
      <p:ext uri="{BB962C8B-B14F-4D97-AF65-F5344CB8AC3E}">
        <p14:creationId xmlns:p14="http://schemas.microsoft.com/office/powerpoint/2010/main" val="2857699461"/>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oup 3"/>
          <p:cNvGraphicFramePr>
            <a:graphicFrameLocks noGrp="1"/>
          </p:cNvGraphicFramePr>
          <p:nvPr>
            <p:extLst>
              <p:ext uri="{D42A27DB-BD31-4B8C-83A1-F6EECF244321}">
                <p14:modId xmlns:p14="http://schemas.microsoft.com/office/powerpoint/2010/main" val="1423210231"/>
              </p:ext>
            </p:extLst>
          </p:nvPr>
        </p:nvGraphicFramePr>
        <p:xfrm>
          <a:off x="479646" y="918415"/>
          <a:ext cx="6778110" cy="5815712"/>
        </p:xfrm>
        <a:graphic>
          <a:graphicData uri="http://schemas.openxmlformats.org/drawingml/2006/table">
            <a:tbl>
              <a:tblPr/>
              <a:tblGrid>
                <a:gridCol w="1303510">
                  <a:extLst>
                    <a:ext uri="{9D8B030D-6E8A-4147-A177-3AD203B41FA5}">
                      <a16:colId xmlns:a16="http://schemas.microsoft.com/office/drawing/2014/main" val="20000"/>
                    </a:ext>
                  </a:extLst>
                </a:gridCol>
                <a:gridCol w="819824">
                  <a:extLst>
                    <a:ext uri="{9D8B030D-6E8A-4147-A177-3AD203B41FA5}">
                      <a16:colId xmlns:a16="http://schemas.microsoft.com/office/drawing/2014/main" val="20001"/>
                    </a:ext>
                  </a:extLst>
                </a:gridCol>
                <a:gridCol w="1411918">
                  <a:extLst>
                    <a:ext uri="{9D8B030D-6E8A-4147-A177-3AD203B41FA5}">
                      <a16:colId xmlns:a16="http://schemas.microsoft.com/office/drawing/2014/main" val="20002"/>
                    </a:ext>
                  </a:extLst>
                </a:gridCol>
                <a:gridCol w="1803612">
                  <a:extLst>
                    <a:ext uri="{9D8B030D-6E8A-4147-A177-3AD203B41FA5}">
                      <a16:colId xmlns:a16="http://schemas.microsoft.com/office/drawing/2014/main" val="20003"/>
                    </a:ext>
                  </a:extLst>
                </a:gridCol>
                <a:gridCol w="1439246">
                  <a:extLst>
                    <a:ext uri="{9D8B030D-6E8A-4147-A177-3AD203B41FA5}">
                      <a16:colId xmlns:a16="http://schemas.microsoft.com/office/drawing/2014/main" val="20004"/>
                    </a:ext>
                  </a:extLst>
                </a:gridCol>
              </a:tblGrid>
              <a:tr h="51546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dirty="0">
                          <a:ln>
                            <a:noFill/>
                          </a:ln>
                          <a:solidFill>
                            <a:srgbClr val="A50021"/>
                          </a:solidFill>
                          <a:effectLst/>
                          <a:latin typeface="華康中圓體" panose="020F0509000000000000" pitchFamily="49" charset="-120"/>
                          <a:ea typeface="華康中圓體" panose="020F0509000000000000" pitchFamily="49" charset="-120"/>
                          <a:cs typeface="細明體" pitchFamily="49" charset="-120"/>
                        </a:rPr>
                        <a:t>取樣日期</a:t>
                      </a:r>
                    </a:p>
                  </a:txBody>
                  <a:tcPr marL="91449" marR="91449"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400" b="0" i="0" u="none" strike="noStrike" cap="none" normalizeH="0" baseline="0" dirty="0">
                          <a:ln>
                            <a:noFill/>
                          </a:ln>
                          <a:solidFill>
                            <a:srgbClr val="A50021"/>
                          </a:solidFill>
                          <a:effectLst/>
                          <a:latin typeface="華康中圓體" panose="020F0509000000000000" pitchFamily="49" charset="-120"/>
                          <a:ea typeface="華康中圓體" panose="020F0509000000000000" pitchFamily="49" charset="-120"/>
                          <a:cs typeface="細明體" pitchFamily="49" charset="-120"/>
                        </a:rPr>
                        <a:t>導坑</a:t>
                      </a:r>
                      <a:r>
                        <a:rPr kumimoji="1" lang="en-US" altLang="zh-TW" sz="1400" b="0" i="0" u="none" strike="noStrike" cap="none" normalizeH="0" baseline="0" dirty="0">
                          <a:ln>
                            <a:noFill/>
                          </a:ln>
                          <a:solidFill>
                            <a:srgbClr val="A50021"/>
                          </a:solidFill>
                          <a:effectLst/>
                          <a:latin typeface="華康中圓體" panose="020F0509000000000000" pitchFamily="49" charset="-120"/>
                          <a:ea typeface="華康中圓體" panose="020F0509000000000000" pitchFamily="49" charset="-120"/>
                          <a:cs typeface="細明體" pitchFamily="49" charset="-120"/>
                        </a:rPr>
                        <a:t>TBM</a:t>
                      </a:r>
                      <a:r>
                        <a:rPr kumimoji="1" lang="zh-TW" altLang="en-US" sz="1400" b="0" i="0" u="none" strike="noStrike" cap="none" normalizeH="0" baseline="0" dirty="0">
                          <a:ln>
                            <a:noFill/>
                          </a:ln>
                          <a:solidFill>
                            <a:srgbClr val="A50021"/>
                          </a:solidFill>
                          <a:effectLst/>
                          <a:latin typeface="華康中圓體" panose="020F0509000000000000" pitchFamily="49" charset="-120"/>
                          <a:ea typeface="華康中圓體" panose="020F0509000000000000" pitchFamily="49" charset="-120"/>
                          <a:cs typeface="細明體" pitchFamily="49" charset="-120"/>
                        </a:rPr>
                        <a:t>   位置</a:t>
                      </a:r>
                    </a:p>
                  </a:txBody>
                  <a:tcPr marL="91449" marR="91449"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400" b="0" i="0" u="none" strike="noStrike" cap="none" normalizeH="0" baseline="0" dirty="0">
                          <a:ln>
                            <a:noFill/>
                          </a:ln>
                          <a:solidFill>
                            <a:srgbClr val="A50021"/>
                          </a:solidFill>
                          <a:effectLst/>
                          <a:latin typeface="華康中圓體" panose="020F0509000000000000" pitchFamily="49" charset="-120"/>
                          <a:ea typeface="華康中圓體" panose="020F0509000000000000" pitchFamily="49" charset="-120"/>
                          <a:cs typeface="細明體" pitchFamily="49" charset="-120"/>
                        </a:rPr>
                        <a:t>  </a:t>
                      </a:r>
                      <a:r>
                        <a:rPr kumimoji="1" lang="zh-TW" altLang="en-US" sz="2000" b="0" i="0" u="none" strike="noStrike" cap="none" normalizeH="0" baseline="0" dirty="0">
                          <a:ln>
                            <a:noFill/>
                          </a:ln>
                          <a:solidFill>
                            <a:srgbClr val="A50021"/>
                          </a:solidFill>
                          <a:effectLst/>
                          <a:latin typeface="華康中圓體" panose="020F0509000000000000" pitchFamily="49" charset="-120"/>
                          <a:ea typeface="華康中圓體" panose="020F0509000000000000" pitchFamily="49" charset="-120"/>
                          <a:cs typeface="細明體" pitchFamily="49" charset="-120"/>
                        </a:rPr>
                        <a:t>取樣位置</a:t>
                      </a:r>
                    </a:p>
                  </a:txBody>
                  <a:tcPr marL="91449" marR="91449"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0" i="0" u="none" strike="noStrike" cap="none" normalizeH="0" baseline="0" dirty="0">
                          <a:ln>
                            <a:noFill/>
                          </a:ln>
                          <a:solidFill>
                            <a:srgbClr val="A50021"/>
                          </a:solidFill>
                          <a:effectLst/>
                          <a:latin typeface="華康中圓體" panose="020F0509000000000000" pitchFamily="49" charset="-120"/>
                          <a:ea typeface="華康中圓體" panose="020F0509000000000000" pitchFamily="49" charset="-120"/>
                          <a:cs typeface="Times New Roman" pitchFamily="18" charset="0"/>
                        </a:rPr>
                        <a:t> </a:t>
                      </a:r>
                      <a:r>
                        <a:rPr kumimoji="1" lang="en-US" altLang="zh-TW" sz="2000" b="0" i="0" u="none" strike="noStrike" cap="none" normalizeH="0" baseline="30000" dirty="0">
                          <a:ln>
                            <a:noFill/>
                          </a:ln>
                          <a:solidFill>
                            <a:srgbClr val="A50021"/>
                          </a:solidFill>
                          <a:effectLst/>
                          <a:latin typeface="華康中圓體" panose="020F0509000000000000" pitchFamily="49" charset="-120"/>
                          <a:ea typeface="華康中圓體" panose="020F0509000000000000" pitchFamily="49" charset="-120"/>
                          <a:cs typeface="Times New Roman" pitchFamily="18" charset="0"/>
                        </a:rPr>
                        <a:t>14</a:t>
                      </a:r>
                      <a:r>
                        <a:rPr kumimoji="1" lang="en-US" altLang="zh-TW" sz="2000" b="0" i="0" u="none" strike="noStrike" cap="none" normalizeH="0" baseline="0" dirty="0">
                          <a:ln>
                            <a:noFill/>
                          </a:ln>
                          <a:solidFill>
                            <a:srgbClr val="A50021"/>
                          </a:solidFill>
                          <a:effectLst/>
                          <a:latin typeface="華康中圓體" panose="020F0509000000000000" pitchFamily="49" charset="-120"/>
                          <a:ea typeface="華康中圓體" panose="020F0509000000000000" pitchFamily="49" charset="-120"/>
                          <a:cs typeface="Times New Roman" pitchFamily="18" charset="0"/>
                        </a:rPr>
                        <a:t>C (</a:t>
                      </a:r>
                      <a:r>
                        <a:rPr kumimoji="1" lang="en-US" altLang="zh-TW" sz="2000" b="0" i="0" u="none" strike="noStrike" cap="none" normalizeH="0" baseline="0" dirty="0" err="1">
                          <a:ln>
                            <a:noFill/>
                          </a:ln>
                          <a:solidFill>
                            <a:srgbClr val="A50021"/>
                          </a:solidFill>
                          <a:effectLst/>
                          <a:latin typeface="華康中圓體" panose="020F0509000000000000" pitchFamily="49" charset="-120"/>
                          <a:ea typeface="華康中圓體" panose="020F0509000000000000" pitchFamily="49" charset="-120"/>
                          <a:cs typeface="Times New Roman" pitchFamily="18" charset="0"/>
                        </a:rPr>
                        <a:t>yr</a:t>
                      </a:r>
                      <a:r>
                        <a:rPr kumimoji="1" lang="en-US" altLang="zh-TW" sz="2000" b="0" i="0" u="none" strike="noStrike" cap="none" normalizeH="0" baseline="0" dirty="0">
                          <a:ln>
                            <a:noFill/>
                          </a:ln>
                          <a:solidFill>
                            <a:srgbClr val="A50021"/>
                          </a:solidFill>
                          <a:effectLst/>
                          <a:latin typeface="華康中圓體" panose="020F0509000000000000" pitchFamily="49" charset="-120"/>
                          <a:ea typeface="華康中圓體" panose="020F0509000000000000" pitchFamily="49" charset="-120"/>
                          <a:cs typeface="Times New Roman" pitchFamily="18" charset="0"/>
                        </a:rPr>
                        <a:t> BP)</a:t>
                      </a:r>
                    </a:p>
                  </a:txBody>
                  <a:tcPr marL="91449" marR="91449"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0" i="0" u="none" strike="noStrike" cap="none" normalizeH="0" baseline="30000" dirty="0">
                          <a:ln>
                            <a:noFill/>
                          </a:ln>
                          <a:solidFill>
                            <a:srgbClr val="A50021"/>
                          </a:solidFill>
                          <a:effectLst/>
                          <a:latin typeface="華康中圓體" panose="020F0509000000000000" pitchFamily="49" charset="-120"/>
                          <a:ea typeface="華康中圓體" panose="020F0509000000000000" pitchFamily="49" charset="-120"/>
                          <a:cs typeface="細明體" pitchFamily="49" charset="-120"/>
                        </a:rPr>
                        <a:t>3</a:t>
                      </a:r>
                      <a:r>
                        <a:rPr kumimoji="1" lang="en-US" altLang="zh-TW" sz="2000" b="0" i="0" u="none" strike="noStrike" cap="none" normalizeH="0" baseline="0" dirty="0">
                          <a:ln>
                            <a:noFill/>
                          </a:ln>
                          <a:solidFill>
                            <a:srgbClr val="A50021"/>
                          </a:solidFill>
                          <a:effectLst/>
                          <a:latin typeface="華康中圓體" panose="020F0509000000000000" pitchFamily="49" charset="-120"/>
                          <a:ea typeface="華康中圓體" panose="020F0509000000000000" pitchFamily="49" charset="-120"/>
                          <a:cs typeface="細明體" pitchFamily="49" charset="-120"/>
                        </a:rPr>
                        <a:t>H(TU)</a:t>
                      </a:r>
                    </a:p>
                  </a:txBody>
                  <a:tcPr marL="91449" marR="91449"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30563">
                <a:tc>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1" lang="en-US" altLang="zh-TW" sz="1400" b="0" i="0" u="none" strike="noStrike" cap="none" normalizeH="0" baseline="0" dirty="0">
                          <a:ln>
                            <a:noFill/>
                          </a:ln>
                          <a:solidFill>
                            <a:schemeClr val="tx1"/>
                          </a:solidFill>
                          <a:effectLst/>
                          <a:latin typeface="華康中黑體" pitchFamily="49" charset="-120"/>
                          <a:ea typeface="華康中黑體" pitchFamily="49" charset="-120"/>
                          <a:cs typeface="細明體" pitchFamily="49" charset="-120"/>
                        </a:rPr>
                        <a:t>1996/04/24</a:t>
                      </a:r>
                      <a:endParaRPr kumimoji="1" lang="en-US" altLang="zh-TW" sz="1400" b="0" i="0" u="none" strike="noStrike" cap="none" normalizeH="0" baseline="0" dirty="0">
                        <a:ln>
                          <a:noFill/>
                        </a:ln>
                        <a:solidFill>
                          <a:schemeClr val="tx1"/>
                        </a:solidFill>
                        <a:effectLst/>
                        <a:latin typeface="華康中黑體" pitchFamily="49" charset="-120"/>
                        <a:ea typeface="華康中黑體" pitchFamily="49" charset="-120"/>
                        <a:cs typeface="Times New Roman" pitchFamily="18" charset="0"/>
                      </a:endParaRPr>
                    </a:p>
                    <a:p>
                      <a:pPr marL="0" marR="0" lvl="0" indent="0" algn="l" defTabSz="914400" rtl="0" eaLnBrk="0" fontAlgn="base" latinLnBrk="0" hangingPunct="0">
                        <a:lnSpc>
                          <a:spcPct val="80000"/>
                        </a:lnSpc>
                        <a:spcBef>
                          <a:spcPct val="0"/>
                        </a:spcBef>
                        <a:spcAft>
                          <a:spcPct val="0"/>
                        </a:spcAft>
                        <a:buClrTx/>
                        <a:buSzTx/>
                        <a:buFontTx/>
                        <a:buNone/>
                        <a:tabLst/>
                      </a:pPr>
                      <a:endParaRPr kumimoji="1" lang="en-US" altLang="zh-TW" sz="1400" b="0" i="0" u="none" strike="noStrike" cap="none" normalizeH="0" baseline="0" dirty="0">
                        <a:ln>
                          <a:noFill/>
                        </a:ln>
                        <a:solidFill>
                          <a:schemeClr val="tx1"/>
                        </a:solidFill>
                        <a:effectLst/>
                        <a:latin typeface="華康中黑體" pitchFamily="49" charset="-120"/>
                        <a:ea typeface="華康中黑體" pitchFamily="49" charset="-120"/>
                      </a:endParaRPr>
                    </a:p>
                  </a:txBody>
                  <a:tcPr marL="91449" marR="91449"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en-US" altLang="zh-TW" sz="1400" b="0" i="0" u="none" strike="noStrike" cap="none" normalizeH="0" baseline="0" dirty="0">
                          <a:ln>
                            <a:noFill/>
                          </a:ln>
                          <a:solidFill>
                            <a:schemeClr val="tx1"/>
                          </a:solidFill>
                          <a:effectLst/>
                          <a:latin typeface="華康中黑體" pitchFamily="49" charset="-120"/>
                          <a:ea typeface="華康中黑體" pitchFamily="49" charset="-120"/>
                          <a:cs typeface="細明體" pitchFamily="49" charset="-120"/>
                        </a:rPr>
                        <a:t>39K+079</a:t>
                      </a:r>
                    </a:p>
                  </a:txBody>
                  <a:tcPr marL="91449" marR="91449"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1" lang="zh-TW" altLang="en-US" sz="1400" b="0" i="0" u="none" strike="noStrike" cap="none" normalizeH="0" baseline="0" dirty="0">
                          <a:ln>
                            <a:noFill/>
                          </a:ln>
                          <a:solidFill>
                            <a:schemeClr val="tx1"/>
                          </a:solidFill>
                          <a:effectLst/>
                          <a:latin typeface="華康中黑體" pitchFamily="49" charset="-120"/>
                          <a:ea typeface="華康中黑體" pitchFamily="49" charset="-120"/>
                          <a:cs typeface="細明體" pitchFamily="49" charset="-120"/>
                        </a:rPr>
                        <a:t>導坑</a:t>
                      </a:r>
                      <a:r>
                        <a:rPr kumimoji="1" lang="en-US" altLang="zh-TW" sz="1400" b="0" i="0" u="none" strike="noStrike" cap="none" normalizeH="0" baseline="0" dirty="0">
                          <a:ln>
                            <a:noFill/>
                          </a:ln>
                          <a:solidFill>
                            <a:schemeClr val="tx1"/>
                          </a:solidFill>
                          <a:effectLst/>
                          <a:latin typeface="華康中黑體" pitchFamily="49" charset="-120"/>
                          <a:ea typeface="華康中黑體" pitchFamily="49" charset="-120"/>
                          <a:cs typeface="細明體" pitchFamily="49" charset="-120"/>
                        </a:rPr>
                        <a:t>39K+070</a:t>
                      </a:r>
                    </a:p>
                  </a:txBody>
                  <a:tcPr marL="91449" marR="91449"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1" lang="en-US" altLang="zh-TW" sz="1400" b="0" i="0" u="none" strike="noStrike" cap="none" normalizeH="0" baseline="0" dirty="0">
                          <a:ln>
                            <a:noFill/>
                          </a:ln>
                          <a:solidFill>
                            <a:srgbClr val="009900"/>
                          </a:solidFill>
                          <a:effectLst/>
                          <a:latin typeface="華康中黑體" pitchFamily="49" charset="-120"/>
                          <a:ea typeface="華康中黑體" pitchFamily="49" charset="-120"/>
                          <a:cs typeface="Times New Roman" pitchFamily="18" charset="0"/>
                        </a:rPr>
                        <a:t> </a:t>
                      </a:r>
                      <a:r>
                        <a:rPr kumimoji="1" lang="zh-TW" altLang="en-US" sz="1400" b="0" i="0" u="none" strike="noStrike" cap="none" normalizeH="0" baseline="0" dirty="0">
                          <a:ln>
                            <a:noFill/>
                          </a:ln>
                          <a:solidFill>
                            <a:srgbClr val="009900"/>
                          </a:solidFill>
                          <a:effectLst/>
                          <a:latin typeface="華康中黑體" pitchFamily="49" charset="-120"/>
                          <a:ea typeface="華康中黑體" pitchFamily="49" charset="-120"/>
                          <a:cs typeface="Times New Roman" pitchFamily="18" charset="0"/>
                        </a:rPr>
                        <a:t> </a:t>
                      </a:r>
                      <a:r>
                        <a:rPr kumimoji="1" lang="en-US" altLang="zh-TW" sz="1400" b="0" i="0" u="none" strike="noStrike" cap="none" normalizeH="0" baseline="0" dirty="0">
                          <a:ln>
                            <a:noFill/>
                          </a:ln>
                          <a:solidFill>
                            <a:srgbClr val="FF0000"/>
                          </a:solidFill>
                          <a:effectLst/>
                          <a:latin typeface="Arial Unicode MS" panose="020B0604020202020204" pitchFamily="34" charset="-120"/>
                          <a:ea typeface="Arial Unicode MS" panose="020B0604020202020204" pitchFamily="34" charset="-120"/>
                          <a:cs typeface="Arial Unicode MS" panose="020B0604020202020204" pitchFamily="34" charset="-120"/>
                        </a:rPr>
                        <a:t>4850±80</a:t>
                      </a:r>
                    </a:p>
                    <a:p>
                      <a:pPr marL="0" marR="0" lvl="0" indent="0" algn="l" defTabSz="914400" rtl="0" eaLnBrk="0" fontAlgn="base" latinLnBrk="0" hangingPunct="0">
                        <a:lnSpc>
                          <a:spcPct val="80000"/>
                        </a:lnSpc>
                        <a:spcBef>
                          <a:spcPct val="0"/>
                        </a:spcBef>
                        <a:spcAft>
                          <a:spcPct val="0"/>
                        </a:spcAft>
                        <a:buClrTx/>
                        <a:buSzTx/>
                        <a:buFontTx/>
                        <a:buNone/>
                        <a:tabLst/>
                      </a:pPr>
                      <a:r>
                        <a:rPr kumimoji="1" lang="en-US" altLang="zh-TW" sz="1400" b="0" i="0" u="none" strike="noStrike" cap="none" normalizeH="0" baseline="0" dirty="0">
                          <a:ln>
                            <a:noFill/>
                          </a:ln>
                          <a:solidFill>
                            <a:schemeClr val="tx1"/>
                          </a:solidFill>
                          <a:effectLst/>
                          <a:latin typeface="華康中黑體" pitchFamily="49" charset="-120"/>
                          <a:ea typeface="華康中黑體" pitchFamily="49" charset="-120"/>
                          <a:cs typeface="Times New Roman" pitchFamily="18" charset="0"/>
                        </a:rPr>
                        <a:t>δ</a:t>
                      </a:r>
                      <a:r>
                        <a:rPr kumimoji="1" lang="en-US" altLang="zh-TW" sz="1400" b="0" i="0" u="none" strike="noStrike" cap="none" normalizeH="0" baseline="30000" dirty="0">
                          <a:ln>
                            <a:noFill/>
                          </a:ln>
                          <a:solidFill>
                            <a:schemeClr val="tx1"/>
                          </a:solidFill>
                          <a:effectLst/>
                          <a:latin typeface="華康中黑體" pitchFamily="49" charset="-120"/>
                          <a:ea typeface="華康中黑體" pitchFamily="49" charset="-120"/>
                          <a:cs typeface="Times New Roman" pitchFamily="18" charset="0"/>
                        </a:rPr>
                        <a:t>13</a:t>
                      </a:r>
                      <a:r>
                        <a:rPr kumimoji="1" lang="en-US" altLang="zh-TW" sz="1400" b="0" i="0" u="none" strike="noStrike" cap="none" normalizeH="0" baseline="0" dirty="0">
                          <a:ln>
                            <a:noFill/>
                          </a:ln>
                          <a:solidFill>
                            <a:schemeClr val="tx1"/>
                          </a:solidFill>
                          <a:effectLst/>
                          <a:latin typeface="華康中黑體" pitchFamily="49" charset="-120"/>
                          <a:ea typeface="華康中黑體" pitchFamily="49" charset="-120"/>
                          <a:cs typeface="Times New Roman" pitchFamily="18" charset="0"/>
                        </a:rPr>
                        <a:t>C</a:t>
                      </a:r>
                      <a:r>
                        <a:rPr kumimoji="1" lang="zh-TW" altLang="en-US" sz="1400" b="0" i="0" u="none" strike="noStrike" cap="none" normalizeH="0" baseline="0" dirty="0">
                          <a:ln>
                            <a:noFill/>
                          </a:ln>
                          <a:solidFill>
                            <a:schemeClr val="tx1"/>
                          </a:solidFill>
                          <a:effectLst/>
                          <a:latin typeface="華康中黑體" pitchFamily="49" charset="-120"/>
                          <a:ea typeface="華康中黑體" pitchFamily="49" charset="-120"/>
                          <a:cs typeface="Times New Roman" pitchFamily="18" charset="0"/>
                        </a:rPr>
                        <a:t>＝</a:t>
                      </a:r>
                      <a:r>
                        <a:rPr kumimoji="1" lang="en-US" altLang="zh-TW" sz="1400" b="0" i="0" u="none" strike="noStrike" cap="none" normalizeH="0" baseline="0" dirty="0">
                          <a:ln>
                            <a:noFill/>
                          </a:ln>
                          <a:solidFill>
                            <a:schemeClr val="tx1"/>
                          </a:solidFill>
                          <a:effectLst/>
                          <a:latin typeface="華康中黑體" pitchFamily="49" charset="-120"/>
                          <a:ea typeface="華康中黑體" pitchFamily="49" charset="-120"/>
                          <a:cs typeface="Times New Roman" pitchFamily="18" charset="0"/>
                        </a:rPr>
                        <a:t>-14.28</a:t>
                      </a:r>
                      <a:r>
                        <a:rPr kumimoji="1" lang="en-US" altLang="zh-TW" sz="1400" b="0" i="0" u="none" strike="noStrike" cap="none" normalizeH="0" baseline="0" dirty="0">
                          <a:ln>
                            <a:noFill/>
                          </a:ln>
                          <a:solidFill>
                            <a:schemeClr val="tx1"/>
                          </a:solidFill>
                          <a:effectLst/>
                          <a:latin typeface="Arial"/>
                          <a:ea typeface="華康中黑體" pitchFamily="49" charset="-120"/>
                          <a:cs typeface="Times New Roman" pitchFamily="18" charset="0"/>
                        </a:rPr>
                        <a:t>‰</a:t>
                      </a:r>
                      <a:endParaRPr kumimoji="1" lang="en-US" altLang="zh-TW" sz="1400" b="0" i="0" u="none" strike="noStrike" cap="none" normalizeH="0" baseline="0" dirty="0">
                        <a:ln>
                          <a:noFill/>
                        </a:ln>
                        <a:solidFill>
                          <a:schemeClr val="tx1"/>
                        </a:solidFill>
                        <a:effectLst/>
                        <a:latin typeface="華康中黑體" pitchFamily="49" charset="-120"/>
                        <a:ea typeface="華康中黑體" pitchFamily="49" charset="-120"/>
                        <a:cs typeface="Times New Roman" pitchFamily="18" charset="0"/>
                      </a:endParaRPr>
                    </a:p>
                  </a:txBody>
                  <a:tcPr marL="91449" marR="91449"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400" b="0" i="0" u="none" strike="noStrike" cap="none" normalizeH="0" baseline="0" dirty="0">
                          <a:ln>
                            <a:noFill/>
                          </a:ln>
                          <a:solidFill>
                            <a:srgbClr val="FF0000"/>
                          </a:solidFill>
                          <a:effectLst/>
                          <a:latin typeface="Arial Unicode MS" panose="020B0604020202020204" pitchFamily="34" charset="-120"/>
                          <a:ea typeface="Arial Unicode MS" panose="020B0604020202020204" pitchFamily="34" charset="-120"/>
                          <a:cs typeface="Arial Unicode MS" panose="020B0604020202020204" pitchFamily="34" charset="-120"/>
                        </a:rPr>
                        <a:t>3.17±0.10TU               </a:t>
                      </a:r>
                    </a:p>
                  </a:txBody>
                  <a:tcPr marL="91449" marR="91449"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0321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400" b="0" i="0" u="none" strike="noStrike" cap="none" normalizeH="0" baseline="0" dirty="0">
                          <a:ln>
                            <a:noFill/>
                          </a:ln>
                          <a:solidFill>
                            <a:schemeClr val="tx1"/>
                          </a:solidFill>
                          <a:effectLst/>
                          <a:latin typeface="華康中黑體" pitchFamily="49" charset="-120"/>
                          <a:ea typeface="華康中黑體" pitchFamily="49" charset="-120"/>
                          <a:cs typeface="細明體" pitchFamily="49" charset="-120"/>
                        </a:rPr>
                        <a:t>1997/06/23N1</a:t>
                      </a:r>
                    </a:p>
                  </a:txBody>
                  <a:tcPr marL="91449" marR="91449"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400" b="0" i="0" u="none" strike="noStrike" cap="none" normalizeH="0" baseline="0">
                          <a:ln>
                            <a:noFill/>
                          </a:ln>
                          <a:solidFill>
                            <a:schemeClr val="tx1"/>
                          </a:solidFill>
                          <a:effectLst/>
                          <a:latin typeface="華康中黑體" pitchFamily="49" charset="-120"/>
                          <a:ea typeface="華康中黑體" pitchFamily="49" charset="-120"/>
                          <a:cs typeface="細明體" pitchFamily="49" charset="-120"/>
                        </a:rPr>
                        <a:t>39K+079</a:t>
                      </a:r>
                    </a:p>
                  </a:txBody>
                  <a:tcPr marL="91449" marR="91449"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400" b="0" i="0" u="none" strike="noStrike" cap="none" normalizeH="0" baseline="0" dirty="0">
                          <a:ln>
                            <a:noFill/>
                          </a:ln>
                          <a:solidFill>
                            <a:schemeClr val="tx1"/>
                          </a:solidFill>
                          <a:effectLst/>
                          <a:latin typeface="華康中黑體" pitchFamily="49" charset="-120"/>
                          <a:ea typeface="華康中黑體" pitchFamily="49" charset="-120"/>
                          <a:cs typeface="細明體" pitchFamily="49" charset="-120"/>
                        </a:rPr>
                        <a:t>導坑</a:t>
                      </a:r>
                      <a:r>
                        <a:rPr kumimoji="1" lang="en-US" altLang="zh-TW" sz="1400" b="0" i="0" u="none" strike="noStrike" cap="none" normalizeH="0" baseline="0" dirty="0">
                          <a:ln>
                            <a:noFill/>
                          </a:ln>
                          <a:solidFill>
                            <a:schemeClr val="tx1"/>
                          </a:solidFill>
                          <a:effectLst/>
                          <a:latin typeface="華康中黑體" pitchFamily="49" charset="-120"/>
                          <a:ea typeface="華康中黑體" pitchFamily="49" charset="-120"/>
                          <a:cs typeface="細明體" pitchFamily="49" charset="-120"/>
                        </a:rPr>
                        <a:t>39K+070</a:t>
                      </a:r>
                    </a:p>
                  </a:txBody>
                  <a:tcPr marL="91449" marR="91449"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zh-TW" altLang="zh-TW" sz="1400" b="0" i="0" u="none" strike="noStrike" cap="none" normalizeH="0" baseline="0" dirty="0">
                        <a:ln>
                          <a:noFill/>
                        </a:ln>
                        <a:solidFill>
                          <a:srgbClr val="009900"/>
                        </a:solidFill>
                        <a:effectLst/>
                        <a:latin typeface="華康中黑體" pitchFamily="49" charset="-120"/>
                        <a:ea typeface="華康中黑體" pitchFamily="49" charset="-120"/>
                      </a:endParaRPr>
                    </a:p>
                  </a:txBody>
                  <a:tcPr marL="91449" marR="91449"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400" b="0" i="0" u="none" strike="noStrike" cap="none" normalizeH="0" baseline="0" dirty="0">
                          <a:ln>
                            <a:noFill/>
                          </a:ln>
                          <a:solidFill>
                            <a:srgbClr val="FF0000"/>
                          </a:solidFill>
                          <a:effectLst/>
                          <a:latin typeface="Arial Unicode MS" panose="020B0604020202020204" pitchFamily="34" charset="-120"/>
                          <a:ea typeface="Arial Unicode MS" panose="020B0604020202020204" pitchFamily="34" charset="-120"/>
                          <a:cs typeface="Arial Unicode MS" panose="020B0604020202020204" pitchFamily="34" charset="-120"/>
                        </a:rPr>
                        <a:t>2.38±0.14TU</a:t>
                      </a:r>
                    </a:p>
                  </a:txBody>
                  <a:tcPr marL="91449" marR="91449"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0321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400" b="0" i="0" u="none" strike="noStrike" cap="none" normalizeH="0" baseline="0">
                          <a:ln>
                            <a:noFill/>
                          </a:ln>
                          <a:solidFill>
                            <a:schemeClr val="tx1"/>
                          </a:solidFill>
                          <a:effectLst/>
                          <a:latin typeface="華康中黑體" pitchFamily="49" charset="-120"/>
                          <a:ea typeface="華康中黑體" pitchFamily="49" charset="-120"/>
                          <a:cs typeface="細明體" pitchFamily="49" charset="-120"/>
                        </a:rPr>
                        <a:t>l997/06/23N2</a:t>
                      </a:r>
                    </a:p>
                  </a:txBody>
                  <a:tcPr marL="91449" marR="91449"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400" b="0" i="0" u="none" strike="noStrike" cap="none" normalizeH="0" baseline="0">
                          <a:ln>
                            <a:noFill/>
                          </a:ln>
                          <a:solidFill>
                            <a:schemeClr val="tx1"/>
                          </a:solidFill>
                          <a:effectLst/>
                          <a:latin typeface="華康中黑體" pitchFamily="49" charset="-120"/>
                          <a:ea typeface="華康中黑體" pitchFamily="49" charset="-120"/>
                          <a:cs typeface="細明體" pitchFamily="49" charset="-120"/>
                        </a:rPr>
                        <a:t>39K+079</a:t>
                      </a:r>
                    </a:p>
                  </a:txBody>
                  <a:tcPr marL="91449" marR="91449"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400" b="0" i="0" u="none" strike="noStrike" cap="none" normalizeH="0" baseline="0" dirty="0">
                          <a:ln>
                            <a:noFill/>
                          </a:ln>
                          <a:solidFill>
                            <a:schemeClr val="tx1"/>
                          </a:solidFill>
                          <a:effectLst/>
                          <a:latin typeface="華康中黑體" pitchFamily="49" charset="-120"/>
                          <a:ea typeface="華康中黑體" pitchFamily="49" charset="-120"/>
                          <a:cs typeface="細明體" pitchFamily="49" charset="-120"/>
                        </a:rPr>
                        <a:t>導坑</a:t>
                      </a:r>
                      <a:r>
                        <a:rPr kumimoji="1" lang="en-US" altLang="zh-TW" sz="1400" b="0" i="0" u="none" strike="noStrike" cap="none" normalizeH="0" baseline="0" dirty="0">
                          <a:ln>
                            <a:noFill/>
                          </a:ln>
                          <a:solidFill>
                            <a:schemeClr val="tx1"/>
                          </a:solidFill>
                          <a:effectLst/>
                          <a:latin typeface="華康中黑體" pitchFamily="49" charset="-120"/>
                          <a:ea typeface="華康中黑體" pitchFamily="49" charset="-120"/>
                          <a:cs typeface="細明體" pitchFamily="49" charset="-120"/>
                        </a:rPr>
                        <a:t>39K+070</a:t>
                      </a:r>
                    </a:p>
                  </a:txBody>
                  <a:tcPr marL="91449" marR="91449"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zh-TW" altLang="zh-TW" sz="1400" b="0" i="0" u="none" strike="noStrike" cap="none" normalizeH="0" baseline="0" dirty="0">
                        <a:ln>
                          <a:noFill/>
                        </a:ln>
                        <a:solidFill>
                          <a:srgbClr val="009900"/>
                        </a:solidFill>
                        <a:effectLst/>
                        <a:latin typeface="華康中黑體" pitchFamily="49" charset="-120"/>
                        <a:ea typeface="華康中黑體" pitchFamily="49" charset="-120"/>
                      </a:endParaRPr>
                    </a:p>
                  </a:txBody>
                  <a:tcPr marL="91449" marR="91449"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400" b="0" i="0" u="none" strike="noStrike" cap="none" normalizeH="0" baseline="0" dirty="0">
                          <a:ln>
                            <a:noFill/>
                          </a:ln>
                          <a:solidFill>
                            <a:srgbClr val="FF0000"/>
                          </a:solidFill>
                          <a:effectLst/>
                          <a:latin typeface="Arial Unicode MS" panose="020B0604020202020204" pitchFamily="34" charset="-120"/>
                          <a:ea typeface="Arial Unicode MS" panose="020B0604020202020204" pitchFamily="34" charset="-120"/>
                          <a:cs typeface="Arial Unicode MS" panose="020B0604020202020204" pitchFamily="34" charset="-120"/>
                        </a:rPr>
                        <a:t>2.64±0.17TU</a:t>
                      </a:r>
                    </a:p>
                  </a:txBody>
                  <a:tcPr marL="91449" marR="91449"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0321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400" b="0" i="0" u="none" strike="noStrike" cap="none" normalizeH="0" baseline="0">
                          <a:ln>
                            <a:noFill/>
                          </a:ln>
                          <a:solidFill>
                            <a:schemeClr val="tx1"/>
                          </a:solidFill>
                          <a:effectLst/>
                          <a:latin typeface="華康中黑體" pitchFamily="49" charset="-120"/>
                          <a:ea typeface="華康中黑體" pitchFamily="49" charset="-120"/>
                          <a:cs typeface="細明體" pitchFamily="49" charset="-120"/>
                        </a:rPr>
                        <a:t>1997/06/23N3</a:t>
                      </a:r>
                    </a:p>
                  </a:txBody>
                  <a:tcPr marL="91449" marR="91449"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400" b="0" i="0" u="none" strike="noStrike" cap="none" normalizeH="0" baseline="0" dirty="0">
                          <a:ln>
                            <a:noFill/>
                          </a:ln>
                          <a:solidFill>
                            <a:schemeClr val="tx1"/>
                          </a:solidFill>
                          <a:effectLst/>
                          <a:latin typeface="華康中黑體" pitchFamily="49" charset="-120"/>
                          <a:ea typeface="華康中黑體" pitchFamily="49" charset="-120"/>
                          <a:cs typeface="細明體" pitchFamily="49" charset="-120"/>
                        </a:rPr>
                        <a:t>39K+079</a:t>
                      </a:r>
                    </a:p>
                  </a:txBody>
                  <a:tcPr marL="91449" marR="91449"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400" b="0" i="0" u="none" strike="noStrike" cap="none" normalizeH="0" baseline="0" dirty="0">
                          <a:ln>
                            <a:noFill/>
                          </a:ln>
                          <a:solidFill>
                            <a:schemeClr val="tx1"/>
                          </a:solidFill>
                          <a:effectLst/>
                          <a:latin typeface="華康中黑體" pitchFamily="49" charset="-120"/>
                          <a:ea typeface="華康中黑體" pitchFamily="49" charset="-120"/>
                          <a:cs typeface="細明體" pitchFamily="49" charset="-120"/>
                        </a:rPr>
                        <a:t>導坑</a:t>
                      </a:r>
                      <a:r>
                        <a:rPr kumimoji="1" lang="en-US" altLang="zh-TW" sz="1400" b="0" i="0" u="none" strike="noStrike" cap="none" normalizeH="0" baseline="0" dirty="0">
                          <a:ln>
                            <a:noFill/>
                          </a:ln>
                          <a:solidFill>
                            <a:schemeClr val="tx1"/>
                          </a:solidFill>
                          <a:effectLst/>
                          <a:latin typeface="華康中黑體" pitchFamily="49" charset="-120"/>
                          <a:ea typeface="華康中黑體" pitchFamily="49" charset="-120"/>
                          <a:cs typeface="細明體" pitchFamily="49" charset="-120"/>
                        </a:rPr>
                        <a:t>39K+150</a:t>
                      </a:r>
                    </a:p>
                  </a:txBody>
                  <a:tcPr marL="91449" marR="91449"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zh-TW" altLang="zh-TW" sz="1400" b="0" i="0" u="none" strike="noStrike" cap="none" normalizeH="0" baseline="0" dirty="0">
                        <a:ln>
                          <a:noFill/>
                        </a:ln>
                        <a:solidFill>
                          <a:srgbClr val="009900"/>
                        </a:solidFill>
                        <a:effectLst/>
                        <a:latin typeface="華康中黑體" pitchFamily="49" charset="-120"/>
                        <a:ea typeface="華康中黑體" pitchFamily="49" charset="-120"/>
                      </a:endParaRPr>
                    </a:p>
                  </a:txBody>
                  <a:tcPr marL="91449" marR="91449"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400" b="0" i="0" u="none" strike="noStrike" cap="none" normalizeH="0" baseline="0" dirty="0">
                          <a:ln>
                            <a:noFill/>
                          </a:ln>
                          <a:solidFill>
                            <a:srgbClr val="FF0000"/>
                          </a:solidFill>
                          <a:effectLst/>
                          <a:latin typeface="Arial Unicode MS" panose="020B0604020202020204" pitchFamily="34" charset="-120"/>
                          <a:ea typeface="Arial Unicode MS" panose="020B0604020202020204" pitchFamily="34" charset="-120"/>
                          <a:cs typeface="Arial Unicode MS" panose="020B0604020202020204" pitchFamily="34" charset="-120"/>
                        </a:rPr>
                        <a:t>0.87±0.17TU</a:t>
                      </a:r>
                    </a:p>
                  </a:txBody>
                  <a:tcPr marL="91449" marR="91449"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30563">
                <a:tc>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1" lang="en-US" altLang="zh-TW" sz="1400" b="0" i="0" u="none" strike="noStrike" cap="none" normalizeH="0" baseline="0">
                          <a:ln>
                            <a:noFill/>
                          </a:ln>
                          <a:solidFill>
                            <a:schemeClr val="tx1"/>
                          </a:solidFill>
                          <a:effectLst/>
                          <a:latin typeface="華康中黑體" pitchFamily="49" charset="-120"/>
                          <a:ea typeface="華康中黑體" pitchFamily="49" charset="-120"/>
                          <a:cs typeface="細明體" pitchFamily="49" charset="-120"/>
                        </a:rPr>
                        <a:t>1997/06/23</a:t>
                      </a:r>
                    </a:p>
                  </a:txBody>
                  <a:tcPr marL="91449" marR="91449"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en-US" altLang="zh-TW" sz="1400" b="0" i="0" u="none" strike="noStrike" cap="none" normalizeH="0" baseline="0" dirty="0">
                          <a:ln>
                            <a:noFill/>
                          </a:ln>
                          <a:solidFill>
                            <a:schemeClr val="tx1"/>
                          </a:solidFill>
                          <a:effectLst/>
                          <a:latin typeface="華康中黑體" pitchFamily="49" charset="-120"/>
                          <a:ea typeface="華康中黑體" pitchFamily="49" charset="-120"/>
                          <a:cs typeface="細明體" pitchFamily="49" charset="-120"/>
                        </a:rPr>
                        <a:t>39K+079</a:t>
                      </a:r>
                    </a:p>
                  </a:txBody>
                  <a:tcPr marL="91449" marR="91449"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1" lang="zh-TW" altLang="en-US" sz="1400" b="0" i="0" u="none" strike="noStrike" cap="none" normalizeH="0" baseline="0" dirty="0">
                          <a:ln>
                            <a:noFill/>
                          </a:ln>
                          <a:solidFill>
                            <a:schemeClr val="tx1"/>
                          </a:solidFill>
                          <a:effectLst/>
                          <a:latin typeface="華康中黑體" pitchFamily="49" charset="-120"/>
                          <a:ea typeface="華康中黑體" pitchFamily="49" charset="-120"/>
                          <a:cs typeface="細明體" pitchFamily="49" charset="-120"/>
                        </a:rPr>
                        <a:t>導坑石碑天池</a:t>
                      </a:r>
                      <a:endParaRPr kumimoji="1" lang="zh-TW" altLang="en-US" sz="1400" b="0" i="0" u="none" strike="noStrike" cap="none" normalizeH="0" baseline="0" dirty="0">
                        <a:ln>
                          <a:noFill/>
                        </a:ln>
                        <a:solidFill>
                          <a:schemeClr val="tx1"/>
                        </a:solidFill>
                        <a:effectLst/>
                        <a:latin typeface="華康中黑體" pitchFamily="49" charset="-120"/>
                        <a:ea typeface="華康中黑體" pitchFamily="49" charset="-120"/>
                        <a:cs typeface="Times New Roman" pitchFamily="18" charset="0"/>
                      </a:endParaRPr>
                    </a:p>
                    <a:p>
                      <a:pPr marL="0" marR="0" lvl="0" indent="0" algn="l" defTabSz="914400" rtl="0" eaLnBrk="0" fontAlgn="base" latinLnBrk="0" hangingPunct="0">
                        <a:lnSpc>
                          <a:spcPct val="80000"/>
                        </a:lnSpc>
                        <a:spcBef>
                          <a:spcPct val="0"/>
                        </a:spcBef>
                        <a:spcAft>
                          <a:spcPct val="0"/>
                        </a:spcAft>
                        <a:buClrTx/>
                        <a:buSzTx/>
                        <a:buFontTx/>
                        <a:buNone/>
                        <a:tabLst/>
                      </a:pPr>
                      <a:r>
                        <a:rPr kumimoji="1" lang="en-US" altLang="zh-TW" sz="1400" b="0" i="0" u="none" strike="noStrike" cap="none" normalizeH="0" baseline="0" dirty="0">
                          <a:ln>
                            <a:noFill/>
                          </a:ln>
                          <a:solidFill>
                            <a:schemeClr val="tx1"/>
                          </a:solidFill>
                          <a:effectLst/>
                          <a:latin typeface="華康中黑體" pitchFamily="49" charset="-120"/>
                          <a:ea typeface="華康中黑體" pitchFamily="49" charset="-120"/>
                          <a:cs typeface="細明體" pitchFamily="49" charset="-120"/>
                        </a:rPr>
                        <a:t>(EL.520m)</a:t>
                      </a:r>
                      <a:endParaRPr kumimoji="1" lang="en-US" altLang="zh-TW" sz="1400" b="0" i="0" u="none" strike="noStrike" cap="none" normalizeH="0" baseline="0" dirty="0">
                        <a:ln>
                          <a:noFill/>
                        </a:ln>
                        <a:solidFill>
                          <a:schemeClr val="tx1"/>
                        </a:solidFill>
                        <a:effectLst/>
                        <a:latin typeface="華康中黑體" pitchFamily="49" charset="-120"/>
                        <a:ea typeface="華康中黑體" pitchFamily="49" charset="-120"/>
                      </a:endParaRPr>
                    </a:p>
                  </a:txBody>
                  <a:tcPr marL="91449" marR="91449"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1" lang="zh-TW" altLang="zh-TW" sz="1400" b="0" i="0" u="none" strike="noStrike" cap="none" normalizeH="0" baseline="0" dirty="0">
                        <a:ln>
                          <a:noFill/>
                        </a:ln>
                        <a:solidFill>
                          <a:srgbClr val="009900"/>
                        </a:solidFill>
                        <a:effectLst/>
                        <a:latin typeface="華康中黑體" pitchFamily="49" charset="-120"/>
                        <a:ea typeface="華康中黑體" pitchFamily="49" charset="-120"/>
                      </a:endParaRPr>
                    </a:p>
                  </a:txBody>
                  <a:tcPr marL="91449" marR="91449"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1" lang="en-US" altLang="zh-TW" sz="1400" b="0" i="0" u="none" strike="noStrike" cap="none" normalizeH="0" baseline="0" dirty="0">
                          <a:ln>
                            <a:noFill/>
                          </a:ln>
                          <a:solidFill>
                            <a:srgbClr val="FF0000"/>
                          </a:solidFill>
                          <a:effectLst/>
                          <a:latin typeface="Arial Unicode MS" panose="020B0604020202020204" pitchFamily="34" charset="-120"/>
                          <a:ea typeface="Arial Unicode MS" panose="020B0604020202020204" pitchFamily="34" charset="-120"/>
                          <a:cs typeface="Arial Unicode MS" panose="020B0604020202020204" pitchFamily="34" charset="-120"/>
                        </a:rPr>
                        <a:t>2.60±0.20TU              </a:t>
                      </a:r>
                    </a:p>
                  </a:txBody>
                  <a:tcPr marL="91449" marR="91449"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0321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400" b="0" i="0" u="none" strike="noStrike" cap="none" normalizeH="0" baseline="0" dirty="0">
                          <a:ln>
                            <a:noFill/>
                          </a:ln>
                          <a:solidFill>
                            <a:schemeClr val="tx1"/>
                          </a:solidFill>
                          <a:effectLst/>
                          <a:latin typeface="華康中黑體" pitchFamily="49" charset="-120"/>
                          <a:ea typeface="華康中黑體" pitchFamily="49" charset="-120"/>
                          <a:cs typeface="細明體" pitchFamily="49" charset="-120"/>
                        </a:rPr>
                        <a:t>1997/06/23</a:t>
                      </a:r>
                    </a:p>
                  </a:txBody>
                  <a:tcPr marL="91449" marR="91449"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400" b="0" i="0" u="none" strike="noStrike" cap="none" normalizeH="0" baseline="0" dirty="0">
                          <a:ln>
                            <a:noFill/>
                          </a:ln>
                          <a:solidFill>
                            <a:schemeClr val="tx1"/>
                          </a:solidFill>
                          <a:effectLst/>
                          <a:latin typeface="華康中黑體" pitchFamily="49" charset="-120"/>
                          <a:ea typeface="華康中黑體" pitchFamily="49" charset="-120"/>
                          <a:cs typeface="細明體" pitchFamily="49" charset="-120"/>
                        </a:rPr>
                        <a:t>39K+079</a:t>
                      </a:r>
                    </a:p>
                  </a:txBody>
                  <a:tcPr marL="91449" marR="91449"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400" b="0" i="0" u="none" strike="noStrike" cap="none" normalizeH="0" baseline="0" dirty="0">
                          <a:ln>
                            <a:noFill/>
                          </a:ln>
                          <a:solidFill>
                            <a:schemeClr val="tx1"/>
                          </a:solidFill>
                          <a:effectLst/>
                          <a:latin typeface="華康中黑體" pitchFamily="49" charset="-120"/>
                          <a:ea typeface="華康中黑體" pitchFamily="49" charset="-120"/>
                          <a:cs typeface="細明體" pitchFamily="49" charset="-120"/>
                        </a:rPr>
                        <a:t>導坑</a:t>
                      </a:r>
                      <a:r>
                        <a:rPr kumimoji="1" lang="en-US" altLang="zh-TW" sz="1400" b="0" i="0" u="none" strike="noStrike" cap="none" normalizeH="0" baseline="0" dirty="0">
                          <a:ln>
                            <a:noFill/>
                          </a:ln>
                          <a:solidFill>
                            <a:schemeClr val="tx1"/>
                          </a:solidFill>
                          <a:effectLst/>
                          <a:latin typeface="華康中黑體" pitchFamily="49" charset="-120"/>
                          <a:ea typeface="華康中黑體" pitchFamily="49" charset="-120"/>
                          <a:cs typeface="細明體" pitchFamily="49" charset="-120"/>
                        </a:rPr>
                        <a:t>39K+178</a:t>
                      </a:r>
                    </a:p>
                  </a:txBody>
                  <a:tcPr marL="91449" marR="91449"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zh-TW" altLang="zh-TW" sz="1400" b="0" i="0" u="none" strike="noStrike" cap="none" normalizeH="0" baseline="0" dirty="0">
                        <a:ln>
                          <a:noFill/>
                        </a:ln>
                        <a:solidFill>
                          <a:srgbClr val="009900"/>
                        </a:solidFill>
                        <a:effectLst/>
                        <a:latin typeface="華康中黑體" pitchFamily="49" charset="-120"/>
                        <a:ea typeface="華康中黑體" pitchFamily="49" charset="-120"/>
                      </a:endParaRPr>
                    </a:p>
                  </a:txBody>
                  <a:tcPr marL="91449" marR="91449"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400" b="0" i="0" u="none" strike="noStrike" cap="none" normalizeH="0" baseline="0" dirty="0">
                          <a:ln>
                            <a:noFill/>
                          </a:ln>
                          <a:solidFill>
                            <a:srgbClr val="FF0000"/>
                          </a:solidFill>
                          <a:effectLst/>
                          <a:latin typeface="Arial Unicode MS" panose="020B0604020202020204" pitchFamily="34" charset="-120"/>
                          <a:ea typeface="Arial Unicode MS" panose="020B0604020202020204" pitchFamily="34" charset="-120"/>
                          <a:cs typeface="Arial Unicode MS" panose="020B0604020202020204" pitchFamily="34" charset="-120"/>
                        </a:rPr>
                        <a:t>0.64±0.16TU</a:t>
                      </a:r>
                    </a:p>
                  </a:txBody>
                  <a:tcPr marL="91449" marR="91449"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30563">
                <a:tc>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1" lang="en-US" altLang="zh-TW" sz="1400" b="0" i="0" u="none" strike="noStrike" cap="none" normalizeH="0" baseline="0">
                          <a:ln>
                            <a:noFill/>
                          </a:ln>
                          <a:solidFill>
                            <a:schemeClr val="tx1"/>
                          </a:solidFill>
                          <a:effectLst/>
                          <a:latin typeface="華康中黑體" pitchFamily="49" charset="-120"/>
                          <a:ea typeface="華康中黑體" pitchFamily="49" charset="-120"/>
                          <a:cs typeface="細明體" pitchFamily="49" charset="-120"/>
                        </a:rPr>
                        <a:t>1997/07/01</a:t>
                      </a:r>
                    </a:p>
                  </a:txBody>
                  <a:tcPr marL="91449" marR="91449"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en-US" altLang="zh-TW" sz="1400" b="0" i="0" u="none" strike="noStrike" cap="none" normalizeH="0" baseline="0" dirty="0">
                          <a:ln>
                            <a:noFill/>
                          </a:ln>
                          <a:solidFill>
                            <a:schemeClr val="tx1"/>
                          </a:solidFill>
                          <a:effectLst/>
                          <a:latin typeface="華康中黑體" pitchFamily="49" charset="-120"/>
                          <a:ea typeface="華康中黑體" pitchFamily="49" charset="-120"/>
                          <a:cs typeface="細明體" pitchFamily="49" charset="-120"/>
                        </a:rPr>
                        <a:t>39K+O79</a:t>
                      </a:r>
                    </a:p>
                  </a:txBody>
                  <a:tcPr marL="91449" marR="91449"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1" lang="zh-TW" altLang="en-US" sz="1400" b="0" i="0" u="none" strike="noStrike" cap="none" normalizeH="0" baseline="0" dirty="0">
                          <a:ln>
                            <a:noFill/>
                          </a:ln>
                          <a:solidFill>
                            <a:schemeClr val="tx1"/>
                          </a:solidFill>
                          <a:effectLst/>
                          <a:latin typeface="華康中黑體" pitchFamily="49" charset="-120"/>
                          <a:ea typeface="華康中黑體" pitchFamily="49" charset="-120"/>
                          <a:cs typeface="細明體" pitchFamily="49" charset="-120"/>
                        </a:rPr>
                        <a:t>導坑</a:t>
                      </a:r>
                      <a:r>
                        <a:rPr kumimoji="1" lang="en-US" altLang="zh-TW" sz="1400" b="0" i="0" u="none" strike="noStrike" cap="none" normalizeH="0" baseline="0" dirty="0">
                          <a:ln>
                            <a:noFill/>
                          </a:ln>
                          <a:solidFill>
                            <a:schemeClr val="tx1"/>
                          </a:solidFill>
                          <a:effectLst/>
                          <a:latin typeface="華康中黑體" pitchFamily="49" charset="-120"/>
                          <a:ea typeface="華康中黑體" pitchFamily="49" charset="-120"/>
                          <a:cs typeface="細明體" pitchFamily="49" charset="-120"/>
                        </a:rPr>
                        <a:t>39K+070</a:t>
                      </a:r>
                    </a:p>
                  </a:txBody>
                  <a:tcPr marL="91449" marR="91449"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1" lang="zh-TW" altLang="it-IT" sz="1400" b="0" i="0" u="none" strike="noStrike" cap="none" normalizeH="0" baseline="0" dirty="0">
                          <a:ln>
                            <a:noFill/>
                          </a:ln>
                          <a:solidFill>
                            <a:srgbClr val="009900"/>
                          </a:solidFill>
                          <a:effectLst/>
                          <a:latin typeface="華康中黑體" pitchFamily="49" charset="-120"/>
                          <a:ea typeface="華康中黑體" pitchFamily="49" charset="-120"/>
                          <a:cs typeface="Times New Roman" pitchFamily="18" charset="0"/>
                        </a:rPr>
                        <a:t>  </a:t>
                      </a:r>
                      <a:r>
                        <a:rPr kumimoji="1" lang="it-IT" altLang="zh-TW" sz="1400" b="0" i="0" u="none" strike="noStrike" cap="none" normalizeH="0" baseline="0" dirty="0">
                          <a:ln>
                            <a:noFill/>
                          </a:ln>
                          <a:solidFill>
                            <a:srgbClr val="FF0000"/>
                          </a:solidFill>
                          <a:effectLst/>
                          <a:latin typeface="Arial Unicode MS" panose="020B0604020202020204" pitchFamily="34" charset="-120"/>
                          <a:ea typeface="Arial Unicode MS" panose="020B0604020202020204" pitchFamily="34" charset="-120"/>
                          <a:cs typeface="Arial Unicode MS" panose="020B0604020202020204" pitchFamily="34" charset="-120"/>
                        </a:rPr>
                        <a:t>5500±100</a:t>
                      </a:r>
                    </a:p>
                    <a:p>
                      <a:pPr marL="0" marR="0" lvl="0" indent="0" algn="l" defTabSz="914400" rtl="0" eaLnBrk="0" fontAlgn="base" latinLnBrk="0" hangingPunct="0">
                        <a:lnSpc>
                          <a:spcPct val="80000"/>
                        </a:lnSpc>
                        <a:spcBef>
                          <a:spcPct val="0"/>
                        </a:spcBef>
                        <a:spcAft>
                          <a:spcPct val="0"/>
                        </a:spcAft>
                        <a:buClrTx/>
                        <a:buSzTx/>
                        <a:buFontTx/>
                        <a:buNone/>
                        <a:tabLst/>
                      </a:pPr>
                      <a:r>
                        <a:rPr kumimoji="1" lang="it-IT" altLang="zh-TW" sz="1400" b="0" i="0" u="none" strike="noStrike" cap="none" normalizeH="0" baseline="0" dirty="0">
                          <a:ln>
                            <a:noFill/>
                          </a:ln>
                          <a:solidFill>
                            <a:schemeClr val="tx1"/>
                          </a:solidFill>
                          <a:effectLst/>
                          <a:latin typeface="華康中黑體" pitchFamily="49" charset="-120"/>
                          <a:ea typeface="華康中黑體" pitchFamily="49" charset="-120"/>
                          <a:cs typeface="Times New Roman" pitchFamily="18" charset="0"/>
                        </a:rPr>
                        <a:t>δ</a:t>
                      </a:r>
                      <a:r>
                        <a:rPr kumimoji="1" lang="en-US" altLang="zh-TW" sz="1400" b="0" i="0" u="none" strike="noStrike" cap="none" normalizeH="0" baseline="30000" dirty="0">
                          <a:ln>
                            <a:noFill/>
                          </a:ln>
                          <a:solidFill>
                            <a:schemeClr val="tx1"/>
                          </a:solidFill>
                          <a:effectLst/>
                          <a:latin typeface="華康中黑體" pitchFamily="49" charset="-120"/>
                          <a:ea typeface="華康中黑體" pitchFamily="49" charset="-120"/>
                          <a:cs typeface="Times New Roman" pitchFamily="18" charset="0"/>
                        </a:rPr>
                        <a:t>13</a:t>
                      </a:r>
                      <a:r>
                        <a:rPr kumimoji="1" lang="en-US" altLang="zh-TW" sz="1400" b="0" i="0" u="none" strike="noStrike" cap="none" normalizeH="0" baseline="0" dirty="0">
                          <a:ln>
                            <a:noFill/>
                          </a:ln>
                          <a:solidFill>
                            <a:schemeClr val="tx1"/>
                          </a:solidFill>
                          <a:effectLst/>
                          <a:latin typeface="華康中黑體" pitchFamily="49" charset="-120"/>
                          <a:ea typeface="華康中黑體" pitchFamily="49" charset="-120"/>
                          <a:cs typeface="Times New Roman" pitchFamily="18" charset="0"/>
                        </a:rPr>
                        <a:t>C</a:t>
                      </a:r>
                      <a:r>
                        <a:rPr kumimoji="1" lang="zh-TW" altLang="en-US" sz="1400" b="0" i="0" u="none" strike="noStrike" cap="none" normalizeH="0" baseline="0" dirty="0">
                          <a:ln>
                            <a:noFill/>
                          </a:ln>
                          <a:solidFill>
                            <a:schemeClr val="tx1"/>
                          </a:solidFill>
                          <a:effectLst/>
                          <a:latin typeface="華康中黑體" pitchFamily="49" charset="-120"/>
                          <a:ea typeface="華康中黑體" pitchFamily="49" charset="-120"/>
                          <a:cs typeface="Times New Roman" pitchFamily="18" charset="0"/>
                        </a:rPr>
                        <a:t>＝</a:t>
                      </a:r>
                      <a:r>
                        <a:rPr kumimoji="1" lang="en-US" altLang="zh-TW" sz="1400" b="0" i="0" u="none" strike="noStrike" cap="none" normalizeH="0" baseline="0" dirty="0">
                          <a:ln>
                            <a:noFill/>
                          </a:ln>
                          <a:solidFill>
                            <a:schemeClr val="tx1"/>
                          </a:solidFill>
                          <a:effectLst/>
                          <a:latin typeface="華康中黑體" pitchFamily="49" charset="-120"/>
                          <a:ea typeface="華康中黑體" pitchFamily="49" charset="-120"/>
                          <a:cs typeface="Times New Roman" pitchFamily="18" charset="0"/>
                        </a:rPr>
                        <a:t>-13.99</a:t>
                      </a:r>
                      <a:r>
                        <a:rPr kumimoji="1" lang="en-US" altLang="zh-TW" sz="1400" b="0" i="0" u="none" strike="noStrike" cap="none" normalizeH="0" baseline="0" dirty="0">
                          <a:ln>
                            <a:noFill/>
                          </a:ln>
                          <a:solidFill>
                            <a:schemeClr val="tx1"/>
                          </a:solidFill>
                          <a:effectLst/>
                          <a:latin typeface="Arial"/>
                          <a:ea typeface="華康中黑體" pitchFamily="49" charset="-120"/>
                          <a:cs typeface="Times New Roman" pitchFamily="18" charset="0"/>
                        </a:rPr>
                        <a:t>‰</a:t>
                      </a:r>
                      <a:endParaRPr kumimoji="1" lang="en-US" altLang="zh-TW" sz="1400" b="0" i="0" u="none" strike="noStrike" cap="none" normalizeH="0" baseline="0" dirty="0">
                        <a:ln>
                          <a:noFill/>
                        </a:ln>
                        <a:solidFill>
                          <a:schemeClr val="tx1"/>
                        </a:solidFill>
                        <a:effectLst/>
                        <a:latin typeface="華康中黑體" pitchFamily="49" charset="-120"/>
                        <a:ea typeface="華康中黑體" pitchFamily="49" charset="-120"/>
                        <a:cs typeface="Times New Roman" pitchFamily="18" charset="0"/>
                      </a:endParaRPr>
                    </a:p>
                  </a:txBody>
                  <a:tcPr marL="91449" marR="91449"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1" lang="en-US" altLang="zh-TW" sz="1400" b="0" i="0" u="none" strike="noStrike" cap="none" normalizeH="0" baseline="0" dirty="0">
                          <a:ln>
                            <a:noFill/>
                          </a:ln>
                          <a:solidFill>
                            <a:srgbClr val="FF0000"/>
                          </a:solidFill>
                          <a:effectLst/>
                          <a:latin typeface="Arial Unicode MS" panose="020B0604020202020204" pitchFamily="34" charset="-120"/>
                          <a:ea typeface="Arial Unicode MS" panose="020B0604020202020204" pitchFamily="34" charset="-120"/>
                          <a:cs typeface="Arial Unicode MS" panose="020B0604020202020204" pitchFamily="34" charset="-120"/>
                        </a:rPr>
                        <a:t>2.52±0.17TU              </a:t>
                      </a:r>
                    </a:p>
                  </a:txBody>
                  <a:tcPr marL="91449" marR="91449"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0321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400" b="0" i="0" u="none" strike="noStrike" cap="none" normalizeH="0" baseline="0">
                          <a:ln>
                            <a:noFill/>
                          </a:ln>
                          <a:solidFill>
                            <a:schemeClr val="tx1"/>
                          </a:solidFill>
                          <a:effectLst/>
                          <a:latin typeface="華康中黑體" pitchFamily="49" charset="-120"/>
                          <a:ea typeface="華康中黑體" pitchFamily="49" charset="-120"/>
                          <a:cs typeface="細明體" pitchFamily="49" charset="-120"/>
                        </a:rPr>
                        <a:t>1997/07/01</a:t>
                      </a:r>
                    </a:p>
                  </a:txBody>
                  <a:tcPr marL="91449" marR="91449"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400" b="0" i="0" u="none" strike="noStrike" cap="none" normalizeH="0" baseline="0" dirty="0">
                          <a:ln>
                            <a:noFill/>
                          </a:ln>
                          <a:solidFill>
                            <a:schemeClr val="tx1"/>
                          </a:solidFill>
                          <a:effectLst/>
                          <a:latin typeface="華康中黑體" pitchFamily="49" charset="-120"/>
                          <a:ea typeface="華康中黑體" pitchFamily="49" charset="-120"/>
                          <a:cs typeface="細明體" pitchFamily="49" charset="-120"/>
                        </a:rPr>
                        <a:t>39K+O79</a:t>
                      </a:r>
                    </a:p>
                  </a:txBody>
                  <a:tcPr marL="91449" marR="91449"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400" b="0" i="0" u="none" strike="noStrike" cap="none" normalizeH="0" baseline="0" dirty="0">
                          <a:ln>
                            <a:noFill/>
                          </a:ln>
                          <a:solidFill>
                            <a:schemeClr val="tx1"/>
                          </a:solidFill>
                          <a:effectLst/>
                          <a:latin typeface="華康中黑體" pitchFamily="49" charset="-120"/>
                          <a:ea typeface="華康中黑體" pitchFamily="49" charset="-120"/>
                          <a:cs typeface="細明體" pitchFamily="49" charset="-120"/>
                        </a:rPr>
                        <a:t>導坑</a:t>
                      </a:r>
                      <a:r>
                        <a:rPr kumimoji="1" lang="en-US" altLang="zh-TW" sz="1400" b="0" i="0" u="none" strike="noStrike" cap="none" normalizeH="0" baseline="0" dirty="0">
                          <a:ln>
                            <a:noFill/>
                          </a:ln>
                          <a:solidFill>
                            <a:schemeClr val="tx1"/>
                          </a:solidFill>
                          <a:effectLst/>
                          <a:latin typeface="華康中黑體" pitchFamily="49" charset="-120"/>
                          <a:ea typeface="華康中黑體" pitchFamily="49" charset="-120"/>
                          <a:cs typeface="細明體" pitchFamily="49" charset="-120"/>
                        </a:rPr>
                        <a:t>39K+079</a:t>
                      </a:r>
                    </a:p>
                  </a:txBody>
                  <a:tcPr marL="91449" marR="91449"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zh-TW" altLang="zh-TW" sz="1400" b="0" i="0" u="none" strike="noStrike" cap="none" normalizeH="0" baseline="0" dirty="0">
                        <a:ln>
                          <a:noFill/>
                        </a:ln>
                        <a:solidFill>
                          <a:srgbClr val="009900"/>
                        </a:solidFill>
                        <a:effectLst/>
                        <a:latin typeface="華康中黑體" pitchFamily="49" charset="-120"/>
                        <a:ea typeface="華康中黑體" pitchFamily="49" charset="-120"/>
                      </a:endParaRPr>
                    </a:p>
                  </a:txBody>
                  <a:tcPr marL="91449" marR="91449"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400" b="0" i="0" u="none" strike="noStrike" cap="none" normalizeH="0" baseline="0" dirty="0">
                          <a:ln>
                            <a:noFill/>
                          </a:ln>
                          <a:solidFill>
                            <a:srgbClr val="FF0000"/>
                          </a:solidFill>
                          <a:effectLst/>
                          <a:latin typeface="Arial Unicode MS" panose="020B0604020202020204" pitchFamily="34" charset="-120"/>
                          <a:ea typeface="Arial Unicode MS" panose="020B0604020202020204" pitchFamily="34" charset="-120"/>
                          <a:cs typeface="Arial Unicode MS" panose="020B0604020202020204" pitchFamily="34" charset="-120"/>
                        </a:rPr>
                        <a:t>2.86±0.17TU</a:t>
                      </a:r>
                    </a:p>
                  </a:txBody>
                  <a:tcPr marL="91449" marR="91449"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430563">
                <a:tc>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1" lang="en-US" altLang="zh-TW" sz="1400" b="0" i="0" u="none" strike="noStrike" cap="none" normalizeH="0" baseline="0">
                          <a:ln>
                            <a:noFill/>
                          </a:ln>
                          <a:solidFill>
                            <a:schemeClr val="tx1"/>
                          </a:solidFill>
                          <a:effectLst/>
                          <a:latin typeface="華康中黑體" pitchFamily="49" charset="-120"/>
                          <a:ea typeface="華康中黑體" pitchFamily="49" charset="-120"/>
                          <a:cs typeface="細明體" pitchFamily="49" charset="-120"/>
                        </a:rPr>
                        <a:t>1998/12/11</a:t>
                      </a:r>
                    </a:p>
                  </a:txBody>
                  <a:tcPr marL="91449" marR="91449"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en-US" altLang="zh-TW" sz="1400" b="0" i="0" u="none" strike="noStrike" cap="none" normalizeH="0" baseline="0" dirty="0">
                          <a:ln>
                            <a:noFill/>
                          </a:ln>
                          <a:solidFill>
                            <a:schemeClr val="tx1"/>
                          </a:solidFill>
                          <a:effectLst/>
                          <a:latin typeface="華康中黑體" pitchFamily="49" charset="-120"/>
                          <a:ea typeface="華康中黑體" pitchFamily="49" charset="-120"/>
                          <a:cs typeface="細明體" pitchFamily="49" charset="-120"/>
                        </a:rPr>
                        <a:t>39K+079</a:t>
                      </a:r>
                    </a:p>
                  </a:txBody>
                  <a:tcPr marL="91449" marR="91449"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1" lang="zh-TW" altLang="en-US" sz="1400" b="0" i="0" u="none" strike="noStrike" cap="none" normalizeH="0" baseline="0" dirty="0">
                          <a:ln>
                            <a:noFill/>
                          </a:ln>
                          <a:solidFill>
                            <a:schemeClr val="tx1"/>
                          </a:solidFill>
                          <a:effectLst/>
                          <a:latin typeface="華康中黑體" pitchFamily="49" charset="-120"/>
                          <a:ea typeface="華康中黑體" pitchFamily="49" charset="-120"/>
                          <a:cs typeface="細明體" pitchFamily="49" charset="-120"/>
                        </a:rPr>
                        <a:t>導坑</a:t>
                      </a:r>
                      <a:r>
                        <a:rPr kumimoji="1" lang="en-US" altLang="zh-TW" sz="1400" b="0" i="0" u="none" strike="noStrike" cap="none" normalizeH="0" baseline="0" dirty="0">
                          <a:ln>
                            <a:noFill/>
                          </a:ln>
                          <a:solidFill>
                            <a:schemeClr val="tx1"/>
                          </a:solidFill>
                          <a:effectLst/>
                          <a:latin typeface="華康中黑體" pitchFamily="49" charset="-120"/>
                          <a:ea typeface="華康中黑體" pitchFamily="49" charset="-120"/>
                          <a:cs typeface="細明體" pitchFamily="49" charset="-120"/>
                        </a:rPr>
                        <a:t>38K+950</a:t>
                      </a:r>
                    </a:p>
                  </a:txBody>
                  <a:tcPr marL="91449" marR="91449"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76200" algn="l" defTabSz="914400" rtl="0" eaLnBrk="1" fontAlgn="base" latinLnBrk="0" hangingPunct="1">
                        <a:lnSpc>
                          <a:spcPct val="80000"/>
                        </a:lnSpc>
                        <a:spcBef>
                          <a:spcPct val="0"/>
                        </a:spcBef>
                        <a:spcAft>
                          <a:spcPct val="0"/>
                        </a:spcAft>
                        <a:buClrTx/>
                        <a:buSzTx/>
                        <a:buFontTx/>
                        <a:buNone/>
                        <a:tabLst/>
                      </a:pPr>
                      <a:r>
                        <a:rPr kumimoji="1" lang="en-US" altLang="zh-TW" sz="1400" b="0" i="0" u="none" strike="noStrike" cap="none" normalizeH="0" baseline="0" dirty="0">
                          <a:ln>
                            <a:noFill/>
                          </a:ln>
                          <a:solidFill>
                            <a:srgbClr val="009900"/>
                          </a:solidFill>
                          <a:effectLst/>
                          <a:latin typeface="華康中黑體" pitchFamily="49" charset="-120"/>
                          <a:ea typeface="華康中黑體" pitchFamily="49" charset="-120"/>
                          <a:cs typeface="Times New Roman" pitchFamily="18" charset="0"/>
                        </a:rPr>
                        <a:t> </a:t>
                      </a:r>
                      <a:r>
                        <a:rPr kumimoji="1" lang="en-US" altLang="zh-TW" sz="1400" b="0" i="0" u="none" strike="noStrike" cap="none" normalizeH="0" baseline="0" dirty="0">
                          <a:ln>
                            <a:noFill/>
                          </a:ln>
                          <a:solidFill>
                            <a:srgbClr val="FF0000"/>
                          </a:solidFill>
                          <a:effectLst/>
                          <a:latin typeface="Arial Unicode MS" panose="020B0604020202020204" pitchFamily="34" charset="-120"/>
                          <a:ea typeface="Arial Unicode MS" panose="020B0604020202020204" pitchFamily="34" charset="-120"/>
                          <a:cs typeface="Arial Unicode MS" panose="020B0604020202020204" pitchFamily="34" charset="-120"/>
                        </a:rPr>
                        <a:t>5140±80</a:t>
                      </a:r>
                    </a:p>
                    <a:p>
                      <a:pPr marL="0" marR="0" lvl="0" indent="76200" algn="l" defTabSz="914400" rtl="0" eaLnBrk="1" fontAlgn="base" latinLnBrk="0" hangingPunct="1">
                        <a:lnSpc>
                          <a:spcPct val="80000"/>
                        </a:lnSpc>
                        <a:spcBef>
                          <a:spcPct val="0"/>
                        </a:spcBef>
                        <a:spcAft>
                          <a:spcPct val="0"/>
                        </a:spcAft>
                        <a:buClrTx/>
                        <a:buSzTx/>
                        <a:buFontTx/>
                        <a:buNone/>
                        <a:tabLst/>
                      </a:pPr>
                      <a:r>
                        <a:rPr kumimoji="1" lang="en-US" altLang="zh-TW" sz="1400" b="0" i="0" u="none" strike="noStrike" cap="none" normalizeH="0" baseline="0" dirty="0">
                          <a:ln>
                            <a:noFill/>
                          </a:ln>
                          <a:solidFill>
                            <a:schemeClr val="tx1"/>
                          </a:solidFill>
                          <a:effectLst/>
                          <a:latin typeface="華康中黑體" pitchFamily="49" charset="-120"/>
                          <a:ea typeface="華康中黑體" pitchFamily="49" charset="-120"/>
                          <a:cs typeface="Times New Roman" pitchFamily="18" charset="0"/>
                        </a:rPr>
                        <a:t>δ</a:t>
                      </a:r>
                      <a:r>
                        <a:rPr kumimoji="1" lang="en-US" altLang="zh-TW" sz="1400" b="0" i="0" u="none" strike="noStrike" cap="none" normalizeH="0" baseline="30000" dirty="0">
                          <a:ln>
                            <a:noFill/>
                          </a:ln>
                          <a:solidFill>
                            <a:schemeClr val="tx1"/>
                          </a:solidFill>
                          <a:effectLst/>
                          <a:latin typeface="華康中黑體" pitchFamily="49" charset="-120"/>
                          <a:ea typeface="華康中黑體" pitchFamily="49" charset="-120"/>
                          <a:cs typeface="Times New Roman" pitchFamily="18" charset="0"/>
                        </a:rPr>
                        <a:t>13</a:t>
                      </a:r>
                      <a:r>
                        <a:rPr kumimoji="1" lang="en-US" altLang="zh-TW" sz="1400" b="0" i="0" u="none" strike="noStrike" cap="none" normalizeH="0" baseline="0" dirty="0">
                          <a:ln>
                            <a:noFill/>
                          </a:ln>
                          <a:solidFill>
                            <a:schemeClr val="tx1"/>
                          </a:solidFill>
                          <a:effectLst/>
                          <a:latin typeface="華康中黑體" pitchFamily="49" charset="-120"/>
                          <a:ea typeface="華康中黑體" pitchFamily="49" charset="-120"/>
                          <a:cs typeface="Times New Roman" pitchFamily="18" charset="0"/>
                        </a:rPr>
                        <a:t>C</a:t>
                      </a:r>
                      <a:r>
                        <a:rPr kumimoji="1" lang="zh-TW" altLang="en-US" sz="1400" b="0" i="0" u="none" strike="noStrike" cap="none" normalizeH="0" baseline="0" dirty="0">
                          <a:ln>
                            <a:noFill/>
                          </a:ln>
                          <a:solidFill>
                            <a:schemeClr val="tx1"/>
                          </a:solidFill>
                          <a:effectLst/>
                          <a:latin typeface="華康中黑體" pitchFamily="49" charset="-120"/>
                          <a:ea typeface="華康中黑體" pitchFamily="49" charset="-120"/>
                          <a:cs typeface="Times New Roman" pitchFamily="18" charset="0"/>
                        </a:rPr>
                        <a:t>＝</a:t>
                      </a:r>
                      <a:r>
                        <a:rPr kumimoji="1" lang="en-US" altLang="zh-TW" sz="1400" b="0" i="0" u="none" strike="noStrike" cap="none" normalizeH="0" baseline="0" dirty="0">
                          <a:ln>
                            <a:noFill/>
                          </a:ln>
                          <a:solidFill>
                            <a:schemeClr val="tx1"/>
                          </a:solidFill>
                          <a:effectLst/>
                          <a:latin typeface="華康中黑體" pitchFamily="49" charset="-120"/>
                          <a:ea typeface="華康中黑體" pitchFamily="49" charset="-120"/>
                          <a:cs typeface="Times New Roman" pitchFamily="18" charset="0"/>
                        </a:rPr>
                        <a:t>-14.3</a:t>
                      </a:r>
                      <a:r>
                        <a:rPr kumimoji="1" lang="en-US" altLang="zh-TW" sz="1400" b="0" i="0" u="none" strike="noStrike" cap="none" normalizeH="0" baseline="0" dirty="0">
                          <a:ln>
                            <a:noFill/>
                          </a:ln>
                          <a:solidFill>
                            <a:schemeClr val="tx1"/>
                          </a:solidFill>
                          <a:effectLst/>
                          <a:latin typeface="Arial"/>
                          <a:ea typeface="華康中黑體" pitchFamily="49" charset="-120"/>
                          <a:cs typeface="Times New Roman" pitchFamily="18" charset="0"/>
                        </a:rPr>
                        <a:t>‰</a:t>
                      </a:r>
                      <a:endParaRPr kumimoji="1" lang="en-US" altLang="zh-TW" sz="1400" b="0" i="0" u="none" strike="noStrike" cap="none" normalizeH="0" baseline="0" dirty="0">
                        <a:ln>
                          <a:noFill/>
                        </a:ln>
                        <a:solidFill>
                          <a:schemeClr val="tx1"/>
                        </a:solidFill>
                        <a:effectLst/>
                        <a:latin typeface="華康中黑體" pitchFamily="49" charset="-120"/>
                        <a:ea typeface="華康中黑體" pitchFamily="49" charset="-120"/>
                        <a:cs typeface="Times New Roman" pitchFamily="18" charset="0"/>
                      </a:endParaRPr>
                    </a:p>
                  </a:txBody>
                  <a:tcPr marL="91449" marR="91449"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1" lang="en-US" altLang="zh-TW" sz="1400" b="0" i="0" u="none" strike="noStrike" cap="none" normalizeH="0" baseline="0" dirty="0">
                          <a:ln>
                            <a:noFill/>
                          </a:ln>
                          <a:solidFill>
                            <a:srgbClr val="FF0000"/>
                          </a:solidFill>
                          <a:effectLst/>
                          <a:latin typeface="Arial Unicode MS" panose="020B0604020202020204" pitchFamily="34" charset="-120"/>
                          <a:ea typeface="Arial Unicode MS" panose="020B0604020202020204" pitchFamily="34" charset="-120"/>
                          <a:cs typeface="Arial Unicode MS" panose="020B0604020202020204" pitchFamily="34" charset="-120"/>
                        </a:rPr>
                        <a:t>1.81±0.17TU              </a:t>
                      </a:r>
                    </a:p>
                  </a:txBody>
                  <a:tcPr marL="91449" marR="91449"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430563">
                <a:tc>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1" lang="en-US" altLang="zh-TW" sz="1400" b="0" i="0" u="none" strike="noStrike" cap="none" normalizeH="0" baseline="0">
                          <a:ln>
                            <a:noFill/>
                          </a:ln>
                          <a:solidFill>
                            <a:schemeClr val="tx1"/>
                          </a:solidFill>
                          <a:effectLst/>
                          <a:latin typeface="華康中黑體" pitchFamily="49" charset="-120"/>
                          <a:ea typeface="華康中黑體" pitchFamily="49" charset="-120"/>
                          <a:cs typeface="細明體" pitchFamily="49" charset="-120"/>
                        </a:rPr>
                        <a:t>1999/06/07</a:t>
                      </a:r>
                    </a:p>
                  </a:txBody>
                  <a:tcPr marL="91449" marR="91449"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en-US" altLang="zh-TW" sz="1400" b="0" i="0" u="none" strike="noStrike" cap="none" normalizeH="0" baseline="0" dirty="0">
                          <a:ln>
                            <a:noFill/>
                          </a:ln>
                          <a:solidFill>
                            <a:schemeClr val="tx1"/>
                          </a:solidFill>
                          <a:effectLst/>
                          <a:latin typeface="華康中黑體" pitchFamily="49" charset="-120"/>
                          <a:ea typeface="華康中黑體" pitchFamily="49" charset="-120"/>
                          <a:cs typeface="細明體" pitchFamily="49" charset="-120"/>
                        </a:rPr>
                        <a:t>39K+079</a:t>
                      </a:r>
                    </a:p>
                  </a:txBody>
                  <a:tcPr marL="91449" marR="91449"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1" lang="zh-TW" altLang="en-US" sz="1400" b="0" i="0" u="none" strike="noStrike" cap="none" normalizeH="0" baseline="0" dirty="0">
                          <a:ln>
                            <a:noFill/>
                          </a:ln>
                          <a:solidFill>
                            <a:schemeClr val="tx1"/>
                          </a:solidFill>
                          <a:effectLst/>
                          <a:latin typeface="華康中黑體" pitchFamily="49" charset="-120"/>
                          <a:ea typeface="華康中黑體" pitchFamily="49" charset="-120"/>
                          <a:cs typeface="細明體" pitchFamily="49" charset="-120"/>
                        </a:rPr>
                        <a:t>導坑</a:t>
                      </a:r>
                      <a:r>
                        <a:rPr kumimoji="1" lang="en-US" altLang="zh-TW" sz="1400" b="0" i="0" u="none" strike="noStrike" cap="none" normalizeH="0" baseline="0" dirty="0">
                          <a:ln>
                            <a:noFill/>
                          </a:ln>
                          <a:solidFill>
                            <a:schemeClr val="tx1"/>
                          </a:solidFill>
                          <a:effectLst/>
                          <a:latin typeface="華康中黑體" pitchFamily="49" charset="-120"/>
                          <a:ea typeface="華康中黑體" pitchFamily="49" charset="-120"/>
                          <a:cs typeface="細明體" pitchFamily="49" charset="-120"/>
                        </a:rPr>
                        <a:t>38K+902.4</a:t>
                      </a:r>
                    </a:p>
                  </a:txBody>
                  <a:tcPr marL="91449" marR="91449"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76200" algn="l" defTabSz="914400" rtl="0" eaLnBrk="1" fontAlgn="base" latinLnBrk="0" hangingPunct="1">
                        <a:lnSpc>
                          <a:spcPct val="80000"/>
                        </a:lnSpc>
                        <a:spcBef>
                          <a:spcPct val="0"/>
                        </a:spcBef>
                        <a:spcAft>
                          <a:spcPct val="0"/>
                        </a:spcAft>
                        <a:buClrTx/>
                        <a:buSzTx/>
                        <a:buFontTx/>
                        <a:buNone/>
                        <a:tabLst/>
                      </a:pPr>
                      <a:r>
                        <a:rPr kumimoji="1" lang="en-US" altLang="zh-TW" sz="1400" b="0" i="0" u="none" strike="noStrike" cap="none" normalizeH="0" baseline="0" dirty="0">
                          <a:ln>
                            <a:noFill/>
                          </a:ln>
                          <a:solidFill>
                            <a:srgbClr val="009900"/>
                          </a:solidFill>
                          <a:effectLst/>
                          <a:latin typeface="華康中黑體" pitchFamily="49" charset="-120"/>
                          <a:ea typeface="華康中黑體" pitchFamily="49" charset="-120"/>
                          <a:cs typeface="Times New Roman" pitchFamily="18" charset="0"/>
                        </a:rPr>
                        <a:t> </a:t>
                      </a:r>
                      <a:r>
                        <a:rPr kumimoji="1" lang="en-US" altLang="zh-TW" sz="1400" b="0" i="0" u="none" strike="noStrike" cap="none" normalizeH="0" baseline="0" dirty="0">
                          <a:ln>
                            <a:noFill/>
                          </a:ln>
                          <a:solidFill>
                            <a:srgbClr val="FF0000"/>
                          </a:solidFill>
                          <a:effectLst/>
                          <a:latin typeface="Arial Unicode MS" panose="020B0604020202020204" pitchFamily="34" charset="-120"/>
                          <a:ea typeface="Arial Unicode MS" panose="020B0604020202020204" pitchFamily="34" charset="-120"/>
                          <a:cs typeface="Arial Unicode MS" panose="020B0604020202020204" pitchFamily="34" charset="-120"/>
                        </a:rPr>
                        <a:t>5500±100</a:t>
                      </a:r>
                    </a:p>
                    <a:p>
                      <a:pPr marL="0" marR="0" lvl="0" indent="76200" algn="l" defTabSz="914400" rtl="0" eaLnBrk="0" fontAlgn="base" latinLnBrk="0" hangingPunct="0">
                        <a:lnSpc>
                          <a:spcPct val="80000"/>
                        </a:lnSpc>
                        <a:spcBef>
                          <a:spcPct val="0"/>
                        </a:spcBef>
                        <a:spcAft>
                          <a:spcPct val="0"/>
                        </a:spcAft>
                        <a:buClrTx/>
                        <a:buSzTx/>
                        <a:buFontTx/>
                        <a:buNone/>
                        <a:tabLst/>
                      </a:pPr>
                      <a:r>
                        <a:rPr kumimoji="1" lang="en-US" altLang="zh-TW" sz="1400" b="0" i="0" u="none" strike="noStrike" cap="none" normalizeH="0" baseline="0" dirty="0">
                          <a:ln>
                            <a:noFill/>
                          </a:ln>
                          <a:solidFill>
                            <a:srgbClr val="008000"/>
                          </a:solidFill>
                          <a:effectLst/>
                          <a:latin typeface="華康中黑體" pitchFamily="49" charset="-120"/>
                          <a:ea typeface="華康中黑體" pitchFamily="49" charset="-120"/>
                          <a:cs typeface="Times New Roman" pitchFamily="18" charset="0"/>
                        </a:rPr>
                        <a:t>δ</a:t>
                      </a:r>
                      <a:r>
                        <a:rPr kumimoji="1" lang="en-US" altLang="zh-TW" sz="1400" b="0" i="0" u="none" strike="noStrike" cap="none" normalizeH="0" baseline="30000" dirty="0">
                          <a:ln>
                            <a:noFill/>
                          </a:ln>
                          <a:solidFill>
                            <a:srgbClr val="008000"/>
                          </a:solidFill>
                          <a:effectLst/>
                          <a:latin typeface="華康中黑體" pitchFamily="49" charset="-120"/>
                          <a:ea typeface="華康中黑體" pitchFamily="49" charset="-120"/>
                          <a:cs typeface="Times New Roman" pitchFamily="18" charset="0"/>
                        </a:rPr>
                        <a:t>13</a:t>
                      </a:r>
                      <a:r>
                        <a:rPr kumimoji="1" lang="en-US" altLang="zh-TW" sz="1400" b="0" i="0" u="none" strike="noStrike" cap="none" normalizeH="0" baseline="0" dirty="0">
                          <a:ln>
                            <a:noFill/>
                          </a:ln>
                          <a:solidFill>
                            <a:srgbClr val="008000"/>
                          </a:solidFill>
                          <a:effectLst/>
                          <a:latin typeface="華康中黑體" pitchFamily="49" charset="-120"/>
                          <a:ea typeface="華康中黑體" pitchFamily="49" charset="-120"/>
                          <a:cs typeface="Times New Roman" pitchFamily="18" charset="0"/>
                        </a:rPr>
                        <a:t>C</a:t>
                      </a:r>
                      <a:r>
                        <a:rPr kumimoji="1" lang="zh-TW" altLang="en-US" sz="1400" b="0" i="0" u="none" strike="noStrike" cap="none" normalizeH="0" baseline="0" dirty="0">
                          <a:ln>
                            <a:noFill/>
                          </a:ln>
                          <a:solidFill>
                            <a:srgbClr val="008000"/>
                          </a:solidFill>
                          <a:effectLst/>
                          <a:latin typeface="華康中黑體" pitchFamily="49" charset="-120"/>
                          <a:ea typeface="華康中黑體" pitchFamily="49" charset="-120"/>
                          <a:cs typeface="Times New Roman" pitchFamily="18" charset="0"/>
                        </a:rPr>
                        <a:t>＝</a:t>
                      </a:r>
                      <a:r>
                        <a:rPr kumimoji="1" lang="en-US" altLang="zh-TW" sz="1400" b="0" i="0" u="none" strike="noStrike" cap="none" normalizeH="0" baseline="0" dirty="0">
                          <a:ln>
                            <a:noFill/>
                          </a:ln>
                          <a:solidFill>
                            <a:srgbClr val="008000"/>
                          </a:solidFill>
                          <a:effectLst/>
                          <a:latin typeface="華康中黑體" pitchFamily="49" charset="-120"/>
                          <a:ea typeface="華康中黑體" pitchFamily="49" charset="-120"/>
                          <a:cs typeface="Times New Roman" pitchFamily="18" charset="0"/>
                        </a:rPr>
                        <a:t>-14.0</a:t>
                      </a:r>
                      <a:r>
                        <a:rPr kumimoji="1" lang="en-US" altLang="zh-TW" sz="1400" b="0" i="0" u="none" strike="noStrike" cap="none" normalizeH="0" baseline="0" dirty="0">
                          <a:ln>
                            <a:noFill/>
                          </a:ln>
                          <a:solidFill>
                            <a:srgbClr val="008000"/>
                          </a:solidFill>
                          <a:effectLst/>
                          <a:latin typeface="Arial"/>
                          <a:ea typeface="華康中黑體" pitchFamily="49" charset="-120"/>
                          <a:cs typeface="Times New Roman" pitchFamily="18" charset="0"/>
                        </a:rPr>
                        <a:t>‰</a:t>
                      </a:r>
                      <a:endParaRPr kumimoji="1" lang="en-US" altLang="zh-TW" sz="1400" b="0" i="0" u="none" strike="noStrike" cap="none" normalizeH="0" baseline="0" dirty="0">
                        <a:ln>
                          <a:noFill/>
                        </a:ln>
                        <a:solidFill>
                          <a:srgbClr val="008000"/>
                        </a:solidFill>
                        <a:effectLst/>
                        <a:latin typeface="華康中黑體" pitchFamily="49" charset="-120"/>
                        <a:ea typeface="華康中黑體" pitchFamily="49" charset="-120"/>
                        <a:cs typeface="Times New Roman" pitchFamily="18" charset="0"/>
                      </a:endParaRPr>
                    </a:p>
                  </a:txBody>
                  <a:tcPr marL="91449" marR="91449"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1" lang="en-US" altLang="zh-TW" sz="1400" b="0" i="0" u="none" strike="noStrike" cap="none" normalizeH="0" baseline="0" dirty="0">
                          <a:ln>
                            <a:noFill/>
                          </a:ln>
                          <a:solidFill>
                            <a:srgbClr val="FF0000"/>
                          </a:solidFill>
                          <a:effectLst/>
                          <a:latin typeface="Arial Unicode MS" panose="020B0604020202020204" pitchFamily="34" charset="-120"/>
                          <a:ea typeface="Arial Unicode MS" panose="020B0604020202020204" pitchFamily="34" charset="-120"/>
                          <a:cs typeface="Arial Unicode MS" panose="020B0604020202020204" pitchFamily="34" charset="-120"/>
                        </a:rPr>
                        <a:t>1.20±0.20TU              </a:t>
                      </a:r>
                    </a:p>
                  </a:txBody>
                  <a:tcPr marL="91449" marR="91449"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430563">
                <a:tc>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1" lang="en-US" altLang="zh-TW" sz="1400" b="0" i="0" u="none" strike="noStrike" cap="none" normalizeH="0" baseline="0">
                          <a:ln>
                            <a:noFill/>
                          </a:ln>
                          <a:solidFill>
                            <a:schemeClr val="tx1"/>
                          </a:solidFill>
                          <a:effectLst/>
                          <a:latin typeface="華康中黑體" pitchFamily="49" charset="-120"/>
                          <a:ea typeface="華康中黑體" pitchFamily="49" charset="-120"/>
                          <a:cs typeface="細明體" pitchFamily="49" charset="-120"/>
                        </a:rPr>
                        <a:t>1999/07/12</a:t>
                      </a:r>
                    </a:p>
                  </a:txBody>
                  <a:tcPr marL="91449" marR="91449"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en-US" altLang="zh-TW" sz="1400" b="0" i="0" u="none" strike="noStrike" cap="none" normalizeH="0" baseline="0">
                          <a:ln>
                            <a:noFill/>
                          </a:ln>
                          <a:solidFill>
                            <a:schemeClr val="tx1"/>
                          </a:solidFill>
                          <a:effectLst/>
                          <a:latin typeface="華康中黑體" pitchFamily="49" charset="-120"/>
                          <a:ea typeface="華康中黑體" pitchFamily="49" charset="-120"/>
                          <a:cs typeface="細明體" pitchFamily="49" charset="-120"/>
                        </a:rPr>
                        <a:t>39K+O79</a:t>
                      </a:r>
                    </a:p>
                  </a:txBody>
                  <a:tcPr marL="91449" marR="91449"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1" lang="zh-TW" altLang="en-US" sz="1400" b="0" i="0" u="none" strike="noStrike" cap="none" normalizeH="0" baseline="0" dirty="0">
                          <a:ln>
                            <a:noFill/>
                          </a:ln>
                          <a:solidFill>
                            <a:schemeClr val="tx1"/>
                          </a:solidFill>
                          <a:effectLst/>
                          <a:latin typeface="華康中黑體" pitchFamily="49" charset="-120"/>
                          <a:ea typeface="華康中黑體" pitchFamily="49" charset="-120"/>
                          <a:cs typeface="細明體" pitchFamily="49" charset="-120"/>
                        </a:rPr>
                        <a:t>導坑</a:t>
                      </a:r>
                      <a:r>
                        <a:rPr kumimoji="1" lang="en-US" altLang="zh-TW" sz="1400" b="0" i="0" u="none" strike="noStrike" cap="none" normalizeH="0" baseline="0" dirty="0">
                          <a:ln>
                            <a:noFill/>
                          </a:ln>
                          <a:solidFill>
                            <a:schemeClr val="tx1"/>
                          </a:solidFill>
                          <a:effectLst/>
                          <a:latin typeface="華康中黑體" pitchFamily="49" charset="-120"/>
                          <a:ea typeface="華康中黑體" pitchFamily="49" charset="-120"/>
                          <a:cs typeface="細明體" pitchFamily="49" charset="-120"/>
                        </a:rPr>
                        <a:t>29K+509.3</a:t>
                      </a:r>
                    </a:p>
                  </a:txBody>
                  <a:tcPr marL="91449" marR="91449"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76200" algn="l" defTabSz="914400" rtl="0" eaLnBrk="1" fontAlgn="base" latinLnBrk="0" hangingPunct="1">
                        <a:lnSpc>
                          <a:spcPct val="80000"/>
                        </a:lnSpc>
                        <a:spcBef>
                          <a:spcPct val="0"/>
                        </a:spcBef>
                        <a:spcAft>
                          <a:spcPct val="0"/>
                        </a:spcAft>
                        <a:buClrTx/>
                        <a:buSzTx/>
                        <a:buFontTx/>
                        <a:buNone/>
                        <a:tabLst/>
                      </a:pPr>
                      <a:r>
                        <a:rPr kumimoji="1" lang="en-US" altLang="zh-TW" sz="1400" b="0" i="0" u="none" strike="noStrike" cap="none" normalizeH="0" baseline="0" dirty="0">
                          <a:ln>
                            <a:noFill/>
                          </a:ln>
                          <a:solidFill>
                            <a:srgbClr val="009900"/>
                          </a:solidFill>
                          <a:effectLst/>
                          <a:latin typeface="華康中黑體" pitchFamily="49" charset="-120"/>
                          <a:ea typeface="華康中黑體" pitchFamily="49" charset="-120"/>
                          <a:cs typeface="Times New Roman" pitchFamily="18" charset="0"/>
                        </a:rPr>
                        <a:t> </a:t>
                      </a:r>
                      <a:r>
                        <a:rPr kumimoji="1" lang="en-US" altLang="zh-TW" sz="1400" b="0" i="0" u="none" strike="noStrike" cap="none" normalizeH="0" baseline="0" dirty="0">
                          <a:ln>
                            <a:noFill/>
                          </a:ln>
                          <a:solidFill>
                            <a:srgbClr val="FF0000"/>
                          </a:solidFill>
                          <a:effectLst/>
                          <a:latin typeface="Arial Unicode MS" panose="020B0604020202020204" pitchFamily="34" charset="-120"/>
                          <a:ea typeface="Arial Unicode MS" panose="020B0604020202020204" pitchFamily="34" charset="-120"/>
                          <a:cs typeface="Arial Unicode MS" panose="020B0604020202020204" pitchFamily="34" charset="-120"/>
                        </a:rPr>
                        <a:t>8450±50</a:t>
                      </a:r>
                    </a:p>
                    <a:p>
                      <a:pPr marL="0" marR="0" lvl="0" indent="76200" algn="l" defTabSz="914400" rtl="0" eaLnBrk="0" fontAlgn="base" latinLnBrk="0" hangingPunct="0">
                        <a:lnSpc>
                          <a:spcPct val="80000"/>
                        </a:lnSpc>
                        <a:spcBef>
                          <a:spcPct val="0"/>
                        </a:spcBef>
                        <a:spcAft>
                          <a:spcPct val="0"/>
                        </a:spcAft>
                        <a:buClrTx/>
                        <a:buSzTx/>
                        <a:buFontTx/>
                        <a:buNone/>
                        <a:tabLst/>
                      </a:pPr>
                      <a:r>
                        <a:rPr kumimoji="1" lang="en-US" altLang="zh-TW" sz="1400" b="0" i="0" u="none" strike="noStrike" cap="none" normalizeH="0" baseline="0" dirty="0">
                          <a:ln>
                            <a:noFill/>
                          </a:ln>
                          <a:solidFill>
                            <a:schemeClr val="tx1"/>
                          </a:solidFill>
                          <a:effectLst/>
                          <a:latin typeface="華康中黑體" pitchFamily="49" charset="-120"/>
                          <a:ea typeface="華康中黑體" pitchFamily="49" charset="-120"/>
                          <a:cs typeface="Times New Roman" pitchFamily="18" charset="0"/>
                        </a:rPr>
                        <a:t>δ</a:t>
                      </a:r>
                      <a:r>
                        <a:rPr kumimoji="1" lang="en-US" altLang="zh-TW" sz="1400" b="0" i="0" u="none" strike="noStrike" cap="none" normalizeH="0" baseline="30000" dirty="0">
                          <a:ln>
                            <a:noFill/>
                          </a:ln>
                          <a:solidFill>
                            <a:schemeClr val="tx1"/>
                          </a:solidFill>
                          <a:effectLst/>
                          <a:latin typeface="華康中黑體" pitchFamily="49" charset="-120"/>
                          <a:ea typeface="華康中黑體" pitchFamily="49" charset="-120"/>
                          <a:cs typeface="Times New Roman" pitchFamily="18" charset="0"/>
                        </a:rPr>
                        <a:t>13</a:t>
                      </a:r>
                      <a:r>
                        <a:rPr kumimoji="1" lang="en-US" altLang="zh-TW" sz="1400" b="0" i="0" u="none" strike="noStrike" cap="none" normalizeH="0" baseline="0" dirty="0">
                          <a:ln>
                            <a:noFill/>
                          </a:ln>
                          <a:solidFill>
                            <a:schemeClr val="tx1"/>
                          </a:solidFill>
                          <a:effectLst/>
                          <a:latin typeface="華康中黑體" pitchFamily="49" charset="-120"/>
                          <a:ea typeface="華康中黑體" pitchFamily="49" charset="-120"/>
                          <a:cs typeface="Times New Roman" pitchFamily="18" charset="0"/>
                        </a:rPr>
                        <a:t>C</a:t>
                      </a:r>
                      <a:r>
                        <a:rPr kumimoji="1" lang="zh-TW" altLang="en-US" sz="1400" b="0" i="0" u="none" strike="noStrike" cap="none" normalizeH="0" baseline="0" dirty="0">
                          <a:ln>
                            <a:noFill/>
                          </a:ln>
                          <a:solidFill>
                            <a:schemeClr val="tx1"/>
                          </a:solidFill>
                          <a:effectLst/>
                          <a:latin typeface="華康中黑體" pitchFamily="49" charset="-120"/>
                          <a:ea typeface="華康中黑體" pitchFamily="49" charset="-120"/>
                          <a:cs typeface="Times New Roman" pitchFamily="18" charset="0"/>
                        </a:rPr>
                        <a:t>＝</a:t>
                      </a:r>
                      <a:r>
                        <a:rPr kumimoji="1" lang="en-US" altLang="zh-TW" sz="1400" b="0" i="0" u="none" strike="noStrike" cap="none" normalizeH="0" baseline="0" dirty="0">
                          <a:ln>
                            <a:noFill/>
                          </a:ln>
                          <a:solidFill>
                            <a:schemeClr val="tx1"/>
                          </a:solidFill>
                          <a:effectLst/>
                          <a:latin typeface="華康中黑體" pitchFamily="49" charset="-120"/>
                          <a:ea typeface="華康中黑體" pitchFamily="49" charset="-120"/>
                          <a:cs typeface="Times New Roman" pitchFamily="18" charset="0"/>
                        </a:rPr>
                        <a:t>-13.7</a:t>
                      </a:r>
                      <a:r>
                        <a:rPr kumimoji="1" lang="en-US" altLang="zh-TW" sz="1400" b="0" i="0" u="none" strike="noStrike" cap="none" normalizeH="0" baseline="0" dirty="0">
                          <a:ln>
                            <a:noFill/>
                          </a:ln>
                          <a:solidFill>
                            <a:schemeClr val="tx1"/>
                          </a:solidFill>
                          <a:effectLst/>
                          <a:latin typeface="Arial"/>
                          <a:ea typeface="華康中黑體" pitchFamily="49" charset="-120"/>
                          <a:cs typeface="Times New Roman" pitchFamily="18" charset="0"/>
                        </a:rPr>
                        <a:t>‰</a:t>
                      </a:r>
                      <a:endParaRPr kumimoji="1" lang="en-US" altLang="zh-TW" sz="1400" b="0" i="0" u="none" strike="noStrike" cap="none" normalizeH="0" baseline="0" dirty="0">
                        <a:ln>
                          <a:noFill/>
                        </a:ln>
                        <a:solidFill>
                          <a:schemeClr val="tx1"/>
                        </a:solidFill>
                        <a:effectLst/>
                        <a:latin typeface="華康中黑體" pitchFamily="49" charset="-120"/>
                        <a:ea typeface="華康中黑體" pitchFamily="49" charset="-120"/>
                        <a:cs typeface="Times New Roman" pitchFamily="18" charset="0"/>
                      </a:endParaRPr>
                    </a:p>
                  </a:txBody>
                  <a:tcPr marL="91449" marR="91449"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1" lang="en-US" altLang="zh-TW" sz="1400" b="0" i="0" u="none" strike="noStrike" cap="none" normalizeH="0" baseline="0" dirty="0">
                          <a:ln>
                            <a:noFill/>
                          </a:ln>
                          <a:solidFill>
                            <a:srgbClr val="FF0000"/>
                          </a:solidFill>
                          <a:effectLst/>
                          <a:latin typeface="Arial Unicode MS" panose="020B0604020202020204" pitchFamily="34" charset="-120"/>
                          <a:ea typeface="Arial Unicode MS" panose="020B0604020202020204" pitchFamily="34" charset="-120"/>
                          <a:cs typeface="Arial Unicode MS" panose="020B0604020202020204" pitchFamily="34" charset="-120"/>
                        </a:rPr>
                        <a:t>0.60±0.l0TU              </a:t>
                      </a:r>
                    </a:p>
                  </a:txBody>
                  <a:tcPr marL="91449" marR="91449"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30321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400" b="0" i="0" u="none" strike="noStrike" cap="none" normalizeH="0" baseline="0">
                          <a:ln>
                            <a:noFill/>
                          </a:ln>
                          <a:solidFill>
                            <a:schemeClr val="tx1"/>
                          </a:solidFill>
                          <a:effectLst/>
                          <a:latin typeface="華康中黑體" pitchFamily="49" charset="-120"/>
                          <a:ea typeface="華康中黑體" pitchFamily="49" charset="-120"/>
                          <a:cs typeface="細明體" pitchFamily="49" charset="-120"/>
                        </a:rPr>
                        <a:t>1999/10/31</a:t>
                      </a:r>
                    </a:p>
                  </a:txBody>
                  <a:tcPr marL="91449" marR="91449"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400" b="0" i="0" u="none" strike="noStrike" cap="none" normalizeH="0" baseline="0">
                          <a:ln>
                            <a:noFill/>
                          </a:ln>
                          <a:solidFill>
                            <a:schemeClr val="tx1"/>
                          </a:solidFill>
                          <a:effectLst/>
                          <a:latin typeface="華康中黑體" pitchFamily="49" charset="-120"/>
                          <a:ea typeface="華康中黑體" pitchFamily="49" charset="-120"/>
                          <a:cs typeface="細明體" pitchFamily="49" charset="-120"/>
                        </a:rPr>
                        <a:t>39K+079</a:t>
                      </a:r>
                    </a:p>
                  </a:txBody>
                  <a:tcPr marL="91449" marR="91449"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400" b="0" i="0" u="none" strike="noStrike" cap="none" normalizeH="0" baseline="0" dirty="0">
                          <a:ln>
                            <a:noFill/>
                          </a:ln>
                          <a:solidFill>
                            <a:schemeClr val="tx1"/>
                          </a:solidFill>
                          <a:effectLst/>
                          <a:latin typeface="華康中黑體" pitchFamily="49" charset="-120"/>
                          <a:ea typeface="華康中黑體" pitchFamily="49" charset="-120"/>
                          <a:cs typeface="細明體" pitchFamily="49" charset="-120"/>
                        </a:rPr>
                        <a:t>導坑</a:t>
                      </a:r>
                      <a:r>
                        <a:rPr kumimoji="1" lang="en-US" altLang="zh-TW" sz="1400" b="0" i="0" u="none" strike="noStrike" cap="none" normalizeH="0" baseline="0" dirty="0">
                          <a:ln>
                            <a:noFill/>
                          </a:ln>
                          <a:solidFill>
                            <a:schemeClr val="tx1"/>
                          </a:solidFill>
                          <a:effectLst/>
                          <a:latin typeface="華康中黑體" pitchFamily="49" charset="-120"/>
                          <a:ea typeface="華康中黑體" pitchFamily="49" charset="-120"/>
                          <a:cs typeface="細明體" pitchFamily="49" charset="-120"/>
                        </a:rPr>
                        <a:t>38K+476.2</a:t>
                      </a:r>
                    </a:p>
                  </a:txBody>
                  <a:tcPr marL="91449" marR="91449"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400" b="0" i="0" u="none" strike="noStrike" cap="none" normalizeH="0" baseline="0" dirty="0">
                          <a:ln>
                            <a:noFill/>
                          </a:ln>
                          <a:solidFill>
                            <a:srgbClr val="009900"/>
                          </a:solidFill>
                          <a:effectLst/>
                          <a:latin typeface="Arial Unicode MS" panose="020B0604020202020204" pitchFamily="34" charset="-120"/>
                          <a:ea typeface="Arial Unicode MS" panose="020B0604020202020204" pitchFamily="34" charset="-120"/>
                          <a:cs typeface="Arial Unicode MS" panose="020B0604020202020204" pitchFamily="34" charset="-120"/>
                        </a:rPr>
                        <a:t>  </a:t>
                      </a:r>
                      <a:r>
                        <a:rPr kumimoji="1" lang="en-US" altLang="zh-TW" sz="1400" b="0" i="0" u="none" strike="noStrike" cap="none" normalizeH="0" baseline="0" dirty="0">
                          <a:ln>
                            <a:noFill/>
                          </a:ln>
                          <a:solidFill>
                            <a:srgbClr val="FF0000"/>
                          </a:solidFill>
                          <a:effectLst/>
                          <a:latin typeface="Arial Unicode MS" panose="020B0604020202020204" pitchFamily="34" charset="-120"/>
                          <a:ea typeface="Arial Unicode MS" panose="020B0604020202020204" pitchFamily="34" charset="-120"/>
                          <a:cs typeface="Arial Unicode MS" panose="020B0604020202020204" pitchFamily="34" charset="-120"/>
                        </a:rPr>
                        <a:t>5510±100</a:t>
                      </a:r>
                    </a:p>
                  </a:txBody>
                  <a:tcPr marL="91449" marR="91449"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400" b="0" i="0" u="none" strike="noStrike" cap="none" normalizeH="0" baseline="0" dirty="0">
                          <a:ln>
                            <a:noFill/>
                          </a:ln>
                          <a:solidFill>
                            <a:srgbClr val="FF0000"/>
                          </a:solidFill>
                          <a:effectLst/>
                          <a:latin typeface="Arial Unicode MS" panose="020B0604020202020204" pitchFamily="34" charset="-120"/>
                          <a:ea typeface="Arial Unicode MS" panose="020B0604020202020204" pitchFamily="34" charset="-120"/>
                          <a:cs typeface="Arial Unicode MS" panose="020B0604020202020204" pitchFamily="34" charset="-120"/>
                        </a:rPr>
                        <a:t>0.70±0.l0TU</a:t>
                      </a:r>
                    </a:p>
                  </a:txBody>
                  <a:tcPr marL="91449" marR="91449"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30321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400" b="0" i="0" u="none" strike="noStrike" cap="none" normalizeH="0" baseline="0">
                          <a:ln>
                            <a:noFill/>
                          </a:ln>
                          <a:solidFill>
                            <a:schemeClr val="tx1"/>
                          </a:solidFill>
                          <a:effectLst/>
                          <a:latin typeface="華康中黑體" pitchFamily="49" charset="-120"/>
                          <a:ea typeface="華康中黑體" pitchFamily="49" charset="-120"/>
                          <a:cs typeface="細明體" pitchFamily="49" charset="-120"/>
                        </a:rPr>
                        <a:t>1999/10/31</a:t>
                      </a:r>
                    </a:p>
                  </a:txBody>
                  <a:tcPr marL="91449" marR="91449"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400" b="0" i="0" u="none" strike="noStrike" cap="none" normalizeH="0" baseline="0">
                          <a:ln>
                            <a:noFill/>
                          </a:ln>
                          <a:solidFill>
                            <a:schemeClr val="tx1"/>
                          </a:solidFill>
                          <a:effectLst/>
                          <a:latin typeface="華康中黑體" pitchFamily="49" charset="-120"/>
                          <a:ea typeface="華康中黑體" pitchFamily="49" charset="-120"/>
                          <a:cs typeface="細明體" pitchFamily="49" charset="-120"/>
                        </a:rPr>
                        <a:t>39K+079</a:t>
                      </a:r>
                    </a:p>
                  </a:txBody>
                  <a:tcPr marL="91449" marR="91449"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400" b="0" i="0" u="none" strike="noStrike" cap="none" normalizeH="0" baseline="0" dirty="0">
                          <a:ln>
                            <a:noFill/>
                          </a:ln>
                          <a:solidFill>
                            <a:schemeClr val="tx1"/>
                          </a:solidFill>
                          <a:effectLst/>
                          <a:latin typeface="華康中黑體" pitchFamily="49" charset="-120"/>
                          <a:ea typeface="華康中黑體" pitchFamily="49" charset="-120"/>
                          <a:cs typeface="細明體" pitchFamily="49" charset="-120"/>
                        </a:rPr>
                        <a:t>導坑</a:t>
                      </a:r>
                      <a:r>
                        <a:rPr kumimoji="1" lang="en-US" altLang="zh-TW" sz="1400" b="0" i="0" u="none" strike="noStrike" cap="none" normalizeH="0" baseline="0" dirty="0">
                          <a:ln>
                            <a:noFill/>
                          </a:ln>
                          <a:solidFill>
                            <a:schemeClr val="tx1"/>
                          </a:solidFill>
                          <a:effectLst/>
                          <a:latin typeface="華康中黑體" pitchFamily="49" charset="-120"/>
                          <a:ea typeface="華康中黑體" pitchFamily="49" charset="-120"/>
                          <a:cs typeface="細明體" pitchFamily="49" charset="-120"/>
                        </a:rPr>
                        <a:t>29K+503</a:t>
                      </a:r>
                    </a:p>
                  </a:txBody>
                  <a:tcPr marL="91449" marR="91449"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400" b="0" i="0" u="none" strike="noStrike" cap="none" normalizeH="0" baseline="0" dirty="0">
                          <a:ln>
                            <a:noFill/>
                          </a:ln>
                          <a:solidFill>
                            <a:srgbClr val="009900"/>
                          </a:solidFill>
                          <a:effectLst/>
                          <a:latin typeface="Arial Unicode MS" panose="020B0604020202020204" pitchFamily="34" charset="-120"/>
                          <a:ea typeface="Arial Unicode MS" panose="020B0604020202020204" pitchFamily="34" charset="-120"/>
                          <a:cs typeface="Arial Unicode MS" panose="020B0604020202020204" pitchFamily="34" charset="-120"/>
                        </a:rPr>
                        <a:t>  </a:t>
                      </a:r>
                      <a:r>
                        <a:rPr kumimoji="1" lang="en-US" altLang="zh-TW" sz="1400" b="0" i="0" u="none" strike="noStrike" cap="none" normalizeH="0" baseline="0" dirty="0">
                          <a:ln>
                            <a:noFill/>
                          </a:ln>
                          <a:solidFill>
                            <a:srgbClr val="FF0000"/>
                          </a:solidFill>
                          <a:effectLst/>
                          <a:latin typeface="Arial Unicode MS" panose="020B0604020202020204" pitchFamily="34" charset="-120"/>
                          <a:ea typeface="Arial Unicode MS" panose="020B0604020202020204" pitchFamily="34" charset="-120"/>
                          <a:cs typeface="Arial Unicode MS" panose="020B0604020202020204" pitchFamily="34" charset="-120"/>
                        </a:rPr>
                        <a:t>8600±130</a:t>
                      </a:r>
                    </a:p>
                  </a:txBody>
                  <a:tcPr marL="91449" marR="91449"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400" b="0" i="0" u="none" strike="noStrike" cap="none" normalizeH="0" baseline="0" dirty="0">
                          <a:ln>
                            <a:noFill/>
                          </a:ln>
                          <a:solidFill>
                            <a:srgbClr val="FF0000"/>
                          </a:solidFill>
                          <a:effectLst/>
                          <a:latin typeface="Arial Unicode MS" panose="020B0604020202020204" pitchFamily="34" charset="-120"/>
                          <a:ea typeface="Arial Unicode MS" panose="020B0604020202020204" pitchFamily="34" charset="-120"/>
                          <a:cs typeface="Arial Unicode MS" panose="020B0604020202020204" pitchFamily="34" charset="-120"/>
                        </a:rPr>
                        <a:t>0.60±0.10TU</a:t>
                      </a:r>
                    </a:p>
                  </a:txBody>
                  <a:tcPr marL="91449" marR="91449"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30321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400" b="0" i="0" u="none" strike="noStrike" cap="none" normalizeH="0" baseline="0" dirty="0">
                          <a:ln>
                            <a:noFill/>
                          </a:ln>
                          <a:solidFill>
                            <a:schemeClr val="tx1"/>
                          </a:solidFill>
                          <a:effectLst/>
                          <a:latin typeface="華康中黑體" pitchFamily="49" charset="-120"/>
                          <a:ea typeface="華康中黑體" pitchFamily="49" charset="-120"/>
                          <a:cs typeface="細明體" pitchFamily="49" charset="-120"/>
                        </a:rPr>
                        <a:t>1999/12/26</a:t>
                      </a:r>
                    </a:p>
                  </a:txBody>
                  <a:tcPr marL="91449" marR="91449"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400" b="0" i="0" u="none" strike="noStrike" cap="none" normalizeH="0" baseline="0">
                          <a:ln>
                            <a:noFill/>
                          </a:ln>
                          <a:solidFill>
                            <a:schemeClr val="tx1"/>
                          </a:solidFill>
                          <a:effectLst/>
                          <a:latin typeface="華康中黑體" pitchFamily="49" charset="-120"/>
                          <a:ea typeface="華康中黑體" pitchFamily="49" charset="-120"/>
                          <a:cs typeface="細明體" pitchFamily="49" charset="-120"/>
                        </a:rPr>
                        <a:t>39K+079</a:t>
                      </a:r>
                    </a:p>
                  </a:txBody>
                  <a:tcPr marL="91449" marR="91449"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400" b="0" i="0" u="none" strike="noStrike" cap="none" normalizeH="0" baseline="0" dirty="0">
                          <a:ln>
                            <a:noFill/>
                          </a:ln>
                          <a:solidFill>
                            <a:schemeClr val="tx1"/>
                          </a:solidFill>
                          <a:effectLst/>
                          <a:latin typeface="華康中黑體" pitchFamily="49" charset="-120"/>
                          <a:ea typeface="華康中黑體" pitchFamily="49" charset="-120"/>
                          <a:cs typeface="細明體" pitchFamily="49" charset="-120"/>
                        </a:rPr>
                        <a:t>導坑</a:t>
                      </a:r>
                      <a:r>
                        <a:rPr kumimoji="1" lang="en-US" altLang="zh-TW" sz="1400" b="0" i="0" u="none" strike="noStrike" cap="none" normalizeH="0" baseline="0" dirty="0">
                          <a:ln>
                            <a:noFill/>
                          </a:ln>
                          <a:solidFill>
                            <a:schemeClr val="tx1"/>
                          </a:solidFill>
                          <a:effectLst/>
                          <a:latin typeface="華康中黑體" pitchFamily="49" charset="-120"/>
                          <a:ea typeface="華康中黑體" pitchFamily="49" charset="-120"/>
                          <a:cs typeface="細明體" pitchFamily="49" charset="-120"/>
                        </a:rPr>
                        <a:t>38K+409.3</a:t>
                      </a:r>
                    </a:p>
                  </a:txBody>
                  <a:tcPr marL="91449" marR="91449"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400" b="0" i="0" u="none" strike="noStrike" cap="none" normalizeH="0" baseline="0" dirty="0">
                          <a:ln>
                            <a:noFill/>
                          </a:ln>
                          <a:solidFill>
                            <a:srgbClr val="009900"/>
                          </a:solidFill>
                          <a:effectLst/>
                          <a:latin typeface="Arial Unicode MS" panose="020B0604020202020204" pitchFamily="34" charset="-120"/>
                          <a:ea typeface="Arial Unicode MS" panose="020B0604020202020204" pitchFamily="34" charset="-120"/>
                          <a:cs typeface="Arial Unicode MS" panose="020B0604020202020204" pitchFamily="34" charset="-120"/>
                        </a:rPr>
                        <a:t>  </a:t>
                      </a:r>
                      <a:r>
                        <a:rPr kumimoji="1" lang="en-US" altLang="zh-TW" sz="1400" b="0" i="0" u="none" strike="noStrike" cap="none" normalizeH="0" baseline="0" dirty="0">
                          <a:ln>
                            <a:noFill/>
                          </a:ln>
                          <a:solidFill>
                            <a:srgbClr val="FF0000"/>
                          </a:solidFill>
                          <a:effectLst/>
                          <a:latin typeface="Arial Unicode MS" panose="020B0604020202020204" pitchFamily="34" charset="-120"/>
                          <a:ea typeface="Arial Unicode MS" panose="020B0604020202020204" pitchFamily="34" charset="-120"/>
                          <a:cs typeface="Arial Unicode MS" panose="020B0604020202020204" pitchFamily="34" charset="-120"/>
                        </a:rPr>
                        <a:t>6950±180</a:t>
                      </a:r>
                    </a:p>
                  </a:txBody>
                  <a:tcPr marL="91449" marR="91449"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400" b="0" i="0" u="none" strike="noStrike" cap="none" normalizeH="0" baseline="0" dirty="0">
                          <a:ln>
                            <a:noFill/>
                          </a:ln>
                          <a:solidFill>
                            <a:srgbClr val="FF0000"/>
                          </a:solidFill>
                          <a:effectLst/>
                          <a:latin typeface="Arial Unicode MS" panose="020B0604020202020204" pitchFamily="34" charset="-120"/>
                          <a:ea typeface="Arial Unicode MS" panose="020B0604020202020204" pitchFamily="34" charset="-120"/>
                          <a:cs typeface="Arial Unicode MS" panose="020B0604020202020204" pitchFamily="34" charset="-120"/>
                        </a:rPr>
                        <a:t>1.60±0.70TU</a:t>
                      </a:r>
                    </a:p>
                  </a:txBody>
                  <a:tcPr marL="91449" marR="91449"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r h="260767">
                <a:tc>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1" lang="en-US" altLang="zh-TW" sz="1400" b="0" i="0" u="none" strike="noStrike" cap="none" normalizeH="0" baseline="0" dirty="0">
                          <a:ln>
                            <a:noFill/>
                          </a:ln>
                          <a:solidFill>
                            <a:schemeClr val="tx1"/>
                          </a:solidFill>
                          <a:effectLst/>
                          <a:latin typeface="華康中黑體" pitchFamily="49" charset="-120"/>
                          <a:ea typeface="華康中黑體" pitchFamily="49" charset="-120"/>
                          <a:cs typeface="細明體" pitchFamily="49" charset="-120"/>
                        </a:rPr>
                        <a:t>1999/12/26</a:t>
                      </a:r>
                    </a:p>
                  </a:txBody>
                  <a:tcPr marL="91449" marR="91449"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en-US" altLang="zh-TW" sz="1400" b="0" i="0" u="none" strike="noStrike" cap="none" normalizeH="0" baseline="0">
                          <a:ln>
                            <a:noFill/>
                          </a:ln>
                          <a:solidFill>
                            <a:schemeClr val="tx1"/>
                          </a:solidFill>
                          <a:effectLst/>
                          <a:latin typeface="華康中黑體" pitchFamily="49" charset="-120"/>
                          <a:ea typeface="華康中黑體" pitchFamily="49" charset="-120"/>
                          <a:cs typeface="細明體" pitchFamily="49" charset="-120"/>
                        </a:rPr>
                        <a:t>39K+079</a:t>
                      </a:r>
                    </a:p>
                  </a:txBody>
                  <a:tcPr marL="91449" marR="91449"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1" lang="zh-TW" altLang="en-US" sz="1400" b="0" i="0" u="none" strike="noStrike" cap="none" normalizeH="0" baseline="0" dirty="0">
                          <a:ln>
                            <a:noFill/>
                          </a:ln>
                          <a:solidFill>
                            <a:schemeClr val="tx1"/>
                          </a:solidFill>
                          <a:effectLst/>
                          <a:latin typeface="華康中黑體" pitchFamily="49" charset="-120"/>
                          <a:ea typeface="華康中黑體" pitchFamily="49" charset="-120"/>
                          <a:cs typeface="細明體" pitchFamily="49" charset="-120"/>
                        </a:rPr>
                        <a:t>導坑</a:t>
                      </a:r>
                      <a:r>
                        <a:rPr kumimoji="1" lang="en-US" altLang="zh-TW" sz="1400" b="0" i="0" u="none" strike="noStrike" cap="none" normalizeH="0" baseline="0" dirty="0">
                          <a:ln>
                            <a:noFill/>
                          </a:ln>
                          <a:solidFill>
                            <a:schemeClr val="tx1"/>
                          </a:solidFill>
                          <a:effectLst/>
                          <a:latin typeface="華康中黑體" pitchFamily="49" charset="-120"/>
                          <a:ea typeface="華康中黑體" pitchFamily="49" charset="-120"/>
                          <a:cs typeface="細明體" pitchFamily="49" charset="-120"/>
                        </a:rPr>
                        <a:t>29K+561.8</a:t>
                      </a:r>
                    </a:p>
                  </a:txBody>
                  <a:tcPr marL="91449" marR="91449"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1" lang="en-US" altLang="zh-TW" sz="1400" b="0" i="0" u="none" strike="noStrike" cap="none" normalizeH="0" baseline="0" dirty="0">
                          <a:ln>
                            <a:noFill/>
                          </a:ln>
                          <a:solidFill>
                            <a:srgbClr val="009900"/>
                          </a:solidFill>
                          <a:effectLst/>
                          <a:latin typeface="Arial Unicode MS" panose="020B0604020202020204" pitchFamily="34" charset="-120"/>
                          <a:ea typeface="Arial Unicode MS" panose="020B0604020202020204" pitchFamily="34" charset="-120"/>
                          <a:cs typeface="Arial Unicode MS" panose="020B0604020202020204" pitchFamily="34" charset="-120"/>
                        </a:rPr>
                        <a:t>  </a:t>
                      </a:r>
                      <a:r>
                        <a:rPr kumimoji="1" lang="en-US" altLang="zh-TW" sz="1400" b="0" i="0" u="none" strike="noStrike" cap="none" normalizeH="0" baseline="0" dirty="0">
                          <a:ln>
                            <a:noFill/>
                          </a:ln>
                          <a:solidFill>
                            <a:srgbClr val="FF0000"/>
                          </a:solidFill>
                          <a:effectLst/>
                          <a:latin typeface="Arial Unicode MS" panose="020B0604020202020204" pitchFamily="34" charset="-120"/>
                          <a:ea typeface="Arial Unicode MS" panose="020B0604020202020204" pitchFamily="34" charset="-120"/>
                          <a:cs typeface="Arial Unicode MS" panose="020B0604020202020204" pitchFamily="34" charset="-120"/>
                        </a:rPr>
                        <a:t>8230±110</a:t>
                      </a:r>
                    </a:p>
                  </a:txBody>
                  <a:tcPr marL="91449" marR="91449"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1" lang="en-US" altLang="zh-TW" sz="1400" b="0" i="0" u="none" strike="noStrike" cap="none" normalizeH="0" baseline="0" dirty="0">
                          <a:ln>
                            <a:noFill/>
                          </a:ln>
                          <a:solidFill>
                            <a:srgbClr val="FF0000"/>
                          </a:solidFill>
                          <a:effectLst/>
                          <a:latin typeface="Arial Unicode MS" panose="020B0604020202020204" pitchFamily="34" charset="-120"/>
                          <a:ea typeface="Arial Unicode MS" panose="020B0604020202020204" pitchFamily="34" charset="-120"/>
                          <a:cs typeface="Arial Unicode MS" panose="020B0604020202020204" pitchFamily="34" charset="-120"/>
                        </a:rPr>
                        <a:t>0.90±0.20TU</a:t>
                      </a:r>
                    </a:p>
                  </a:txBody>
                  <a:tcPr marL="91449" marR="91449"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5"/>
                  </a:ext>
                </a:extLst>
              </a:tr>
            </a:tbl>
          </a:graphicData>
        </a:graphic>
      </p:graphicFrame>
      <p:sp>
        <p:nvSpPr>
          <p:cNvPr id="22634" name="文字方塊 10"/>
          <p:cNvSpPr txBox="1">
            <a:spLocks noChangeArrowheads="1"/>
          </p:cNvSpPr>
          <p:nvPr/>
        </p:nvSpPr>
        <p:spPr bwMode="auto">
          <a:xfrm>
            <a:off x="297073" y="548680"/>
            <a:ext cx="714029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ctr">
              <a:spcBef>
                <a:spcPct val="0"/>
              </a:spcBef>
              <a:buFontTx/>
              <a:buNone/>
            </a:pPr>
            <a:r>
              <a:rPr lang="zh-TW" altLang="en-US" sz="2200" kern="1400" dirty="0">
                <a:solidFill>
                  <a:srgbClr val="333399"/>
                </a:solidFill>
                <a:latin typeface="華康中黑體" panose="020B0509000000000000" pitchFamily="49" charset="-120"/>
                <a:ea typeface="華康中黑體" panose="020B0509000000000000" pitchFamily="49" charset="-120"/>
              </a:rPr>
              <a:t>五號</a:t>
            </a:r>
            <a:r>
              <a:rPr lang="zh-TW" altLang="zh-TW" sz="2200" kern="1400" dirty="0">
                <a:solidFill>
                  <a:srgbClr val="333399"/>
                </a:solidFill>
                <a:latin typeface="華康中黑體" panose="020B0509000000000000" pitchFamily="49" charset="-120"/>
                <a:ea typeface="華康中黑體" panose="020B0509000000000000" pitchFamily="49" charset="-120"/>
              </a:rPr>
              <a:t>高速公路雪山隧道導坑</a:t>
            </a:r>
            <a:r>
              <a:rPr lang="en-US" altLang="zh-TW" sz="2200" kern="1400" dirty="0">
                <a:solidFill>
                  <a:srgbClr val="333399"/>
                </a:solidFill>
                <a:latin typeface="華康中黑體" panose="020B0509000000000000" pitchFamily="49" charset="-120"/>
                <a:ea typeface="華康中黑體" panose="020B0509000000000000" pitchFamily="49" charset="-120"/>
              </a:rPr>
              <a:t>30K</a:t>
            </a:r>
            <a:r>
              <a:rPr lang="zh-TW" altLang="zh-TW" sz="2200" kern="1400" dirty="0">
                <a:solidFill>
                  <a:srgbClr val="333399"/>
                </a:solidFill>
                <a:latin typeface="華康中黑體" panose="020B0509000000000000" pitchFamily="49" charset="-120"/>
                <a:ea typeface="華康中黑體" panose="020B0509000000000000" pitchFamily="49" charset="-120"/>
              </a:rPr>
              <a:t>鄰近地區同位素定年表</a:t>
            </a:r>
            <a:endParaRPr lang="zh-TW" altLang="en-US" sz="2200" kern="1400" dirty="0">
              <a:solidFill>
                <a:srgbClr val="333399"/>
              </a:solidFill>
              <a:latin typeface="華康中黑體" panose="020B0509000000000000" pitchFamily="49" charset="-120"/>
              <a:ea typeface="華康中黑體" panose="020B0509000000000000" pitchFamily="49" charset="-120"/>
            </a:endParaRPr>
          </a:p>
        </p:txBody>
      </p:sp>
      <p:pic>
        <p:nvPicPr>
          <p:cNvPr id="22635" name="圖片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37370" y="616735"/>
            <a:ext cx="4346720" cy="611739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2636" name="矩形 1"/>
          <p:cNvSpPr>
            <a:spLocks noChangeArrowheads="1"/>
          </p:cNvSpPr>
          <p:nvPr/>
        </p:nvSpPr>
        <p:spPr bwMode="auto">
          <a:xfrm>
            <a:off x="1126836" y="0"/>
            <a:ext cx="993832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ctr">
              <a:spcBef>
                <a:spcPct val="0"/>
              </a:spcBef>
              <a:buFontTx/>
              <a:buNone/>
            </a:pPr>
            <a:r>
              <a:rPr lang="zh-TW" altLang="en-US" sz="3600" dirty="0">
                <a:solidFill>
                  <a:srgbClr val="A50021"/>
                </a:solidFill>
                <a:latin typeface="華康中特圓體" panose="020F0809000000000000" pitchFamily="49" charset="-120"/>
                <a:ea typeface="華康中特圓體" panose="020F0809000000000000" pitchFamily="49" charset="-120"/>
              </a:rPr>
              <a:t>國道新建工程局檢測</a:t>
            </a:r>
            <a:r>
              <a:rPr lang="zh-TW" altLang="zh-TW" sz="3600" dirty="0">
                <a:solidFill>
                  <a:srgbClr val="A50021"/>
                </a:solidFill>
                <a:latin typeface="華康中特圓體" panose="020F0809000000000000" pitchFamily="49" charset="-120"/>
                <a:ea typeface="華康中特圓體" panose="020F0809000000000000" pitchFamily="49" charset="-120"/>
              </a:rPr>
              <a:t>雪山隧道</a:t>
            </a:r>
            <a:r>
              <a:rPr lang="zh-TW" altLang="en-US" sz="3600" dirty="0">
                <a:solidFill>
                  <a:srgbClr val="A50021"/>
                </a:solidFill>
                <a:latin typeface="華康中特圓體" panose="020F0809000000000000" pitchFamily="49" charset="-120"/>
                <a:ea typeface="華康中特圓體" panose="020F0809000000000000" pitchFamily="49" charset="-120"/>
              </a:rPr>
              <a:t>湧水性質</a:t>
            </a:r>
          </a:p>
        </p:txBody>
      </p:sp>
    </p:spTree>
    <p:extLst>
      <p:ext uri="{BB962C8B-B14F-4D97-AF65-F5344CB8AC3E}">
        <p14:creationId xmlns:p14="http://schemas.microsoft.com/office/powerpoint/2010/main" val="3575315108"/>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6655244" y="1465051"/>
            <a:ext cx="4797847" cy="4658658"/>
          </a:xfrm>
        </p:spPr>
        <p:txBody>
          <a:bodyPr>
            <a:noAutofit/>
          </a:bodyPr>
          <a:lstStyle/>
          <a:p>
            <a:pPr algn="just" hangingPunct="0">
              <a:lnSpc>
                <a:spcPts val="3500"/>
              </a:lnSpc>
            </a:pPr>
            <a:r>
              <a:rPr lang="zh-TW" altLang="zh-TW" sz="2800" dirty="0">
                <a:latin typeface="華康中圓體" panose="020F0509000000000000" pitchFamily="49" charset="-120"/>
                <a:ea typeface="華康中圓體" panose="020F0509000000000000" pitchFamily="49" charset="-120"/>
              </a:rPr>
              <a:t>從</a:t>
            </a:r>
            <a:r>
              <a:rPr lang="zh-TW" altLang="en-US" sz="2800" dirty="0">
                <a:solidFill>
                  <a:srgbClr val="000066"/>
                </a:solidFill>
                <a:latin typeface="華康中圓體" panose="020F0509000000000000" pitchFamily="49" charset="-120"/>
                <a:ea typeface="華康中圓體" panose="020F0509000000000000" pitchFamily="49" charset="-120"/>
              </a:rPr>
              <a:t>台灣東北角海岸</a:t>
            </a:r>
            <a:r>
              <a:rPr lang="zh-TW" altLang="zh-TW" sz="2800" dirty="0">
                <a:solidFill>
                  <a:srgbClr val="000066"/>
                </a:solidFill>
                <a:latin typeface="華康中圓體" panose="020F0509000000000000" pitchFamily="49" charset="-120"/>
                <a:ea typeface="華康中圓體" panose="020F0509000000000000" pitchFamily="49" charset="-120"/>
              </a:rPr>
              <a:t>地質圖</a:t>
            </a:r>
            <a:r>
              <a:rPr lang="zh-TW" altLang="zh-TW" sz="2800" dirty="0">
                <a:latin typeface="華康中圓體" panose="020F0509000000000000" pitchFamily="49" charset="-120"/>
                <a:ea typeface="華康中圓體" panose="020F0509000000000000" pitchFamily="49" charset="-120"/>
              </a:rPr>
              <a:t>可以</a:t>
            </a:r>
            <a:r>
              <a:rPr lang="zh-TW" altLang="zh-TW" sz="2800" dirty="0">
                <a:solidFill>
                  <a:srgbClr val="000066"/>
                </a:solidFill>
                <a:latin typeface="華康中圓體" panose="020F0509000000000000" pitchFamily="49" charset="-120"/>
                <a:ea typeface="華康中圓體" panose="020F0509000000000000" pitchFamily="49" charset="-120"/>
              </a:rPr>
              <a:t>看出蘭陽平原西側有四稜</a:t>
            </a:r>
            <a:r>
              <a:rPr lang="zh-TW" altLang="en-US" sz="2800" dirty="0">
                <a:solidFill>
                  <a:srgbClr val="000066"/>
                </a:solidFill>
                <a:latin typeface="華康中圓體" panose="020F0509000000000000" pitchFamily="49" charset="-120"/>
                <a:ea typeface="華康中圓體" panose="020F0509000000000000" pitchFamily="49" charset="-120"/>
              </a:rPr>
              <a:t>砂</a:t>
            </a:r>
            <a:r>
              <a:rPr lang="zh-TW" altLang="zh-TW" sz="2800" dirty="0">
                <a:solidFill>
                  <a:srgbClr val="000066"/>
                </a:solidFill>
                <a:latin typeface="華康中圓體" panose="020F0509000000000000" pitchFamily="49" charset="-120"/>
                <a:ea typeface="華康中圓體" panose="020F0509000000000000" pitchFamily="49" charset="-120"/>
              </a:rPr>
              <a:t>岩和西村層聚合岩層</a:t>
            </a:r>
            <a:r>
              <a:rPr lang="en-US" altLang="zh-TW" sz="2800" dirty="0">
                <a:solidFill>
                  <a:srgbClr val="000066"/>
                </a:solidFill>
                <a:latin typeface="華康中圓體" panose="020F0509000000000000" pitchFamily="49" charset="-120"/>
                <a:ea typeface="華康中圓體" panose="020F0509000000000000" pitchFamily="49" charset="-120"/>
              </a:rPr>
              <a:t>(</a:t>
            </a:r>
            <a:r>
              <a:rPr lang="zh-TW" altLang="zh-TW" sz="2800" dirty="0">
                <a:solidFill>
                  <a:srgbClr val="000066"/>
                </a:solidFill>
                <a:latin typeface="華康中圓體" panose="020F0509000000000000" pitchFamily="49" charset="-120"/>
                <a:ea typeface="華康中圓體" panose="020F0509000000000000" pitchFamily="49" charset="-120"/>
              </a:rPr>
              <a:t>大紅圈</a:t>
            </a:r>
            <a:r>
              <a:rPr lang="en-US" altLang="zh-TW" sz="2800" dirty="0">
                <a:solidFill>
                  <a:srgbClr val="000066"/>
                </a:solidFill>
                <a:latin typeface="華康中圓體" panose="020F0509000000000000" pitchFamily="49" charset="-120"/>
                <a:ea typeface="華康中圓體" panose="020F0509000000000000" pitchFamily="49" charset="-120"/>
              </a:rPr>
              <a:t>)</a:t>
            </a:r>
            <a:r>
              <a:rPr lang="zh-TW" altLang="en-US" sz="2800" dirty="0">
                <a:solidFill>
                  <a:srgbClr val="000066"/>
                </a:solidFill>
                <a:latin typeface="華康中圓體" panose="020F0509000000000000" pitchFamily="49" charset="-120"/>
                <a:ea typeface="華康中圓體" panose="020F0509000000000000" pitchFamily="49" charset="-120"/>
              </a:rPr>
              <a:t>，</a:t>
            </a:r>
            <a:r>
              <a:rPr lang="zh-TW" altLang="zh-TW" sz="2800" dirty="0">
                <a:solidFill>
                  <a:srgbClr val="000066"/>
                </a:solidFill>
                <a:latin typeface="華康中圓體" panose="020F0509000000000000" pitchFamily="49" charset="-120"/>
                <a:ea typeface="華康中圓體" panose="020F0509000000000000" pitchFamily="49" charset="-120"/>
              </a:rPr>
              <a:t>應延伸與高速公路雪山隧道口四稜</a:t>
            </a:r>
            <a:r>
              <a:rPr lang="zh-TW" altLang="en-US" sz="2800" dirty="0">
                <a:solidFill>
                  <a:srgbClr val="000066"/>
                </a:solidFill>
                <a:latin typeface="華康中圓體" panose="020F0509000000000000" pitchFamily="49" charset="-120"/>
                <a:ea typeface="華康中圓體" panose="020F0509000000000000" pitchFamily="49" charset="-120"/>
              </a:rPr>
              <a:t>砂</a:t>
            </a:r>
            <a:r>
              <a:rPr lang="zh-TW" altLang="zh-TW" sz="2800" dirty="0">
                <a:solidFill>
                  <a:srgbClr val="000066"/>
                </a:solidFill>
                <a:latin typeface="華康中圓體" panose="020F0509000000000000" pitchFamily="49" charset="-120"/>
                <a:ea typeface="華康中圓體" panose="020F0509000000000000" pitchFamily="49" charset="-120"/>
              </a:rPr>
              <a:t>岩脈</a:t>
            </a:r>
            <a:r>
              <a:rPr lang="en-US" altLang="zh-TW" sz="2800" dirty="0">
                <a:solidFill>
                  <a:srgbClr val="000066"/>
                </a:solidFill>
                <a:latin typeface="華康中圓體" panose="020F0509000000000000" pitchFamily="49" charset="-120"/>
                <a:ea typeface="華康中圓體" panose="020F0509000000000000" pitchFamily="49" charset="-120"/>
              </a:rPr>
              <a:t>(</a:t>
            </a:r>
            <a:r>
              <a:rPr lang="zh-TW" altLang="zh-TW" sz="2800" dirty="0">
                <a:solidFill>
                  <a:srgbClr val="000066"/>
                </a:solidFill>
                <a:latin typeface="華康中圓體" panose="020F0509000000000000" pitchFamily="49" charset="-120"/>
                <a:ea typeface="華康中圓體" panose="020F0509000000000000" pitchFamily="49" charset="-120"/>
              </a:rPr>
              <a:t>小紅圈</a:t>
            </a:r>
            <a:r>
              <a:rPr lang="en-US" altLang="zh-TW" sz="2800" dirty="0">
                <a:solidFill>
                  <a:srgbClr val="000066"/>
                </a:solidFill>
                <a:latin typeface="華康中圓體" panose="020F0509000000000000" pitchFamily="49" charset="-120"/>
                <a:ea typeface="華康中圓體" panose="020F0509000000000000" pitchFamily="49" charset="-120"/>
              </a:rPr>
              <a:t>)</a:t>
            </a:r>
            <a:r>
              <a:rPr lang="zh-TW" altLang="zh-TW" sz="2800" dirty="0">
                <a:solidFill>
                  <a:srgbClr val="000066"/>
                </a:solidFill>
                <a:latin typeface="華康中圓體" panose="020F0509000000000000" pitchFamily="49" charset="-120"/>
                <a:ea typeface="華康中圓體" panose="020F0509000000000000" pitchFamily="49" charset="-120"/>
              </a:rPr>
              <a:t>相連接</a:t>
            </a:r>
            <a:r>
              <a:rPr lang="zh-TW" altLang="en-US" sz="2800" dirty="0">
                <a:solidFill>
                  <a:srgbClr val="000066"/>
                </a:solidFill>
                <a:latin typeface="華康中圓體" panose="020F0509000000000000" pitchFamily="49" charset="-120"/>
                <a:ea typeface="華康中圓體" panose="020F0509000000000000" pitchFamily="49" charset="-120"/>
              </a:rPr>
              <a:t>，</a:t>
            </a:r>
            <a:r>
              <a:rPr lang="zh-TW" altLang="zh-TW" sz="2800" dirty="0">
                <a:solidFill>
                  <a:srgbClr val="000066"/>
                </a:solidFill>
                <a:latin typeface="華康中圓體" panose="020F0509000000000000" pitchFamily="49" charset="-120"/>
                <a:ea typeface="華康中圓體" panose="020F0509000000000000" pitchFamily="49" charset="-120"/>
              </a:rPr>
              <a:t>由於本處是在「層型火山區」</a:t>
            </a:r>
            <a:r>
              <a:rPr lang="zh-TW" altLang="en-US" sz="2800" dirty="0">
                <a:solidFill>
                  <a:srgbClr val="000066"/>
                </a:solidFill>
                <a:latin typeface="華康中圓體" panose="020F0509000000000000" pitchFamily="49" charset="-120"/>
                <a:ea typeface="華康中圓體" panose="020F0509000000000000" pitchFamily="49" charset="-120"/>
              </a:rPr>
              <a:t>，當</a:t>
            </a:r>
            <a:r>
              <a:rPr lang="zh-TW" altLang="zh-TW" sz="2800" dirty="0">
                <a:solidFill>
                  <a:srgbClr val="000066"/>
                </a:solidFill>
                <a:latin typeface="華康中圓體" panose="020F0509000000000000" pitchFamily="49" charset="-120"/>
                <a:ea typeface="華康中圓體" panose="020F0509000000000000" pitchFamily="49" charset="-120"/>
              </a:rPr>
              <a:t>其</a:t>
            </a:r>
            <a:r>
              <a:rPr lang="zh-TW" altLang="en-US" sz="2800" dirty="0">
                <a:solidFill>
                  <a:srgbClr val="000066"/>
                </a:solidFill>
                <a:latin typeface="華康中圓體" panose="020F0509000000000000" pitchFamily="49" charset="-120"/>
                <a:ea typeface="華康中圓體" panose="020F0509000000000000" pitchFamily="49" charset="-120"/>
              </a:rPr>
              <a:t>大</a:t>
            </a:r>
            <a:r>
              <a:rPr lang="zh-TW" altLang="en-US" sz="2800" dirty="0">
                <a:solidFill>
                  <a:srgbClr val="000066"/>
                </a:solidFill>
                <a:latin typeface="華康細圓體" panose="020F0309000000000000" pitchFamily="49" charset="-120"/>
                <a:ea typeface="華康細圓體" panose="020F0309000000000000" pitchFamily="49" charset="-120"/>
              </a:rPr>
              <a:t>量</a:t>
            </a:r>
            <a:r>
              <a:rPr lang="zh-TW" altLang="zh-TW" sz="2800" dirty="0">
                <a:solidFill>
                  <a:srgbClr val="000066"/>
                </a:solidFill>
                <a:latin typeface="華康中圓體" panose="020F0509000000000000" pitchFamily="49" charset="-120"/>
                <a:ea typeface="華康中圓體" panose="020F0509000000000000" pitchFamily="49" charset="-120"/>
              </a:rPr>
              <a:t>的「</a:t>
            </a:r>
            <a:r>
              <a:rPr lang="zh-TW" altLang="en-US" sz="2800" dirty="0">
                <a:solidFill>
                  <a:srgbClr val="000066"/>
                </a:solidFill>
                <a:latin typeface="華康中圓體" panose="020F0509000000000000" pitchFamily="49" charset="-120"/>
                <a:ea typeface="華康中圓體" panose="020F0509000000000000" pitchFamily="49" charset="-120"/>
              </a:rPr>
              <a:t>天然地下水庫</a:t>
            </a:r>
            <a:r>
              <a:rPr lang="zh-TW" altLang="zh-TW" sz="2800" dirty="0">
                <a:solidFill>
                  <a:srgbClr val="000066"/>
                </a:solidFill>
                <a:latin typeface="華康中圓體" panose="020F0509000000000000" pitchFamily="49" charset="-120"/>
                <a:ea typeface="華康中圓體" panose="020F0509000000000000" pitchFamily="49" charset="-120"/>
              </a:rPr>
              <a:t>」</a:t>
            </a:r>
            <a:r>
              <a:rPr lang="zh-TW" altLang="en-US" sz="2800" dirty="0">
                <a:solidFill>
                  <a:srgbClr val="000066"/>
                </a:solidFill>
                <a:latin typeface="華康中圓體" panose="020F0509000000000000" pitchFamily="49" charset="-120"/>
                <a:ea typeface="華康中圓體" panose="020F0509000000000000" pitchFamily="49" charset="-120"/>
              </a:rPr>
              <a:t>儲</a:t>
            </a:r>
            <a:r>
              <a:rPr lang="zh-TW" altLang="zh-TW" sz="2800" dirty="0">
                <a:solidFill>
                  <a:srgbClr val="000066"/>
                </a:solidFill>
                <a:latin typeface="華康中圓體" panose="020F0509000000000000" pitchFamily="49" charset="-120"/>
                <a:ea typeface="華康中圓體" panose="020F0509000000000000" pitchFamily="49" charset="-120"/>
              </a:rPr>
              <a:t>水被加熱後</a:t>
            </a:r>
            <a:r>
              <a:rPr lang="zh-TW" altLang="en-US" sz="2800" dirty="0">
                <a:solidFill>
                  <a:srgbClr val="000066"/>
                </a:solidFill>
                <a:latin typeface="華康中圓體" panose="020F0509000000000000" pitchFamily="49" charset="-120"/>
                <a:ea typeface="華康中圓體" panose="020F0509000000000000" pitchFamily="49" charset="-120"/>
              </a:rPr>
              <a:t>，</a:t>
            </a:r>
            <a:r>
              <a:rPr lang="zh-TW" altLang="zh-TW" sz="2800" dirty="0">
                <a:solidFill>
                  <a:srgbClr val="000066"/>
                </a:solidFill>
                <a:latin typeface="華康中圓體" panose="020F0509000000000000" pitchFamily="49" charset="-120"/>
                <a:ea typeface="華康中圓體" panose="020F0509000000000000" pitchFamily="49" charset="-120"/>
              </a:rPr>
              <a:t>發生大爆炸</a:t>
            </a:r>
            <a:r>
              <a:rPr lang="zh-TW" altLang="en-US" sz="2800" dirty="0">
                <a:solidFill>
                  <a:srgbClr val="000066"/>
                </a:solidFill>
                <a:latin typeface="華康中圓體" panose="020F0509000000000000" pitchFamily="49" charset="-120"/>
                <a:ea typeface="華康中圓體" panose="020F0509000000000000" pitchFamily="49" charset="-120"/>
              </a:rPr>
              <a:t>，造成大山崩。</a:t>
            </a:r>
          </a:p>
        </p:txBody>
      </p:sp>
      <p:sp>
        <p:nvSpPr>
          <p:cNvPr id="2" name="文字方塊 1"/>
          <p:cNvSpPr txBox="1"/>
          <p:nvPr/>
        </p:nvSpPr>
        <p:spPr>
          <a:xfrm>
            <a:off x="1635023" y="6271067"/>
            <a:ext cx="3947124" cy="523220"/>
          </a:xfrm>
          <a:prstGeom prst="rect">
            <a:avLst/>
          </a:prstGeom>
          <a:noFill/>
        </p:spPr>
        <p:txBody>
          <a:bodyPr wrap="square" rtlCol="0">
            <a:spAutoFit/>
          </a:bodyPr>
          <a:lstStyle/>
          <a:p>
            <a:pPr algn="ctr"/>
            <a:r>
              <a:rPr lang="zh-TW" altLang="en-US" sz="2800" b="1" dirty="0">
                <a:solidFill>
                  <a:srgbClr val="3333FF"/>
                </a:solidFill>
                <a:latin typeface="華康標楷體" panose="03000509000000000000" pitchFamily="65" charset="-120"/>
                <a:ea typeface="華康標楷體" panose="03000509000000000000" pitchFamily="65" charset="-120"/>
              </a:rPr>
              <a:t>台灣東北角地質地圖</a:t>
            </a:r>
          </a:p>
        </p:txBody>
      </p:sp>
      <p:sp>
        <p:nvSpPr>
          <p:cNvPr id="6" name="Rectangle 2"/>
          <p:cNvSpPr txBox="1">
            <a:spLocks noChangeArrowheads="1"/>
          </p:cNvSpPr>
          <p:nvPr/>
        </p:nvSpPr>
        <p:spPr>
          <a:xfrm>
            <a:off x="6844145" y="79714"/>
            <a:ext cx="4027053" cy="13115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zh-TW" sz="3600" spc="-80" dirty="0">
                <a:solidFill>
                  <a:srgbClr val="A50021"/>
                </a:solidFill>
                <a:latin typeface="華康中特圓體" panose="020F0809000000000000" pitchFamily="49" charset="-120"/>
                <a:ea typeface="華康中特圓體" panose="020F0809000000000000" pitchFamily="49" charset="-120"/>
              </a:rPr>
              <a:t>從地質學說明雪山山脈大山崩</a:t>
            </a:r>
            <a:endParaRPr lang="zh-TW" altLang="en-US" sz="3600" spc="-80" dirty="0">
              <a:solidFill>
                <a:srgbClr val="A50021"/>
              </a:solidFill>
              <a:latin typeface="華康中特圓體" panose="020F0809000000000000" pitchFamily="49" charset="-120"/>
              <a:ea typeface="華康中特圓體" panose="020F0809000000000000" pitchFamily="49" charset="-120"/>
            </a:endParaRPr>
          </a:p>
        </p:txBody>
      </p:sp>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926" y="159335"/>
            <a:ext cx="6093318" cy="6167828"/>
          </a:xfrm>
          <a:prstGeom prst="rect">
            <a:avLst/>
          </a:prstGeom>
          <a:ln w="12700">
            <a:solidFill>
              <a:schemeClr val="tx1"/>
            </a:solidFill>
          </a:ln>
        </p:spPr>
      </p:pic>
    </p:spTree>
    <p:extLst>
      <p:ext uri="{BB962C8B-B14F-4D97-AF65-F5344CB8AC3E}">
        <p14:creationId xmlns:p14="http://schemas.microsoft.com/office/powerpoint/2010/main" val="2411390965"/>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760" y="851435"/>
            <a:ext cx="7553905" cy="5473630"/>
          </a:xfrm>
          <a:prstGeom prst="rect">
            <a:avLst/>
          </a:prstGeom>
        </p:spPr>
      </p:pic>
      <p:sp>
        <p:nvSpPr>
          <p:cNvPr id="3" name="Text Box 3"/>
          <p:cNvSpPr txBox="1">
            <a:spLocks noChangeArrowheads="1"/>
          </p:cNvSpPr>
          <p:nvPr/>
        </p:nvSpPr>
        <p:spPr bwMode="auto">
          <a:xfrm>
            <a:off x="1413728" y="6219806"/>
            <a:ext cx="59055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zh-TW" altLang="en-US" sz="2800" b="1" dirty="0">
                <a:solidFill>
                  <a:srgbClr val="3333FF"/>
                </a:solidFill>
                <a:latin typeface="華康標楷體" panose="03000509000000000000" pitchFamily="65" charset="-120"/>
                <a:ea typeface="華康標楷體" panose="03000509000000000000" pitchFamily="65" charset="-120"/>
              </a:rPr>
              <a:t>宜蘭海岸線形成美麗的內凹圓弧</a:t>
            </a:r>
          </a:p>
        </p:txBody>
      </p:sp>
      <p:sp>
        <p:nvSpPr>
          <p:cNvPr id="4" name="矩形 3"/>
          <p:cNvSpPr/>
          <p:nvPr/>
        </p:nvSpPr>
        <p:spPr>
          <a:xfrm>
            <a:off x="8212666" y="1164134"/>
            <a:ext cx="3725333" cy="5141087"/>
          </a:xfrm>
          <a:prstGeom prst="rect">
            <a:avLst/>
          </a:prstGeom>
        </p:spPr>
        <p:txBody>
          <a:bodyPr wrap="square">
            <a:spAutoFit/>
          </a:bodyPr>
          <a:lstStyle/>
          <a:p>
            <a:pPr algn="just" hangingPunct="0">
              <a:lnSpc>
                <a:spcPts val="3600"/>
              </a:lnSpc>
            </a:pPr>
            <a:r>
              <a:rPr lang="zh-TW" altLang="en-US" sz="2800" dirty="0">
                <a:solidFill>
                  <a:srgbClr val="000066"/>
                </a:solidFill>
                <a:latin typeface="華康中圓體" panose="020F0509000000000000" pitchFamily="49" charset="-120"/>
                <a:ea typeface="華康中圓體" panose="020F0509000000000000" pitchFamily="49" charset="-120"/>
              </a:rPr>
              <a:t>鑽探蘭陽平原地層得知，砂土沉積層最厚的區域是在中央，在雪山山脈大山崩時，滾落的砂土造成從三貂角到蘇澳美麗的內凹圓弧形海岸線，同時鋪成現在的蘭陽平原。</a:t>
            </a:r>
            <a:r>
              <a:rPr lang="zh-TW" altLang="zh-TW" sz="2800" dirty="0">
                <a:solidFill>
                  <a:srgbClr val="000066"/>
                </a:solidFill>
                <a:latin typeface="華康中圓體" panose="020F0509000000000000" pitchFamily="49" charset="-120"/>
                <a:ea typeface="華康中圓體" panose="020F0509000000000000" pitchFamily="49" charset="-120"/>
              </a:rPr>
              <a:t>可知蘭陽平原並非自古以來蘭陽溪沖積而造成。</a:t>
            </a:r>
            <a:endParaRPr lang="zh-TW" altLang="en-US" sz="2800" dirty="0">
              <a:solidFill>
                <a:srgbClr val="000066"/>
              </a:solidFill>
              <a:latin typeface="華康中圓體" panose="020F0509000000000000" pitchFamily="49" charset="-120"/>
              <a:ea typeface="華康中圓體" panose="020F0509000000000000" pitchFamily="49" charset="-120"/>
            </a:endParaRPr>
          </a:p>
        </p:txBody>
      </p:sp>
      <p:sp>
        <p:nvSpPr>
          <p:cNvPr id="5" name="矩形 4"/>
          <p:cNvSpPr/>
          <p:nvPr/>
        </p:nvSpPr>
        <p:spPr>
          <a:xfrm>
            <a:off x="2102387" y="185260"/>
            <a:ext cx="8494633" cy="646331"/>
          </a:xfrm>
          <a:prstGeom prst="rect">
            <a:avLst/>
          </a:prstGeom>
        </p:spPr>
        <p:txBody>
          <a:bodyPr wrap="none">
            <a:spAutoFit/>
          </a:bodyPr>
          <a:lstStyle/>
          <a:p>
            <a:r>
              <a:rPr lang="zh-TW" altLang="zh-TW" sz="3600" dirty="0">
                <a:solidFill>
                  <a:srgbClr val="A50021"/>
                </a:solidFill>
                <a:latin typeface="華康中特圓體" panose="020F0809000000000000" pitchFamily="49" charset="-120"/>
                <a:ea typeface="華康中特圓體" panose="020F0809000000000000" pitchFamily="49" charset="-120"/>
              </a:rPr>
              <a:t>蘭陽平原並非自古以來蘭陽溪沖積而造成</a:t>
            </a:r>
            <a:endParaRPr lang="zh-TW" altLang="en-US" sz="3600" dirty="0">
              <a:solidFill>
                <a:srgbClr val="A50021"/>
              </a:solidFill>
              <a:latin typeface="華康中特圓體" panose="020F0809000000000000" pitchFamily="49" charset="-120"/>
              <a:ea typeface="華康中特圓體" panose="020F0809000000000000" pitchFamily="49" charset="-120"/>
            </a:endParaRPr>
          </a:p>
        </p:txBody>
      </p:sp>
    </p:spTree>
    <p:extLst>
      <p:ext uri="{BB962C8B-B14F-4D97-AF65-F5344CB8AC3E}">
        <p14:creationId xmlns:p14="http://schemas.microsoft.com/office/powerpoint/2010/main" val="3758594299"/>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txBox="1">
            <a:spLocks noChangeArrowheads="1"/>
          </p:cNvSpPr>
          <p:nvPr/>
        </p:nvSpPr>
        <p:spPr>
          <a:xfrm>
            <a:off x="4745524" y="169266"/>
            <a:ext cx="7805064" cy="74515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zh-TW" altLang="zh-TW" sz="4000" dirty="0">
                <a:solidFill>
                  <a:srgbClr val="7030A0"/>
                </a:solidFill>
                <a:latin typeface="華康新特圓體" panose="020F0909000000000000" pitchFamily="49" charset="-120"/>
                <a:ea typeface="華康新特圓體" panose="020F0909000000000000" pitchFamily="49" charset="-120"/>
                <a:cs typeface="Arial Unicode MS" panose="020B0604020202020204" pitchFamily="34" charset="-120"/>
              </a:rPr>
              <a:t>台灣</a:t>
            </a:r>
            <a:r>
              <a:rPr lang="zh-TW" altLang="en-US" sz="4000" dirty="0">
                <a:solidFill>
                  <a:srgbClr val="7030A0"/>
                </a:solidFill>
                <a:latin typeface="華康新特圓體" panose="020F0909000000000000" pitchFamily="49" charset="-120"/>
                <a:ea typeface="華康新特圓體" panose="020F0909000000000000" pitchFamily="49" charset="-120"/>
                <a:cs typeface="Arial Unicode MS" panose="020B0604020202020204" pitchFamily="34" charset="-120"/>
              </a:rPr>
              <a:t>舊石器時期的</a:t>
            </a:r>
            <a:r>
              <a:rPr lang="zh-TW" altLang="zh-TW" sz="4000" dirty="0">
                <a:solidFill>
                  <a:srgbClr val="7030A0"/>
                </a:solidFill>
                <a:latin typeface="華康新特圓體" panose="020F0909000000000000" pitchFamily="49" charset="-120"/>
                <a:ea typeface="華康新特圓體" panose="020F0909000000000000" pitchFamily="49" charset="-120"/>
                <a:cs typeface="Arial Unicode MS" panose="020B0604020202020204" pitchFamily="34" charset="-120"/>
              </a:rPr>
              <a:t>古</a:t>
            </a:r>
            <a:r>
              <a:rPr lang="zh-TW" altLang="en-US" sz="4000" dirty="0">
                <a:solidFill>
                  <a:srgbClr val="7030A0"/>
                </a:solidFill>
                <a:latin typeface="華康新特圓體" panose="020F0909000000000000" pitchFamily="49" charset="-120"/>
                <a:ea typeface="華康新特圓體" panose="020F0909000000000000" pitchFamily="49" charset="-120"/>
                <a:cs typeface="Arial Unicode MS" panose="020B0604020202020204" pitchFamily="34" charset="-120"/>
              </a:rPr>
              <a:t>文明遺跡</a:t>
            </a:r>
            <a:endParaRPr lang="zh-TW" altLang="en-US" sz="4000" dirty="0">
              <a:solidFill>
                <a:srgbClr val="7030A0"/>
              </a:solidFill>
              <a:latin typeface="華康新特圓體" panose="020F0909000000000000" pitchFamily="49" charset="-120"/>
              <a:ea typeface="華康新特圓體" panose="020F0909000000000000" pitchFamily="49" charset="-120"/>
            </a:endParaRPr>
          </a:p>
        </p:txBody>
      </p:sp>
      <p:sp>
        <p:nvSpPr>
          <p:cNvPr id="10" name="矩形 9"/>
          <p:cNvSpPr/>
          <p:nvPr/>
        </p:nvSpPr>
        <p:spPr>
          <a:xfrm>
            <a:off x="5843023" y="940791"/>
            <a:ext cx="5253458" cy="1200329"/>
          </a:xfrm>
          <a:prstGeom prst="rect">
            <a:avLst/>
          </a:prstGeom>
        </p:spPr>
        <p:txBody>
          <a:bodyPr wrap="square">
            <a:spAutoFit/>
          </a:bodyPr>
          <a:lstStyle/>
          <a:p>
            <a:pPr algn="ctr"/>
            <a:r>
              <a:rPr lang="zh-TW" altLang="zh-TW" sz="3600" dirty="0">
                <a:solidFill>
                  <a:srgbClr val="A50021"/>
                </a:solidFill>
                <a:latin typeface="華康中特圓體" panose="020F0809000000000000" pitchFamily="49" charset="-120"/>
                <a:ea typeface="華康中特圓體" panose="020F0809000000000000" pitchFamily="49" charset="-120"/>
                <a:cs typeface="Times New Roman" panose="02020603050405020304" pitchFamily="18" charset="0"/>
              </a:rPr>
              <a:t>台灣</a:t>
            </a:r>
            <a:r>
              <a:rPr lang="zh-TW" altLang="en-US" sz="3600" dirty="0">
                <a:solidFill>
                  <a:srgbClr val="A50021"/>
                </a:solidFill>
                <a:latin typeface="華康中特圓體" panose="020F0809000000000000" pitchFamily="49" charset="-120"/>
                <a:ea typeface="華康中特圓體" panose="020F0809000000000000" pitchFamily="49" charset="-120"/>
                <a:cs typeface="Times New Roman" panose="02020603050405020304" pitchFamily="18" charset="0"/>
              </a:rPr>
              <a:t>有</a:t>
            </a:r>
            <a:r>
              <a:rPr lang="en-US" altLang="zh-TW" sz="3600" dirty="0">
                <a:solidFill>
                  <a:srgbClr val="A50021"/>
                </a:solidFill>
                <a:latin typeface="華康中特圓體" panose="020F0809000000000000" pitchFamily="49" charset="-120"/>
                <a:ea typeface="華康中特圓體" panose="020F0809000000000000" pitchFamily="49" charset="-120"/>
                <a:cs typeface="Times New Roman" panose="02020603050405020304" pitchFamily="18" charset="0"/>
              </a:rPr>
              <a:t>13</a:t>
            </a:r>
            <a:r>
              <a:rPr lang="zh-TW" altLang="en-US" sz="3600" dirty="0">
                <a:solidFill>
                  <a:srgbClr val="A50021"/>
                </a:solidFill>
                <a:latin typeface="華康中特圓體" panose="020F0809000000000000" pitchFamily="49" charset="-120"/>
                <a:ea typeface="華康中特圓體" panose="020F0809000000000000" pitchFamily="49" charset="-120"/>
                <a:cs typeface="Times New Roman" panose="02020603050405020304" pitchFamily="18" charset="0"/>
              </a:rPr>
              <a:t>處</a:t>
            </a:r>
            <a:r>
              <a:rPr lang="zh-TW" altLang="zh-TW" sz="3600" dirty="0">
                <a:solidFill>
                  <a:srgbClr val="A50021"/>
                </a:solidFill>
                <a:latin typeface="華康中特圓體" panose="020F0809000000000000" pitchFamily="49" charset="-120"/>
                <a:ea typeface="華康中特圓體" panose="020F0809000000000000" pitchFamily="49" charset="-120"/>
                <a:cs typeface="Times New Roman" panose="02020603050405020304" pitchFamily="18" charset="0"/>
              </a:rPr>
              <a:t>舊石器遺址</a:t>
            </a:r>
            <a:r>
              <a:rPr lang="zh-TW" altLang="en-US" sz="3600" dirty="0">
                <a:solidFill>
                  <a:srgbClr val="A50021"/>
                </a:solidFill>
                <a:latin typeface="華康中特圓體" panose="020F0809000000000000" pitchFamily="49" charset="-120"/>
                <a:ea typeface="華康中特圓體" panose="020F0809000000000000" pitchFamily="49" charset="-120"/>
                <a:cs typeface="Times New Roman" panose="02020603050405020304" pitchFamily="18" charset="0"/>
              </a:rPr>
              <a:t>符合</a:t>
            </a:r>
            <a:r>
              <a:rPr lang="zh-TW" altLang="zh-TW" sz="3600" dirty="0">
                <a:solidFill>
                  <a:srgbClr val="A50021"/>
                </a:solidFill>
                <a:latin typeface="華康中特圓體" panose="020F0809000000000000" pitchFamily="49" charset="-120"/>
                <a:ea typeface="華康中特圓體" panose="020F0809000000000000" pitchFamily="49" charset="-120"/>
              </a:rPr>
              <a:t>太陽帝國</a:t>
            </a:r>
            <a:r>
              <a:rPr lang="zh-TW" altLang="en-US" sz="3600" dirty="0">
                <a:solidFill>
                  <a:srgbClr val="A50021"/>
                </a:solidFill>
                <a:latin typeface="華康中特圓體" panose="020F0809000000000000" pitchFamily="49" charset="-120"/>
                <a:ea typeface="華康中特圓體" panose="020F0809000000000000" pitchFamily="49" charset="-120"/>
              </a:rPr>
              <a:t>的年代</a:t>
            </a:r>
          </a:p>
        </p:txBody>
      </p:sp>
      <p:sp>
        <p:nvSpPr>
          <p:cNvPr id="11" name="矩形 10"/>
          <p:cNvSpPr/>
          <p:nvPr/>
        </p:nvSpPr>
        <p:spPr>
          <a:xfrm>
            <a:off x="5843023" y="2336753"/>
            <a:ext cx="5610067" cy="4401205"/>
          </a:xfrm>
          <a:prstGeom prst="rect">
            <a:avLst/>
          </a:prstGeom>
        </p:spPr>
        <p:txBody>
          <a:bodyPr wrap="square">
            <a:spAutoFit/>
          </a:bodyPr>
          <a:lstStyle/>
          <a:p>
            <a:pPr algn="just" hangingPunct="0"/>
            <a:r>
              <a:rPr lang="zh-TW" altLang="zh-TW" sz="2800" dirty="0">
                <a:solidFill>
                  <a:srgbClr val="000066"/>
                </a:solidFill>
                <a:latin typeface="華康中圓體" panose="020F0509000000000000" pitchFamily="49" charset="-120"/>
                <a:ea typeface="華康中圓體" panose="020F0509000000000000" pitchFamily="49" charset="-120"/>
              </a:rPr>
              <a:t>台灣</a:t>
            </a:r>
            <a:r>
              <a:rPr lang="zh-TW" altLang="zh-TW" sz="2800" dirty="0">
                <a:solidFill>
                  <a:srgbClr val="000066"/>
                </a:solidFill>
                <a:latin typeface="華康細圓體" panose="020F0309000000000000" pitchFamily="49" charset="-120"/>
                <a:ea typeface="華康細圓體" panose="020F0309000000000000" pitchFamily="49" charset="-120"/>
              </a:rPr>
              <a:t>舊</a:t>
            </a:r>
            <a:r>
              <a:rPr lang="zh-TW" altLang="zh-TW" sz="2800" dirty="0">
                <a:solidFill>
                  <a:srgbClr val="000066"/>
                </a:solidFill>
                <a:latin typeface="華康中圓體" panose="020F0509000000000000" pitchFamily="49" charset="-120"/>
                <a:ea typeface="華康中圓體" panose="020F0509000000000000" pitchFamily="49" charset="-120"/>
              </a:rPr>
              <a:t>石器時</a:t>
            </a:r>
            <a:r>
              <a:rPr lang="zh-TW" altLang="en-US" sz="2800" dirty="0">
                <a:solidFill>
                  <a:srgbClr val="000066"/>
                </a:solidFill>
                <a:latin typeface="華康中圓體" panose="020F0509000000000000" pitchFamily="49" charset="-120"/>
                <a:ea typeface="華康中圓體" panose="020F0509000000000000" pitchFamily="49" charset="-120"/>
              </a:rPr>
              <a:t>期</a:t>
            </a:r>
            <a:r>
              <a:rPr lang="zh-TW" altLang="zh-TW" sz="2800" dirty="0">
                <a:solidFill>
                  <a:srgbClr val="000066"/>
                </a:solidFill>
                <a:latin typeface="華康細圓體" panose="020F0309000000000000" pitchFamily="49" charset="-120"/>
                <a:ea typeface="華康細圓體" panose="020F0309000000000000" pitchFamily="49" charset="-120"/>
              </a:rPr>
              <a:t>遺</a:t>
            </a:r>
            <a:r>
              <a:rPr lang="zh-TW" altLang="zh-TW" sz="2800" dirty="0">
                <a:solidFill>
                  <a:srgbClr val="000066"/>
                </a:solidFill>
                <a:latin typeface="華康中圓體" panose="020F0509000000000000" pitchFamily="49" charset="-120"/>
                <a:ea typeface="華康中圓體" panose="020F0509000000000000" pitchFamily="49" charset="-120"/>
              </a:rPr>
              <a:t>址就有十</a:t>
            </a:r>
            <a:r>
              <a:rPr lang="zh-TW" altLang="en-US" sz="2800" dirty="0">
                <a:solidFill>
                  <a:srgbClr val="000066"/>
                </a:solidFill>
                <a:latin typeface="華康中圓體" panose="020F0509000000000000" pitchFamily="49" charset="-120"/>
                <a:ea typeface="華康中圓體" panose="020F0509000000000000" pitchFamily="49" charset="-120"/>
              </a:rPr>
              <a:t>三</a:t>
            </a:r>
            <a:r>
              <a:rPr lang="zh-TW" altLang="zh-TW" sz="2800" dirty="0">
                <a:solidFill>
                  <a:srgbClr val="000066"/>
                </a:solidFill>
                <a:latin typeface="華康中圓體" panose="020F0509000000000000" pitchFamily="49" charset="-120"/>
                <a:ea typeface="華康中圓體" panose="020F0509000000000000" pitchFamily="49" charset="-120"/>
              </a:rPr>
              <a:t>處</a:t>
            </a:r>
            <a:r>
              <a:rPr lang="zh-TW" altLang="en-US" sz="2800" dirty="0">
                <a:solidFill>
                  <a:srgbClr val="000066"/>
                </a:solidFill>
                <a:latin typeface="華康中圓體" panose="020F0509000000000000" pitchFamily="49" charset="-120"/>
                <a:ea typeface="華康中圓體" panose="020F0509000000000000" pitchFamily="49" charset="-120"/>
              </a:rPr>
              <a:t>，分布全島，包括：芝山岩、粉寮水尾、平溪、伯公</a:t>
            </a:r>
            <a:r>
              <a:rPr lang="zh-TW" altLang="en-US" sz="2800" dirty="0">
                <a:solidFill>
                  <a:srgbClr val="000066"/>
                </a:solidFill>
                <a:latin typeface="華康細圓體" panose="020F0309000000000000" pitchFamily="49" charset="-120"/>
                <a:ea typeface="華康細圓體" panose="020F0309000000000000" pitchFamily="49" charset="-120"/>
              </a:rPr>
              <a:t>壟</a:t>
            </a:r>
            <a:r>
              <a:rPr lang="zh-TW" altLang="en-US" sz="2800" dirty="0">
                <a:solidFill>
                  <a:srgbClr val="000066"/>
                </a:solidFill>
                <a:latin typeface="華康中圓體" panose="020F0509000000000000" pitchFamily="49" charset="-120"/>
                <a:ea typeface="華康中圓體" panose="020F0509000000000000" pitchFamily="49" charset="-120"/>
              </a:rPr>
              <a:t>、壢西坪、月湖、左鎮、大岡山、龍坑、鵝</a:t>
            </a:r>
            <a:r>
              <a:rPr lang="zh-TW" altLang="en-US" sz="2800" dirty="0">
                <a:solidFill>
                  <a:srgbClr val="000066"/>
                </a:solidFill>
                <a:latin typeface="華康細圓體" panose="020F0309000000000000" pitchFamily="49" charset="-120"/>
                <a:ea typeface="華康細圓體" panose="020F0309000000000000" pitchFamily="49" charset="-120"/>
              </a:rPr>
              <a:t>鑾鼻</a:t>
            </a:r>
            <a:r>
              <a:rPr lang="en-US" altLang="zh-TW" sz="2800" dirty="0">
                <a:solidFill>
                  <a:srgbClr val="000066"/>
                </a:solidFill>
                <a:latin typeface="華康中圓體" panose="020F0509000000000000" pitchFamily="49" charset="-120"/>
                <a:ea typeface="華康中圓體" panose="020F0509000000000000" pitchFamily="49" charset="-120"/>
              </a:rPr>
              <a:t>Ⅱ</a:t>
            </a:r>
            <a:r>
              <a:rPr lang="zh-TW" altLang="en-US" sz="2800" dirty="0">
                <a:solidFill>
                  <a:srgbClr val="000066"/>
                </a:solidFill>
                <a:latin typeface="華康中圓體" panose="020F0509000000000000" pitchFamily="49" charset="-120"/>
                <a:ea typeface="華康中圓體" panose="020F0509000000000000" pitchFamily="49" charset="-120"/>
              </a:rPr>
              <a:t>和澎湖海溝，</a:t>
            </a:r>
            <a:r>
              <a:rPr lang="zh-TW" altLang="zh-TW"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可</a:t>
            </a:r>
            <a:r>
              <a:rPr lang="zh-TW" altLang="en-US"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以</a:t>
            </a:r>
            <a:r>
              <a:rPr lang="zh-TW" altLang="zh-TW"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追溯至</a:t>
            </a:r>
            <a:r>
              <a:rPr lang="zh-TW" altLang="en-US"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四、</a:t>
            </a:r>
            <a:r>
              <a:rPr lang="zh-TW" altLang="zh-TW"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五萬</a:t>
            </a:r>
            <a:r>
              <a:rPr lang="zh-TW" altLang="en-US"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餘年</a:t>
            </a:r>
            <a:r>
              <a:rPr lang="zh-TW" altLang="zh-TW"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前</a:t>
            </a:r>
            <a:r>
              <a:rPr lang="zh-TW" altLang="en-US"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。由此</a:t>
            </a:r>
            <a:r>
              <a:rPr lang="zh-TW" altLang="zh-TW" sz="2800" dirty="0">
                <a:solidFill>
                  <a:srgbClr val="000066"/>
                </a:solidFill>
                <a:latin typeface="華康中圓體" panose="020F0509000000000000" pitchFamily="49" charset="-120"/>
                <a:ea typeface="華康中圓體" panose="020F0509000000000000" pitchFamily="49" charset="-120"/>
              </a:rPr>
              <a:t>可知台灣的史前文化是世界最古老的文化</a:t>
            </a:r>
            <a:r>
              <a:rPr lang="zh-TW" altLang="en-US" sz="2800" dirty="0">
                <a:solidFill>
                  <a:srgbClr val="000066"/>
                </a:solidFill>
                <a:latin typeface="華康中圓體" panose="020F0509000000000000" pitchFamily="49" charset="-120"/>
                <a:ea typeface="華康中圓體" panose="020F0509000000000000" pitchFamily="49" charset="-120"/>
              </a:rPr>
              <a:t>之一，</a:t>
            </a:r>
            <a:r>
              <a:rPr lang="zh-TW" altLang="zh-TW" sz="2800" dirty="0">
                <a:solidFill>
                  <a:srgbClr val="000066"/>
                </a:solidFill>
                <a:latin typeface="華康中圓體" panose="020F0509000000000000" pitchFamily="49" charset="-120"/>
                <a:ea typeface="華康中圓體" panose="020F0509000000000000" pitchFamily="49" charset="-120"/>
              </a:rPr>
              <a:t>與太陽帝國的</a:t>
            </a:r>
            <a:r>
              <a:rPr lang="zh-TW" altLang="en-US" sz="2800" dirty="0">
                <a:solidFill>
                  <a:srgbClr val="000066"/>
                </a:solidFill>
                <a:latin typeface="華康中圓體" panose="020F0509000000000000" pitchFamily="49" charset="-120"/>
                <a:ea typeface="華康中圓體" panose="020F0509000000000000" pitchFamily="49" charset="-120"/>
              </a:rPr>
              <a:t>年</a:t>
            </a:r>
            <a:r>
              <a:rPr lang="zh-TW" altLang="zh-TW" sz="2800" dirty="0">
                <a:solidFill>
                  <a:srgbClr val="000066"/>
                </a:solidFill>
                <a:latin typeface="華康中圓體" panose="020F0509000000000000" pitchFamily="49" charset="-120"/>
                <a:ea typeface="華康中圓體" panose="020F0509000000000000" pitchFamily="49" charset="-120"/>
              </a:rPr>
              <a:t>代相</a:t>
            </a:r>
            <a:r>
              <a:rPr lang="zh-TW" altLang="en-US" sz="2800" dirty="0">
                <a:solidFill>
                  <a:srgbClr val="000066"/>
                </a:solidFill>
                <a:latin typeface="華康中圓體" panose="020F0509000000000000" pitchFamily="49" charset="-120"/>
                <a:ea typeface="華康中圓體" panose="020F0509000000000000" pitchFamily="49" charset="-120"/>
              </a:rPr>
              <a:t>當，可以符合</a:t>
            </a:r>
            <a:r>
              <a:rPr lang="zh-TW" altLang="zh-TW" sz="2800" dirty="0">
                <a:solidFill>
                  <a:srgbClr val="000066"/>
                </a:solidFill>
                <a:latin typeface="華康中圓體" panose="020F0509000000000000" pitchFamily="49" charset="-120"/>
                <a:ea typeface="華康中圓體" panose="020F0509000000000000" pitchFamily="49" charset="-120"/>
              </a:rPr>
              <a:t>太陽帝國</a:t>
            </a:r>
            <a:r>
              <a:rPr lang="zh-TW" altLang="en-US" sz="2800" dirty="0">
                <a:solidFill>
                  <a:srgbClr val="000066"/>
                </a:solidFill>
                <a:latin typeface="華康中圓體" panose="020F0509000000000000" pitchFamily="49" charset="-120"/>
                <a:ea typeface="華康中圓體" panose="020F0509000000000000" pitchFamily="49" charset="-120"/>
              </a:rPr>
              <a:t>就在</a:t>
            </a:r>
            <a:r>
              <a:rPr lang="zh-TW" altLang="zh-TW" sz="2800" dirty="0">
                <a:solidFill>
                  <a:srgbClr val="000066"/>
                </a:solidFill>
                <a:latin typeface="華康中圓體" panose="020F0509000000000000" pitchFamily="49" charset="-120"/>
                <a:ea typeface="華康中圓體" panose="020F0509000000000000" pitchFamily="49" charset="-120"/>
              </a:rPr>
              <a:t>台灣</a:t>
            </a:r>
            <a:r>
              <a:rPr lang="zh-TW" altLang="en-US" sz="2800" dirty="0">
                <a:solidFill>
                  <a:srgbClr val="000066"/>
                </a:solidFill>
                <a:latin typeface="華康中圓體" panose="020F0509000000000000" pitchFamily="49" charset="-120"/>
                <a:ea typeface="華康中圓體" panose="020F0509000000000000" pitchFamily="49" charset="-120"/>
              </a:rPr>
              <a:t>的歷史觀點</a:t>
            </a:r>
            <a:r>
              <a:rPr lang="zh-TW" altLang="zh-TW" sz="2800" dirty="0">
                <a:solidFill>
                  <a:srgbClr val="000066"/>
                </a:solidFill>
                <a:latin typeface="華康中圓體" panose="020F0509000000000000" pitchFamily="49" charset="-120"/>
                <a:ea typeface="華康中圓體" panose="020F0509000000000000" pitchFamily="49" charset="-120"/>
              </a:rPr>
              <a:t>。</a:t>
            </a:r>
            <a:r>
              <a:rPr lang="zh-TW" altLang="en-US" sz="2800" dirty="0">
                <a:solidFill>
                  <a:srgbClr val="000066"/>
                </a:solidFill>
                <a:latin typeface="華康中圓體" panose="020F0509000000000000" pitchFamily="49" charset="-120"/>
                <a:ea typeface="華康中圓體" panose="020F0509000000000000" pitchFamily="49" charset="-120"/>
              </a:rPr>
              <a:t>提出幾處</a:t>
            </a:r>
            <a:r>
              <a:rPr lang="zh-TW" altLang="zh-TW" sz="2800" dirty="0">
                <a:solidFill>
                  <a:srgbClr val="000066"/>
                </a:solidFill>
                <a:latin typeface="華康細圓體" panose="020F0309000000000000" pitchFamily="49" charset="-120"/>
                <a:ea typeface="華康細圓體" panose="020F0309000000000000" pitchFamily="49" charset="-120"/>
              </a:rPr>
              <a:t>遺</a:t>
            </a:r>
            <a:r>
              <a:rPr lang="zh-TW" altLang="zh-TW" sz="2800" dirty="0">
                <a:solidFill>
                  <a:srgbClr val="000066"/>
                </a:solidFill>
                <a:latin typeface="華康中圓體" panose="020F0509000000000000" pitchFamily="49" charset="-120"/>
                <a:ea typeface="華康中圓體" panose="020F0509000000000000" pitchFamily="49" charset="-120"/>
              </a:rPr>
              <a:t>址</a:t>
            </a:r>
            <a:r>
              <a:rPr lang="zh-TW" altLang="en-US" sz="2800" dirty="0">
                <a:solidFill>
                  <a:srgbClr val="000066"/>
                </a:solidFill>
                <a:latin typeface="華康中圓體" panose="020F0509000000000000" pitchFamily="49" charset="-120"/>
                <a:ea typeface="華康中圓體" panose="020F0509000000000000" pitchFamily="49" charset="-120"/>
              </a:rPr>
              <a:t>敘述如後。</a:t>
            </a:r>
          </a:p>
        </p:txBody>
      </p:sp>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122" y="199055"/>
            <a:ext cx="4713193" cy="6459889"/>
          </a:xfrm>
          <a:prstGeom prst="rect">
            <a:avLst/>
          </a:prstGeom>
          <a:ln w="6350">
            <a:solidFill>
              <a:schemeClr val="tx1"/>
            </a:solidFill>
          </a:ln>
        </p:spPr>
      </p:pic>
    </p:spTree>
    <p:extLst>
      <p:ext uri="{BB962C8B-B14F-4D97-AF65-F5344CB8AC3E}">
        <p14:creationId xmlns:p14="http://schemas.microsoft.com/office/powerpoint/2010/main" val="195254399"/>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1778898" y="255258"/>
            <a:ext cx="8496944" cy="646331"/>
          </a:xfrm>
          <a:prstGeom prst="rect">
            <a:avLst/>
          </a:prstGeom>
          <a:noFill/>
        </p:spPr>
        <p:txBody>
          <a:bodyPr wrap="square" rtlCol="0">
            <a:spAutoFit/>
          </a:bodyPr>
          <a:lstStyle/>
          <a:p>
            <a:pPr algn="ctr"/>
            <a:r>
              <a:rPr lang="zh-TW" altLang="en-US" sz="3600" b="0" i="0" dirty="0">
                <a:solidFill>
                  <a:srgbClr val="A50021"/>
                </a:solidFill>
                <a:latin typeface="華康中特圓體" panose="020F0809000000000000" pitchFamily="49" charset="-120"/>
                <a:ea typeface="華康中特圓體" panose="020F0809000000000000" pitchFamily="49" charset="-120"/>
              </a:rPr>
              <a:t>平</a:t>
            </a:r>
            <a:r>
              <a:rPr lang="zh-TW" altLang="en-US" sz="3600" dirty="0">
                <a:solidFill>
                  <a:srgbClr val="A50021"/>
                </a:solidFill>
                <a:latin typeface="華康中特圓體" panose="020F0809000000000000" pitchFamily="49" charset="-120"/>
                <a:ea typeface="華康中特圓體" panose="020F0809000000000000" pitchFamily="49" charset="-120"/>
              </a:rPr>
              <a:t>溪發現原住民</a:t>
            </a:r>
            <a:r>
              <a:rPr lang="zh-TW" altLang="en-US" sz="3600" b="0" i="0" dirty="0">
                <a:solidFill>
                  <a:srgbClr val="A50021"/>
                </a:solidFill>
                <a:latin typeface="華康中特圓體" panose="020F0809000000000000" pitchFamily="49" charset="-120"/>
                <a:ea typeface="華康中特圓體" panose="020F0809000000000000" pitchFamily="49" charset="-120"/>
              </a:rPr>
              <a:t>堆砌的石</a:t>
            </a:r>
            <a:r>
              <a:rPr lang="zh-TW" altLang="en-US" sz="3600" dirty="0">
                <a:solidFill>
                  <a:srgbClr val="A50021"/>
                </a:solidFill>
                <a:latin typeface="華康中特圓體" panose="020F0809000000000000" pitchFamily="49" charset="-120"/>
                <a:ea typeface="華康中特圓體" panose="020F0809000000000000" pitchFamily="49" charset="-120"/>
              </a:rPr>
              <a:t>崖六萬年前遺跡</a:t>
            </a:r>
            <a:endParaRPr lang="zh-TW" altLang="en-US" sz="3600" b="0" i="0" dirty="0">
              <a:solidFill>
                <a:srgbClr val="A50021"/>
              </a:solidFill>
              <a:latin typeface="華康中特圓體" panose="020F0809000000000000" pitchFamily="49" charset="-120"/>
              <a:ea typeface="華康中特圓體" panose="020F0809000000000000" pitchFamily="49" charset="-120"/>
            </a:endParaRPr>
          </a:p>
        </p:txBody>
      </p:sp>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8306" y="936921"/>
            <a:ext cx="7766858" cy="5371206"/>
          </a:xfrm>
          <a:prstGeom prst="rect">
            <a:avLst/>
          </a:prstGeom>
          <a:ln w="12700">
            <a:solidFill>
              <a:schemeClr val="tx1"/>
            </a:solidFill>
          </a:ln>
        </p:spPr>
      </p:pic>
      <p:sp>
        <p:nvSpPr>
          <p:cNvPr id="4" name="標題 1"/>
          <p:cNvSpPr txBox="1">
            <a:spLocks/>
          </p:cNvSpPr>
          <p:nvPr/>
        </p:nvSpPr>
        <p:spPr>
          <a:xfrm>
            <a:off x="8525164" y="1250977"/>
            <a:ext cx="3094182" cy="531876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hangingPunct="0">
              <a:lnSpc>
                <a:spcPts val="3600"/>
              </a:lnSpc>
            </a:pPr>
            <a:r>
              <a:rPr lang="zh-TW" altLang="zh-TW" sz="2800" dirty="0">
                <a:solidFill>
                  <a:srgbClr val="000066"/>
                </a:solidFill>
                <a:latin typeface="華康中圓體" panose="020F0509000000000000" pitchFamily="49" charset="-120"/>
                <a:ea typeface="華康中圓體" panose="020F0509000000000000" pitchFamily="49" charset="-120"/>
              </a:rPr>
              <a:t>昭和</a:t>
            </a:r>
            <a:r>
              <a:rPr lang="en-US" altLang="zh-TW"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10</a:t>
            </a:r>
            <a:r>
              <a:rPr lang="zh-TW" altLang="en-US"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年</a:t>
            </a:r>
            <a:r>
              <a:rPr lang="en-US" altLang="zh-TW"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(1935</a:t>
            </a:r>
            <a:r>
              <a:rPr lang="zh-TW" altLang="en-US" sz="2800" dirty="0">
                <a:solidFill>
                  <a:srgbClr val="000066"/>
                </a:solidFill>
                <a:latin typeface="華康中圓體" panose="020F0509000000000000" pitchFamily="49" charset="-120"/>
                <a:ea typeface="華康中圓體" panose="020F0509000000000000" pitchFamily="49" charset="-120"/>
              </a:rPr>
              <a:t>年</a:t>
            </a:r>
            <a:r>
              <a:rPr lang="en-US" altLang="zh-TW" sz="2800" dirty="0">
                <a:solidFill>
                  <a:srgbClr val="000066"/>
                </a:solidFill>
                <a:latin typeface="華康中圓體" panose="020F0509000000000000" pitchFamily="49" charset="-120"/>
                <a:ea typeface="華康中圓體" panose="020F0509000000000000" pitchFamily="49" charset="-120"/>
              </a:rPr>
              <a:t>)</a:t>
            </a:r>
            <a:r>
              <a:rPr lang="zh-TW" altLang="en-US" sz="2800" dirty="0">
                <a:solidFill>
                  <a:srgbClr val="000066"/>
                </a:solidFill>
                <a:latin typeface="華康中圓體" panose="020F0509000000000000" pitchFamily="49" charset="-120"/>
                <a:ea typeface="華康中圓體" panose="020F0509000000000000" pitchFamily="49" charset="-120"/>
              </a:rPr>
              <a:t>，</a:t>
            </a:r>
            <a:r>
              <a:rPr lang="zh-TW" altLang="zh-TW" sz="2800" dirty="0">
                <a:solidFill>
                  <a:srgbClr val="000066"/>
                </a:solidFill>
                <a:latin typeface="華康中圓體" panose="020F0509000000000000" pitchFamily="49" charset="-120"/>
                <a:ea typeface="華康中圓體" panose="020F0509000000000000" pitchFamily="49" charset="-120"/>
              </a:rPr>
              <a:t>日人芝</a:t>
            </a:r>
            <a:r>
              <a:rPr lang="ja-JP" altLang="en-US" sz="2800" dirty="0">
                <a:solidFill>
                  <a:srgbClr val="000066"/>
                </a:solidFill>
                <a:latin typeface="華康中圓體" panose="020F0509000000000000" pitchFamily="49" charset="-120"/>
                <a:ea typeface="華康中圓體" panose="020F0509000000000000" pitchFamily="49" charset="-120"/>
              </a:rPr>
              <a:t>なん</a:t>
            </a:r>
            <a:r>
              <a:rPr lang="zh-TW" altLang="zh-TW" sz="2800" dirty="0">
                <a:solidFill>
                  <a:srgbClr val="000066"/>
                </a:solidFill>
                <a:latin typeface="華康中圓體" panose="020F0509000000000000" pitchFamily="49" charset="-120"/>
                <a:ea typeface="華康中圓體" panose="020F0509000000000000" pitchFamily="49" charset="-120"/>
              </a:rPr>
              <a:t>生在</a:t>
            </a:r>
            <a:r>
              <a:rPr lang="zh-TW" altLang="en-US" sz="2800" dirty="0">
                <a:solidFill>
                  <a:srgbClr val="000066"/>
                </a:solidFill>
                <a:latin typeface="華康中圓體" panose="020F0509000000000000" pitchFamily="49" charset="-120"/>
                <a:ea typeface="華康中圓體" panose="020F0509000000000000" pitchFamily="49" charset="-120"/>
              </a:rPr>
              <a:t>新北市</a:t>
            </a:r>
            <a:r>
              <a:rPr lang="zh-TW" altLang="zh-TW" sz="2800" dirty="0">
                <a:solidFill>
                  <a:srgbClr val="000066"/>
                </a:solidFill>
                <a:latin typeface="華康中圓體" panose="020F0509000000000000" pitchFamily="49" charset="-120"/>
                <a:ea typeface="華康中圓體" panose="020F0509000000000000" pitchFamily="49" charset="-120"/>
              </a:rPr>
              <a:t>平溪</a:t>
            </a:r>
            <a:r>
              <a:rPr lang="zh-TW" altLang="en-US" sz="2800" dirty="0">
                <a:solidFill>
                  <a:srgbClr val="000066"/>
                </a:solidFill>
                <a:latin typeface="華康中圓體" panose="020F0509000000000000" pitchFamily="49" charset="-120"/>
                <a:ea typeface="華康中圓體" panose="020F0509000000000000" pitchFamily="49" charset="-120"/>
              </a:rPr>
              <a:t>區</a:t>
            </a:r>
            <a:r>
              <a:rPr lang="zh-TW" altLang="zh-TW" sz="2800" dirty="0">
                <a:solidFill>
                  <a:srgbClr val="000066"/>
                </a:solidFill>
                <a:latin typeface="華康中圓體" panose="020F0509000000000000" pitchFamily="49" charset="-120"/>
                <a:ea typeface="華康中圓體" panose="020F0509000000000000" pitchFamily="49" charset="-120"/>
              </a:rPr>
              <a:t>發現原住民堆砌的</a:t>
            </a:r>
            <a:r>
              <a:rPr lang="zh-TW" altLang="en-US" sz="2800" dirty="0">
                <a:latin typeface="華康中圓體" panose="020F0509000000000000" pitchFamily="49" charset="-120"/>
                <a:ea typeface="華康中圓體" panose="020F0509000000000000" pitchFamily="49" charset="-120"/>
              </a:rPr>
              <a:t>史前</a:t>
            </a:r>
            <a:r>
              <a:rPr lang="zh-TW" altLang="zh-TW" sz="2800" dirty="0">
                <a:solidFill>
                  <a:srgbClr val="000066"/>
                </a:solidFill>
                <a:latin typeface="華康中圓體" panose="020F0509000000000000" pitchFamily="49" charset="-120"/>
                <a:ea typeface="華康中圓體" panose="020F0509000000000000" pitchFamily="49" charset="-120"/>
              </a:rPr>
              <a:t>石崖</a:t>
            </a:r>
            <a:r>
              <a:rPr lang="zh-TW" altLang="zh-TW" sz="2800" dirty="0">
                <a:solidFill>
                  <a:srgbClr val="000066"/>
                </a:solidFill>
                <a:latin typeface="華康細圓體" panose="020F0309000000000000" pitchFamily="49" charset="-120"/>
                <a:ea typeface="華康細圓體" panose="020F0309000000000000" pitchFamily="49" charset="-120"/>
              </a:rPr>
              <a:t>遺</a:t>
            </a:r>
            <a:r>
              <a:rPr lang="zh-TW" altLang="zh-TW" sz="2800" dirty="0">
                <a:solidFill>
                  <a:srgbClr val="000066"/>
                </a:solidFill>
                <a:latin typeface="華康中圓體" panose="020F0509000000000000" pitchFamily="49" charset="-120"/>
                <a:ea typeface="華康中圓體" panose="020F0509000000000000" pitchFamily="49" charset="-120"/>
              </a:rPr>
              <a:t>跡</a:t>
            </a:r>
            <a:r>
              <a:rPr lang="zh-TW" altLang="en-US" sz="2800" dirty="0">
                <a:solidFill>
                  <a:srgbClr val="000066"/>
                </a:solidFill>
                <a:latin typeface="華康中圓體" panose="020F0509000000000000" pitchFamily="49" charset="-120"/>
                <a:ea typeface="華康中圓體" panose="020F0509000000000000" pitchFamily="49" charset="-120"/>
              </a:rPr>
              <a:t>。</a:t>
            </a:r>
            <a:r>
              <a:rPr lang="zh-TW" altLang="zh-TW" sz="2800" dirty="0">
                <a:solidFill>
                  <a:srgbClr val="000066"/>
                </a:solidFill>
                <a:latin typeface="華康中圓體" panose="020F0509000000000000" pitchFamily="49" charset="-120"/>
                <a:ea typeface="華康中圓體" panose="020F0509000000000000" pitchFamily="49" charset="-120"/>
              </a:rPr>
              <a:t>根據推測約六萬</a:t>
            </a:r>
            <a:r>
              <a:rPr lang="zh-TW" altLang="en-US" sz="2800" dirty="0">
                <a:solidFill>
                  <a:srgbClr val="000066"/>
                </a:solidFill>
                <a:latin typeface="華康中圓體" panose="020F0509000000000000" pitchFamily="49" charset="-120"/>
                <a:ea typeface="華康中圓體" panose="020F0509000000000000" pitchFamily="49" charset="-120"/>
              </a:rPr>
              <a:t>年</a:t>
            </a:r>
            <a:r>
              <a:rPr lang="zh-TW" altLang="zh-TW" sz="2800" dirty="0">
                <a:solidFill>
                  <a:srgbClr val="000066"/>
                </a:solidFill>
                <a:latin typeface="華康中圓體" panose="020F0509000000000000" pitchFamily="49" charset="-120"/>
                <a:ea typeface="華康中圓體" panose="020F0509000000000000" pitchFamily="49" charset="-120"/>
              </a:rPr>
              <a:t>前所建造</a:t>
            </a:r>
            <a:r>
              <a:rPr lang="en-US" altLang="zh-TW" sz="2800" dirty="0">
                <a:solidFill>
                  <a:srgbClr val="000066"/>
                </a:solidFill>
                <a:latin typeface="華康中圓體" panose="020F0509000000000000" pitchFamily="49" charset="-120"/>
                <a:ea typeface="華康中圓體" panose="020F0509000000000000" pitchFamily="49" charset="-120"/>
              </a:rPr>
              <a:t>[11.4]</a:t>
            </a:r>
            <a:r>
              <a:rPr lang="zh-TW" altLang="zh-TW" sz="2800" dirty="0">
                <a:solidFill>
                  <a:srgbClr val="000066"/>
                </a:solidFill>
                <a:latin typeface="華康中圓體" panose="020F0509000000000000" pitchFamily="49" charset="-120"/>
                <a:ea typeface="華康中圓體" panose="020F0509000000000000" pitchFamily="49" charset="-120"/>
              </a:rPr>
              <a:t>。圖為他的速寫</a:t>
            </a:r>
            <a:r>
              <a:rPr lang="zh-TW" altLang="en-US" sz="2800" dirty="0">
                <a:solidFill>
                  <a:srgbClr val="000066"/>
                </a:solidFill>
                <a:latin typeface="華康中圓體" panose="020F0509000000000000" pitchFamily="49" charset="-120"/>
                <a:ea typeface="華康中圓體" panose="020F0509000000000000" pitchFamily="49" charset="-120"/>
              </a:rPr>
              <a:t>，</a:t>
            </a:r>
            <a:r>
              <a:rPr lang="zh-TW" altLang="zh-TW" sz="2800" dirty="0">
                <a:solidFill>
                  <a:srgbClr val="000066"/>
                </a:solidFill>
                <a:latin typeface="華康中圓體" panose="020F0509000000000000" pitchFamily="49" charset="-120"/>
                <a:ea typeface="華康中圓體" panose="020F0509000000000000" pitchFamily="49" charset="-120"/>
              </a:rPr>
              <a:t>比例尺為五十分之一。</a:t>
            </a:r>
            <a:r>
              <a:rPr lang="zh-TW" altLang="en-US" sz="2800" dirty="0">
                <a:solidFill>
                  <a:srgbClr val="000066"/>
                </a:solidFill>
                <a:latin typeface="華康中圓體" panose="020F0509000000000000" pitchFamily="49" charset="-120"/>
                <a:ea typeface="華康中圓體" panose="020F0509000000000000" pitchFamily="49" charset="-120"/>
              </a:rPr>
              <a:t>左上圖為附近地景目視描繪圖。</a:t>
            </a:r>
          </a:p>
        </p:txBody>
      </p:sp>
      <p:sp>
        <p:nvSpPr>
          <p:cNvPr id="5" name="矩形 4"/>
          <p:cNvSpPr/>
          <p:nvPr/>
        </p:nvSpPr>
        <p:spPr>
          <a:xfrm>
            <a:off x="1787398" y="6224947"/>
            <a:ext cx="5523238" cy="523220"/>
          </a:xfrm>
          <a:prstGeom prst="rect">
            <a:avLst/>
          </a:prstGeom>
        </p:spPr>
        <p:txBody>
          <a:bodyPr wrap="square">
            <a:spAutoFit/>
          </a:bodyPr>
          <a:lstStyle/>
          <a:p>
            <a:pPr algn="ctr"/>
            <a:r>
              <a:rPr lang="zh-TW" altLang="zh-TW" sz="2800" b="1" dirty="0">
                <a:solidFill>
                  <a:srgbClr val="3333FF"/>
                </a:solidFill>
                <a:latin typeface="華康標楷體" panose="03000509000000000000" pitchFamily="65" charset="-120"/>
                <a:ea typeface="華康標楷體" panose="03000509000000000000" pitchFamily="65" charset="-120"/>
              </a:rPr>
              <a:t>平溪</a:t>
            </a:r>
            <a:r>
              <a:rPr lang="zh-TW" altLang="en-US" sz="2800" b="1" dirty="0">
                <a:solidFill>
                  <a:srgbClr val="3333FF"/>
                </a:solidFill>
                <a:latin typeface="華康標楷體" panose="03000509000000000000" pitchFamily="65" charset="-120"/>
                <a:ea typeface="華康標楷體" panose="03000509000000000000" pitchFamily="65" charset="-120"/>
              </a:rPr>
              <a:t>六萬年前石崖遺跡</a:t>
            </a:r>
          </a:p>
        </p:txBody>
      </p:sp>
    </p:spTree>
    <p:extLst>
      <p:ext uri="{BB962C8B-B14F-4D97-AF65-F5344CB8AC3E}">
        <p14:creationId xmlns:p14="http://schemas.microsoft.com/office/powerpoint/2010/main" val="3667478317"/>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524172" y="1533144"/>
            <a:ext cx="6222813" cy="4452501"/>
          </a:xfrm>
          <a:prstGeom prst="rect">
            <a:avLst/>
          </a:prstGeom>
        </p:spPr>
        <p:txBody>
          <a:bodyPr wrap="square">
            <a:spAutoFit/>
          </a:bodyPr>
          <a:lstStyle/>
          <a:p>
            <a:pPr algn="just" hangingPunct="0">
              <a:lnSpc>
                <a:spcPts val="3400"/>
              </a:lnSpc>
            </a:pPr>
            <a:r>
              <a:rPr lang="en-US" altLang="zh-TW" sz="2800" dirty="0">
                <a:solidFill>
                  <a:srgbClr val="000066"/>
                </a:solidFill>
                <a:latin typeface="華康中圓體" panose="020F0509000000000000" pitchFamily="49" charset="-120"/>
                <a:ea typeface="華康中圓體" panose="020F0509000000000000" pitchFamily="49" charset="-120"/>
              </a:rPr>
              <a:t>1968</a:t>
            </a:r>
            <a:r>
              <a:rPr lang="zh-TW" altLang="en-US" sz="2800" dirty="0">
                <a:solidFill>
                  <a:srgbClr val="000066"/>
                </a:solidFill>
                <a:latin typeface="華康中圓體" panose="020F0509000000000000" pitchFamily="49" charset="-120"/>
                <a:ea typeface="華康中圓體" panose="020F0509000000000000" pitchFamily="49" charset="-120"/>
              </a:rPr>
              <a:t>年林朝棨與</a:t>
            </a:r>
            <a:r>
              <a:rPr lang="zh-TW" altLang="zh-TW" sz="2800" dirty="0">
                <a:solidFill>
                  <a:srgbClr val="000066"/>
                </a:solidFill>
                <a:latin typeface="華康中圓體" panose="020F0509000000000000" pitchFamily="49" charset="-120"/>
                <a:ea typeface="華康中圓體" panose="020F0509000000000000" pitchFamily="49" charset="-120"/>
              </a:rPr>
              <a:t>宋文薰教授在台東縣長濱鄉八仙洞發現「長濱文化」</a:t>
            </a:r>
            <a:r>
              <a:rPr lang="zh-TW" altLang="zh-TW" sz="2800" dirty="0">
                <a:solidFill>
                  <a:srgbClr val="000066"/>
                </a:solidFill>
                <a:latin typeface="華康細圓體" panose="020F0309000000000000" pitchFamily="49" charset="-120"/>
                <a:ea typeface="華康細圓體" panose="020F0309000000000000" pitchFamily="49" charset="-120"/>
              </a:rPr>
              <a:t>遺</a:t>
            </a:r>
            <a:r>
              <a:rPr lang="zh-TW" altLang="zh-TW" sz="2800" dirty="0">
                <a:solidFill>
                  <a:srgbClr val="000066"/>
                </a:solidFill>
                <a:latin typeface="華康中圓體" panose="020F0509000000000000" pitchFamily="49" charset="-120"/>
                <a:ea typeface="華康中圓體" panose="020F0509000000000000" pitchFamily="49" charset="-120"/>
              </a:rPr>
              <a:t>跡</a:t>
            </a:r>
            <a:r>
              <a:rPr lang="zh-TW" altLang="en-US" sz="2800" dirty="0">
                <a:solidFill>
                  <a:srgbClr val="000066"/>
                </a:solidFill>
                <a:latin typeface="華康中圓體" panose="020F0509000000000000" pitchFamily="49" charset="-120"/>
                <a:ea typeface="華康中圓體" panose="020F0509000000000000" pitchFamily="49" charset="-120"/>
              </a:rPr>
              <a:t>，</a:t>
            </a:r>
            <a:r>
              <a:rPr lang="zh-TW" altLang="zh-TW" sz="2800" dirty="0">
                <a:solidFill>
                  <a:srgbClr val="000066"/>
                </a:solidFill>
                <a:latin typeface="華康中圓體" panose="020F0509000000000000" pitchFamily="49" charset="-120"/>
                <a:ea typeface="華康中圓體" panose="020F0509000000000000" pitchFamily="49" charset="-120"/>
              </a:rPr>
              <a:t>包括石器、骨針、骨</a:t>
            </a:r>
            <a:r>
              <a:rPr lang="zh-TW" altLang="zh-TW" sz="2800" dirty="0">
                <a:solidFill>
                  <a:srgbClr val="000066"/>
                </a:solidFill>
                <a:latin typeface="華康細圓體" panose="020F0309000000000000" pitchFamily="49" charset="-120"/>
                <a:ea typeface="華康細圓體" panose="020F0309000000000000" pitchFamily="49" charset="-120"/>
              </a:rPr>
              <a:t>鑿</a:t>
            </a:r>
            <a:r>
              <a:rPr lang="zh-TW" altLang="zh-TW" sz="2800" dirty="0">
                <a:solidFill>
                  <a:srgbClr val="000066"/>
                </a:solidFill>
                <a:latin typeface="華康中圓體" panose="020F0509000000000000" pitchFamily="49" charset="-120"/>
                <a:ea typeface="華康中圓體" panose="020F0509000000000000" pitchFamily="49" charset="-120"/>
              </a:rPr>
              <a:t>、骨魚鉤</a:t>
            </a:r>
            <a:r>
              <a:rPr lang="zh-TW" altLang="en-US" sz="2800" dirty="0">
                <a:solidFill>
                  <a:srgbClr val="000066"/>
                </a:solidFill>
                <a:latin typeface="華康中圓體" panose="020F0509000000000000" pitchFamily="49" charset="-120"/>
                <a:ea typeface="華康中圓體" panose="020F0509000000000000" pitchFamily="49" charset="-120"/>
              </a:rPr>
              <a:t>，</a:t>
            </a:r>
            <a:r>
              <a:rPr lang="zh-TW" altLang="zh-TW" sz="2800" dirty="0">
                <a:solidFill>
                  <a:srgbClr val="000066"/>
                </a:solidFill>
                <a:latin typeface="華康中圓體" panose="020F0509000000000000" pitchFamily="49" charset="-120"/>
                <a:ea typeface="華康中圓體" panose="020F0509000000000000" pitchFamily="49" charset="-120"/>
              </a:rPr>
              <a:t>以及尖器等</a:t>
            </a:r>
            <a:r>
              <a:rPr lang="zh-TW" altLang="en-US" sz="2800" dirty="0">
                <a:solidFill>
                  <a:srgbClr val="000066"/>
                </a:solidFill>
                <a:latin typeface="華康中圓體" panose="020F0509000000000000" pitchFamily="49" charset="-120"/>
                <a:ea typeface="華康中圓體" panose="020F0509000000000000" pitchFamily="49" charset="-120"/>
              </a:rPr>
              <a:t>，</a:t>
            </a:r>
            <a:r>
              <a:rPr lang="zh-TW" altLang="zh-TW" sz="2800" dirty="0">
                <a:solidFill>
                  <a:srgbClr val="000066"/>
                </a:solidFill>
                <a:latin typeface="華康細圓體" panose="020F0309000000000000" pitchFamily="49" charset="-120"/>
                <a:ea typeface="華康細圓體" panose="020F0309000000000000" pitchFamily="49" charset="-120"/>
              </a:rPr>
              <a:t>屬</a:t>
            </a:r>
            <a:r>
              <a:rPr lang="zh-TW" altLang="zh-TW" sz="2800" dirty="0">
                <a:solidFill>
                  <a:srgbClr val="000066"/>
                </a:solidFill>
                <a:latin typeface="華康中圓體" panose="020F0509000000000000" pitchFamily="49" charset="-120"/>
                <a:ea typeface="華康中圓體" panose="020F0509000000000000" pitchFamily="49" charset="-120"/>
              </a:rPr>
              <a:t>於</a:t>
            </a:r>
            <a:r>
              <a:rPr lang="zh-TW" altLang="zh-TW" sz="2800" dirty="0">
                <a:solidFill>
                  <a:srgbClr val="000066"/>
                </a:solidFill>
                <a:latin typeface="華康細圓體" panose="020F0309000000000000" pitchFamily="49" charset="-120"/>
                <a:ea typeface="華康細圓體" panose="020F0309000000000000" pitchFamily="49" charset="-120"/>
              </a:rPr>
              <a:t>舊</a:t>
            </a:r>
            <a:r>
              <a:rPr lang="zh-TW" altLang="zh-TW" sz="2800" dirty="0">
                <a:solidFill>
                  <a:srgbClr val="000066"/>
                </a:solidFill>
                <a:latin typeface="華康中圓體" panose="020F0509000000000000" pitchFamily="49" charset="-120"/>
                <a:ea typeface="華康中圓體" panose="020F0509000000000000" pitchFamily="49" charset="-120"/>
              </a:rPr>
              <a:t>石器時代石器</a:t>
            </a:r>
            <a:r>
              <a:rPr lang="zh-TW" altLang="en-US" sz="2800" dirty="0">
                <a:solidFill>
                  <a:srgbClr val="000066"/>
                </a:solidFill>
                <a:latin typeface="華康中圓體" panose="020F0509000000000000" pitchFamily="49" charset="-120"/>
                <a:ea typeface="華康中圓體" panose="020F0509000000000000" pitchFamily="49" charset="-120"/>
              </a:rPr>
              <a:t>，</a:t>
            </a:r>
            <a:r>
              <a:rPr lang="zh-TW" altLang="zh-TW" sz="2800" dirty="0">
                <a:solidFill>
                  <a:srgbClr val="000066"/>
                </a:solidFill>
                <a:latin typeface="華康中圓體" panose="020F0509000000000000" pitchFamily="49" charset="-120"/>
                <a:ea typeface="華康中圓體" panose="020F0509000000000000" pitchFamily="49" charset="-120"/>
              </a:rPr>
              <a:t>其所經歷之全部</a:t>
            </a:r>
            <a:r>
              <a:rPr lang="zh-TW" altLang="en-US" sz="2800" dirty="0">
                <a:solidFill>
                  <a:srgbClr val="000066"/>
                </a:solidFill>
                <a:latin typeface="華康中圓體" panose="020F0509000000000000" pitchFamily="49" charset="-120"/>
                <a:ea typeface="華康中圓體" panose="020F0509000000000000" pitchFamily="49" charset="-120"/>
              </a:rPr>
              <a:t>年</a:t>
            </a:r>
            <a:r>
              <a:rPr lang="zh-TW" altLang="zh-TW" sz="2800" dirty="0">
                <a:solidFill>
                  <a:srgbClr val="000066"/>
                </a:solidFill>
                <a:latin typeface="華康中圓體" panose="020F0509000000000000" pitchFamily="49" charset="-120"/>
                <a:ea typeface="華康中圓體" panose="020F0509000000000000" pitchFamily="49" charset="-120"/>
              </a:rPr>
              <a:t>代距今約在八千至五萬</a:t>
            </a:r>
            <a:r>
              <a:rPr lang="zh-TW" altLang="en-US" sz="2800" dirty="0">
                <a:solidFill>
                  <a:srgbClr val="000066"/>
                </a:solidFill>
                <a:latin typeface="華康中圓體" panose="020F0509000000000000" pitchFamily="49" charset="-120"/>
                <a:ea typeface="華康中圓體" panose="020F0509000000000000" pitchFamily="49" charset="-120"/>
              </a:rPr>
              <a:t>年</a:t>
            </a:r>
            <a:r>
              <a:rPr lang="zh-TW" altLang="zh-TW" sz="2800" dirty="0">
                <a:solidFill>
                  <a:srgbClr val="000066"/>
                </a:solidFill>
                <a:latin typeface="華康中圓體" panose="020F0509000000000000" pitchFamily="49" charset="-120"/>
                <a:ea typeface="華康中圓體" panose="020F0509000000000000" pitchFamily="49" charset="-120"/>
              </a:rPr>
              <a:t>前之間</a:t>
            </a:r>
            <a:r>
              <a:rPr lang="zh-TW" altLang="en-US" sz="2800" dirty="0">
                <a:solidFill>
                  <a:srgbClr val="000066"/>
                </a:solidFill>
                <a:latin typeface="華康中圓體" panose="020F0509000000000000" pitchFamily="49" charset="-120"/>
                <a:ea typeface="華康中圓體" panose="020F0509000000000000" pitchFamily="49" charset="-120"/>
              </a:rPr>
              <a:t>，</a:t>
            </a:r>
            <a:r>
              <a:rPr lang="zh-TW" altLang="zh-TW" sz="2800" dirty="0">
                <a:solidFill>
                  <a:srgbClr val="000066"/>
                </a:solidFill>
                <a:latin typeface="華康中圓體" panose="020F0509000000000000" pitchFamily="49" charset="-120"/>
                <a:ea typeface="華康中圓體" panose="020F0509000000000000" pitchFamily="49" charset="-120"/>
              </a:rPr>
              <a:t>這是台灣迄今發現最早的器物</a:t>
            </a:r>
            <a:r>
              <a:rPr lang="en-US" altLang="zh-TW"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[11.5]</a:t>
            </a:r>
            <a:r>
              <a:rPr lang="zh-TW" altLang="zh-TW"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a:t>
            </a:r>
            <a:r>
              <a:rPr lang="en-US" altLang="zh-TW"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2009</a:t>
            </a:r>
            <a:r>
              <a:rPr lang="zh-TW" altLang="en-US"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年</a:t>
            </a:r>
            <a:r>
              <a:rPr lang="en-US" altLang="zh-TW"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7</a:t>
            </a:r>
            <a:r>
              <a:rPr lang="zh-TW" altLang="zh-TW" sz="2800" dirty="0">
                <a:solidFill>
                  <a:srgbClr val="000066"/>
                </a:solidFill>
                <a:latin typeface="華康中圓體" panose="020F0509000000000000" pitchFamily="49" charset="-120"/>
                <a:ea typeface="華康中圓體" panose="020F0509000000000000" pitchFamily="49" charset="-120"/>
              </a:rPr>
              <a:t>月再從長濱文化層中採集到一些碳素的樣本</a:t>
            </a:r>
            <a:r>
              <a:rPr lang="zh-TW" altLang="en-US" sz="2800" dirty="0">
                <a:solidFill>
                  <a:srgbClr val="000066"/>
                </a:solidFill>
                <a:latin typeface="華康中圓體" panose="020F0509000000000000" pitchFamily="49" charset="-120"/>
                <a:ea typeface="華康中圓體" panose="020F0509000000000000" pitchFamily="49" charset="-120"/>
              </a:rPr>
              <a:t>，</a:t>
            </a:r>
            <a:r>
              <a:rPr lang="zh-TW" altLang="zh-TW" sz="2800" dirty="0">
                <a:solidFill>
                  <a:srgbClr val="000066"/>
                </a:solidFill>
                <a:latin typeface="華康中圓體" panose="020F0509000000000000" pitchFamily="49" charset="-120"/>
                <a:ea typeface="華康中圓體" panose="020F0509000000000000" pitchFamily="49" charset="-120"/>
              </a:rPr>
              <a:t>經</a:t>
            </a:r>
            <a:r>
              <a:rPr lang="zh-TW" altLang="en-US" sz="2800" dirty="0">
                <a:solidFill>
                  <a:srgbClr val="000066"/>
                </a:solidFill>
                <a:latin typeface="華康中圓體" panose="020F0509000000000000" pitchFamily="49" charset="-120"/>
                <a:ea typeface="華康中圓體" panose="020F0509000000000000" pitchFamily="49" charset="-120"/>
              </a:rPr>
              <a:t>年</a:t>
            </a:r>
            <a:r>
              <a:rPr lang="zh-TW" altLang="zh-TW" sz="2800" dirty="0">
                <a:solidFill>
                  <a:srgbClr val="000066"/>
                </a:solidFill>
                <a:latin typeface="華康中圓體" panose="020F0509000000000000" pitchFamily="49" charset="-120"/>
                <a:ea typeface="華康中圓體" panose="020F0509000000000000" pitchFamily="49" charset="-120"/>
              </a:rPr>
              <a:t>代測定</a:t>
            </a:r>
            <a:r>
              <a:rPr lang="zh-TW" altLang="en-US" sz="2800" dirty="0">
                <a:solidFill>
                  <a:srgbClr val="000066"/>
                </a:solidFill>
                <a:latin typeface="華康中圓體" panose="020F0509000000000000" pitchFamily="49" charset="-120"/>
                <a:ea typeface="華康中圓體" panose="020F0509000000000000" pitchFamily="49" charset="-120"/>
              </a:rPr>
              <a:t>，</a:t>
            </a:r>
            <a:r>
              <a:rPr lang="zh-TW" altLang="zh-TW" sz="2800" dirty="0">
                <a:solidFill>
                  <a:srgbClr val="000066"/>
                </a:solidFill>
                <a:latin typeface="華康中圓體" panose="020F0509000000000000" pitchFamily="49" charset="-120"/>
                <a:ea typeface="華康中圓體" panose="020F0509000000000000" pitchFamily="49" charset="-120"/>
              </a:rPr>
              <a:t>結果在距今兩萬</a:t>
            </a:r>
            <a:r>
              <a:rPr lang="zh-TW" altLang="en-US" sz="2800" dirty="0">
                <a:solidFill>
                  <a:srgbClr val="000066"/>
                </a:solidFill>
                <a:latin typeface="華康中圓體" panose="020F0509000000000000" pitchFamily="49" charset="-120"/>
                <a:ea typeface="華康中圓體" panose="020F0509000000000000" pitchFamily="49" charset="-120"/>
              </a:rPr>
              <a:t>年</a:t>
            </a:r>
            <a:r>
              <a:rPr lang="zh-TW" altLang="zh-TW" sz="2800" dirty="0">
                <a:solidFill>
                  <a:srgbClr val="000066"/>
                </a:solidFill>
                <a:latin typeface="華康中圓體" panose="020F0509000000000000" pitchFamily="49" charset="-120"/>
                <a:ea typeface="華康中圓體" panose="020F0509000000000000" pitchFamily="49" charset="-120"/>
              </a:rPr>
              <a:t>至兩萬五千</a:t>
            </a:r>
            <a:r>
              <a:rPr lang="zh-TW" altLang="en-US" sz="2800" dirty="0">
                <a:solidFill>
                  <a:srgbClr val="000066"/>
                </a:solidFill>
                <a:latin typeface="華康中圓體" panose="020F0509000000000000" pitchFamily="49" charset="-120"/>
                <a:ea typeface="華康中圓體" panose="020F0509000000000000" pitchFamily="49" charset="-120"/>
              </a:rPr>
              <a:t>年</a:t>
            </a:r>
            <a:r>
              <a:rPr lang="zh-TW" altLang="zh-TW" sz="2800" dirty="0">
                <a:solidFill>
                  <a:srgbClr val="000066"/>
                </a:solidFill>
                <a:latin typeface="華康中圓體" panose="020F0509000000000000" pitchFamily="49" charset="-120"/>
                <a:ea typeface="華康中圓體" panose="020F0509000000000000" pitchFamily="49" charset="-120"/>
              </a:rPr>
              <a:t>。</a:t>
            </a:r>
            <a:endParaRPr lang="en-US" altLang="zh-TW" sz="2800" dirty="0">
              <a:solidFill>
                <a:srgbClr val="000066"/>
              </a:solidFill>
              <a:latin typeface="華康中圓體" panose="020F0509000000000000" pitchFamily="49" charset="-120"/>
              <a:ea typeface="華康中圓體" panose="020F0509000000000000" pitchFamily="49" charset="-120"/>
            </a:endParaRPr>
          </a:p>
        </p:txBody>
      </p:sp>
      <p:sp>
        <p:nvSpPr>
          <p:cNvPr id="6" name="矩形 5"/>
          <p:cNvSpPr/>
          <p:nvPr/>
        </p:nvSpPr>
        <p:spPr>
          <a:xfrm>
            <a:off x="545751" y="5182162"/>
            <a:ext cx="4933074" cy="523220"/>
          </a:xfrm>
          <a:prstGeom prst="rect">
            <a:avLst/>
          </a:prstGeom>
        </p:spPr>
        <p:txBody>
          <a:bodyPr wrap="square">
            <a:spAutoFit/>
          </a:bodyPr>
          <a:lstStyle/>
          <a:p>
            <a:r>
              <a:rPr lang="zh-TW" altLang="zh-TW" sz="2800" b="1" dirty="0">
                <a:solidFill>
                  <a:srgbClr val="3333FF"/>
                </a:solidFill>
                <a:latin typeface="華康標楷體" panose="03000509000000000000" pitchFamily="65" charset="-120"/>
                <a:ea typeface="華康標楷體" panose="03000509000000000000" pitchFamily="65" charset="-120"/>
              </a:rPr>
              <a:t>台東縣長濱</a:t>
            </a:r>
            <a:r>
              <a:rPr lang="zh-TW" altLang="en-US" sz="2800" b="1" dirty="0">
                <a:solidFill>
                  <a:srgbClr val="3333FF"/>
                </a:solidFill>
                <a:latin typeface="華康標楷體" panose="03000509000000000000" pitchFamily="65" charset="-120"/>
                <a:ea typeface="華康標楷體" panose="03000509000000000000" pitchFamily="65" charset="-120"/>
              </a:rPr>
              <a:t>文化</a:t>
            </a:r>
            <a:r>
              <a:rPr lang="zh-TW" altLang="zh-TW" sz="2800" b="1" dirty="0">
                <a:solidFill>
                  <a:srgbClr val="3333FF"/>
                </a:solidFill>
                <a:latin typeface="華康標楷體" panose="03000509000000000000" pitchFamily="65" charset="-120"/>
                <a:ea typeface="華康標楷體" panose="03000509000000000000" pitchFamily="65" charset="-120"/>
              </a:rPr>
              <a:t>八仙洞</a:t>
            </a:r>
            <a:r>
              <a:rPr lang="zh-TW" altLang="en-US" sz="2800" b="1" dirty="0">
                <a:solidFill>
                  <a:srgbClr val="3333FF"/>
                </a:solidFill>
                <a:latin typeface="華康標楷體" panose="03000509000000000000" pitchFamily="65" charset="-120"/>
                <a:ea typeface="華康標楷體" panose="03000509000000000000" pitchFamily="65" charset="-120"/>
              </a:rPr>
              <a:t>舊石器</a:t>
            </a:r>
          </a:p>
        </p:txBody>
      </p:sp>
      <p:sp>
        <p:nvSpPr>
          <p:cNvPr id="7" name="矩形 6"/>
          <p:cNvSpPr/>
          <p:nvPr/>
        </p:nvSpPr>
        <p:spPr>
          <a:xfrm>
            <a:off x="1389185" y="441308"/>
            <a:ext cx="9394980" cy="646331"/>
          </a:xfrm>
          <a:prstGeom prst="rect">
            <a:avLst/>
          </a:prstGeom>
        </p:spPr>
        <p:txBody>
          <a:bodyPr wrap="square">
            <a:spAutoFit/>
          </a:bodyPr>
          <a:lstStyle/>
          <a:p>
            <a:pPr algn="ctr"/>
            <a:r>
              <a:rPr lang="zh-TW" altLang="en-US" sz="3600" dirty="0">
                <a:solidFill>
                  <a:srgbClr val="A50021"/>
                </a:solidFill>
                <a:latin typeface="華康中特圓體" panose="020F0809000000000000" pitchFamily="49" charset="-120"/>
                <a:ea typeface="華康中特圓體" panose="020F0809000000000000" pitchFamily="49" charset="-120"/>
              </a:rPr>
              <a:t>八仙洞</a:t>
            </a:r>
            <a:r>
              <a:rPr lang="zh-TW" altLang="zh-TW" sz="3600" dirty="0">
                <a:solidFill>
                  <a:srgbClr val="A50021"/>
                </a:solidFill>
                <a:latin typeface="華康中特圓體" panose="020F0809000000000000" pitchFamily="49" charset="-120"/>
                <a:ea typeface="華康中特圓體" panose="020F0809000000000000" pitchFamily="49" charset="-120"/>
              </a:rPr>
              <a:t>長濱文化</a:t>
            </a:r>
            <a:r>
              <a:rPr lang="zh-TW" altLang="en-US" sz="3600" dirty="0">
                <a:solidFill>
                  <a:srgbClr val="A50021"/>
                </a:solidFill>
                <a:latin typeface="華康中特圓體" panose="020F0809000000000000" pitchFamily="49" charset="-120"/>
                <a:ea typeface="華康中特圓體" panose="020F0809000000000000" pitchFamily="49" charset="-120"/>
              </a:rPr>
              <a:t>年</a:t>
            </a:r>
            <a:r>
              <a:rPr lang="zh-TW" altLang="zh-TW" sz="3600" dirty="0">
                <a:solidFill>
                  <a:srgbClr val="A50021"/>
                </a:solidFill>
                <a:latin typeface="華康中特圓體" panose="020F0809000000000000" pitchFamily="49" charset="-120"/>
                <a:ea typeface="華康中特圓體" panose="020F0809000000000000" pitchFamily="49" charset="-120"/>
              </a:rPr>
              <a:t>代約</a:t>
            </a:r>
            <a:r>
              <a:rPr lang="zh-TW" altLang="en-US" sz="3600" dirty="0">
                <a:solidFill>
                  <a:srgbClr val="A50021"/>
                </a:solidFill>
                <a:latin typeface="華康中特圓體" panose="020F0809000000000000" pitchFamily="49" charset="-120"/>
                <a:ea typeface="華康中特圓體" panose="020F0809000000000000" pitchFamily="49" charset="-120"/>
              </a:rPr>
              <a:t>可達</a:t>
            </a:r>
            <a:r>
              <a:rPr lang="zh-TW" altLang="zh-TW" sz="3600" dirty="0">
                <a:solidFill>
                  <a:srgbClr val="A50021"/>
                </a:solidFill>
                <a:latin typeface="華康中特圓體" panose="020F0809000000000000" pitchFamily="49" charset="-120"/>
                <a:ea typeface="華康中特圓體" panose="020F0809000000000000" pitchFamily="49" charset="-120"/>
              </a:rPr>
              <a:t>五萬</a:t>
            </a:r>
            <a:r>
              <a:rPr lang="zh-TW" altLang="en-US" sz="3600" dirty="0">
                <a:solidFill>
                  <a:srgbClr val="A50021"/>
                </a:solidFill>
                <a:latin typeface="華康中特圓體" panose="020F0809000000000000" pitchFamily="49" charset="-120"/>
                <a:ea typeface="華康中特圓體" panose="020F0809000000000000" pitchFamily="49" charset="-120"/>
              </a:rPr>
              <a:t>年</a:t>
            </a:r>
            <a:r>
              <a:rPr lang="zh-TW" altLang="zh-TW" sz="3600" dirty="0">
                <a:solidFill>
                  <a:srgbClr val="A50021"/>
                </a:solidFill>
                <a:latin typeface="華康中特圓體" panose="020F0809000000000000" pitchFamily="49" charset="-120"/>
                <a:ea typeface="華康中特圓體" panose="020F0809000000000000" pitchFamily="49" charset="-120"/>
              </a:rPr>
              <a:t>前</a:t>
            </a:r>
            <a:endParaRPr lang="zh-TW" altLang="en-US" sz="3600" dirty="0">
              <a:solidFill>
                <a:srgbClr val="A50021"/>
              </a:solidFill>
              <a:latin typeface="華康中特圓體" panose="020F0809000000000000" pitchFamily="49" charset="-120"/>
              <a:ea typeface="華康中特圓體" panose="020F0809000000000000" pitchFamily="49" charset="-120"/>
            </a:endParaRPr>
          </a:p>
        </p:txBody>
      </p:sp>
      <p:pic>
        <p:nvPicPr>
          <p:cNvPr id="3" name="圖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2457" y="1675838"/>
            <a:ext cx="4881715" cy="3506324"/>
          </a:xfrm>
          <a:prstGeom prst="rect">
            <a:avLst/>
          </a:prstGeom>
        </p:spPr>
      </p:pic>
    </p:spTree>
    <p:extLst>
      <p:ext uri="{BB962C8B-B14F-4D97-AF65-F5344CB8AC3E}">
        <p14:creationId xmlns:p14="http://schemas.microsoft.com/office/powerpoint/2010/main" val="3691370782"/>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503882" y="672230"/>
            <a:ext cx="8375928" cy="6064096"/>
          </a:xfrm>
          <a:prstGeom prst="rect">
            <a:avLst/>
          </a:prstGeom>
        </p:spPr>
        <p:txBody>
          <a:bodyPr wrap="square">
            <a:spAutoFit/>
          </a:bodyPr>
          <a:lstStyle/>
          <a:p>
            <a:pPr algn="just" hangingPunct="0">
              <a:lnSpc>
                <a:spcPts val="3600"/>
              </a:lnSpc>
              <a:spcAft>
                <a:spcPts val="0"/>
              </a:spcAft>
            </a:pPr>
            <a:r>
              <a:rPr lang="en-US" altLang="zh-TW" sz="2800" kern="0" dirty="0">
                <a:solidFill>
                  <a:srgbClr val="000066"/>
                </a:solidFill>
                <a:latin typeface="Arial" panose="020B0604020202020204" pitchFamily="34" charset="0"/>
                <a:ea typeface="華康中圓體" panose="020F0509000000000000" pitchFamily="49" charset="-120"/>
                <a:cs typeface="Arial" panose="020B0604020202020204" pitchFamily="34" charset="0"/>
              </a:rPr>
              <a:t>1970</a:t>
            </a:r>
            <a:r>
              <a:rPr lang="zh-TW" altLang="en-US" sz="2800" kern="0" dirty="0">
                <a:solidFill>
                  <a:srgbClr val="000066"/>
                </a:solidFill>
                <a:latin typeface="Arial" panose="020B0604020202020204" pitchFamily="34" charset="0"/>
                <a:ea typeface="華康中圓體" panose="020F0509000000000000" pitchFamily="49" charset="-120"/>
                <a:cs typeface="Arial" panose="020B0604020202020204" pitchFamily="34" charset="0"/>
              </a:rPr>
              <a:t>年</a:t>
            </a:r>
            <a:r>
              <a:rPr lang="zh-TW" altLang="zh-TW" sz="2800" kern="0" dirty="0">
                <a:solidFill>
                  <a:srgbClr val="000066"/>
                </a:solidFill>
                <a:latin typeface="Arial" panose="020B0604020202020204" pitchFamily="34" charset="0"/>
                <a:ea typeface="華康中圓體" panose="020F0509000000000000" pitchFamily="49" charset="-120"/>
                <a:cs typeface="Arial" panose="020B0604020202020204" pitchFamily="34" charset="0"/>
              </a:rPr>
              <a:t>代在台南菜寮溪河谷地層發現人類頭頂骨化石的殘片</a:t>
            </a:r>
            <a:r>
              <a:rPr lang="zh-TW" altLang="en-US" sz="2800" kern="0" dirty="0">
                <a:solidFill>
                  <a:srgbClr val="000066"/>
                </a:solidFill>
                <a:latin typeface="Arial" panose="020B0604020202020204" pitchFamily="34" charset="0"/>
                <a:ea typeface="華康中圓體" panose="020F0509000000000000" pitchFamily="49" charset="-120"/>
                <a:cs typeface="Arial" panose="020B0604020202020204" pitchFamily="34" charset="0"/>
              </a:rPr>
              <a:t>，</a:t>
            </a:r>
            <a:r>
              <a:rPr lang="zh-TW" altLang="zh-TW" sz="2800" kern="0" dirty="0">
                <a:solidFill>
                  <a:srgbClr val="000066"/>
                </a:solidFill>
                <a:latin typeface="Arial" panose="020B0604020202020204" pitchFamily="34" charset="0"/>
                <a:ea typeface="華康中圓體" panose="020F0509000000000000" pitchFamily="49" charset="-120"/>
                <a:cs typeface="Arial" panose="020B0604020202020204" pitchFamily="34" charset="0"/>
              </a:rPr>
              <a:t>由日本學者下田信男、馬場悠男及台大教授林朝棨</a:t>
            </a:r>
            <a:r>
              <a:rPr lang="zh-TW" altLang="en-US" sz="2800" kern="0" dirty="0">
                <a:solidFill>
                  <a:srgbClr val="000066"/>
                </a:solidFill>
                <a:latin typeface="Arial" panose="020B0604020202020204" pitchFamily="34" charset="0"/>
                <a:ea typeface="華康中圓體" panose="020F0509000000000000" pitchFamily="49" charset="-120"/>
                <a:cs typeface="Arial" panose="020B0604020202020204" pitchFamily="34" charset="0"/>
              </a:rPr>
              <a:t>採</a:t>
            </a:r>
            <a:r>
              <a:rPr lang="zh-TW" altLang="zh-TW" sz="2800" kern="0" dirty="0">
                <a:solidFill>
                  <a:srgbClr val="000066"/>
                </a:solidFill>
                <a:latin typeface="Arial" panose="020B0604020202020204" pitchFamily="34" charset="0"/>
                <a:ea typeface="華康中圓體" panose="020F0509000000000000" pitchFamily="49" charset="-120"/>
                <a:cs typeface="Arial" panose="020B0604020202020204" pitchFamily="34" charset="0"/>
              </a:rPr>
              <a:t>用氟、錳</a:t>
            </a:r>
            <a:r>
              <a:rPr lang="zh-TW" altLang="en-US" sz="2800" kern="0" dirty="0">
                <a:solidFill>
                  <a:srgbClr val="000066"/>
                </a:solidFill>
                <a:latin typeface="Arial" panose="020B0604020202020204" pitchFamily="34" charset="0"/>
                <a:ea typeface="華康中圓體" panose="020F0509000000000000" pitchFamily="49" charset="-120"/>
                <a:cs typeface="Arial" panose="020B0604020202020204" pitchFamily="34" charset="0"/>
              </a:rPr>
              <a:t>定年</a:t>
            </a:r>
            <a:r>
              <a:rPr lang="zh-TW" altLang="zh-TW" sz="2800" kern="0" dirty="0">
                <a:solidFill>
                  <a:srgbClr val="000066"/>
                </a:solidFill>
                <a:latin typeface="Arial" panose="020B0604020202020204" pitchFamily="34" charset="0"/>
                <a:ea typeface="華康中圓體" panose="020F0509000000000000" pitchFamily="49" charset="-120"/>
                <a:cs typeface="Arial" panose="020B0604020202020204" pitchFamily="34" charset="0"/>
              </a:rPr>
              <a:t>法</a:t>
            </a:r>
            <a:r>
              <a:rPr lang="zh-TW" altLang="en-US" sz="2800" kern="0" dirty="0">
                <a:solidFill>
                  <a:srgbClr val="000066"/>
                </a:solidFill>
                <a:latin typeface="Arial" panose="020B0604020202020204" pitchFamily="34" charset="0"/>
                <a:ea typeface="華康中圓體" panose="020F0509000000000000" pitchFamily="49" charset="-120"/>
                <a:cs typeface="Arial" panose="020B0604020202020204" pitchFamily="34" charset="0"/>
              </a:rPr>
              <a:t>。</a:t>
            </a:r>
            <a:r>
              <a:rPr lang="zh-TW" altLang="zh-TW" sz="2800" kern="0" dirty="0">
                <a:solidFill>
                  <a:srgbClr val="000066"/>
                </a:solidFill>
                <a:latin typeface="Arial" panose="020B0604020202020204" pitchFamily="34" charset="0"/>
                <a:ea typeface="華康中圓體" panose="020F0509000000000000" pitchFamily="49" charset="-120"/>
                <a:cs typeface="Arial" panose="020B0604020202020204" pitchFamily="34" charset="0"/>
              </a:rPr>
              <a:t>在</a:t>
            </a:r>
            <a:r>
              <a:rPr lang="en-US" altLang="zh-TW" sz="2800" kern="0" dirty="0">
                <a:solidFill>
                  <a:srgbClr val="000066"/>
                </a:solidFill>
                <a:latin typeface="Arial" panose="020B0604020202020204" pitchFamily="34" charset="0"/>
                <a:ea typeface="華康中圓體" panose="020F0509000000000000" pitchFamily="49" charset="-120"/>
                <a:cs typeface="Arial" panose="020B0604020202020204" pitchFamily="34" charset="0"/>
              </a:rPr>
              <a:t>1976</a:t>
            </a:r>
            <a:r>
              <a:rPr lang="zh-TW" altLang="en-US" sz="2800" kern="0" dirty="0">
                <a:solidFill>
                  <a:srgbClr val="000066"/>
                </a:solidFill>
                <a:latin typeface="Arial" panose="020B0604020202020204" pitchFamily="34" charset="0"/>
                <a:ea typeface="華康中圓體" panose="020F0509000000000000" pitchFamily="49" charset="-120"/>
                <a:cs typeface="Arial" panose="020B0604020202020204" pitchFamily="34" charset="0"/>
              </a:rPr>
              <a:t>年</a:t>
            </a:r>
            <a:r>
              <a:rPr lang="zh-TW" altLang="zh-TW" sz="2800" kern="0" dirty="0">
                <a:solidFill>
                  <a:srgbClr val="000066"/>
                </a:solidFill>
                <a:latin typeface="Arial" panose="020B0604020202020204" pitchFamily="34" charset="0"/>
                <a:ea typeface="華康中圓體" panose="020F0509000000000000" pitchFamily="49" charset="-120"/>
                <a:cs typeface="Arial" panose="020B0604020202020204" pitchFamily="34" charset="0"/>
              </a:rPr>
              <a:t>共同發表鑑定結果</a:t>
            </a:r>
            <a:r>
              <a:rPr lang="zh-TW" altLang="en-US" sz="2800" kern="0" dirty="0">
                <a:solidFill>
                  <a:srgbClr val="000066"/>
                </a:solidFill>
                <a:latin typeface="Arial" panose="020B0604020202020204" pitchFamily="34" charset="0"/>
                <a:ea typeface="華康中圓體" panose="020F0509000000000000" pitchFamily="49" charset="-120"/>
                <a:cs typeface="Arial" panose="020B0604020202020204" pitchFamily="34" charset="0"/>
              </a:rPr>
              <a:t>，</a:t>
            </a:r>
            <a:r>
              <a:rPr lang="zh-TW" altLang="zh-TW" sz="2800" kern="0" dirty="0">
                <a:solidFill>
                  <a:srgbClr val="000066"/>
                </a:solidFill>
                <a:latin typeface="Arial" panose="020B0604020202020204" pitchFamily="34" charset="0"/>
                <a:ea typeface="華康中圓體" panose="020F0509000000000000" pitchFamily="49" charset="-120"/>
                <a:cs typeface="Arial" panose="020B0604020202020204" pitchFamily="34" charset="0"/>
              </a:rPr>
              <a:t>右頂骨殘片標本的</a:t>
            </a:r>
            <a:r>
              <a:rPr lang="zh-TW" altLang="en-US" sz="2800" kern="0" dirty="0">
                <a:solidFill>
                  <a:srgbClr val="000066"/>
                </a:solidFill>
                <a:latin typeface="Arial" panose="020B0604020202020204" pitchFamily="34" charset="0"/>
                <a:ea typeface="華康中圓體" panose="020F0509000000000000" pitchFamily="49" charset="-120"/>
                <a:cs typeface="Arial" panose="020B0604020202020204" pitchFamily="34" charset="0"/>
              </a:rPr>
              <a:t>年</a:t>
            </a:r>
            <a:r>
              <a:rPr lang="zh-TW" altLang="zh-TW" sz="2800" kern="0" dirty="0">
                <a:solidFill>
                  <a:srgbClr val="000066"/>
                </a:solidFill>
                <a:latin typeface="Arial" panose="020B0604020202020204" pitchFamily="34" charset="0"/>
                <a:ea typeface="華康中圓體" panose="020F0509000000000000" pitchFamily="49" charset="-120"/>
                <a:cs typeface="Arial" panose="020B0604020202020204" pitchFamily="34" charset="0"/>
              </a:rPr>
              <a:t>代約距今二萬至三萬</a:t>
            </a:r>
            <a:r>
              <a:rPr lang="zh-TW" altLang="en-US" sz="2800" kern="0" dirty="0">
                <a:solidFill>
                  <a:srgbClr val="000066"/>
                </a:solidFill>
                <a:latin typeface="Arial" panose="020B0604020202020204" pitchFamily="34" charset="0"/>
                <a:ea typeface="華康中圓體" panose="020F0509000000000000" pitchFamily="49" charset="-120"/>
                <a:cs typeface="Arial" panose="020B0604020202020204" pitchFamily="34" charset="0"/>
              </a:rPr>
              <a:t>年</a:t>
            </a:r>
            <a:r>
              <a:rPr lang="zh-TW" altLang="zh-TW" sz="2800" kern="0" dirty="0">
                <a:solidFill>
                  <a:srgbClr val="000066"/>
                </a:solidFill>
                <a:latin typeface="Arial" panose="020B0604020202020204" pitchFamily="34" charset="0"/>
                <a:ea typeface="華康中圓體" panose="020F0509000000000000" pitchFamily="49" charset="-120"/>
                <a:cs typeface="Arial" panose="020B0604020202020204" pitchFamily="34" charset="0"/>
              </a:rPr>
              <a:t>前</a:t>
            </a:r>
            <a:r>
              <a:rPr lang="zh-TW" altLang="en-US" sz="2800" kern="0" dirty="0">
                <a:solidFill>
                  <a:srgbClr val="000066"/>
                </a:solidFill>
                <a:latin typeface="Arial" panose="020B0604020202020204" pitchFamily="34" charset="0"/>
                <a:ea typeface="華康中圓體" panose="020F0509000000000000" pitchFamily="49" charset="-120"/>
                <a:cs typeface="Arial" panose="020B0604020202020204" pitchFamily="34" charset="0"/>
              </a:rPr>
              <a:t>，</a:t>
            </a:r>
            <a:r>
              <a:rPr lang="zh-TW" altLang="zh-TW"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考古學家稱為</a:t>
            </a:r>
            <a:r>
              <a:rPr lang="zh-TW" altLang="zh-TW" sz="2800" kern="0" dirty="0">
                <a:solidFill>
                  <a:srgbClr val="000066"/>
                </a:solidFill>
                <a:latin typeface="Arial" panose="020B0604020202020204" pitchFamily="34" charset="0"/>
                <a:ea typeface="華康中圓體" panose="020F0509000000000000" pitchFamily="49" charset="-120"/>
                <a:cs typeface="Arial" panose="020B0604020202020204" pitchFamily="34" charset="0"/>
              </a:rPr>
              <a:t>「左鎮人」。國立台灣博物館藏有六塊左鎮人頭骨化石</a:t>
            </a:r>
            <a:r>
              <a:rPr lang="zh-TW" altLang="en-US" sz="2800" kern="0" dirty="0">
                <a:solidFill>
                  <a:srgbClr val="000066"/>
                </a:solidFill>
                <a:latin typeface="Arial" panose="020B0604020202020204" pitchFamily="34" charset="0"/>
                <a:ea typeface="華康中圓體" panose="020F0509000000000000" pitchFamily="49" charset="-120"/>
                <a:cs typeface="Arial" panose="020B0604020202020204" pitchFamily="34" charset="0"/>
              </a:rPr>
              <a:t>，</a:t>
            </a:r>
            <a:r>
              <a:rPr lang="zh-TW" altLang="zh-TW" sz="2800" kern="0" spc="75" dirty="0">
                <a:solidFill>
                  <a:srgbClr val="000066"/>
                </a:solidFill>
                <a:latin typeface="Arial" panose="020B0604020202020204" pitchFamily="34" charset="0"/>
                <a:ea typeface="華康中圓體" panose="020F0509000000000000" pitchFamily="49" charset="-120"/>
                <a:cs typeface="Arial" panose="020B0604020202020204" pitchFamily="34" charset="0"/>
              </a:rPr>
              <a:t>該館</a:t>
            </a:r>
            <a:r>
              <a:rPr lang="zh-TW" altLang="en-US" sz="2800" kern="0" dirty="0">
                <a:solidFill>
                  <a:srgbClr val="000066"/>
                </a:solidFill>
                <a:latin typeface="Arial" panose="020B0604020202020204" pitchFamily="34" charset="0"/>
                <a:ea typeface="華康中圓體" panose="020F0509000000000000" pitchFamily="49" charset="-120"/>
                <a:cs typeface="Arial" panose="020B0604020202020204" pitchFamily="34" charset="0"/>
              </a:rPr>
              <a:t>曾</a:t>
            </a:r>
            <a:r>
              <a:rPr lang="zh-TW" altLang="zh-TW" sz="2800" kern="0" spc="75" dirty="0">
                <a:solidFill>
                  <a:srgbClr val="000066"/>
                </a:solidFill>
                <a:latin typeface="Arial" panose="020B0604020202020204" pitchFamily="34" charset="0"/>
                <a:ea typeface="華康中圓體" panose="020F0509000000000000" pitchFamily="49" charset="-120"/>
                <a:cs typeface="Arial" panose="020B0604020202020204" pitchFamily="34" charset="0"/>
              </a:rPr>
              <a:t>將典藏的</a:t>
            </a:r>
            <a:r>
              <a:rPr lang="zh-TW" altLang="zh-TW" sz="2800" kern="0" dirty="0">
                <a:solidFill>
                  <a:srgbClr val="000066"/>
                </a:solidFill>
                <a:latin typeface="Arial" panose="020B0604020202020204" pitchFamily="34" charset="0"/>
                <a:ea typeface="華康中圓體" panose="020F0509000000000000" pitchFamily="49" charset="-120"/>
                <a:cs typeface="Arial" panose="020B0604020202020204" pitchFamily="34" charset="0"/>
              </a:rPr>
              <a:t>左鎮人骨</a:t>
            </a:r>
            <a:r>
              <a:rPr lang="zh-TW" altLang="en-US" sz="2800" kern="0" dirty="0">
                <a:solidFill>
                  <a:srgbClr val="000066"/>
                </a:solidFill>
                <a:latin typeface="Arial" panose="020B0604020202020204" pitchFamily="34" charset="0"/>
                <a:ea typeface="華康中圓體" panose="020F0509000000000000" pitchFamily="49" charset="-120"/>
                <a:cs typeface="Arial" panose="020B0604020202020204" pitchFamily="34" charset="0"/>
              </a:rPr>
              <a:t>骸</a:t>
            </a:r>
            <a:r>
              <a:rPr lang="zh-TW" altLang="zh-TW"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其中</a:t>
            </a:r>
            <a:r>
              <a:rPr lang="zh-TW" altLang="zh-TW" sz="2800" kern="0" dirty="0">
                <a:solidFill>
                  <a:srgbClr val="000066"/>
                </a:solidFill>
                <a:latin typeface="Arial" panose="020B0604020202020204" pitchFamily="34" charset="0"/>
                <a:ea typeface="華康中圓體" panose="020F0509000000000000" pitchFamily="49" charset="-120"/>
                <a:cs typeface="Arial" panose="020B0604020202020204" pitchFamily="34" charset="0"/>
              </a:rPr>
              <a:t>兩塊</a:t>
            </a:r>
            <a:r>
              <a:rPr lang="zh-TW" altLang="zh-TW" sz="2800" kern="0" spc="75" dirty="0">
                <a:solidFill>
                  <a:srgbClr val="000066"/>
                </a:solidFill>
                <a:latin typeface="Arial" panose="020B0604020202020204" pitchFamily="34" charset="0"/>
                <a:ea typeface="華康中圓體" panose="020F0509000000000000" pitchFamily="49" charset="-120"/>
                <a:cs typeface="Arial" panose="020B0604020202020204" pitchFamily="34" charset="0"/>
              </a:rPr>
              <a:t>分別送往美國及澳洲檢測</a:t>
            </a:r>
            <a:r>
              <a:rPr lang="zh-TW" altLang="en-US" sz="2800" kern="0" spc="75" dirty="0">
                <a:solidFill>
                  <a:srgbClr val="000066"/>
                </a:solidFill>
                <a:latin typeface="Arial" panose="020B0604020202020204" pitchFamily="34" charset="0"/>
                <a:ea typeface="華康中圓體" panose="020F0509000000000000" pitchFamily="49" charset="-120"/>
                <a:cs typeface="Arial" panose="020B0604020202020204" pitchFamily="34" charset="0"/>
              </a:rPr>
              <a:t>，</a:t>
            </a:r>
            <a:r>
              <a:rPr lang="zh-TW" altLang="zh-TW" sz="2800" kern="0" spc="75" dirty="0">
                <a:solidFill>
                  <a:srgbClr val="000066"/>
                </a:solidFill>
                <a:latin typeface="Arial" panose="020B0604020202020204" pitchFamily="34" charset="0"/>
                <a:ea typeface="華康中圓體" panose="020F0509000000000000" pitchFamily="49" charset="-120"/>
                <a:cs typeface="Arial" panose="020B0604020202020204" pitchFamily="34" charset="0"/>
              </a:rPr>
              <a:t>結果經由最先進的碳十四等定</a:t>
            </a:r>
            <a:r>
              <a:rPr lang="zh-TW" altLang="en-US" sz="2800" kern="0" spc="75" dirty="0">
                <a:solidFill>
                  <a:srgbClr val="000066"/>
                </a:solidFill>
                <a:latin typeface="Arial" panose="020B0604020202020204" pitchFamily="34" charset="0"/>
                <a:ea typeface="華康中圓體" panose="020F0509000000000000" pitchFamily="49" charset="-120"/>
                <a:cs typeface="Arial" panose="020B0604020202020204" pitchFamily="34" charset="0"/>
              </a:rPr>
              <a:t>年</a:t>
            </a:r>
            <a:r>
              <a:rPr lang="zh-TW" altLang="zh-TW" sz="2800" kern="0" spc="75" dirty="0">
                <a:solidFill>
                  <a:srgbClr val="000066"/>
                </a:solidFill>
                <a:latin typeface="Arial" panose="020B0604020202020204" pitchFamily="34" charset="0"/>
                <a:ea typeface="華康中圓體" panose="020F0509000000000000" pitchFamily="49" charset="-120"/>
                <a:cs typeface="Arial" panose="020B0604020202020204" pitchFamily="34" charset="0"/>
              </a:rPr>
              <a:t>法測定後</a:t>
            </a:r>
            <a:r>
              <a:rPr lang="zh-TW" altLang="en-US" sz="2800" kern="0" spc="75" dirty="0">
                <a:solidFill>
                  <a:srgbClr val="000066"/>
                </a:solidFill>
                <a:latin typeface="Arial" panose="020B0604020202020204" pitchFamily="34" charset="0"/>
                <a:ea typeface="華康中圓體" panose="020F0509000000000000" pitchFamily="49" charset="-120"/>
                <a:cs typeface="Arial" panose="020B0604020202020204" pitchFamily="34" charset="0"/>
              </a:rPr>
              <a:t>，</a:t>
            </a:r>
            <a:r>
              <a:rPr lang="zh-TW" altLang="zh-TW" sz="2800" kern="0" dirty="0">
                <a:solidFill>
                  <a:srgbClr val="000066"/>
                </a:solidFill>
                <a:latin typeface="Arial" panose="020B0604020202020204" pitchFamily="34" charset="0"/>
                <a:ea typeface="華康中圓體" panose="020F0509000000000000" pitchFamily="49" charset="-120"/>
                <a:cs typeface="Arial" panose="020B0604020202020204" pitchFamily="34" charset="0"/>
              </a:rPr>
              <a:t>於</a:t>
            </a:r>
            <a:r>
              <a:rPr lang="en-US" altLang="zh-TW" sz="2800" kern="0" dirty="0">
                <a:solidFill>
                  <a:srgbClr val="000066"/>
                </a:solidFill>
                <a:latin typeface="Arial" panose="020B0604020202020204" pitchFamily="34" charset="0"/>
                <a:ea typeface="華康中圓體" panose="020F0509000000000000" pitchFamily="49" charset="-120"/>
                <a:cs typeface="Arial" panose="020B0604020202020204" pitchFamily="34" charset="0"/>
              </a:rPr>
              <a:t>2015</a:t>
            </a:r>
            <a:r>
              <a:rPr lang="zh-TW" altLang="en-US" sz="2800" kern="0" dirty="0">
                <a:solidFill>
                  <a:srgbClr val="000066"/>
                </a:solidFill>
                <a:latin typeface="Times New Roman" panose="02020603050405020304" pitchFamily="18" charset="0"/>
                <a:ea typeface="華康中圓體" panose="020F0509000000000000" pitchFamily="49" charset="-120"/>
                <a:cs typeface="Times New Roman" panose="02020603050405020304" pitchFamily="18" charset="0"/>
              </a:rPr>
              <a:t>年</a:t>
            </a:r>
            <a:r>
              <a:rPr lang="zh-TW" altLang="zh-TW" sz="2800" kern="0" spc="75" dirty="0">
                <a:solidFill>
                  <a:srgbClr val="000066"/>
                </a:solidFill>
                <a:latin typeface="Times New Roman" panose="02020603050405020304" pitchFamily="18" charset="0"/>
                <a:ea typeface="華康中圓體" panose="020F0509000000000000" pitchFamily="49" charset="-120"/>
                <a:cs typeface="Times New Roman" panose="02020603050405020304" pitchFamily="18" charset="0"/>
              </a:rPr>
              <a:t>發現左鎮人距今</a:t>
            </a:r>
            <a:r>
              <a:rPr lang="zh-TW" altLang="zh-TW" sz="2800" kern="0" dirty="0">
                <a:solidFill>
                  <a:srgbClr val="000066"/>
                </a:solidFill>
                <a:latin typeface="Times New Roman" panose="02020603050405020304" pitchFamily="18" charset="0"/>
                <a:ea typeface="華康中圓體" panose="020F0509000000000000" pitchFamily="49" charset="-120"/>
                <a:cs typeface="Times New Roman" panose="02020603050405020304" pitchFamily="18" charset="0"/>
              </a:rPr>
              <a:t>各</a:t>
            </a:r>
            <a:r>
              <a:rPr lang="zh-TW" altLang="zh-TW" sz="2800" kern="0" spc="75" dirty="0">
                <a:solidFill>
                  <a:srgbClr val="000066"/>
                </a:solidFill>
                <a:latin typeface="Times New Roman" panose="02020603050405020304" pitchFamily="18" charset="0"/>
                <a:ea typeface="華康中圓體" panose="020F0509000000000000" pitchFamily="49" charset="-120"/>
                <a:cs typeface="Times New Roman" panose="02020603050405020304" pitchFamily="18" charset="0"/>
              </a:rPr>
              <a:t>僅</a:t>
            </a:r>
            <a:r>
              <a:rPr lang="zh-TW" altLang="zh-TW" sz="2800" kern="0" dirty="0">
                <a:solidFill>
                  <a:srgbClr val="000066"/>
                </a:solidFill>
                <a:latin typeface="Times New Roman" panose="02020603050405020304" pitchFamily="18" charset="0"/>
                <a:ea typeface="華康中圓體" panose="020F0509000000000000" pitchFamily="49" charset="-120"/>
                <a:cs typeface="Times New Roman" panose="02020603050405020304" pitchFamily="18" charset="0"/>
              </a:rPr>
              <a:t>約有二百五十</a:t>
            </a:r>
            <a:r>
              <a:rPr lang="zh-TW" altLang="en-US" sz="2800" kern="0" dirty="0">
                <a:solidFill>
                  <a:srgbClr val="000066"/>
                </a:solidFill>
                <a:latin typeface="Times New Roman" panose="02020603050405020304" pitchFamily="18" charset="0"/>
                <a:ea typeface="華康中圓體" panose="020F0509000000000000" pitchFamily="49" charset="-120"/>
                <a:cs typeface="Times New Roman" panose="02020603050405020304" pitchFamily="18" charset="0"/>
              </a:rPr>
              <a:t>年</a:t>
            </a:r>
            <a:r>
              <a:rPr lang="zh-TW" altLang="zh-TW" sz="2800" kern="0" dirty="0">
                <a:solidFill>
                  <a:srgbClr val="000066"/>
                </a:solidFill>
                <a:latin typeface="Times New Roman" panose="02020603050405020304" pitchFamily="18" charset="0"/>
                <a:ea typeface="華康中圓體" panose="020F0509000000000000" pitchFamily="49" charset="-120"/>
                <a:cs typeface="Times New Roman" panose="02020603050405020304" pitchFamily="18" charset="0"/>
              </a:rPr>
              <a:t>及三千</a:t>
            </a:r>
            <a:r>
              <a:rPr lang="zh-TW" altLang="en-US" sz="2800" kern="0" dirty="0">
                <a:solidFill>
                  <a:srgbClr val="000066"/>
                </a:solidFill>
                <a:latin typeface="Times New Roman" panose="02020603050405020304" pitchFamily="18" charset="0"/>
                <a:ea typeface="華康中圓體" panose="020F0509000000000000" pitchFamily="49" charset="-120"/>
                <a:cs typeface="Times New Roman" panose="02020603050405020304" pitchFamily="18" charset="0"/>
              </a:rPr>
              <a:t>年的</a:t>
            </a:r>
            <a:r>
              <a:rPr lang="zh-TW" altLang="zh-TW" sz="2800" kern="0" dirty="0">
                <a:solidFill>
                  <a:srgbClr val="000066"/>
                </a:solidFill>
                <a:latin typeface="Times New Roman" panose="02020603050405020304" pitchFamily="18" charset="0"/>
                <a:ea typeface="華康中圓體" panose="020F0509000000000000" pitchFamily="49" charset="-120"/>
                <a:cs typeface="Times New Roman" panose="02020603050405020304" pitchFamily="18" charset="0"/>
              </a:rPr>
              <a:t>歷史</a:t>
            </a:r>
            <a:r>
              <a:rPr lang="zh-TW" altLang="zh-TW" sz="2800" kern="0" spc="75" dirty="0">
                <a:solidFill>
                  <a:srgbClr val="000066"/>
                </a:solidFill>
                <a:latin typeface="Times New Roman" panose="02020603050405020304" pitchFamily="18" charset="0"/>
                <a:ea typeface="華康中圓體" panose="020F0509000000000000" pitchFamily="49" charset="-120"/>
                <a:cs typeface="Times New Roman" panose="02020603050405020304" pitchFamily="18" charset="0"/>
              </a:rPr>
              <a:t>。由於</a:t>
            </a:r>
            <a:r>
              <a:rPr lang="zh-TW" altLang="zh-TW" sz="2800" kern="0" dirty="0">
                <a:solidFill>
                  <a:srgbClr val="000066"/>
                </a:solidFill>
                <a:latin typeface="Times New Roman" panose="02020603050405020304" pitchFamily="18" charset="0"/>
                <a:ea typeface="華康中圓體" panose="020F0509000000000000" pitchFamily="49" charset="-120"/>
                <a:cs typeface="Times New Roman" panose="02020603050405020304" pitchFamily="18" charset="0"/>
              </a:rPr>
              <a:t>左鎮人骨都是在地表採集而得的標本</a:t>
            </a:r>
            <a:r>
              <a:rPr lang="zh-TW" altLang="en-US" sz="2800" kern="0" dirty="0">
                <a:solidFill>
                  <a:srgbClr val="000066"/>
                </a:solidFill>
                <a:latin typeface="Times New Roman" panose="02020603050405020304" pitchFamily="18" charset="0"/>
                <a:ea typeface="華康中圓體" panose="020F0509000000000000" pitchFamily="49" charset="-120"/>
                <a:cs typeface="Times New Roman" panose="02020603050405020304" pitchFamily="18" charset="0"/>
              </a:rPr>
              <a:t>，</a:t>
            </a:r>
            <a:r>
              <a:rPr lang="zh-TW" altLang="zh-TW" sz="2800" kern="0" dirty="0">
                <a:solidFill>
                  <a:srgbClr val="000066"/>
                </a:solidFill>
                <a:latin typeface="Times New Roman" panose="02020603050405020304" pitchFamily="18" charset="0"/>
                <a:ea typeface="華康中圓體" panose="020F0509000000000000" pitchFamily="49" charset="-120"/>
                <a:cs typeface="Times New Roman" panose="02020603050405020304" pitchFamily="18" charset="0"/>
              </a:rPr>
              <a:t>非考古發掘出土</a:t>
            </a:r>
            <a:r>
              <a:rPr lang="zh-TW" altLang="en-US" sz="2800" kern="0" dirty="0">
                <a:solidFill>
                  <a:srgbClr val="000066"/>
                </a:solidFill>
                <a:latin typeface="Times New Roman" panose="02020603050405020304" pitchFamily="18" charset="0"/>
                <a:ea typeface="華康中圓體" panose="020F0509000000000000" pitchFamily="49" charset="-120"/>
                <a:cs typeface="Times New Roman" panose="02020603050405020304" pitchFamily="18" charset="0"/>
              </a:rPr>
              <a:t>的整個骨骸，也</a:t>
            </a:r>
            <a:r>
              <a:rPr lang="zh-TW" altLang="zh-TW" sz="2800" kern="0" dirty="0">
                <a:solidFill>
                  <a:srgbClr val="000066"/>
                </a:solidFill>
                <a:latin typeface="Times New Roman" panose="02020603050405020304" pitchFamily="18" charset="0"/>
                <a:ea typeface="華康中圓體" panose="020F0509000000000000" pitchFamily="49" charset="-120"/>
                <a:cs typeface="Times New Roman" panose="02020603050405020304" pitchFamily="18" charset="0"/>
              </a:rPr>
              <a:t>沒有清楚的出土地層脈絡</a:t>
            </a:r>
            <a:r>
              <a:rPr lang="zh-TW" altLang="en-US" sz="2800" kern="0" dirty="0">
                <a:solidFill>
                  <a:srgbClr val="000066"/>
                </a:solidFill>
                <a:latin typeface="Times New Roman" panose="02020603050405020304" pitchFamily="18" charset="0"/>
                <a:ea typeface="華康中圓體" panose="020F0509000000000000" pitchFamily="49" charset="-120"/>
                <a:cs typeface="Times New Roman" panose="02020603050405020304" pitchFamily="18" charset="0"/>
              </a:rPr>
              <a:t>，</a:t>
            </a:r>
            <a:r>
              <a:rPr lang="zh-TW" altLang="zh-TW" sz="2800" kern="0" dirty="0">
                <a:solidFill>
                  <a:srgbClr val="000066"/>
                </a:solidFill>
                <a:latin typeface="Times New Roman" panose="02020603050405020304" pitchFamily="18" charset="0"/>
                <a:ea typeface="華康中圓體" panose="020F0509000000000000" pitchFamily="49" charset="-120"/>
                <a:cs typeface="Times New Roman" panose="02020603050405020304" pitchFamily="18" charset="0"/>
              </a:rPr>
              <a:t>因此</a:t>
            </a:r>
            <a:r>
              <a:rPr lang="zh-TW" altLang="zh-TW" sz="2800" kern="0" spc="75" dirty="0">
                <a:solidFill>
                  <a:srgbClr val="000066"/>
                </a:solidFill>
                <a:latin typeface="Times New Roman" panose="02020603050405020304" pitchFamily="18" charset="0"/>
                <a:ea typeface="華康中圓體" panose="020F0509000000000000" pitchFamily="49" charset="-120"/>
                <a:cs typeface="Times New Roman" panose="02020603050405020304" pitchFamily="18" charset="0"/>
              </a:rPr>
              <a:t>測定</a:t>
            </a:r>
            <a:r>
              <a:rPr lang="zh-TW" altLang="en-US" sz="2800" kern="0" spc="75" dirty="0">
                <a:solidFill>
                  <a:srgbClr val="000066"/>
                </a:solidFill>
                <a:latin typeface="Times New Roman" panose="02020603050405020304" pitchFamily="18" charset="0"/>
                <a:ea typeface="華康中圓體" panose="020F0509000000000000" pitchFamily="49" charset="-120"/>
                <a:cs typeface="Times New Roman" panose="02020603050405020304" pitchFamily="18" charset="0"/>
              </a:rPr>
              <a:t>的各個標本</a:t>
            </a:r>
            <a:r>
              <a:rPr lang="zh-TW" altLang="en-US" sz="2800" kern="0" dirty="0">
                <a:solidFill>
                  <a:srgbClr val="000066"/>
                </a:solidFill>
                <a:latin typeface="Times New Roman" panose="02020603050405020304" pitchFamily="18" charset="0"/>
                <a:ea typeface="華康中圓體" panose="020F0509000000000000" pitchFamily="49" charset="-120"/>
                <a:cs typeface="Times New Roman" panose="02020603050405020304" pitchFamily="18" charset="0"/>
              </a:rPr>
              <a:t>年</a:t>
            </a:r>
            <a:r>
              <a:rPr lang="zh-TW" altLang="zh-TW" sz="2800" kern="0" dirty="0">
                <a:solidFill>
                  <a:srgbClr val="000066"/>
                </a:solidFill>
                <a:latin typeface="Times New Roman" panose="02020603050405020304" pitchFamily="18" charset="0"/>
                <a:ea typeface="華康中圓體" panose="020F0509000000000000" pitchFamily="49" charset="-120"/>
                <a:cs typeface="Times New Roman" panose="02020603050405020304" pitchFamily="18" charset="0"/>
              </a:rPr>
              <a:t>代各異。</a:t>
            </a:r>
            <a:r>
              <a:rPr lang="zh-TW" altLang="zh-TW" sz="2800" kern="100" dirty="0">
                <a:solidFill>
                  <a:srgbClr val="000066"/>
                </a:solidFill>
                <a:latin typeface="Times New Roman" panose="02020603050405020304" pitchFamily="18" charset="0"/>
                <a:ea typeface="華康中圓體" panose="020F0509000000000000" pitchFamily="49" charset="-120"/>
                <a:cs typeface="Times New Roman" panose="02020603050405020304" pitchFamily="18" charset="0"/>
              </a:rPr>
              <a:t>對於新的檢測報告均予尊重</a:t>
            </a:r>
            <a:r>
              <a:rPr lang="zh-TW" altLang="en-US" sz="2800" kern="100" dirty="0">
                <a:solidFill>
                  <a:srgbClr val="000066"/>
                </a:solidFill>
                <a:latin typeface="Times New Roman" panose="02020603050405020304" pitchFamily="18" charset="0"/>
                <a:ea typeface="華康中圓體" panose="020F0509000000000000" pitchFamily="49" charset="-120"/>
                <a:cs typeface="Times New Roman" panose="02020603050405020304" pitchFamily="18" charset="0"/>
              </a:rPr>
              <a:t>，</a:t>
            </a:r>
            <a:r>
              <a:rPr lang="zh-TW" altLang="zh-TW" sz="2800" kern="100" dirty="0">
                <a:solidFill>
                  <a:srgbClr val="000066"/>
                </a:solidFill>
                <a:latin typeface="Times New Roman" panose="02020603050405020304" pitchFamily="18" charset="0"/>
                <a:ea typeface="華康中圓體" panose="020F0509000000000000" pitchFamily="49" charset="-120"/>
                <a:cs typeface="Times New Roman" panose="02020603050405020304" pitchFamily="18" charset="0"/>
              </a:rPr>
              <a:t>但都不影響左鎮人在考古界的地位。</a:t>
            </a:r>
          </a:p>
        </p:txBody>
      </p:sp>
      <p:sp>
        <p:nvSpPr>
          <p:cNvPr id="4" name="文字方塊 3"/>
          <p:cNvSpPr txBox="1"/>
          <p:nvPr/>
        </p:nvSpPr>
        <p:spPr>
          <a:xfrm>
            <a:off x="434986" y="5770291"/>
            <a:ext cx="2751137" cy="523220"/>
          </a:xfrm>
          <a:prstGeom prst="rect">
            <a:avLst/>
          </a:prstGeom>
          <a:noFill/>
        </p:spPr>
        <p:txBody>
          <a:bodyPr wrap="square" rtlCol="0">
            <a:spAutoFit/>
          </a:bodyPr>
          <a:lstStyle/>
          <a:p>
            <a:r>
              <a:rPr lang="zh-TW" altLang="en-US" sz="2800" b="1" dirty="0">
                <a:solidFill>
                  <a:srgbClr val="3333FF"/>
                </a:solidFill>
                <a:latin typeface="華康標楷體" panose="03000509000000000000" pitchFamily="65" charset="-120"/>
                <a:ea typeface="華康標楷體" panose="03000509000000000000" pitchFamily="65" charset="-120"/>
              </a:rPr>
              <a:t>左鎮人頂骨化石</a:t>
            </a:r>
          </a:p>
        </p:txBody>
      </p:sp>
      <p:sp>
        <p:nvSpPr>
          <p:cNvPr id="6" name="矩形 5"/>
          <p:cNvSpPr/>
          <p:nvPr/>
        </p:nvSpPr>
        <p:spPr>
          <a:xfrm>
            <a:off x="4511874" y="121674"/>
            <a:ext cx="6186309" cy="646331"/>
          </a:xfrm>
          <a:prstGeom prst="rect">
            <a:avLst/>
          </a:prstGeom>
        </p:spPr>
        <p:txBody>
          <a:bodyPr wrap="none">
            <a:spAutoFit/>
          </a:bodyPr>
          <a:lstStyle/>
          <a:p>
            <a:r>
              <a:rPr lang="zh-TW" altLang="en-US" sz="3600" kern="0" dirty="0">
                <a:solidFill>
                  <a:srgbClr val="A50021"/>
                </a:solidFill>
                <a:latin typeface="華康中特圓體" panose="020F0809000000000000" pitchFamily="49" charset="-120"/>
                <a:ea typeface="華康中特圓體" panose="020F0809000000000000" pitchFamily="49" charset="-120"/>
                <a:cs typeface="Times New Roman" panose="02020603050405020304" pitchFamily="18" charset="0"/>
              </a:rPr>
              <a:t>台南</a:t>
            </a:r>
            <a:r>
              <a:rPr lang="zh-TW" altLang="zh-TW" sz="3600" kern="0" dirty="0">
                <a:solidFill>
                  <a:srgbClr val="A50021"/>
                </a:solidFill>
                <a:latin typeface="華康中特圓體" panose="020F0809000000000000" pitchFamily="49" charset="-120"/>
                <a:ea typeface="華康中特圓體" panose="020F0809000000000000" pitchFamily="49" charset="-120"/>
                <a:cs typeface="Times New Roman" panose="02020603050405020304" pitchFamily="18" charset="0"/>
              </a:rPr>
              <a:t>左鎮人</a:t>
            </a:r>
            <a:r>
              <a:rPr lang="zh-TW" altLang="en-US" sz="3600" kern="0" dirty="0">
                <a:solidFill>
                  <a:srgbClr val="A50021"/>
                </a:solidFill>
                <a:latin typeface="華康中特圓體" panose="020F0809000000000000" pitchFamily="49" charset="-120"/>
                <a:ea typeface="華康中特圓體" panose="020F0809000000000000" pitchFamily="49" charset="-120"/>
                <a:cs typeface="Times New Roman" panose="02020603050405020304" pitchFamily="18" charset="0"/>
              </a:rPr>
              <a:t>有</a:t>
            </a:r>
            <a:r>
              <a:rPr lang="zh-TW" altLang="en-US" sz="3600" dirty="0">
                <a:solidFill>
                  <a:srgbClr val="A50021"/>
                </a:solidFill>
                <a:latin typeface="華康中特圓體" panose="020F0809000000000000" pitchFamily="49" charset="-120"/>
                <a:ea typeface="華康中特圓體" panose="020F0809000000000000" pitchFamily="49" charset="-120"/>
                <a:cs typeface="細明體" panose="02020509000000000000" pitchFamily="49" charset="-120"/>
              </a:rPr>
              <a:t>三萬</a:t>
            </a:r>
            <a:r>
              <a:rPr lang="zh-TW" altLang="en-US" sz="3600" kern="0" dirty="0">
                <a:solidFill>
                  <a:srgbClr val="A50021"/>
                </a:solidFill>
                <a:latin typeface="華康中特圓體" panose="020F0809000000000000" pitchFamily="49" charset="-120"/>
                <a:ea typeface="華康中特圓體" panose="020F0809000000000000" pitchFamily="49" charset="-120"/>
                <a:cs typeface="Times New Roman" panose="02020603050405020304" pitchFamily="18" charset="0"/>
              </a:rPr>
              <a:t>年前的歷史</a:t>
            </a:r>
            <a:endParaRPr lang="zh-TW" altLang="en-US" sz="3600" dirty="0">
              <a:solidFill>
                <a:srgbClr val="A50021"/>
              </a:solidFill>
              <a:latin typeface="華康中特圓體" panose="020F0809000000000000" pitchFamily="49" charset="-120"/>
              <a:ea typeface="華康中特圓體" panose="020F0809000000000000" pitchFamily="49" charset="-120"/>
            </a:endParaRPr>
          </a:p>
        </p:txBody>
      </p:sp>
      <p:pic>
        <p:nvPicPr>
          <p:cNvPr id="3" name="圖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226" y="494876"/>
            <a:ext cx="3386656" cy="5355820"/>
          </a:xfrm>
          <a:prstGeom prst="rect">
            <a:avLst/>
          </a:prstGeom>
        </p:spPr>
      </p:pic>
    </p:spTree>
    <p:extLst>
      <p:ext uri="{BB962C8B-B14F-4D97-AF65-F5344CB8AC3E}">
        <p14:creationId xmlns:p14="http://schemas.microsoft.com/office/powerpoint/2010/main" val="2061589471"/>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6189307" y="934724"/>
            <a:ext cx="5650806" cy="5141087"/>
          </a:xfrm>
          <a:prstGeom prst="rect">
            <a:avLst/>
          </a:prstGeom>
        </p:spPr>
        <p:txBody>
          <a:bodyPr wrap="square">
            <a:spAutoFit/>
          </a:bodyPr>
          <a:lstStyle/>
          <a:p>
            <a:pPr algn="just" hangingPunct="0">
              <a:lnSpc>
                <a:spcPts val="3600"/>
              </a:lnSpc>
            </a:pPr>
            <a:r>
              <a:rPr lang="en-US" altLang="zh-TW" sz="2800" kern="0" dirty="0">
                <a:solidFill>
                  <a:srgbClr val="000066"/>
                </a:solidFill>
                <a:latin typeface="Arial" panose="020B0604020202020204" pitchFamily="34" charset="0"/>
                <a:ea typeface="華康中圓體" panose="020F0509000000000000" pitchFamily="49" charset="-120"/>
                <a:cs typeface="Arial" panose="020B0604020202020204" pitchFamily="34" charset="0"/>
              </a:rPr>
              <a:t>1980</a:t>
            </a:r>
            <a:r>
              <a:rPr lang="zh-TW" altLang="en-US" sz="2800" kern="0" dirty="0">
                <a:solidFill>
                  <a:srgbClr val="000066"/>
                </a:solidFill>
                <a:latin typeface="Arial" panose="020B0604020202020204" pitchFamily="34" charset="0"/>
                <a:ea typeface="華康中圓體" panose="020F0509000000000000" pitchFamily="49" charset="-120"/>
                <a:cs typeface="Arial" panose="020B0604020202020204" pitchFamily="34" charset="0"/>
              </a:rPr>
              <a:t>年</a:t>
            </a:r>
            <a:r>
              <a:rPr lang="zh-TW" altLang="zh-TW" sz="2800" kern="0" dirty="0">
                <a:solidFill>
                  <a:srgbClr val="000066"/>
                </a:solidFill>
                <a:latin typeface="Arial" panose="020B0604020202020204" pitchFamily="34" charset="0"/>
                <a:ea typeface="華康中圓體" panose="020F0509000000000000" pitchFamily="49" charset="-120"/>
                <a:cs typeface="Arial" panose="020B0604020202020204" pitchFamily="34" charset="0"/>
              </a:rPr>
              <a:t>代苗栗縣大湖鄉興建鯉魚潭水庫</a:t>
            </a:r>
            <a:r>
              <a:rPr lang="zh-TW" altLang="en-US" sz="2800" kern="0" dirty="0">
                <a:solidFill>
                  <a:srgbClr val="000066"/>
                </a:solidFill>
                <a:latin typeface="Arial" panose="020B0604020202020204" pitchFamily="34" charset="0"/>
                <a:ea typeface="華康中圓體" panose="020F0509000000000000" pitchFamily="49" charset="-120"/>
                <a:cs typeface="Arial" panose="020B0604020202020204" pitchFamily="34" charset="0"/>
              </a:rPr>
              <a:t>，</a:t>
            </a:r>
            <a:r>
              <a:rPr lang="zh-TW" altLang="zh-TW" sz="2800" kern="0" dirty="0">
                <a:solidFill>
                  <a:srgbClr val="000066"/>
                </a:solidFill>
                <a:latin typeface="Arial" panose="020B0604020202020204" pitchFamily="34" charset="0"/>
                <a:ea typeface="華康中圓體" panose="020F0509000000000000" pitchFamily="49" charset="-120"/>
                <a:cs typeface="Arial" panose="020B0604020202020204" pitchFamily="34" charset="0"/>
              </a:rPr>
              <a:t>在水庫集水區調查史前人類</a:t>
            </a:r>
            <a:r>
              <a:rPr lang="zh-TW" altLang="zh-TW" sz="2800" dirty="0">
                <a:solidFill>
                  <a:srgbClr val="000066"/>
                </a:solidFill>
                <a:latin typeface="Arial" panose="020B0604020202020204" pitchFamily="34" charset="0"/>
                <a:ea typeface="華康細圓體" panose="020F0309000000000000" pitchFamily="49" charset="-120"/>
                <a:cs typeface="Arial" panose="020B0604020202020204" pitchFamily="34" charset="0"/>
              </a:rPr>
              <a:t>遺</a:t>
            </a:r>
            <a:r>
              <a:rPr lang="zh-TW" altLang="zh-TW" sz="2800" kern="0" dirty="0">
                <a:solidFill>
                  <a:srgbClr val="000066"/>
                </a:solidFill>
                <a:latin typeface="Arial" panose="020B0604020202020204" pitchFamily="34" charset="0"/>
                <a:ea typeface="華康中圓體" panose="020F0509000000000000" pitchFamily="49" charset="-120"/>
                <a:cs typeface="Arial" panose="020B0604020202020204" pitchFamily="34" charset="0"/>
              </a:rPr>
              <a:t>址</a:t>
            </a:r>
            <a:r>
              <a:rPr lang="zh-TW" altLang="en-US" sz="2800" kern="0" dirty="0">
                <a:solidFill>
                  <a:srgbClr val="000066"/>
                </a:solidFill>
                <a:latin typeface="Arial" panose="020B0604020202020204" pitchFamily="34" charset="0"/>
                <a:ea typeface="華康中圓體" panose="020F0509000000000000" pitchFamily="49" charset="-120"/>
                <a:cs typeface="Arial" panose="020B0604020202020204" pitchFamily="34" charset="0"/>
              </a:rPr>
              <a:t>，</a:t>
            </a:r>
            <a:r>
              <a:rPr lang="zh-TW" altLang="zh-TW" sz="2800" kern="0" dirty="0">
                <a:solidFill>
                  <a:srgbClr val="000066"/>
                </a:solidFill>
                <a:latin typeface="Arial" panose="020B0604020202020204" pitchFamily="34" charset="0"/>
                <a:ea typeface="華康中圓體" panose="020F0509000000000000" pitchFamily="49" charset="-120"/>
                <a:cs typeface="Arial" panose="020B0604020202020204" pitchFamily="34" charset="0"/>
              </a:rPr>
              <a:t>一共發現十二處</a:t>
            </a:r>
            <a:r>
              <a:rPr lang="zh-TW" altLang="zh-TW" sz="2800" dirty="0">
                <a:solidFill>
                  <a:srgbClr val="000066"/>
                </a:solidFill>
                <a:latin typeface="Arial" panose="020B0604020202020204" pitchFamily="34" charset="0"/>
                <a:ea typeface="華康細圓體" panose="020F0309000000000000" pitchFamily="49" charset="-120"/>
                <a:cs typeface="Arial" panose="020B0604020202020204" pitchFamily="34" charset="0"/>
              </a:rPr>
              <a:t>遺</a:t>
            </a:r>
            <a:r>
              <a:rPr lang="zh-TW" altLang="zh-TW" sz="2800" kern="0" dirty="0">
                <a:solidFill>
                  <a:srgbClr val="000066"/>
                </a:solidFill>
                <a:latin typeface="Arial" panose="020B0604020202020204" pitchFamily="34" charset="0"/>
                <a:ea typeface="華康中圓體" panose="020F0509000000000000" pitchFamily="49" charset="-120"/>
                <a:cs typeface="Arial" panose="020B0604020202020204" pitchFamily="34" charset="0"/>
              </a:rPr>
              <a:t>址</a:t>
            </a:r>
            <a:r>
              <a:rPr lang="zh-TW" altLang="en-US" sz="2800" kern="0" dirty="0">
                <a:solidFill>
                  <a:srgbClr val="000066"/>
                </a:solidFill>
                <a:latin typeface="Arial" panose="020B0604020202020204" pitchFamily="34" charset="0"/>
                <a:ea typeface="華康中圓體" panose="020F0509000000000000" pitchFamily="49" charset="-120"/>
                <a:cs typeface="Arial" panose="020B0604020202020204" pitchFamily="34" charset="0"/>
              </a:rPr>
              <a:t>，</a:t>
            </a:r>
            <a:r>
              <a:rPr lang="zh-TW" altLang="zh-TW" sz="2800" kern="0" dirty="0">
                <a:solidFill>
                  <a:srgbClr val="000066"/>
                </a:solidFill>
                <a:latin typeface="Arial" panose="020B0604020202020204" pitchFamily="34" charset="0"/>
                <a:ea typeface="華康中圓體" panose="020F0509000000000000" pitchFamily="49" charset="-120"/>
                <a:cs typeface="Arial" panose="020B0604020202020204" pitchFamily="34" charset="0"/>
              </a:rPr>
              <a:t>總共發現四百多件文物。</a:t>
            </a:r>
            <a:r>
              <a:rPr lang="zh-TW" altLang="zh-TW"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代表性</a:t>
            </a:r>
            <a:r>
              <a:rPr lang="zh-TW" altLang="zh-TW" sz="2800" dirty="0">
                <a:solidFill>
                  <a:srgbClr val="000066"/>
                </a:solidFill>
                <a:latin typeface="Arial" panose="020B0604020202020204" pitchFamily="34" charset="0"/>
                <a:ea typeface="華康細圓體" panose="020F0309000000000000" pitchFamily="49" charset="-120"/>
                <a:cs typeface="Arial" panose="020B0604020202020204" pitchFamily="34" charset="0"/>
              </a:rPr>
              <a:t>遺</a:t>
            </a:r>
            <a:r>
              <a:rPr lang="zh-TW" altLang="zh-TW"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址為伯公</a:t>
            </a:r>
            <a:r>
              <a:rPr lang="zh-TW" altLang="en-US" sz="2800" dirty="0">
                <a:solidFill>
                  <a:srgbClr val="000066"/>
                </a:solidFill>
                <a:latin typeface="華康細圓體" panose="020F0309000000000000" pitchFamily="49" charset="-120"/>
                <a:ea typeface="華康細圓體" panose="020F0309000000000000" pitchFamily="49" charset="-120"/>
                <a:cs typeface="Arial" panose="020B0604020202020204" pitchFamily="34" charset="0"/>
              </a:rPr>
              <a:t>壟</a:t>
            </a:r>
            <a:r>
              <a:rPr lang="zh-TW" altLang="zh-TW"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、月湖、粉寮水尾</a:t>
            </a:r>
            <a:r>
              <a:rPr lang="zh-TW" altLang="en-US"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a:t>
            </a:r>
            <a:r>
              <a:rPr lang="zh-TW" altLang="zh-TW"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都分布於更新世所形成的紅土礫石</a:t>
            </a:r>
            <a:r>
              <a:rPr lang="zh-TW" altLang="zh-TW" sz="2800" dirty="0">
                <a:solidFill>
                  <a:srgbClr val="000066"/>
                </a:solidFill>
                <a:latin typeface="華康細圓體" panose="020F0309000000000000" pitchFamily="49" charset="-120"/>
                <a:ea typeface="華康細圓體" panose="020F0309000000000000" pitchFamily="49" charset="-120"/>
                <a:cs typeface="Arial" panose="020B0604020202020204" pitchFamily="34" charset="0"/>
              </a:rPr>
              <a:t>臺</a:t>
            </a:r>
            <a:r>
              <a:rPr lang="zh-TW" altLang="zh-TW"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地的紅土層中。依據伯公</a:t>
            </a:r>
            <a:r>
              <a:rPr lang="zh-TW" altLang="en-US" sz="2800" dirty="0">
                <a:solidFill>
                  <a:srgbClr val="000066"/>
                </a:solidFill>
                <a:latin typeface="華康細圓體" panose="020F0309000000000000" pitchFamily="49" charset="-120"/>
                <a:ea typeface="華康細圓體" panose="020F0309000000000000" pitchFamily="49" charset="-120"/>
                <a:cs typeface="Arial" panose="020B0604020202020204" pitchFamily="34" charset="0"/>
              </a:rPr>
              <a:t>壟</a:t>
            </a:r>
            <a:r>
              <a:rPr lang="zh-TW" altLang="zh-TW" sz="2800" dirty="0">
                <a:solidFill>
                  <a:srgbClr val="000066"/>
                </a:solidFill>
                <a:latin typeface="Arial" panose="020B0604020202020204" pitchFamily="34" charset="0"/>
                <a:ea typeface="華康細圓體" panose="020F0309000000000000" pitchFamily="49" charset="-120"/>
                <a:cs typeface="Arial" panose="020B0604020202020204" pitchFamily="34" charset="0"/>
              </a:rPr>
              <a:t>遺</a:t>
            </a:r>
            <a:r>
              <a:rPr lang="zh-TW" altLang="zh-TW"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址相對崩積的地層測定</a:t>
            </a:r>
            <a:r>
              <a:rPr lang="zh-TW" altLang="en-US"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年</a:t>
            </a:r>
            <a:r>
              <a:rPr lang="zh-TW" altLang="zh-TW"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代</a:t>
            </a:r>
            <a:r>
              <a:rPr lang="zh-TW" altLang="en-US"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a:t>
            </a:r>
            <a:r>
              <a:rPr lang="zh-TW" altLang="zh-TW" sz="2800" kern="0" dirty="0">
                <a:solidFill>
                  <a:srgbClr val="000066"/>
                </a:solidFill>
                <a:latin typeface="Arial" panose="020B0604020202020204" pitchFamily="34" charset="0"/>
                <a:ea typeface="華康中圓體" panose="020F0509000000000000" pitchFamily="49" charset="-120"/>
                <a:cs typeface="Arial" panose="020B0604020202020204" pitchFamily="34" charset="0"/>
              </a:rPr>
              <a:t>距今約</a:t>
            </a:r>
            <a:r>
              <a:rPr lang="en-US" altLang="zh-TW"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47,000</a:t>
            </a:r>
            <a:r>
              <a:rPr lang="zh-TW" altLang="en-US" sz="2800" kern="0" dirty="0">
                <a:solidFill>
                  <a:srgbClr val="000066"/>
                </a:solidFill>
                <a:latin typeface="Arial" panose="020B0604020202020204" pitchFamily="34" charset="0"/>
                <a:ea typeface="華康中圓體" panose="020F0509000000000000" pitchFamily="49" charset="-120"/>
                <a:cs typeface="Arial" panose="020B0604020202020204" pitchFamily="34" charset="0"/>
              </a:rPr>
              <a:t>年</a:t>
            </a:r>
            <a:r>
              <a:rPr lang="zh-TW" altLang="zh-TW" sz="2800" kern="0" dirty="0">
                <a:solidFill>
                  <a:srgbClr val="000066"/>
                </a:solidFill>
                <a:latin typeface="Arial" panose="020B0604020202020204" pitchFamily="34" charset="0"/>
                <a:ea typeface="華康中圓體" panose="020F0509000000000000" pitchFamily="49" charset="-120"/>
                <a:cs typeface="Arial" panose="020B0604020202020204" pitchFamily="34" charset="0"/>
              </a:rPr>
              <a:t>前到</a:t>
            </a:r>
            <a:r>
              <a:rPr lang="en-US" altLang="zh-TW"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8,250</a:t>
            </a:r>
            <a:r>
              <a:rPr lang="zh-TW" altLang="en-US" sz="2800" kern="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年</a:t>
            </a:r>
            <a:r>
              <a:rPr lang="zh-TW" altLang="zh-TW" sz="2800" kern="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前的</a:t>
            </a:r>
            <a:r>
              <a:rPr lang="zh-TW" altLang="zh-TW" sz="2800" dirty="0">
                <a:solidFill>
                  <a:srgbClr val="000066"/>
                </a:solidFill>
                <a:latin typeface="華康細圓體" panose="020F0309000000000000" pitchFamily="49" charset="-120"/>
                <a:ea typeface="華康細圓體" panose="020F0309000000000000" pitchFamily="49" charset="-120"/>
              </a:rPr>
              <a:t>遺</a:t>
            </a:r>
            <a:r>
              <a:rPr lang="zh-TW" altLang="zh-TW" sz="2800" kern="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物</a:t>
            </a:r>
            <a:r>
              <a:rPr lang="zh-TW" altLang="en-US" sz="2800" kern="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a:t>
            </a:r>
            <a:r>
              <a:rPr lang="zh-TW" altLang="zh-TW" sz="2800" kern="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以「網形</a:t>
            </a:r>
            <a:r>
              <a:rPr lang="zh-TW" altLang="zh-TW" sz="2800" dirty="0">
                <a:solidFill>
                  <a:srgbClr val="000066"/>
                </a:solidFill>
                <a:latin typeface="華康細圓體" panose="020F0309000000000000" pitchFamily="49" charset="-120"/>
                <a:ea typeface="華康細圓體" panose="020F0309000000000000" pitchFamily="49" charset="-120"/>
              </a:rPr>
              <a:t>遺</a:t>
            </a:r>
            <a:r>
              <a:rPr lang="zh-TW" altLang="zh-TW" sz="2800" kern="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址」最為古老</a:t>
            </a:r>
            <a:r>
              <a:rPr lang="zh-TW" altLang="en-US" sz="2800" kern="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a:t>
            </a:r>
            <a:r>
              <a:rPr lang="zh-TW" altLang="zh-TW" sz="2800" kern="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稱為「網形文化」</a:t>
            </a:r>
            <a:r>
              <a:rPr lang="zh-TW" altLang="en-US" sz="2800" kern="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a:t>
            </a:r>
            <a:r>
              <a:rPr lang="zh-TW" altLang="zh-TW" sz="2800" kern="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這是台灣西部最古老</a:t>
            </a:r>
            <a:r>
              <a:rPr lang="zh-TW" altLang="zh-TW" sz="2800" dirty="0">
                <a:solidFill>
                  <a:srgbClr val="000066"/>
                </a:solidFill>
                <a:latin typeface="華康細圓體" panose="020F0309000000000000" pitchFamily="49" charset="-120"/>
                <a:ea typeface="華康細圓體" panose="020F0309000000000000" pitchFamily="49" charset="-120"/>
              </a:rPr>
              <a:t>遺</a:t>
            </a:r>
            <a:r>
              <a:rPr lang="zh-TW" altLang="zh-TW" sz="2800" kern="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址。</a:t>
            </a:r>
            <a:endParaRPr lang="zh-TW" altLang="en-US" sz="2800" dirty="0">
              <a:solidFill>
                <a:srgbClr val="000066"/>
              </a:solidFill>
              <a:latin typeface="華康中圓體" panose="020F0509000000000000" pitchFamily="49" charset="-120"/>
              <a:ea typeface="華康中圓體" panose="020F0509000000000000" pitchFamily="49" charset="-120"/>
            </a:endParaRPr>
          </a:p>
        </p:txBody>
      </p:sp>
      <p:sp>
        <p:nvSpPr>
          <p:cNvPr id="4" name="矩形 3"/>
          <p:cNvSpPr/>
          <p:nvPr/>
        </p:nvSpPr>
        <p:spPr>
          <a:xfrm>
            <a:off x="2576616" y="294602"/>
            <a:ext cx="7915844" cy="640122"/>
          </a:xfrm>
          <a:prstGeom prst="rect">
            <a:avLst/>
          </a:prstGeom>
        </p:spPr>
        <p:txBody>
          <a:bodyPr wrap="square">
            <a:spAutoFit/>
          </a:bodyPr>
          <a:lstStyle/>
          <a:p>
            <a:r>
              <a:rPr lang="zh-TW" altLang="en-US" sz="3600" kern="0" dirty="0">
                <a:solidFill>
                  <a:srgbClr val="A50021"/>
                </a:solidFill>
                <a:latin typeface="華康中特圓體" panose="020F0809000000000000" pitchFamily="49" charset="-120"/>
                <a:ea typeface="華康中特圓體" panose="020F0809000000000000" pitchFamily="49" charset="-120"/>
                <a:cs typeface="Times New Roman" panose="02020603050405020304" pitchFamily="18" charset="0"/>
              </a:rPr>
              <a:t>苗栗</a:t>
            </a:r>
            <a:r>
              <a:rPr lang="zh-TW" altLang="zh-TW" sz="3600" kern="0" dirty="0">
                <a:solidFill>
                  <a:srgbClr val="A50021"/>
                </a:solidFill>
                <a:latin typeface="華康中特圓體" panose="020F0809000000000000" pitchFamily="49" charset="-120"/>
                <a:ea typeface="華康中特圓體" panose="020F0809000000000000" pitchFamily="49" charset="-120"/>
                <a:cs typeface="Times New Roman" panose="02020603050405020304" pitchFamily="18" charset="0"/>
              </a:rPr>
              <a:t>網形文化</a:t>
            </a:r>
            <a:r>
              <a:rPr lang="zh-TW" altLang="en-US" sz="3600" kern="0" dirty="0">
                <a:solidFill>
                  <a:srgbClr val="A50021"/>
                </a:solidFill>
                <a:latin typeface="華康中特圓體" panose="020F0809000000000000" pitchFamily="49" charset="-120"/>
                <a:ea typeface="華康中特圓體" panose="020F0809000000000000" pitchFamily="49" charset="-120"/>
                <a:cs typeface="Times New Roman" panose="02020603050405020304" pitchFamily="18" charset="0"/>
              </a:rPr>
              <a:t>約有</a:t>
            </a:r>
            <a:r>
              <a:rPr lang="zh-TW" altLang="en-US" sz="3600" dirty="0">
                <a:solidFill>
                  <a:srgbClr val="A50021"/>
                </a:solidFill>
                <a:latin typeface="華康中特圓體" panose="020F0809000000000000" pitchFamily="49" charset="-120"/>
                <a:ea typeface="華康中特圓體" panose="020F0809000000000000" pitchFamily="49" charset="-120"/>
                <a:cs typeface="Times New Roman" panose="02020603050405020304" pitchFamily="18" charset="0"/>
              </a:rPr>
              <a:t>四萬七千</a:t>
            </a:r>
            <a:r>
              <a:rPr lang="zh-TW" altLang="en-US" sz="3600" kern="0" dirty="0">
                <a:solidFill>
                  <a:srgbClr val="A50021"/>
                </a:solidFill>
                <a:latin typeface="華康中特圓體" panose="020F0809000000000000" pitchFamily="49" charset="-120"/>
                <a:ea typeface="華康中特圓體" panose="020F0809000000000000" pitchFamily="49" charset="-120"/>
                <a:cs typeface="Times New Roman" panose="02020603050405020304" pitchFamily="18" charset="0"/>
              </a:rPr>
              <a:t>年的歷史</a:t>
            </a:r>
            <a:endParaRPr lang="zh-TW" altLang="en-US" sz="3600" dirty="0">
              <a:solidFill>
                <a:srgbClr val="A50021"/>
              </a:solidFill>
              <a:latin typeface="華康中特圓體" panose="020F0809000000000000" pitchFamily="49" charset="-120"/>
              <a:ea typeface="華康中特圓體" panose="020F0809000000000000" pitchFamily="49" charset="-120"/>
            </a:endParaRPr>
          </a:p>
        </p:txBody>
      </p:sp>
      <p:sp>
        <p:nvSpPr>
          <p:cNvPr id="5" name="矩形 4"/>
          <p:cNvSpPr/>
          <p:nvPr/>
        </p:nvSpPr>
        <p:spPr>
          <a:xfrm>
            <a:off x="1773061" y="5234145"/>
            <a:ext cx="3301625" cy="523220"/>
          </a:xfrm>
          <a:prstGeom prst="rect">
            <a:avLst/>
          </a:prstGeom>
        </p:spPr>
        <p:txBody>
          <a:bodyPr wrap="square">
            <a:spAutoFit/>
          </a:bodyPr>
          <a:lstStyle/>
          <a:p>
            <a:pPr algn="ctr"/>
            <a:r>
              <a:rPr lang="zh-TW" altLang="zh-TW" sz="2800" b="1" kern="0" dirty="0">
                <a:solidFill>
                  <a:srgbClr val="3333FF"/>
                </a:solidFill>
                <a:latin typeface="華康標楷體" panose="03000509000000000000" pitchFamily="65" charset="-120"/>
                <a:ea typeface="華康標楷體" panose="03000509000000000000" pitchFamily="65" charset="-120"/>
                <a:cs typeface="Times New Roman" panose="02020603050405020304" pitchFamily="18" charset="0"/>
              </a:rPr>
              <a:t>網形文化</a:t>
            </a:r>
            <a:r>
              <a:rPr lang="zh-TW" altLang="zh-TW" sz="2800" b="1" dirty="0">
                <a:solidFill>
                  <a:srgbClr val="3333FF"/>
                </a:solidFill>
                <a:latin typeface="華康標楷體" panose="03000509000000000000" pitchFamily="65" charset="-120"/>
                <a:ea typeface="華康標楷體" panose="03000509000000000000" pitchFamily="65" charset="-120"/>
              </a:rPr>
              <a:t>遺址石</a:t>
            </a:r>
            <a:r>
              <a:rPr lang="zh-TW" altLang="en-US" sz="2800" b="1" dirty="0">
                <a:solidFill>
                  <a:srgbClr val="3333FF"/>
                </a:solidFill>
                <a:latin typeface="華康標楷體" panose="03000509000000000000" pitchFamily="65" charset="-120"/>
                <a:ea typeface="華康標楷體" panose="03000509000000000000" pitchFamily="65" charset="-120"/>
              </a:rPr>
              <a:t>刀</a:t>
            </a:r>
          </a:p>
        </p:txBody>
      </p:sp>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1749" y="1422197"/>
            <a:ext cx="5344251" cy="3773296"/>
          </a:xfrm>
          <a:prstGeom prst="rect">
            <a:avLst/>
          </a:prstGeom>
          <a:ln w="12700">
            <a:solidFill>
              <a:schemeClr val="tx1"/>
            </a:solidFill>
          </a:ln>
        </p:spPr>
      </p:pic>
    </p:spTree>
    <p:extLst>
      <p:ext uri="{BB962C8B-B14F-4D97-AF65-F5344CB8AC3E}">
        <p14:creationId xmlns:p14="http://schemas.microsoft.com/office/powerpoint/2010/main" val="3266089062"/>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8" name="Rectangle 2"/>
          <p:cNvSpPr>
            <a:spLocks noChangeArrowheads="1"/>
          </p:cNvSpPr>
          <p:nvPr/>
        </p:nvSpPr>
        <p:spPr bwMode="auto">
          <a:xfrm>
            <a:off x="4538663" y="1169989"/>
            <a:ext cx="4889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zh-TW" sz="1200">
                <a:latin typeface="細明體" panose="02020509000000000000" pitchFamily="49" charset="-120"/>
                <a:ea typeface="細明體" panose="02020509000000000000" pitchFamily="49" charset="-120"/>
                <a:cs typeface="Arial Unicode MS" pitchFamily="34" charset="-120"/>
              </a:rPr>
              <a:t>    </a:t>
            </a:r>
            <a:endParaRPr lang="en-US" altLang="zh-TW">
              <a:ea typeface="細明體" panose="02020509000000000000" pitchFamily="49" charset="-120"/>
              <a:cs typeface="Arial Unicode MS" pitchFamily="34" charset="-120"/>
            </a:endParaRPr>
          </a:p>
        </p:txBody>
      </p:sp>
      <p:sp>
        <p:nvSpPr>
          <p:cNvPr id="531459" name="Rectangle 3"/>
          <p:cNvSpPr>
            <a:spLocks noChangeArrowheads="1"/>
          </p:cNvSpPr>
          <p:nvPr/>
        </p:nvSpPr>
        <p:spPr bwMode="auto">
          <a:xfrm>
            <a:off x="1524001" y="2429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zh-TW" altLang="en-US"/>
          </a:p>
        </p:txBody>
      </p:sp>
      <p:graphicFrame>
        <p:nvGraphicFramePr>
          <p:cNvPr id="531460" name="Object 4"/>
          <p:cNvGraphicFramePr>
            <a:graphicFrameLocks noChangeAspect="1"/>
          </p:cNvGraphicFramePr>
          <p:nvPr>
            <p:extLst>
              <p:ext uri="{D42A27DB-BD31-4B8C-83A1-F6EECF244321}">
                <p14:modId xmlns:p14="http://schemas.microsoft.com/office/powerpoint/2010/main" val="3830747274"/>
              </p:ext>
            </p:extLst>
          </p:nvPr>
        </p:nvGraphicFramePr>
        <p:xfrm>
          <a:off x="2136220" y="4166262"/>
          <a:ext cx="5293836" cy="2424557"/>
        </p:xfrm>
        <a:graphic>
          <a:graphicData uri="http://schemas.openxmlformats.org/presentationml/2006/ole">
            <mc:AlternateContent xmlns:mc="http://schemas.openxmlformats.org/markup-compatibility/2006">
              <mc:Choice xmlns:v="urn:schemas-microsoft-com:vml" Requires="v">
                <p:oleObj name="PhotoImpact" r:id="rId3" imgW="5775840" imgH="2666880" progId="PI3.Image">
                  <p:embed/>
                </p:oleObj>
              </mc:Choice>
              <mc:Fallback>
                <p:oleObj name="PhotoImpact" r:id="rId3" imgW="5775840" imgH="2666880" progId="PI3.Image">
                  <p:embed/>
                  <p:pic>
                    <p:nvPicPr>
                      <p:cNvPr id="531460" name="Object 4"/>
                      <p:cNvPicPr>
                        <a:picLocks noChangeAspect="1" noChangeArrowheads="1"/>
                      </p:cNvPicPr>
                      <p:nvPr/>
                    </p:nvPicPr>
                    <p:blipFill>
                      <a:blip r:embed="rId4"/>
                      <a:srcRect/>
                      <a:stretch>
                        <a:fillRect/>
                      </a:stretch>
                    </p:blipFill>
                    <p:spPr bwMode="auto">
                      <a:xfrm>
                        <a:off x="2136220" y="4166262"/>
                        <a:ext cx="5293836" cy="2424557"/>
                      </a:xfrm>
                      <a:prstGeom prst="rect">
                        <a:avLst/>
                      </a:prstGeom>
                      <a:noFill/>
                      <a:ln w="9525">
                        <a:solidFill>
                          <a:schemeClr val="tx1"/>
                        </a:solidFill>
                        <a:miter lim="800000"/>
                        <a:headEnd/>
                        <a:tailEnd/>
                      </a:ln>
                    </p:spPr>
                  </p:pic>
                </p:oleObj>
              </mc:Fallback>
            </mc:AlternateContent>
          </a:graphicData>
        </a:graphic>
      </p:graphicFrame>
      <p:sp>
        <p:nvSpPr>
          <p:cNvPr id="531461" name="Text Box 5"/>
          <p:cNvSpPr txBox="1">
            <a:spLocks noChangeArrowheads="1"/>
          </p:cNvSpPr>
          <p:nvPr/>
        </p:nvSpPr>
        <p:spPr bwMode="auto">
          <a:xfrm>
            <a:off x="415747" y="743249"/>
            <a:ext cx="11353800" cy="332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hangingPunct="0">
              <a:lnSpc>
                <a:spcPts val="3600"/>
              </a:lnSpc>
            </a:pPr>
            <a:r>
              <a:rPr lang="en-US" altLang="zh-TW" sz="2800" dirty="0">
                <a:solidFill>
                  <a:srgbClr val="000066"/>
                </a:solidFill>
                <a:latin typeface="華康中圓體" panose="020F0509000000000000" pitchFamily="49" charset="-120"/>
                <a:ea typeface="華康中圓體" panose="020F0509000000000000" pitchFamily="49" charset="-120"/>
              </a:rPr>
              <a:t>1996</a:t>
            </a:r>
            <a:r>
              <a:rPr lang="zh-TW" altLang="en-US" sz="2800" dirty="0">
                <a:solidFill>
                  <a:srgbClr val="000066"/>
                </a:solidFill>
                <a:latin typeface="華康中圓體" panose="020F0509000000000000" pitchFamily="49" charset="-120"/>
                <a:ea typeface="華康中圓體" panose="020F0509000000000000" pitchFamily="49" charset="-120"/>
              </a:rPr>
              <a:t>年台南縣自然史教育館於高雄大岡山石灰岩礦場發掘數件古人類化石。研究人員將牙齒化石與相伴出土的動物頭骨化石送交國外做同位素碳十四年代測定，結果証明是古人類牙齒，年代為新石器時代。</a:t>
            </a:r>
            <a:r>
              <a:rPr lang="en-US" altLang="zh-TW" sz="2800" dirty="0">
                <a:solidFill>
                  <a:srgbClr val="000066"/>
                </a:solidFill>
                <a:latin typeface="華康中圓體" panose="020F0509000000000000" pitchFamily="49" charset="-120"/>
                <a:ea typeface="華康中圓體" panose="020F0509000000000000" pitchFamily="49" charset="-120"/>
              </a:rPr>
              <a:t>1999</a:t>
            </a:r>
            <a:r>
              <a:rPr lang="zh-TW" altLang="en-US" sz="2800" dirty="0">
                <a:solidFill>
                  <a:srgbClr val="000066"/>
                </a:solidFill>
                <a:latin typeface="華康中圓體" panose="020F0509000000000000" pitchFamily="49" charset="-120"/>
                <a:ea typeface="華康中圓體" panose="020F0509000000000000" pitchFamily="49" charset="-120"/>
              </a:rPr>
              <a:t>年日本學者馬場悠男和大塚裕之教授，觀察台南收藏家化石達人</a:t>
            </a:r>
            <a:r>
              <a:rPr lang="zh-TW" altLang="zh-TW" sz="2800" dirty="0">
                <a:solidFill>
                  <a:srgbClr val="000066"/>
                </a:solidFill>
                <a:latin typeface="華康中圓體" panose="020F0509000000000000" pitchFamily="49" charset="-120"/>
                <a:ea typeface="華康中圓體" panose="020F0509000000000000" pitchFamily="49" charset="-120"/>
              </a:rPr>
              <a:t>王良傑</a:t>
            </a:r>
            <a:r>
              <a:rPr lang="zh-TW" altLang="en-US" sz="2800" dirty="0">
                <a:solidFill>
                  <a:srgbClr val="000066"/>
                </a:solidFill>
                <a:latin typeface="華康中圓體" panose="020F0509000000000000" pitchFamily="49" charset="-120"/>
                <a:ea typeface="華康中圓體" panose="020F0509000000000000" pitchFamily="49" charset="-120"/>
              </a:rPr>
              <a:t>老師三顆牙齒化石，其中一顆的大臼齒採自台南市左鎮菜寮溪，另一件則出自高雄市大岡山，據兩位專家們研判這兩件化石的年代推測在兩萬年至五萬年前，考古學家將此出土的古人類化石命名為</a:t>
            </a:r>
            <a:r>
              <a:rPr lang="zh-TW" altLang="zh-TW" sz="2800" dirty="0">
                <a:solidFill>
                  <a:srgbClr val="000066"/>
                </a:solidFill>
                <a:latin typeface="華康中圓體" panose="020F0509000000000000" pitchFamily="49" charset="-120"/>
                <a:ea typeface="華康中圓體" panose="020F0509000000000000" pitchFamily="49" charset="-120"/>
              </a:rPr>
              <a:t>「</a:t>
            </a:r>
            <a:r>
              <a:rPr lang="zh-TW" altLang="en-US" sz="2800" dirty="0">
                <a:solidFill>
                  <a:srgbClr val="000066"/>
                </a:solidFill>
                <a:latin typeface="華康中圓體" panose="020F0509000000000000" pitchFamily="49" charset="-120"/>
                <a:ea typeface="華康中圓體" panose="020F0509000000000000" pitchFamily="49" charset="-120"/>
              </a:rPr>
              <a:t>大岡山人</a:t>
            </a:r>
            <a:r>
              <a:rPr lang="zh-TW" altLang="zh-TW" sz="2800" dirty="0">
                <a:solidFill>
                  <a:srgbClr val="000066"/>
                </a:solidFill>
                <a:latin typeface="華康中圓體" panose="020F0509000000000000" pitchFamily="49" charset="-120"/>
                <a:ea typeface="華康中圓體" panose="020F0509000000000000" pitchFamily="49" charset="-120"/>
              </a:rPr>
              <a:t>」</a:t>
            </a:r>
            <a:r>
              <a:rPr lang="zh-TW" altLang="en-US" sz="2800" dirty="0">
                <a:solidFill>
                  <a:srgbClr val="000066"/>
                </a:solidFill>
                <a:latin typeface="華康中圓體" panose="020F0509000000000000" pitchFamily="49" charset="-120"/>
                <a:ea typeface="華康中圓體" panose="020F0509000000000000" pitchFamily="49" charset="-120"/>
              </a:rPr>
              <a:t>。</a:t>
            </a:r>
          </a:p>
        </p:txBody>
      </p:sp>
      <p:sp>
        <p:nvSpPr>
          <p:cNvPr id="531462" name="Rectangle 6"/>
          <p:cNvSpPr>
            <a:spLocks noGrp="1" noChangeArrowheads="1"/>
          </p:cNvSpPr>
          <p:nvPr>
            <p:ph type="title"/>
          </p:nvPr>
        </p:nvSpPr>
        <p:spPr>
          <a:xfrm>
            <a:off x="2010622" y="132064"/>
            <a:ext cx="8591550" cy="908050"/>
          </a:xfrm>
        </p:spPr>
        <p:txBody>
          <a:bodyPr>
            <a:normAutofit/>
          </a:bodyPr>
          <a:lstStyle/>
          <a:p>
            <a:pPr algn="ctr"/>
            <a:r>
              <a:rPr lang="zh-TW" altLang="en-US" sz="3600" dirty="0">
                <a:solidFill>
                  <a:srgbClr val="A50021"/>
                </a:solidFill>
                <a:latin typeface="華康中特圓體" panose="020F0809000000000000" pitchFamily="49" charset="-120"/>
                <a:ea typeface="華康中特圓體" panose="020F0809000000000000" pitchFamily="49" charset="-120"/>
              </a:rPr>
              <a:t>高雄大岡山人年代可能早到五萬年前</a:t>
            </a:r>
          </a:p>
        </p:txBody>
      </p:sp>
      <p:sp>
        <p:nvSpPr>
          <p:cNvPr id="2" name="矩形 1"/>
          <p:cNvSpPr/>
          <p:nvPr/>
        </p:nvSpPr>
        <p:spPr>
          <a:xfrm>
            <a:off x="7567909" y="4190162"/>
            <a:ext cx="3651074" cy="2400657"/>
          </a:xfrm>
          <a:prstGeom prst="rect">
            <a:avLst/>
          </a:prstGeom>
        </p:spPr>
        <p:txBody>
          <a:bodyPr wrap="square">
            <a:spAutoFit/>
          </a:bodyPr>
          <a:lstStyle/>
          <a:p>
            <a:pPr algn="just" hangingPunct="0">
              <a:lnSpc>
                <a:spcPts val="3600"/>
              </a:lnSpc>
            </a:pPr>
            <a:r>
              <a:rPr lang="zh-TW" altLang="en-US" sz="2800" b="1" dirty="0">
                <a:solidFill>
                  <a:srgbClr val="3333FF"/>
                </a:solidFill>
                <a:latin typeface="華康標楷體" panose="03000509000000000000" pitchFamily="65" charset="-120"/>
                <a:ea typeface="華康標楷體" panose="03000509000000000000" pitchFamily="65" charset="-120"/>
              </a:rPr>
              <a:t>不同牙齒形狀的比較。</a:t>
            </a:r>
            <a:r>
              <a:rPr lang="en-US" altLang="zh-TW" sz="2800" b="1" dirty="0">
                <a:solidFill>
                  <a:srgbClr val="3333FF"/>
                </a:solidFill>
                <a:latin typeface="Yu Gothic UI" panose="020B0500000000000000" pitchFamily="34" charset="-128"/>
                <a:ea typeface="Yu Gothic UI" panose="020B0500000000000000" pitchFamily="34" charset="-128"/>
              </a:rPr>
              <a:t>A, B, C</a:t>
            </a:r>
            <a:r>
              <a:rPr lang="zh-TW" altLang="en-US" sz="2800" b="1" dirty="0">
                <a:solidFill>
                  <a:srgbClr val="3333FF"/>
                </a:solidFill>
                <a:latin typeface="Yu Gothic UI" panose="020B0500000000000000" pitchFamily="34" charset="-128"/>
                <a:ea typeface="Yu Gothic UI" panose="020B0500000000000000" pitchFamily="34" charset="-128"/>
              </a:rPr>
              <a:t>：王良傑的三顆牙齒化石；</a:t>
            </a:r>
            <a:r>
              <a:rPr lang="en-US" altLang="zh-TW" sz="2800" b="1" dirty="0">
                <a:solidFill>
                  <a:srgbClr val="3333FF"/>
                </a:solidFill>
                <a:latin typeface="Yu Gothic UI" panose="020B0500000000000000" pitchFamily="34" charset="-128"/>
                <a:ea typeface="Yu Gothic UI" panose="020B0500000000000000" pitchFamily="34" charset="-128"/>
              </a:rPr>
              <a:t>D</a:t>
            </a:r>
            <a:r>
              <a:rPr lang="zh-TW" altLang="en-US" sz="2800" b="1" dirty="0">
                <a:solidFill>
                  <a:srgbClr val="3333FF"/>
                </a:solidFill>
                <a:latin typeface="Yu Gothic UI" panose="020B0500000000000000" pitchFamily="34" charset="-128"/>
                <a:ea typeface="Yu Gothic UI" panose="020B0500000000000000" pitchFamily="34" charset="-128"/>
              </a:rPr>
              <a:t>：</a:t>
            </a:r>
            <a:r>
              <a:rPr lang="zh-TW" altLang="en-US" sz="2800" b="1" dirty="0">
                <a:solidFill>
                  <a:srgbClr val="3333FF"/>
                </a:solidFill>
                <a:latin typeface="華康標楷體" panose="03000509000000000000" pitchFamily="65" charset="-120"/>
                <a:ea typeface="華康標楷體" panose="03000509000000000000" pitchFamily="65" charset="-120"/>
              </a:rPr>
              <a:t>左鎮人牙齒化石；</a:t>
            </a:r>
            <a:r>
              <a:rPr lang="en-US" altLang="zh-TW" sz="2800" b="1" dirty="0">
                <a:solidFill>
                  <a:srgbClr val="3333FF"/>
                </a:solidFill>
                <a:latin typeface="Yu Gothic Medium" panose="020B0500000000000000" pitchFamily="34" charset="-128"/>
                <a:ea typeface="Yu Gothic Medium" panose="020B0500000000000000" pitchFamily="34" charset="-128"/>
              </a:rPr>
              <a:t>E:</a:t>
            </a:r>
            <a:r>
              <a:rPr lang="en-US" altLang="zh-TW" sz="2800" b="1" dirty="0">
                <a:solidFill>
                  <a:srgbClr val="3333FF"/>
                </a:solidFill>
                <a:latin typeface="華康標楷體" panose="03000509000000000000" pitchFamily="65" charset="-120"/>
                <a:ea typeface="華康標楷體" panose="03000509000000000000" pitchFamily="65" charset="-120"/>
              </a:rPr>
              <a:t> </a:t>
            </a:r>
            <a:r>
              <a:rPr lang="zh-TW" altLang="en-US" sz="2800" b="1" dirty="0">
                <a:solidFill>
                  <a:srgbClr val="3333FF"/>
                </a:solidFill>
                <a:latin typeface="華康標楷體" panose="03000509000000000000" pitchFamily="65" charset="-120"/>
                <a:ea typeface="華康標楷體" panose="03000509000000000000" pitchFamily="65" charset="-120"/>
              </a:rPr>
              <a:t>近代人牙齒。</a:t>
            </a:r>
          </a:p>
        </p:txBody>
      </p:sp>
    </p:spTree>
    <p:extLst>
      <p:ext uri="{BB962C8B-B14F-4D97-AF65-F5344CB8AC3E}">
        <p14:creationId xmlns:p14="http://schemas.microsoft.com/office/powerpoint/2010/main" val="1549372757"/>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727102" y="234041"/>
            <a:ext cx="3877985" cy="646331"/>
          </a:xfrm>
          <a:prstGeom prst="rect">
            <a:avLst/>
          </a:prstGeom>
        </p:spPr>
        <p:txBody>
          <a:bodyPr wrap="none">
            <a:spAutoFit/>
          </a:bodyPr>
          <a:lstStyle/>
          <a:p>
            <a:pPr>
              <a:spcAft>
                <a:spcPts val="0"/>
              </a:spcAft>
            </a:pPr>
            <a:r>
              <a:rPr lang="zh-TW" altLang="zh-TW" sz="3600" kern="100" dirty="0">
                <a:solidFill>
                  <a:srgbClr val="A50021"/>
                </a:solidFill>
                <a:latin typeface="華康中特圓體" panose="020F0809000000000000" pitchFamily="49" charset="-120"/>
                <a:ea typeface="華康中特圓體" panose="020F0809000000000000" pitchFamily="49" charset="-120"/>
                <a:cs typeface="Times New Roman" panose="02020603050405020304" pitchFamily="18" charset="0"/>
              </a:rPr>
              <a:t>姆大陸的太陽帝國</a:t>
            </a:r>
          </a:p>
        </p:txBody>
      </p:sp>
      <p:sp>
        <p:nvSpPr>
          <p:cNvPr id="3" name="矩形 2"/>
          <p:cNvSpPr/>
          <p:nvPr/>
        </p:nvSpPr>
        <p:spPr>
          <a:xfrm>
            <a:off x="8310282" y="234041"/>
            <a:ext cx="3881718" cy="6555641"/>
          </a:xfrm>
          <a:prstGeom prst="rect">
            <a:avLst/>
          </a:prstGeom>
        </p:spPr>
        <p:txBody>
          <a:bodyPr wrap="square">
            <a:spAutoFit/>
          </a:bodyPr>
          <a:lstStyle/>
          <a:p>
            <a:pPr hangingPunct="0">
              <a:spcAft>
                <a:spcPts val="0"/>
              </a:spcAft>
            </a:pPr>
            <a:r>
              <a:rPr lang="zh-TW" altLang="zh-TW" sz="2800" kern="100" dirty="0">
                <a:latin typeface="華康中圓體" panose="020F0509000000000000" pitchFamily="49" charset="-120"/>
                <a:ea typeface="華康中圓體" panose="020F0509000000000000" pitchFamily="49" charset="-120"/>
                <a:cs typeface="Times New Roman" panose="02020603050405020304" pitchFamily="18" charset="0"/>
              </a:rPr>
              <a:t>根據《消失的姆大陸》一書的敘述：久遠以前，太平洋中有一個姆大陸，其上有一個高度文明的帝國，稱為「太陽帝國」，就是人類文明的母國，其人民稱為「姆人」，</a:t>
            </a:r>
            <a:r>
              <a:rPr lang="zh-TW" altLang="en-US" sz="2800" kern="100" dirty="0">
                <a:latin typeface="華康中圓體" panose="020F0509000000000000" pitchFamily="49" charset="-120"/>
                <a:ea typeface="華康中圓體" panose="020F0509000000000000" pitchFamily="49" charset="-120"/>
                <a:cs typeface="Times New Roman" panose="02020603050405020304" pitchFamily="18" charset="0"/>
              </a:rPr>
              <a:t>其</a:t>
            </a:r>
            <a:r>
              <a:rPr lang="zh-TW" altLang="zh-TW" sz="2800" kern="100" dirty="0">
                <a:latin typeface="華康中圓體" panose="020F0509000000000000" pitchFamily="49" charset="-120"/>
                <a:ea typeface="華康中圓體" panose="020F0509000000000000" pitchFamily="49" charset="-120"/>
                <a:cs typeface="Times New Roman" panose="02020603050405020304" pitchFamily="18" charset="0"/>
              </a:rPr>
              <a:t>文明稱為「姆文明」；姆文明之始至少要回溯到五萬年以前。太陽帝國擁有巨大神殿和七座美麗都市，人們在燦爛耀眼的太陽下過著自由自在的生活。</a:t>
            </a:r>
          </a:p>
        </p:txBody>
      </p:sp>
      <p:pic>
        <p:nvPicPr>
          <p:cNvPr id="6" name="圖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259" y="1094266"/>
            <a:ext cx="8009177" cy="4835190"/>
          </a:xfrm>
          <a:prstGeom prst="rect">
            <a:avLst/>
          </a:prstGeom>
        </p:spPr>
      </p:pic>
      <p:sp>
        <p:nvSpPr>
          <p:cNvPr id="7" name="矩形 6"/>
          <p:cNvSpPr/>
          <p:nvPr/>
        </p:nvSpPr>
        <p:spPr>
          <a:xfrm>
            <a:off x="1407469" y="5929456"/>
            <a:ext cx="5570756" cy="523220"/>
          </a:xfrm>
          <a:prstGeom prst="rect">
            <a:avLst/>
          </a:prstGeom>
        </p:spPr>
        <p:txBody>
          <a:bodyPr wrap="none">
            <a:spAutoFit/>
          </a:bodyPr>
          <a:lstStyle/>
          <a:p>
            <a:r>
              <a:rPr lang="zh-TW" altLang="en-US" sz="2800" b="1" dirty="0">
                <a:solidFill>
                  <a:srgbClr val="3333FF"/>
                </a:solidFill>
                <a:latin typeface="華康標楷體" panose="03000509000000000000" pitchFamily="65" charset="-120"/>
                <a:ea typeface="華康標楷體" panose="03000509000000000000" pitchFamily="65" charset="-120"/>
              </a:rPr>
              <a:t>邱吉沃德的姆大陸與南島語族地圖</a:t>
            </a:r>
          </a:p>
        </p:txBody>
      </p:sp>
    </p:spTree>
    <p:extLst>
      <p:ext uri="{BB962C8B-B14F-4D97-AF65-F5344CB8AC3E}">
        <p14:creationId xmlns:p14="http://schemas.microsoft.com/office/powerpoint/2010/main" val="3332151373"/>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7034130" y="1443841"/>
            <a:ext cx="4037216" cy="3970318"/>
          </a:xfrm>
          <a:prstGeom prst="rect">
            <a:avLst/>
          </a:prstGeom>
        </p:spPr>
        <p:txBody>
          <a:bodyPr wrap="square">
            <a:spAutoFit/>
          </a:bodyPr>
          <a:lstStyle/>
          <a:p>
            <a:pPr algn="just" hangingPunct="0"/>
            <a:r>
              <a:rPr lang="en-US" altLang="zh-TW"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1998</a:t>
            </a:r>
            <a:r>
              <a:rPr lang="zh-TW" altLang="en-US" sz="2800" dirty="0">
                <a:solidFill>
                  <a:srgbClr val="000066"/>
                </a:solidFill>
                <a:latin typeface="Arial" panose="020B0604020202020204" pitchFamily="34" charset="0"/>
                <a:ea typeface="華康中圓體" panose="020F0509000000000000" pitchFamily="49" charset="-120"/>
                <a:cs typeface="Arial" panose="020B0604020202020204" pitchFamily="34" charset="0"/>
              </a:rPr>
              <a:t>年</a:t>
            </a:r>
            <a:r>
              <a:rPr lang="zh-TW" altLang="zh-TW" sz="2800" dirty="0">
                <a:solidFill>
                  <a:srgbClr val="000066"/>
                </a:solidFill>
                <a:latin typeface="華康中圓體" panose="020F0509000000000000" pitchFamily="49" charset="-120"/>
                <a:ea typeface="華康中圓體" panose="020F0509000000000000" pitchFamily="49" charset="-120"/>
              </a:rPr>
              <a:t>漁民在台灣</a:t>
            </a:r>
            <a:r>
              <a:rPr lang="zh-TW" altLang="en-US" sz="2800" dirty="0">
                <a:solidFill>
                  <a:srgbClr val="000066"/>
                </a:solidFill>
                <a:latin typeface="華康中圓體" panose="020F0509000000000000" pitchFamily="49" charset="-120"/>
                <a:ea typeface="華康中圓體" panose="020F0509000000000000" pitchFamily="49" charset="-120"/>
              </a:rPr>
              <a:t>澎湖海溝</a:t>
            </a:r>
            <a:r>
              <a:rPr lang="zh-TW" altLang="zh-TW" sz="2800" dirty="0">
                <a:solidFill>
                  <a:srgbClr val="000066"/>
                </a:solidFill>
                <a:latin typeface="華康中圓體" panose="020F0509000000000000" pitchFamily="49" charset="-120"/>
                <a:ea typeface="華康中圓體" panose="020F0509000000000000" pitchFamily="49" charset="-120"/>
              </a:rPr>
              <a:t>撈獲</a:t>
            </a:r>
            <a:r>
              <a:rPr lang="zh-TW" altLang="en-US" sz="2800" dirty="0">
                <a:solidFill>
                  <a:srgbClr val="000066"/>
                </a:solidFill>
                <a:latin typeface="華康中圓體" panose="020F0509000000000000" pitchFamily="49" charset="-120"/>
                <a:ea typeface="華康中圓體" panose="020F0509000000000000" pitchFamily="49" charset="-120"/>
              </a:rPr>
              <a:t>一些人類的上肢骨和小腿骨化石，以及各種動物化石。根據澎湖海溝動物群化石之組合推測，年代</a:t>
            </a:r>
            <a:r>
              <a:rPr lang="zh-TW" altLang="zh-TW" sz="2800" dirty="0">
                <a:solidFill>
                  <a:srgbClr val="000066"/>
                </a:solidFill>
                <a:latin typeface="華康中圓體" panose="020F0509000000000000" pitchFamily="49" charset="-120"/>
                <a:ea typeface="華康中圓體" panose="020F0509000000000000" pitchFamily="49" charset="-120"/>
              </a:rPr>
              <a:t>大約在</a:t>
            </a:r>
            <a:r>
              <a:rPr lang="zh-TW" altLang="en-US" sz="2800" dirty="0">
                <a:solidFill>
                  <a:srgbClr val="000066"/>
                </a:solidFill>
                <a:latin typeface="華康中圓體" panose="020F0509000000000000" pitchFamily="49" charset="-120"/>
                <a:ea typeface="華康中圓體" panose="020F0509000000000000" pitchFamily="49" charset="-120"/>
              </a:rPr>
              <a:t>距今一萬年至四萬年前，</a:t>
            </a:r>
            <a:r>
              <a:rPr lang="zh-TW" altLang="zh-TW" sz="2800" dirty="0">
                <a:solidFill>
                  <a:srgbClr val="000066"/>
                </a:solidFill>
                <a:latin typeface="華康中圓體" panose="020F0509000000000000" pitchFamily="49" charset="-120"/>
                <a:ea typeface="華康中圓體" panose="020F0509000000000000" pitchFamily="49" charset="-120"/>
              </a:rPr>
              <a:t>考古學家稱為「台灣陸橋人」。</a:t>
            </a:r>
            <a:endParaRPr lang="en-US" altLang="zh-TW" sz="2800" dirty="0">
              <a:solidFill>
                <a:srgbClr val="000066"/>
              </a:solidFill>
              <a:latin typeface="華康中圓體" panose="020F0509000000000000" pitchFamily="49" charset="-120"/>
              <a:ea typeface="華康中圓體" panose="020F0509000000000000" pitchFamily="49" charset="-120"/>
            </a:endParaRPr>
          </a:p>
        </p:txBody>
      </p:sp>
      <p:sp>
        <p:nvSpPr>
          <p:cNvPr id="8" name="矩形 7"/>
          <p:cNvSpPr/>
          <p:nvPr/>
        </p:nvSpPr>
        <p:spPr>
          <a:xfrm>
            <a:off x="1568342" y="5321284"/>
            <a:ext cx="5022450" cy="954107"/>
          </a:xfrm>
          <a:prstGeom prst="rect">
            <a:avLst/>
          </a:prstGeom>
        </p:spPr>
        <p:txBody>
          <a:bodyPr wrap="square">
            <a:spAutoFit/>
          </a:bodyPr>
          <a:lstStyle/>
          <a:p>
            <a:pPr algn="just"/>
            <a:r>
              <a:rPr lang="zh-TW" altLang="en-US" sz="2800" b="1" dirty="0">
                <a:solidFill>
                  <a:srgbClr val="322ED2"/>
                </a:solidFill>
                <a:latin typeface="華康標楷體" panose="03000509000000000000" pitchFamily="65" charset="-120"/>
                <a:ea typeface="華康標楷體" panose="03000509000000000000" pitchFamily="65" charset="-120"/>
              </a:rPr>
              <a:t>在台灣澎湖海溝撈獲台灣陸橋人肢骨化石。</a:t>
            </a:r>
          </a:p>
        </p:txBody>
      </p:sp>
      <p:sp>
        <p:nvSpPr>
          <p:cNvPr id="2" name="矩形 1"/>
          <p:cNvSpPr/>
          <p:nvPr/>
        </p:nvSpPr>
        <p:spPr>
          <a:xfrm>
            <a:off x="2772013" y="797510"/>
            <a:ext cx="6647974" cy="646331"/>
          </a:xfrm>
          <a:prstGeom prst="rect">
            <a:avLst/>
          </a:prstGeom>
        </p:spPr>
        <p:txBody>
          <a:bodyPr wrap="none">
            <a:spAutoFit/>
          </a:bodyPr>
          <a:lstStyle/>
          <a:p>
            <a:r>
              <a:rPr lang="zh-TW" altLang="zh-TW" sz="3600" dirty="0">
                <a:solidFill>
                  <a:srgbClr val="A50021"/>
                </a:solidFill>
                <a:latin typeface="華康中特圓體" panose="020F0809000000000000" pitchFamily="49" charset="-120"/>
                <a:ea typeface="華康中特圓體" panose="020F0809000000000000" pitchFamily="49" charset="-120"/>
              </a:rPr>
              <a:t>台灣陸橋人</a:t>
            </a:r>
            <a:r>
              <a:rPr lang="zh-TW" altLang="en-US" sz="3600" dirty="0">
                <a:solidFill>
                  <a:srgbClr val="A50021"/>
                </a:solidFill>
                <a:latin typeface="華康中特圓體" panose="020F0809000000000000" pitchFamily="49" charset="-120"/>
                <a:ea typeface="華康中特圓體" panose="020F0809000000000000" pitchFamily="49" charset="-120"/>
              </a:rPr>
              <a:t>的年代可達四萬年前</a:t>
            </a:r>
          </a:p>
        </p:txBody>
      </p:sp>
      <p:pic>
        <p:nvPicPr>
          <p:cNvPr id="3" name="圖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68342" y="1536716"/>
            <a:ext cx="5286030" cy="3784568"/>
          </a:xfrm>
          <a:prstGeom prst="rect">
            <a:avLst/>
          </a:prstGeom>
          <a:ln w="12700">
            <a:solidFill>
              <a:schemeClr val="tx1"/>
            </a:solidFill>
          </a:ln>
        </p:spPr>
      </p:pic>
    </p:spTree>
    <p:extLst>
      <p:ext uri="{BB962C8B-B14F-4D97-AF65-F5344CB8AC3E}">
        <p14:creationId xmlns:p14="http://schemas.microsoft.com/office/powerpoint/2010/main" val="213176833"/>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163116" y="2299675"/>
            <a:ext cx="4661901" cy="3785652"/>
          </a:xfrm>
          <a:prstGeom prst="rect">
            <a:avLst/>
          </a:prstGeom>
        </p:spPr>
        <p:txBody>
          <a:bodyPr wrap="square">
            <a:spAutoFit/>
          </a:bodyPr>
          <a:lstStyle/>
          <a:p>
            <a:pPr algn="just" hangingPunct="0">
              <a:lnSpc>
                <a:spcPts val="3600"/>
              </a:lnSpc>
            </a:pPr>
            <a:r>
              <a:rPr lang="zh-TW" altLang="zh-TW" sz="2800" kern="100" dirty="0">
                <a:solidFill>
                  <a:srgbClr val="000066"/>
                </a:solidFill>
                <a:latin typeface="Arial" panose="020B0604020202020204" pitchFamily="34" charset="0"/>
                <a:ea typeface="華康中圓體" panose="020F0509000000000000" pitchFamily="49" charset="-120"/>
                <a:cs typeface="Arial" panose="020B0604020202020204" pitchFamily="34" charset="0"/>
              </a:rPr>
              <a:t>日</a:t>
            </a:r>
            <a:r>
              <a:rPr lang="zh-TW" altLang="en-US" sz="2800" kern="100" dirty="0">
                <a:solidFill>
                  <a:srgbClr val="000066"/>
                </a:solidFill>
                <a:latin typeface="Arial" panose="020B0604020202020204" pitchFamily="34" charset="0"/>
                <a:ea typeface="華康中圓體" panose="020F0509000000000000" pitchFamily="49" charset="-120"/>
                <a:cs typeface="Arial" panose="020B0604020202020204" pitchFamily="34" charset="0"/>
              </a:rPr>
              <a:t>治</a:t>
            </a:r>
            <a:r>
              <a:rPr lang="zh-TW" altLang="zh-TW" sz="2800" kern="100" dirty="0">
                <a:solidFill>
                  <a:srgbClr val="000066"/>
                </a:solidFill>
                <a:latin typeface="Arial" panose="020B0604020202020204" pitchFamily="34" charset="0"/>
                <a:ea typeface="華康中圓體" panose="020F0509000000000000" pitchFamily="49" charset="-120"/>
                <a:cs typeface="Arial" panose="020B0604020202020204" pitchFamily="34" charset="0"/>
              </a:rPr>
              <a:t>時代</a:t>
            </a:r>
            <a:r>
              <a:rPr lang="en-US" altLang="zh-TW" sz="2800" kern="100" dirty="0">
                <a:solidFill>
                  <a:srgbClr val="000066"/>
                </a:solidFill>
                <a:latin typeface="Arial" panose="020B0604020202020204" pitchFamily="34" charset="0"/>
                <a:ea typeface="華康中圓體" panose="020F0509000000000000" pitchFamily="49" charset="-120"/>
                <a:cs typeface="Arial" panose="020B0604020202020204" pitchFamily="34" charset="0"/>
              </a:rPr>
              <a:t>1943</a:t>
            </a:r>
            <a:r>
              <a:rPr lang="zh-TW" altLang="zh-TW" sz="2800" kern="100" dirty="0">
                <a:solidFill>
                  <a:srgbClr val="000066"/>
                </a:solidFill>
                <a:latin typeface="Arial" panose="020B0604020202020204" pitchFamily="34" charset="0"/>
                <a:ea typeface="華康中圓體" panose="020F0509000000000000" pitchFamily="49" charset="-120"/>
                <a:cs typeface="Arial" panose="020B0604020202020204" pitchFamily="34" charset="0"/>
              </a:rPr>
              <a:t>至</a:t>
            </a:r>
            <a:r>
              <a:rPr lang="en-US" altLang="zh-TW" sz="2800" kern="100" dirty="0">
                <a:solidFill>
                  <a:srgbClr val="000066"/>
                </a:solidFill>
                <a:latin typeface="Arial" panose="020B0604020202020204" pitchFamily="34" charset="0"/>
                <a:ea typeface="華康中圓體" panose="020F0509000000000000" pitchFamily="49" charset="-120"/>
                <a:cs typeface="Arial" panose="020B0604020202020204" pitchFamily="34" charset="0"/>
              </a:rPr>
              <a:t>1949</a:t>
            </a:r>
            <a:r>
              <a:rPr lang="zh-TW" altLang="en-US" sz="2800" kern="100" dirty="0">
                <a:solidFill>
                  <a:srgbClr val="000066"/>
                </a:solidFill>
                <a:latin typeface="Arial" panose="020B0604020202020204" pitchFamily="34" charset="0"/>
                <a:ea typeface="華康中圓體" panose="020F0509000000000000" pitchFamily="49" charset="-120"/>
                <a:cs typeface="Arial" panose="020B0604020202020204" pitchFamily="34" charset="0"/>
              </a:rPr>
              <a:t>年</a:t>
            </a:r>
            <a:r>
              <a:rPr lang="zh-TW" altLang="zh-TW" sz="2800" kern="100" dirty="0">
                <a:solidFill>
                  <a:srgbClr val="000066"/>
                </a:solidFill>
                <a:latin typeface="Arial" panose="020B0604020202020204" pitchFamily="34" charset="0"/>
                <a:ea typeface="華康中圓體" panose="020F0509000000000000" pitchFamily="49" charset="-120"/>
                <a:cs typeface="Arial" panose="020B0604020202020204" pitchFamily="34" charset="0"/>
              </a:rPr>
              <a:t>夏</a:t>
            </a:r>
            <a:r>
              <a:rPr lang="zh-TW" altLang="en-US" sz="2800" kern="100" dirty="0">
                <a:solidFill>
                  <a:srgbClr val="000066"/>
                </a:solidFill>
                <a:latin typeface="Arial" panose="020B0604020202020204" pitchFamily="34" charset="0"/>
                <a:ea typeface="華康中圓體" panose="020F0509000000000000" pitchFamily="49" charset="-120"/>
                <a:cs typeface="Arial" panose="020B0604020202020204" pitchFamily="34" charset="0"/>
              </a:rPr>
              <a:t>，</a:t>
            </a:r>
            <a:r>
              <a:rPr lang="zh-TW" altLang="zh-TW" sz="2800" kern="100" dirty="0">
                <a:solidFill>
                  <a:srgbClr val="000066"/>
                </a:solidFill>
                <a:latin typeface="Arial" panose="020B0604020202020204" pitchFamily="34" charset="0"/>
                <a:ea typeface="華康中圓體" panose="020F0509000000000000" pitchFamily="49" charset="-120"/>
                <a:cs typeface="Arial" panose="020B0604020202020204" pitchFamily="34" charset="0"/>
              </a:rPr>
              <a:t>考古學</a:t>
            </a:r>
            <a:r>
              <a:rPr lang="zh-TW" altLang="en-US" sz="2800" kern="100" dirty="0">
                <a:solidFill>
                  <a:srgbClr val="000066"/>
                </a:solidFill>
                <a:latin typeface="Arial" panose="020B0604020202020204" pitchFamily="34" charset="0"/>
                <a:ea typeface="華康中圓體" panose="020F0509000000000000" pitchFamily="49" charset="-120"/>
                <a:cs typeface="Arial" panose="020B0604020202020204" pitchFamily="34" charset="0"/>
              </a:rPr>
              <a:t>者的</a:t>
            </a:r>
            <a:r>
              <a:rPr lang="zh-TW" altLang="zh-TW" sz="2800" kern="100" dirty="0">
                <a:solidFill>
                  <a:srgbClr val="000066"/>
                </a:solidFill>
                <a:latin typeface="Arial" panose="020B0604020202020204" pitchFamily="34" charset="0"/>
                <a:ea typeface="華康中圓體" panose="020F0509000000000000" pitchFamily="49" charset="-120"/>
                <a:cs typeface="Arial" panose="020B0604020202020204" pitchFamily="34" charset="0"/>
              </a:rPr>
              <a:t>調查成果</a:t>
            </a:r>
            <a:r>
              <a:rPr lang="zh-TW" altLang="en-US" sz="2800" kern="100" dirty="0">
                <a:solidFill>
                  <a:srgbClr val="000066"/>
                </a:solidFill>
                <a:latin typeface="Arial" panose="020B0604020202020204" pitchFamily="34" charset="0"/>
                <a:ea typeface="華康中圓體" panose="020F0509000000000000" pitchFamily="49" charset="-120"/>
                <a:cs typeface="Arial" panose="020B0604020202020204" pitchFamily="34" charset="0"/>
              </a:rPr>
              <a:t>，</a:t>
            </a:r>
            <a:r>
              <a:rPr lang="zh-TW" altLang="zh-TW" sz="2800" kern="100" dirty="0">
                <a:solidFill>
                  <a:srgbClr val="000066"/>
                </a:solidFill>
                <a:latin typeface="Arial" panose="020B0604020202020204" pitchFamily="34" charset="0"/>
                <a:ea typeface="華康中圓體" panose="020F0509000000000000" pitchFamily="49" charset="-120"/>
                <a:cs typeface="Arial" panose="020B0604020202020204" pitchFamily="34" charset="0"/>
              </a:rPr>
              <a:t>由考古研究發現台灣的先民</a:t>
            </a:r>
            <a:r>
              <a:rPr lang="zh-TW" altLang="zh-TW" sz="2800" dirty="0">
                <a:solidFill>
                  <a:srgbClr val="000066"/>
                </a:solidFill>
                <a:latin typeface="Arial" panose="020B0604020202020204" pitchFamily="34" charset="0"/>
                <a:ea typeface="華康細圓體" panose="020F0309000000000000" pitchFamily="49" charset="-120"/>
                <a:cs typeface="Arial" panose="020B0604020202020204" pitchFamily="34" charset="0"/>
              </a:rPr>
              <a:t>遺</a:t>
            </a:r>
            <a:r>
              <a:rPr lang="zh-TW" altLang="zh-TW" sz="2800" kern="100" dirty="0">
                <a:solidFill>
                  <a:srgbClr val="000066"/>
                </a:solidFill>
                <a:latin typeface="Arial" panose="020B0604020202020204" pitchFamily="34" charset="0"/>
                <a:ea typeface="華康中圓體" panose="020F0509000000000000" pitchFamily="49" charset="-120"/>
                <a:cs typeface="Arial" panose="020B0604020202020204" pitchFamily="34" charset="0"/>
              </a:rPr>
              <a:t>跡</a:t>
            </a:r>
            <a:r>
              <a:rPr lang="zh-TW" altLang="en-US" sz="2800" kern="100" dirty="0">
                <a:solidFill>
                  <a:srgbClr val="000066"/>
                </a:solidFill>
                <a:latin typeface="Arial" panose="020B0604020202020204" pitchFamily="34" charset="0"/>
                <a:ea typeface="華康中圓體" panose="020F0509000000000000" pitchFamily="49" charset="-120"/>
                <a:cs typeface="Arial" panose="020B0604020202020204" pitchFamily="34" charset="0"/>
              </a:rPr>
              <a:t>，</a:t>
            </a:r>
            <a:r>
              <a:rPr lang="zh-TW" altLang="zh-TW" sz="2800" kern="100" dirty="0">
                <a:solidFill>
                  <a:srgbClr val="000066"/>
                </a:solidFill>
                <a:latin typeface="Arial" panose="020B0604020202020204" pitchFamily="34" charset="0"/>
                <a:ea typeface="華康中圓體" panose="020F0509000000000000" pitchFamily="49" charset="-120"/>
                <a:cs typeface="Arial" panose="020B0604020202020204" pitchFamily="34" charset="0"/>
              </a:rPr>
              <a:t>可以從「台灣先史</a:t>
            </a:r>
            <a:r>
              <a:rPr lang="zh-TW" altLang="zh-TW" sz="2800" dirty="0">
                <a:solidFill>
                  <a:srgbClr val="000066"/>
                </a:solidFill>
                <a:latin typeface="Arial" panose="020B0604020202020204" pitchFamily="34" charset="0"/>
                <a:ea typeface="華康細圓體" panose="020F0309000000000000" pitchFamily="49" charset="-120"/>
                <a:cs typeface="Arial" panose="020B0604020202020204" pitchFamily="34" charset="0"/>
              </a:rPr>
              <a:t>遺</a:t>
            </a:r>
            <a:r>
              <a:rPr lang="zh-TW" altLang="zh-TW" sz="2800" kern="100" dirty="0">
                <a:solidFill>
                  <a:srgbClr val="000066"/>
                </a:solidFill>
                <a:latin typeface="Arial" panose="020B0604020202020204" pitchFamily="34" charset="0"/>
                <a:ea typeface="華康中圓體" panose="020F0509000000000000" pitchFamily="49" charset="-120"/>
                <a:cs typeface="Arial" panose="020B0604020202020204" pitchFamily="34" charset="0"/>
              </a:rPr>
              <a:t>跡分布圖」看出</a:t>
            </a:r>
            <a:r>
              <a:rPr lang="zh-TW" altLang="zh-TW" sz="2800" kern="100" dirty="0">
                <a:solidFill>
                  <a:srgbClr val="000066"/>
                </a:solidFill>
                <a:latin typeface="Arial" panose="020B0604020202020204" pitchFamily="34" charset="0"/>
                <a:ea typeface="華康細圓體" panose="020F0309000000000000" pitchFamily="49" charset="-120"/>
                <a:cs typeface="Arial" panose="020B0604020202020204" pitchFamily="34" charset="0"/>
              </a:rPr>
              <a:t>遺</a:t>
            </a:r>
            <a:r>
              <a:rPr lang="zh-TW" altLang="zh-TW" sz="2800" kern="100" dirty="0">
                <a:solidFill>
                  <a:srgbClr val="000066"/>
                </a:solidFill>
                <a:latin typeface="Arial" panose="020B0604020202020204" pitchFamily="34" charset="0"/>
                <a:ea typeface="華康中圓體" panose="020F0509000000000000" pitchFamily="49" charset="-120"/>
                <a:cs typeface="Arial" panose="020B0604020202020204" pitchFamily="34" charset="0"/>
              </a:rPr>
              <a:t>跡遍佈台灣的每個區域</a:t>
            </a:r>
            <a:r>
              <a:rPr lang="zh-TW" altLang="zh-TW" sz="2800" kern="1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。近</a:t>
            </a:r>
            <a:r>
              <a:rPr lang="zh-TW" altLang="en-US" sz="2800" kern="1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年</a:t>
            </a:r>
            <a:r>
              <a:rPr lang="zh-TW" altLang="zh-TW" sz="2800" kern="1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來發現更多的</a:t>
            </a:r>
            <a:r>
              <a:rPr lang="zh-TW" altLang="zh-TW" sz="2800" kern="100" dirty="0">
                <a:solidFill>
                  <a:srgbClr val="000066"/>
                </a:solidFill>
                <a:latin typeface="華康細圓體" panose="020F0309000000000000" pitchFamily="49" charset="-120"/>
                <a:ea typeface="華康細圓體" panose="020F0309000000000000" pitchFamily="49" charset="-120"/>
                <a:cs typeface="Times New Roman" panose="02020603050405020304" pitchFamily="18" charset="0"/>
              </a:rPr>
              <a:t>遺</a:t>
            </a:r>
            <a:r>
              <a:rPr lang="zh-TW" altLang="zh-TW" sz="2800" kern="1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址尚未列入</a:t>
            </a:r>
            <a:r>
              <a:rPr lang="zh-TW" altLang="en-US" sz="2800" kern="1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a:t>
            </a:r>
            <a:r>
              <a:rPr lang="zh-TW" altLang="zh-TW" sz="2800" kern="1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其中的貝塚也佔很大的比例。</a:t>
            </a:r>
            <a:endParaRPr lang="en-US" altLang="zh-TW" sz="2800" kern="1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endParaRPr>
          </a:p>
        </p:txBody>
      </p:sp>
      <p:sp>
        <p:nvSpPr>
          <p:cNvPr id="6" name="矩形 5"/>
          <p:cNvSpPr/>
          <p:nvPr/>
        </p:nvSpPr>
        <p:spPr>
          <a:xfrm>
            <a:off x="5575376" y="926103"/>
            <a:ext cx="5561013" cy="1200329"/>
          </a:xfrm>
          <a:prstGeom prst="rect">
            <a:avLst/>
          </a:prstGeom>
        </p:spPr>
        <p:txBody>
          <a:bodyPr wrap="square">
            <a:spAutoFit/>
          </a:bodyPr>
          <a:lstStyle/>
          <a:p>
            <a:pPr algn="ctr"/>
            <a:r>
              <a:rPr lang="zh-TW" altLang="zh-TW" sz="3600" dirty="0">
                <a:solidFill>
                  <a:srgbClr val="A50021"/>
                </a:solidFill>
                <a:latin typeface="華康中特圓體" panose="020F0809000000000000" pitchFamily="49" charset="-120"/>
                <a:ea typeface="華康中特圓體" panose="020F0809000000000000" pitchFamily="49" charset="-120"/>
              </a:rPr>
              <a:t>台灣的先民遺跡可說遍佈台灣每個區域</a:t>
            </a:r>
            <a:endParaRPr lang="zh-TW" altLang="en-US" sz="3600" b="0" i="0" dirty="0">
              <a:solidFill>
                <a:srgbClr val="A50021"/>
              </a:solidFill>
              <a:latin typeface="華康中特圓體" panose="020F0809000000000000" pitchFamily="49" charset="-120"/>
              <a:ea typeface="華康中特圓體" panose="020F0809000000000000" pitchFamily="49" charset="-120"/>
              <a:cs typeface="Segoe UI Semibold" panose="020B0702040204020203" pitchFamily="34" charset="0"/>
            </a:endParaRPr>
          </a:p>
        </p:txBody>
      </p:sp>
      <p:sp>
        <p:nvSpPr>
          <p:cNvPr id="5" name="Rectangle 4"/>
          <p:cNvSpPr txBox="1">
            <a:spLocks noChangeArrowheads="1"/>
          </p:cNvSpPr>
          <p:nvPr/>
        </p:nvSpPr>
        <p:spPr>
          <a:xfrm>
            <a:off x="67115" y="166955"/>
            <a:ext cx="12192001" cy="73172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zh-TW" dirty="0">
                <a:solidFill>
                  <a:srgbClr val="7030A0"/>
                </a:solidFill>
                <a:latin typeface="華康新特圓體" panose="020F0909000000000000" pitchFamily="49" charset="-120"/>
                <a:ea typeface="華康新特圓體" panose="020F0909000000000000" pitchFamily="49" charset="-120"/>
              </a:rPr>
              <a:t>台灣</a:t>
            </a:r>
            <a:r>
              <a:rPr lang="zh-TW" altLang="en-US" dirty="0">
                <a:solidFill>
                  <a:srgbClr val="7030A0"/>
                </a:solidFill>
                <a:latin typeface="華康新特圓體" panose="020F0909000000000000" pitchFamily="49" charset="-120"/>
                <a:ea typeface="華康新特圓體" panose="020F0909000000000000" pitchFamily="49" charset="-120"/>
              </a:rPr>
              <a:t>考古</a:t>
            </a:r>
            <a:r>
              <a:rPr lang="zh-TW" altLang="zh-TW" dirty="0">
                <a:solidFill>
                  <a:srgbClr val="7030A0"/>
                </a:solidFill>
                <a:latin typeface="華康新特圓體" panose="020F0909000000000000" pitchFamily="49" charset="-120"/>
                <a:ea typeface="華康新特圓體" panose="020F0909000000000000" pitchFamily="49" charset="-120"/>
              </a:rPr>
              <a:t>遺跡</a:t>
            </a:r>
            <a:r>
              <a:rPr lang="zh-TW" altLang="en-US" dirty="0">
                <a:solidFill>
                  <a:srgbClr val="7030A0"/>
                </a:solidFill>
                <a:latin typeface="華康新特圓體" panose="020F0909000000000000" pitchFamily="49" charset="-120"/>
                <a:ea typeface="華康新特圓體" panose="020F0909000000000000" pitchFamily="49" charset="-120"/>
              </a:rPr>
              <a:t>時空架構符合太陽帝國</a:t>
            </a:r>
            <a:endParaRPr lang="en-US" altLang="zh-TW" dirty="0">
              <a:solidFill>
                <a:srgbClr val="7030A0"/>
              </a:solidFill>
              <a:latin typeface="華康新特圓體" panose="020F0909000000000000" pitchFamily="49" charset="-120"/>
              <a:ea typeface="華康新特圓體" panose="020F0909000000000000" pitchFamily="49" charset="-120"/>
              <a:cs typeface="Segoe UI Semibold" panose="020B0702040204020203" pitchFamily="34" charset="0"/>
            </a:endParaRPr>
          </a:p>
        </p:txBody>
      </p:sp>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6938" y="926103"/>
            <a:ext cx="4208437" cy="5331822"/>
          </a:xfrm>
          <a:prstGeom prst="rect">
            <a:avLst/>
          </a:prstGeom>
          <a:ln w="12700">
            <a:solidFill>
              <a:schemeClr val="tx1"/>
            </a:solidFill>
          </a:ln>
        </p:spPr>
      </p:pic>
      <p:sp>
        <p:nvSpPr>
          <p:cNvPr id="7" name="矩形 6"/>
          <p:cNvSpPr/>
          <p:nvPr/>
        </p:nvSpPr>
        <p:spPr>
          <a:xfrm>
            <a:off x="1592053" y="6172855"/>
            <a:ext cx="3416320" cy="523220"/>
          </a:xfrm>
          <a:prstGeom prst="rect">
            <a:avLst/>
          </a:prstGeom>
        </p:spPr>
        <p:txBody>
          <a:bodyPr wrap="none">
            <a:spAutoFit/>
          </a:bodyPr>
          <a:lstStyle/>
          <a:p>
            <a:r>
              <a:rPr lang="zh-TW" altLang="zh-TW" sz="2800" b="1" dirty="0">
                <a:solidFill>
                  <a:srgbClr val="3333FF"/>
                </a:solidFill>
                <a:latin typeface="華康標楷體" panose="03000509000000000000" pitchFamily="65" charset="-120"/>
                <a:ea typeface="華康標楷體" panose="03000509000000000000" pitchFamily="65" charset="-120"/>
                <a:cs typeface="Arial" panose="020B0604020202020204" pitchFamily="34" charset="0"/>
              </a:rPr>
              <a:t>台灣先史遺跡分布圖</a:t>
            </a:r>
            <a:endParaRPr lang="zh-TW" altLang="en-US" sz="2800" b="1" dirty="0">
              <a:solidFill>
                <a:srgbClr val="3333FF"/>
              </a:solidFill>
              <a:latin typeface="華康標楷體" panose="03000509000000000000" pitchFamily="65" charset="-120"/>
              <a:ea typeface="華康標楷體" panose="03000509000000000000" pitchFamily="65" charset="-120"/>
            </a:endParaRPr>
          </a:p>
        </p:txBody>
      </p:sp>
    </p:spTree>
    <p:extLst>
      <p:ext uri="{BB962C8B-B14F-4D97-AF65-F5344CB8AC3E}">
        <p14:creationId xmlns:p14="http://schemas.microsoft.com/office/powerpoint/2010/main" val="1518084578"/>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62" name="Text Box 5"/>
          <p:cNvSpPr txBox="1">
            <a:spLocks noChangeArrowheads="1"/>
          </p:cNvSpPr>
          <p:nvPr/>
        </p:nvSpPr>
        <p:spPr bwMode="auto">
          <a:xfrm>
            <a:off x="5111495" y="912265"/>
            <a:ext cx="504214" cy="5693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4400">
                <a:solidFill>
                  <a:schemeClr val="tx1"/>
                </a:solidFill>
                <a:latin typeface="Arial" charset="0"/>
                <a:ea typeface="華康儷粗圓" pitchFamily="49" charset="-120"/>
              </a:defRPr>
            </a:lvl1pPr>
            <a:lvl2pPr marL="742950" indent="-285750" eaLnBrk="0" hangingPunct="0">
              <a:defRPr kumimoji="1" sz="4400">
                <a:solidFill>
                  <a:schemeClr val="tx1"/>
                </a:solidFill>
                <a:latin typeface="Arial" charset="0"/>
                <a:ea typeface="華康儷粗圓" pitchFamily="49" charset="-120"/>
              </a:defRPr>
            </a:lvl2pPr>
            <a:lvl3pPr marL="1143000" indent="-228600" eaLnBrk="0" hangingPunct="0">
              <a:defRPr kumimoji="1" sz="4400">
                <a:solidFill>
                  <a:schemeClr val="tx1"/>
                </a:solidFill>
                <a:latin typeface="Arial" charset="0"/>
                <a:ea typeface="華康儷粗圓" pitchFamily="49" charset="-120"/>
              </a:defRPr>
            </a:lvl3pPr>
            <a:lvl4pPr marL="1600200" indent="-228600" eaLnBrk="0" hangingPunct="0">
              <a:defRPr kumimoji="1" sz="4400">
                <a:solidFill>
                  <a:schemeClr val="tx1"/>
                </a:solidFill>
                <a:latin typeface="Arial" charset="0"/>
                <a:ea typeface="華康儷粗圓" pitchFamily="49" charset="-120"/>
              </a:defRPr>
            </a:lvl4pPr>
            <a:lvl5pPr marL="2057400" indent="-228600" eaLnBrk="0" hangingPunct="0">
              <a:defRPr kumimoji="1" sz="4400">
                <a:solidFill>
                  <a:schemeClr val="tx1"/>
                </a:solidFill>
                <a:latin typeface="Arial" charset="0"/>
                <a:ea typeface="華康儷粗圓" pitchFamily="49" charset="-120"/>
              </a:defRPr>
            </a:lvl5pPr>
            <a:lvl6pPr marL="2514600" indent="-228600" eaLnBrk="0" fontAlgn="ctr" hangingPunct="0">
              <a:spcBef>
                <a:spcPct val="0"/>
              </a:spcBef>
              <a:spcAft>
                <a:spcPct val="0"/>
              </a:spcAft>
              <a:defRPr kumimoji="1" sz="4400">
                <a:solidFill>
                  <a:schemeClr val="tx1"/>
                </a:solidFill>
                <a:latin typeface="Arial" charset="0"/>
                <a:ea typeface="華康儷粗圓" pitchFamily="49" charset="-120"/>
              </a:defRPr>
            </a:lvl6pPr>
            <a:lvl7pPr marL="2971800" indent="-228600" eaLnBrk="0" fontAlgn="ctr" hangingPunct="0">
              <a:spcBef>
                <a:spcPct val="0"/>
              </a:spcBef>
              <a:spcAft>
                <a:spcPct val="0"/>
              </a:spcAft>
              <a:defRPr kumimoji="1" sz="4400">
                <a:solidFill>
                  <a:schemeClr val="tx1"/>
                </a:solidFill>
                <a:latin typeface="Arial" charset="0"/>
                <a:ea typeface="華康儷粗圓" pitchFamily="49" charset="-120"/>
              </a:defRPr>
            </a:lvl7pPr>
            <a:lvl8pPr marL="3429000" indent="-228600" eaLnBrk="0" fontAlgn="ctr" hangingPunct="0">
              <a:spcBef>
                <a:spcPct val="0"/>
              </a:spcBef>
              <a:spcAft>
                <a:spcPct val="0"/>
              </a:spcAft>
              <a:defRPr kumimoji="1" sz="4400">
                <a:solidFill>
                  <a:schemeClr val="tx1"/>
                </a:solidFill>
                <a:latin typeface="Arial" charset="0"/>
                <a:ea typeface="華康儷粗圓" pitchFamily="49" charset="-120"/>
              </a:defRPr>
            </a:lvl8pPr>
            <a:lvl9pPr marL="3886200" indent="-228600" eaLnBrk="0" fontAlgn="ctr" hangingPunct="0">
              <a:spcBef>
                <a:spcPct val="0"/>
              </a:spcBef>
              <a:spcAft>
                <a:spcPct val="0"/>
              </a:spcAft>
              <a:defRPr kumimoji="1" sz="4400">
                <a:solidFill>
                  <a:schemeClr val="tx1"/>
                </a:solidFill>
                <a:latin typeface="Arial" charset="0"/>
                <a:ea typeface="華康儷粗圓" pitchFamily="49" charset="-120"/>
              </a:defRPr>
            </a:lvl9pPr>
          </a:lstStyle>
          <a:p>
            <a:pPr eaLnBrk="1" hangingPunct="1">
              <a:spcBef>
                <a:spcPct val="50000"/>
              </a:spcBef>
            </a:pPr>
            <a:r>
              <a:rPr lang="zh-TW" altLang="en-US" sz="2800" b="1" dirty="0">
                <a:solidFill>
                  <a:srgbClr val="3333FF"/>
                </a:solidFill>
                <a:latin typeface="華康標楷體" panose="03000509000000000000" pitchFamily="65" charset="-120"/>
                <a:ea typeface="華康標楷體" panose="03000509000000000000" pitchFamily="65" charset="-120"/>
              </a:rPr>
              <a:t>台灣地區重要考古遺址分佈圖</a:t>
            </a:r>
          </a:p>
        </p:txBody>
      </p:sp>
      <p:sp>
        <p:nvSpPr>
          <p:cNvPr id="96263" name="Text Box 7"/>
          <p:cNvSpPr txBox="1">
            <a:spLocks noChangeArrowheads="1"/>
          </p:cNvSpPr>
          <p:nvPr/>
        </p:nvSpPr>
        <p:spPr bwMode="auto">
          <a:xfrm>
            <a:off x="5615709" y="801857"/>
            <a:ext cx="6355080" cy="5760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4400">
                <a:solidFill>
                  <a:schemeClr val="tx1"/>
                </a:solidFill>
                <a:latin typeface="Arial" charset="0"/>
                <a:ea typeface="華康儷粗圓" pitchFamily="49" charset="-120"/>
              </a:defRPr>
            </a:lvl1pPr>
            <a:lvl2pPr marL="742950" indent="-285750" eaLnBrk="0" hangingPunct="0">
              <a:defRPr kumimoji="1" sz="4400">
                <a:solidFill>
                  <a:schemeClr val="tx1"/>
                </a:solidFill>
                <a:latin typeface="Arial" charset="0"/>
                <a:ea typeface="華康儷粗圓" pitchFamily="49" charset="-120"/>
              </a:defRPr>
            </a:lvl2pPr>
            <a:lvl3pPr marL="1143000" indent="-228600" eaLnBrk="0" hangingPunct="0">
              <a:defRPr kumimoji="1" sz="4400">
                <a:solidFill>
                  <a:schemeClr val="tx1"/>
                </a:solidFill>
                <a:latin typeface="Arial" charset="0"/>
                <a:ea typeface="華康儷粗圓" pitchFamily="49" charset="-120"/>
              </a:defRPr>
            </a:lvl3pPr>
            <a:lvl4pPr marL="1600200" indent="-228600" eaLnBrk="0" hangingPunct="0">
              <a:defRPr kumimoji="1" sz="4400">
                <a:solidFill>
                  <a:schemeClr val="tx1"/>
                </a:solidFill>
                <a:latin typeface="Arial" charset="0"/>
                <a:ea typeface="華康儷粗圓" pitchFamily="49" charset="-120"/>
              </a:defRPr>
            </a:lvl4pPr>
            <a:lvl5pPr marL="2057400" indent="-228600" eaLnBrk="0" hangingPunct="0">
              <a:defRPr kumimoji="1" sz="4400">
                <a:solidFill>
                  <a:schemeClr val="tx1"/>
                </a:solidFill>
                <a:latin typeface="Arial" charset="0"/>
                <a:ea typeface="華康儷粗圓" pitchFamily="49" charset="-120"/>
              </a:defRPr>
            </a:lvl5pPr>
            <a:lvl6pPr marL="2514600" indent="-228600" eaLnBrk="0" fontAlgn="ctr" hangingPunct="0">
              <a:spcBef>
                <a:spcPct val="0"/>
              </a:spcBef>
              <a:spcAft>
                <a:spcPct val="0"/>
              </a:spcAft>
              <a:defRPr kumimoji="1" sz="4400">
                <a:solidFill>
                  <a:schemeClr val="tx1"/>
                </a:solidFill>
                <a:latin typeface="Arial" charset="0"/>
                <a:ea typeface="華康儷粗圓" pitchFamily="49" charset="-120"/>
              </a:defRPr>
            </a:lvl6pPr>
            <a:lvl7pPr marL="2971800" indent="-228600" eaLnBrk="0" fontAlgn="ctr" hangingPunct="0">
              <a:spcBef>
                <a:spcPct val="0"/>
              </a:spcBef>
              <a:spcAft>
                <a:spcPct val="0"/>
              </a:spcAft>
              <a:defRPr kumimoji="1" sz="4400">
                <a:solidFill>
                  <a:schemeClr val="tx1"/>
                </a:solidFill>
                <a:latin typeface="Arial" charset="0"/>
                <a:ea typeface="華康儷粗圓" pitchFamily="49" charset="-120"/>
              </a:defRPr>
            </a:lvl7pPr>
            <a:lvl8pPr marL="3429000" indent="-228600" eaLnBrk="0" fontAlgn="ctr" hangingPunct="0">
              <a:spcBef>
                <a:spcPct val="0"/>
              </a:spcBef>
              <a:spcAft>
                <a:spcPct val="0"/>
              </a:spcAft>
              <a:defRPr kumimoji="1" sz="4400">
                <a:solidFill>
                  <a:schemeClr val="tx1"/>
                </a:solidFill>
                <a:latin typeface="Arial" charset="0"/>
                <a:ea typeface="華康儷粗圓" pitchFamily="49" charset="-120"/>
              </a:defRPr>
            </a:lvl8pPr>
            <a:lvl9pPr marL="3886200" indent="-228600" eaLnBrk="0" fontAlgn="ctr" hangingPunct="0">
              <a:spcBef>
                <a:spcPct val="0"/>
              </a:spcBef>
              <a:spcAft>
                <a:spcPct val="0"/>
              </a:spcAft>
              <a:defRPr kumimoji="1" sz="4400">
                <a:solidFill>
                  <a:schemeClr val="tx1"/>
                </a:solidFill>
                <a:latin typeface="Arial" charset="0"/>
                <a:ea typeface="華康儷粗圓" pitchFamily="49" charset="-120"/>
              </a:defRPr>
            </a:lvl9pPr>
          </a:lstStyle>
          <a:p>
            <a:pPr algn="just" eaLnBrk="1">
              <a:lnSpc>
                <a:spcPts val="3400"/>
              </a:lnSpc>
              <a:spcBef>
                <a:spcPct val="50000"/>
              </a:spcBef>
            </a:pPr>
            <a:r>
              <a:rPr lang="zh-TW" altLang="zh-TW" sz="2800" kern="1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台灣在日治期間</a:t>
            </a:r>
            <a:r>
              <a:rPr lang="zh-TW" altLang="en-US" sz="2800" kern="1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和</a:t>
            </a:r>
            <a:r>
              <a:rPr lang="zh-TW" altLang="zh-TW" sz="2800" kern="1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光復後前幾</a:t>
            </a:r>
            <a:r>
              <a:rPr lang="zh-TW" altLang="en-US" sz="2800" kern="1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年，</a:t>
            </a:r>
            <a:r>
              <a:rPr lang="zh-TW" altLang="zh-TW" sz="2800" kern="1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多位日籍學者專家</a:t>
            </a:r>
            <a:r>
              <a:rPr lang="zh-TW" altLang="en-US" sz="2800" kern="1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a:t>
            </a:r>
            <a:r>
              <a:rPr lang="zh-TW" altLang="zh-TW" sz="2800" kern="1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如伊能嘉矩、尾崎秀真、鹿野忠雄、佐藤傳藏、金關丈夫、國分直一</a:t>
            </a:r>
            <a:r>
              <a:rPr lang="zh-TW" altLang="en-US" sz="2800" kern="1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等，</a:t>
            </a:r>
            <a:r>
              <a:rPr lang="zh-TW" altLang="zh-TW" sz="2800" kern="1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光復前後有</a:t>
            </a:r>
            <a:r>
              <a:rPr lang="zh-TW" altLang="zh-TW" sz="2800" dirty="0">
                <a:solidFill>
                  <a:srgbClr val="000066"/>
                </a:solidFill>
                <a:latin typeface="華康中圓體" panose="020F0509000000000000" pitchFamily="49" charset="-120"/>
                <a:ea typeface="華康中圓體" panose="020F0509000000000000" pitchFamily="49" charset="-120"/>
              </a:rPr>
              <a:t>李壬癸</a:t>
            </a:r>
            <a:r>
              <a:rPr lang="zh-TW" altLang="en-US" sz="2800" dirty="0">
                <a:solidFill>
                  <a:srgbClr val="000066"/>
                </a:solidFill>
                <a:latin typeface="華康中圓體" panose="020F0509000000000000" pitchFamily="49" charset="-120"/>
                <a:ea typeface="華康中圓體" panose="020F0509000000000000" pitchFamily="49" charset="-120"/>
              </a:rPr>
              <a:t>、</a:t>
            </a:r>
            <a:r>
              <a:rPr lang="zh-TW" altLang="zh-TW" sz="2800" kern="1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宋文薰、張光直、林朝棨、黃士強、</a:t>
            </a:r>
            <a:r>
              <a:rPr lang="zh-TW" altLang="en-US" sz="2800" kern="1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臧振華、何傳坤、</a:t>
            </a:r>
            <a:r>
              <a:rPr lang="zh-TW" altLang="zh-TW" sz="2800" kern="1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劉益昌等台灣考古學者</a:t>
            </a:r>
            <a:r>
              <a:rPr lang="zh-TW" altLang="en-US" sz="2800" kern="1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a:t>
            </a:r>
            <a:r>
              <a:rPr lang="zh-TW" altLang="zh-TW" sz="2800" kern="1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從事台灣考古與</a:t>
            </a:r>
            <a:r>
              <a:rPr lang="zh-TW" altLang="zh-TW" sz="2800" kern="100" dirty="0">
                <a:solidFill>
                  <a:srgbClr val="000066"/>
                </a:solidFill>
                <a:latin typeface="華康細圓體" panose="020F0309000000000000" pitchFamily="49" charset="-120"/>
                <a:ea typeface="華康細圓體" panose="020F0309000000000000" pitchFamily="49" charset="-120"/>
                <a:cs typeface="Times New Roman" panose="02020603050405020304" pitchFamily="18" charset="0"/>
              </a:rPr>
              <a:t>實</a:t>
            </a:r>
            <a:r>
              <a:rPr lang="zh-TW" altLang="zh-TW" sz="2800" kern="1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地調查</a:t>
            </a:r>
            <a:r>
              <a:rPr lang="zh-TW" altLang="en-US" sz="2800" kern="1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a:t>
            </a:r>
            <a:r>
              <a:rPr lang="zh-TW" altLang="zh-TW" sz="2800" kern="1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對台灣的史前史提出珍貴的論述</a:t>
            </a:r>
            <a:r>
              <a:rPr lang="zh-TW" altLang="en-US" sz="2800" kern="1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a:t>
            </a:r>
            <a:r>
              <a:rPr lang="zh-TW" altLang="zh-TW" sz="2800" kern="1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奠定台灣史前史的基楚。</a:t>
            </a:r>
            <a:r>
              <a:rPr lang="zh-TW" altLang="en-US" sz="2800" dirty="0">
                <a:solidFill>
                  <a:srgbClr val="000066"/>
                </a:solidFill>
                <a:latin typeface="華康中圓體" panose="020F0509000000000000" pitchFamily="49" charset="-120"/>
                <a:ea typeface="華康中圓體" panose="020F0509000000000000" pitchFamily="49" charset="-120"/>
              </a:rPr>
              <a:t>台灣的面積僅有三萬六千平方公里，史前文化的</a:t>
            </a:r>
            <a:r>
              <a:rPr lang="zh-TW" altLang="zh-TW" sz="2800" kern="100" dirty="0">
                <a:solidFill>
                  <a:srgbClr val="000066"/>
                </a:solidFill>
                <a:latin typeface="華康細圓體" panose="020F0309000000000000" pitchFamily="49" charset="-120"/>
                <a:ea typeface="華康細圓體" panose="020F0309000000000000" pitchFamily="49" charset="-120"/>
                <a:cs typeface="Times New Roman" panose="02020603050405020304" pitchFamily="18" charset="0"/>
              </a:rPr>
              <a:t>遺</a:t>
            </a:r>
            <a:r>
              <a:rPr lang="zh-TW" altLang="en-US" sz="2800" dirty="0">
                <a:solidFill>
                  <a:srgbClr val="000066"/>
                </a:solidFill>
                <a:latin typeface="華康中圓體" panose="020F0509000000000000" pitchFamily="49" charset="-120"/>
                <a:ea typeface="華康中圓體" panose="020F0509000000000000" pitchFamily="49" charset="-120"/>
              </a:rPr>
              <a:t>址已發現卻高達</a:t>
            </a:r>
            <a:r>
              <a:rPr lang="zh-TW" altLang="en-US" sz="2800" dirty="0">
                <a:solidFill>
                  <a:srgbClr val="002060"/>
                </a:solidFill>
                <a:latin typeface="華康中圓體" panose="020F0509000000000000" pitchFamily="49" charset="-120"/>
                <a:ea typeface="華康中圓體" panose="020F0509000000000000" pitchFamily="49" charset="-120"/>
              </a:rPr>
              <a:t>二千多處</a:t>
            </a:r>
            <a:r>
              <a:rPr lang="zh-TW" altLang="en-US" sz="2800" dirty="0">
                <a:solidFill>
                  <a:srgbClr val="000066"/>
                </a:solidFill>
                <a:latin typeface="華康中圓體" panose="020F0509000000000000" pitchFamily="49" charset="-120"/>
                <a:ea typeface="華康中圓體" panose="020F0509000000000000" pitchFamily="49" charset="-120"/>
              </a:rPr>
              <a:t>，重要</a:t>
            </a:r>
            <a:r>
              <a:rPr lang="zh-TW" altLang="zh-TW" sz="2800" kern="100" dirty="0">
                <a:solidFill>
                  <a:srgbClr val="000066"/>
                </a:solidFill>
                <a:latin typeface="華康細圓體" panose="020F0309000000000000" pitchFamily="49" charset="-120"/>
                <a:ea typeface="華康細圓體" panose="020F0309000000000000" pitchFamily="49" charset="-120"/>
                <a:cs typeface="Times New Roman" panose="02020603050405020304" pitchFamily="18" charset="0"/>
              </a:rPr>
              <a:t>遺</a:t>
            </a:r>
            <a:r>
              <a:rPr lang="zh-TW" altLang="en-US" sz="2800" dirty="0">
                <a:solidFill>
                  <a:srgbClr val="000066"/>
                </a:solidFill>
                <a:latin typeface="華康中圓體" panose="020F0509000000000000" pitchFamily="49" charset="-120"/>
                <a:ea typeface="華康中圓體" panose="020F0509000000000000" pitchFamily="49" charset="-120"/>
              </a:rPr>
              <a:t>址也有百餘處</a:t>
            </a:r>
            <a:r>
              <a:rPr lang="en-US" altLang="zh-TW" sz="2800" dirty="0">
                <a:solidFill>
                  <a:srgbClr val="000066"/>
                </a:solidFill>
                <a:latin typeface="華康中圓體" panose="020F0509000000000000" pitchFamily="49" charset="-120"/>
                <a:ea typeface="華康中圓體" panose="020F0509000000000000" pitchFamily="49" charset="-120"/>
              </a:rPr>
              <a:t>[11.7]</a:t>
            </a:r>
            <a:r>
              <a:rPr lang="zh-TW" altLang="en-US" sz="2800" dirty="0">
                <a:solidFill>
                  <a:srgbClr val="000066"/>
                </a:solidFill>
                <a:latin typeface="華康中圓體" panose="020F0509000000000000" pitchFamily="49" charset="-120"/>
                <a:ea typeface="華康中圓體" panose="020F0509000000000000" pitchFamily="49" charset="-120"/>
              </a:rPr>
              <a:t>，台灣考古出土的歷史文物輝煌。圖為</a:t>
            </a:r>
            <a:r>
              <a:rPr lang="zh-TW" altLang="zh-TW" sz="2800" kern="1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宋文薰</a:t>
            </a:r>
            <a:r>
              <a:rPr lang="en-US" altLang="zh-TW" sz="2800" kern="1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1992</a:t>
            </a:r>
            <a:r>
              <a:rPr lang="zh-TW" altLang="en-US" sz="2800" kern="1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年繪，</a:t>
            </a:r>
            <a:r>
              <a:rPr lang="zh-TW" altLang="zh-TW" sz="2800" kern="1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劉益昌</a:t>
            </a:r>
            <a:r>
              <a:rPr lang="zh-TW" altLang="en-US" sz="2800" kern="1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修訂。</a:t>
            </a:r>
            <a:endParaRPr lang="zh-TW" altLang="en-US" sz="2800" dirty="0">
              <a:solidFill>
                <a:srgbClr val="000066"/>
              </a:solidFill>
              <a:latin typeface="華康中圓體" panose="020F0509000000000000" pitchFamily="49" charset="-120"/>
              <a:ea typeface="華康中圓體" panose="020F0509000000000000" pitchFamily="49" charset="-120"/>
            </a:endParaRPr>
          </a:p>
        </p:txBody>
      </p:sp>
      <p:sp>
        <p:nvSpPr>
          <p:cNvPr id="3" name="標題 2"/>
          <p:cNvSpPr>
            <a:spLocks noGrp="1"/>
          </p:cNvSpPr>
          <p:nvPr>
            <p:ph type="title"/>
          </p:nvPr>
        </p:nvSpPr>
        <p:spPr>
          <a:xfrm>
            <a:off x="857481" y="11350"/>
            <a:ext cx="10334394" cy="857192"/>
          </a:xfrm>
        </p:spPr>
        <p:txBody>
          <a:bodyPr>
            <a:normAutofit/>
          </a:bodyPr>
          <a:lstStyle/>
          <a:p>
            <a:pPr algn="ctr"/>
            <a:r>
              <a:rPr lang="zh-TW" altLang="zh-TW" sz="3600" kern="100" dirty="0">
                <a:solidFill>
                  <a:srgbClr val="A50021"/>
                </a:solidFill>
                <a:latin typeface="華康中特圓體" panose="020F0809000000000000" pitchFamily="49" charset="-120"/>
                <a:ea typeface="華康中特圓體" panose="020F0809000000000000" pitchFamily="49" charset="-120"/>
                <a:cs typeface="Times New Roman" panose="02020603050405020304" pitchFamily="18" charset="0"/>
              </a:rPr>
              <a:t>學者</a:t>
            </a:r>
            <a:r>
              <a:rPr lang="zh-TW" altLang="en-US" sz="3600" kern="100" dirty="0">
                <a:solidFill>
                  <a:srgbClr val="A50021"/>
                </a:solidFill>
                <a:latin typeface="華康中特圓體" panose="020F0809000000000000" pitchFamily="49" charset="-120"/>
                <a:ea typeface="華康中特圓體" panose="020F0809000000000000" pitchFamily="49" charset="-120"/>
                <a:cs typeface="Times New Roman" panose="02020603050405020304" pitchFamily="18" charset="0"/>
              </a:rPr>
              <a:t>在</a:t>
            </a:r>
            <a:r>
              <a:rPr lang="zh-TW" altLang="zh-TW" sz="3600" kern="100" dirty="0">
                <a:solidFill>
                  <a:srgbClr val="A50021"/>
                </a:solidFill>
                <a:latin typeface="華康中特圓體" panose="020F0809000000000000" pitchFamily="49" charset="-120"/>
                <a:ea typeface="華康中特圓體" panose="020F0809000000000000" pitchFamily="49" charset="-120"/>
                <a:cs typeface="Times New Roman" panose="02020603050405020304" pitchFamily="18" charset="0"/>
              </a:rPr>
              <a:t>台灣考古與</a:t>
            </a:r>
            <a:r>
              <a:rPr lang="zh-TW" altLang="zh-TW" sz="3600" b="1" kern="100" dirty="0">
                <a:solidFill>
                  <a:srgbClr val="A50021"/>
                </a:solidFill>
                <a:latin typeface="華康細圓體" panose="020F0309000000000000" pitchFamily="49" charset="-120"/>
                <a:ea typeface="華康細圓體" panose="020F0309000000000000" pitchFamily="49" charset="-120"/>
                <a:cs typeface="Times New Roman" panose="02020603050405020304" pitchFamily="18" charset="0"/>
              </a:rPr>
              <a:t>實</a:t>
            </a:r>
            <a:r>
              <a:rPr lang="zh-TW" altLang="zh-TW" sz="3600" kern="100" dirty="0">
                <a:solidFill>
                  <a:srgbClr val="A50021"/>
                </a:solidFill>
                <a:latin typeface="華康中特圓體" panose="020F0809000000000000" pitchFamily="49" charset="-120"/>
                <a:ea typeface="華康中特圓體" panose="020F0809000000000000" pitchFamily="49" charset="-120"/>
                <a:cs typeface="Times New Roman" panose="02020603050405020304" pitchFamily="18" charset="0"/>
              </a:rPr>
              <a:t>地調查</a:t>
            </a:r>
            <a:r>
              <a:rPr lang="zh-TW" altLang="en-US" sz="3600" kern="100" dirty="0">
                <a:solidFill>
                  <a:srgbClr val="A50021"/>
                </a:solidFill>
                <a:latin typeface="華康中特圓體" panose="020F0809000000000000" pitchFamily="49" charset="-120"/>
                <a:ea typeface="華康中特圓體" panose="020F0809000000000000" pitchFamily="49" charset="-120"/>
                <a:cs typeface="Times New Roman" panose="02020603050405020304" pitchFamily="18" charset="0"/>
              </a:rPr>
              <a:t>奠定</a:t>
            </a:r>
            <a:r>
              <a:rPr lang="zh-TW" altLang="zh-TW" sz="3600" kern="100" dirty="0">
                <a:solidFill>
                  <a:srgbClr val="A50021"/>
                </a:solidFill>
                <a:latin typeface="華康中特圓體" panose="020F0809000000000000" pitchFamily="49" charset="-120"/>
                <a:ea typeface="華康中特圓體" panose="020F0809000000000000" pitchFamily="49" charset="-120"/>
                <a:cs typeface="Times New Roman" panose="02020603050405020304" pitchFamily="18" charset="0"/>
              </a:rPr>
              <a:t>史前史基</a:t>
            </a:r>
            <a:r>
              <a:rPr lang="zh-TW" altLang="en-US" sz="3600" kern="100" dirty="0">
                <a:solidFill>
                  <a:srgbClr val="A50021"/>
                </a:solidFill>
                <a:latin typeface="華康中特圓體" panose="020F0809000000000000" pitchFamily="49" charset="-120"/>
                <a:ea typeface="華康中特圓體" panose="020F0809000000000000" pitchFamily="49" charset="-120"/>
                <a:cs typeface="Times New Roman" panose="02020603050405020304" pitchFamily="18" charset="0"/>
              </a:rPr>
              <a:t>礎</a:t>
            </a:r>
            <a:endParaRPr lang="zh-TW" altLang="en-US" sz="3600" dirty="0">
              <a:solidFill>
                <a:srgbClr val="A50021"/>
              </a:solidFill>
              <a:latin typeface="華康中特圓體" panose="020F0809000000000000" pitchFamily="49" charset="-120"/>
              <a:ea typeface="華康中特圓體" panose="020F0809000000000000" pitchFamily="49" charset="-120"/>
            </a:endParaRPr>
          </a:p>
        </p:txBody>
      </p:sp>
      <p:pic>
        <p:nvPicPr>
          <p:cNvPr id="2"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597" y="745158"/>
            <a:ext cx="4632898" cy="5945733"/>
          </a:xfrm>
          <a:prstGeom prst="rect">
            <a:avLst/>
          </a:prstGeom>
        </p:spPr>
      </p:pic>
    </p:spTree>
    <p:extLst>
      <p:ext uri="{BB962C8B-B14F-4D97-AF65-F5344CB8AC3E}">
        <p14:creationId xmlns:p14="http://schemas.microsoft.com/office/powerpoint/2010/main" val="2163621925"/>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ext Box 5"/>
          <p:cNvSpPr txBox="1">
            <a:spLocks noChangeArrowheads="1"/>
          </p:cNvSpPr>
          <p:nvPr/>
        </p:nvSpPr>
        <p:spPr bwMode="auto">
          <a:xfrm>
            <a:off x="5745647" y="321242"/>
            <a:ext cx="616506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4400">
                <a:solidFill>
                  <a:schemeClr val="tx1"/>
                </a:solidFill>
                <a:latin typeface="Arial" charset="0"/>
                <a:ea typeface="華康儷粗圓" pitchFamily="49" charset="-120"/>
              </a:defRPr>
            </a:lvl1pPr>
            <a:lvl2pPr marL="742950" indent="-285750" eaLnBrk="0" hangingPunct="0">
              <a:defRPr kumimoji="1" sz="4400">
                <a:solidFill>
                  <a:schemeClr val="tx1"/>
                </a:solidFill>
                <a:latin typeface="Arial" charset="0"/>
                <a:ea typeface="華康儷粗圓" pitchFamily="49" charset="-120"/>
              </a:defRPr>
            </a:lvl2pPr>
            <a:lvl3pPr marL="1143000" indent="-228600" eaLnBrk="0" hangingPunct="0">
              <a:defRPr kumimoji="1" sz="4400">
                <a:solidFill>
                  <a:schemeClr val="tx1"/>
                </a:solidFill>
                <a:latin typeface="Arial" charset="0"/>
                <a:ea typeface="華康儷粗圓" pitchFamily="49" charset="-120"/>
              </a:defRPr>
            </a:lvl3pPr>
            <a:lvl4pPr marL="1600200" indent="-228600" eaLnBrk="0" hangingPunct="0">
              <a:defRPr kumimoji="1" sz="4400">
                <a:solidFill>
                  <a:schemeClr val="tx1"/>
                </a:solidFill>
                <a:latin typeface="Arial" charset="0"/>
                <a:ea typeface="華康儷粗圓" pitchFamily="49" charset="-120"/>
              </a:defRPr>
            </a:lvl4pPr>
            <a:lvl5pPr marL="2057400" indent="-228600" eaLnBrk="0" hangingPunct="0">
              <a:defRPr kumimoji="1" sz="4400">
                <a:solidFill>
                  <a:schemeClr val="tx1"/>
                </a:solidFill>
                <a:latin typeface="Arial" charset="0"/>
                <a:ea typeface="華康儷粗圓" pitchFamily="49" charset="-120"/>
              </a:defRPr>
            </a:lvl5pPr>
            <a:lvl6pPr marL="2514600" indent="-228600" eaLnBrk="0" fontAlgn="ctr" hangingPunct="0">
              <a:spcBef>
                <a:spcPct val="0"/>
              </a:spcBef>
              <a:spcAft>
                <a:spcPct val="0"/>
              </a:spcAft>
              <a:defRPr kumimoji="1" sz="4400">
                <a:solidFill>
                  <a:schemeClr val="tx1"/>
                </a:solidFill>
                <a:latin typeface="Arial" charset="0"/>
                <a:ea typeface="華康儷粗圓" pitchFamily="49" charset="-120"/>
              </a:defRPr>
            </a:lvl6pPr>
            <a:lvl7pPr marL="2971800" indent="-228600" eaLnBrk="0" fontAlgn="ctr" hangingPunct="0">
              <a:spcBef>
                <a:spcPct val="0"/>
              </a:spcBef>
              <a:spcAft>
                <a:spcPct val="0"/>
              </a:spcAft>
              <a:defRPr kumimoji="1" sz="4400">
                <a:solidFill>
                  <a:schemeClr val="tx1"/>
                </a:solidFill>
                <a:latin typeface="Arial" charset="0"/>
                <a:ea typeface="華康儷粗圓" pitchFamily="49" charset="-120"/>
              </a:defRPr>
            </a:lvl7pPr>
            <a:lvl8pPr marL="3429000" indent="-228600" eaLnBrk="0" fontAlgn="ctr" hangingPunct="0">
              <a:spcBef>
                <a:spcPct val="0"/>
              </a:spcBef>
              <a:spcAft>
                <a:spcPct val="0"/>
              </a:spcAft>
              <a:defRPr kumimoji="1" sz="4400">
                <a:solidFill>
                  <a:schemeClr val="tx1"/>
                </a:solidFill>
                <a:latin typeface="Arial" charset="0"/>
                <a:ea typeface="華康儷粗圓" pitchFamily="49" charset="-120"/>
              </a:defRPr>
            </a:lvl8pPr>
            <a:lvl9pPr marL="3886200" indent="-228600" eaLnBrk="0" fontAlgn="ctr" hangingPunct="0">
              <a:spcBef>
                <a:spcPct val="0"/>
              </a:spcBef>
              <a:spcAft>
                <a:spcPct val="0"/>
              </a:spcAft>
              <a:defRPr kumimoji="1" sz="4400">
                <a:solidFill>
                  <a:schemeClr val="tx1"/>
                </a:solidFill>
                <a:latin typeface="Arial" charset="0"/>
                <a:ea typeface="華康儷粗圓" pitchFamily="49" charset="-120"/>
              </a:defRPr>
            </a:lvl9pPr>
          </a:lstStyle>
          <a:p>
            <a:pPr eaLnBrk="1" hangingPunct="1">
              <a:spcBef>
                <a:spcPct val="50000"/>
              </a:spcBef>
            </a:pPr>
            <a:r>
              <a:rPr lang="zh-TW" altLang="en-US" sz="3600" dirty="0">
                <a:solidFill>
                  <a:srgbClr val="A50021"/>
                </a:solidFill>
                <a:latin typeface="華康中特圓體" panose="020F0809000000000000" pitchFamily="49" charset="-120"/>
                <a:ea typeface="華康中特圓體" panose="020F0809000000000000" pitchFamily="49" charset="-120"/>
              </a:rPr>
              <a:t>台灣地區史前文化的時空架構</a:t>
            </a:r>
          </a:p>
        </p:txBody>
      </p:sp>
      <p:sp>
        <p:nvSpPr>
          <p:cNvPr id="5" name="矩形 4"/>
          <p:cNvSpPr/>
          <p:nvPr/>
        </p:nvSpPr>
        <p:spPr>
          <a:xfrm>
            <a:off x="6134921" y="1105619"/>
            <a:ext cx="5582157" cy="5632311"/>
          </a:xfrm>
          <a:prstGeom prst="rect">
            <a:avLst/>
          </a:prstGeom>
        </p:spPr>
        <p:txBody>
          <a:bodyPr wrap="square">
            <a:spAutoFit/>
          </a:bodyPr>
          <a:lstStyle/>
          <a:p>
            <a:pPr algn="just" hangingPunct="0">
              <a:lnSpc>
                <a:spcPts val="3600"/>
              </a:lnSpc>
            </a:pPr>
            <a:r>
              <a:rPr lang="zh-TW" altLang="en-US" sz="2800" i="0" dirty="0">
                <a:solidFill>
                  <a:srgbClr val="000066"/>
                </a:solidFill>
                <a:latin typeface="華康中圓體" panose="020F0509000000000000" pitchFamily="49" charset="-120"/>
                <a:ea typeface="華康中圓體" panose="020F0509000000000000" pitchFamily="49" charset="-120"/>
              </a:rPr>
              <a:t>從舊石器時代、新石器時代到金</a:t>
            </a:r>
            <a:r>
              <a:rPr lang="zh-TW" altLang="en-US" sz="2800" i="0" dirty="0">
                <a:solidFill>
                  <a:srgbClr val="000066"/>
                </a:solidFill>
                <a:latin typeface="華康細圓體" panose="020F0309000000000000" pitchFamily="49" charset="-120"/>
                <a:ea typeface="華康細圓體" panose="020F0309000000000000" pitchFamily="49" charset="-120"/>
              </a:rPr>
              <a:t>屬</a:t>
            </a:r>
            <a:r>
              <a:rPr lang="zh-TW" altLang="en-US" sz="2800" i="0" dirty="0">
                <a:solidFill>
                  <a:srgbClr val="000066"/>
                </a:solidFill>
                <a:latin typeface="華康中圓體" panose="020F0509000000000000" pitchFamily="49" charset="-120"/>
                <a:ea typeface="華康中圓體" panose="020F0509000000000000" pitchFamily="49" charset="-120"/>
              </a:rPr>
              <a:t>器時代，台灣各地曾有各式各樣的史前文化</a:t>
            </a:r>
            <a:r>
              <a:rPr lang="zh-TW" altLang="en-US" sz="2800" dirty="0">
                <a:solidFill>
                  <a:srgbClr val="000066"/>
                </a:solidFill>
                <a:latin typeface="華康中圓體" panose="020F0509000000000000" pitchFamily="49" charset="-120"/>
                <a:ea typeface="華康中圓體" panose="020F0509000000000000" pitchFamily="49" charset="-120"/>
              </a:rPr>
              <a:t>。</a:t>
            </a:r>
            <a:r>
              <a:rPr lang="zh-TW" altLang="en-US" sz="2800" dirty="0">
                <a:solidFill>
                  <a:srgbClr val="000066"/>
                </a:solidFill>
                <a:latin typeface="華康細圓體" panose="020F0309000000000000" pitchFamily="49" charset="-120"/>
                <a:ea typeface="華康細圓體" panose="020F0309000000000000" pitchFamily="49" charset="-120"/>
              </a:rPr>
              <a:t>台灣舊石器時代的史前文化</a:t>
            </a:r>
            <a:r>
              <a:rPr lang="zh-TW" altLang="en-US" sz="2800" dirty="0">
                <a:solidFill>
                  <a:srgbClr val="000066"/>
                </a:solidFill>
                <a:latin typeface="華康中圓體" panose="020F0509000000000000" pitchFamily="49" charset="-120"/>
                <a:ea typeface="華康中圓體" panose="020F0509000000000000" pitchFamily="49" charset="-120"/>
              </a:rPr>
              <a:t>可以追溯至五萬年前，與</a:t>
            </a:r>
            <a:r>
              <a:rPr lang="zh-TW" altLang="zh-TW" sz="2800" dirty="0">
                <a:solidFill>
                  <a:srgbClr val="000066"/>
                </a:solidFill>
                <a:latin typeface="華康中圓體" panose="020F0509000000000000" pitchFamily="49" charset="-120"/>
                <a:ea typeface="華康中圓體" panose="020F0509000000000000" pitchFamily="49" charset="-120"/>
              </a:rPr>
              <a:t>太陽帝國的</a:t>
            </a:r>
            <a:r>
              <a:rPr lang="zh-TW" altLang="en-US" sz="2800" kern="1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年</a:t>
            </a:r>
            <a:r>
              <a:rPr lang="zh-TW" altLang="en-US" sz="2800" dirty="0">
                <a:solidFill>
                  <a:srgbClr val="000066"/>
                </a:solidFill>
                <a:latin typeface="華康中圓體" panose="020F0509000000000000" pitchFamily="49" charset="-120"/>
                <a:ea typeface="華康中圓體" panose="020F0509000000000000" pitchFamily="49" charset="-120"/>
              </a:rPr>
              <a:t>代相同。台灣史前文化的</a:t>
            </a:r>
            <a:r>
              <a:rPr lang="zh-TW" altLang="zh-TW" sz="2800" kern="100" dirty="0">
                <a:solidFill>
                  <a:srgbClr val="000066"/>
                </a:solidFill>
                <a:latin typeface="華康細圓體" panose="020F0309000000000000" pitchFamily="49" charset="-120"/>
                <a:ea typeface="華康細圓體" panose="020F0309000000000000" pitchFamily="49" charset="-120"/>
                <a:cs typeface="Times New Roman" panose="02020603050405020304" pitchFamily="18" charset="0"/>
              </a:rPr>
              <a:t>遺</a:t>
            </a:r>
            <a:r>
              <a:rPr lang="zh-TW" altLang="en-US" sz="2800" dirty="0">
                <a:solidFill>
                  <a:srgbClr val="000066"/>
                </a:solidFill>
                <a:latin typeface="華康中圓體" panose="020F0509000000000000" pitchFamily="49" charset="-120"/>
                <a:ea typeface="華康中圓體" panose="020F0509000000000000" pitchFamily="49" charset="-120"/>
              </a:rPr>
              <a:t>址遍佈全區各地，分布密度之高，世界各大文明古國難及，且由台灣的地理和周圍的條件和環境，大都符合傳說中的太陽帝國者，因此，從台灣地區史前文化的時空架構，可以推測台灣就是最早文明太陽帝國所在地。</a:t>
            </a:r>
            <a:endParaRPr lang="zh-TW" altLang="en-US" sz="2800" i="0" dirty="0">
              <a:solidFill>
                <a:srgbClr val="000066"/>
              </a:solidFill>
              <a:latin typeface="華康中圓體" panose="020F0509000000000000" pitchFamily="49" charset="-120"/>
              <a:ea typeface="華康中圓體" panose="020F0509000000000000" pitchFamily="49" charset="-120"/>
            </a:endParaRPr>
          </a:p>
        </p:txBody>
      </p:sp>
      <p:pic>
        <p:nvPicPr>
          <p:cNvPr id="2"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606" y="310547"/>
            <a:ext cx="5074105" cy="6336059"/>
          </a:xfrm>
          <a:prstGeom prst="rect">
            <a:avLst/>
          </a:prstGeom>
        </p:spPr>
      </p:pic>
    </p:spTree>
    <p:extLst>
      <p:ext uri="{BB962C8B-B14F-4D97-AF65-F5344CB8AC3E}">
        <p14:creationId xmlns:p14="http://schemas.microsoft.com/office/powerpoint/2010/main" val="3115082546"/>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3"/>
          <p:cNvSpPr>
            <a:spLocks noGrp="1" noChangeArrowheads="1"/>
          </p:cNvSpPr>
          <p:nvPr>
            <p:ph type="title"/>
          </p:nvPr>
        </p:nvSpPr>
        <p:spPr>
          <a:xfrm>
            <a:off x="735565" y="607013"/>
            <a:ext cx="10873208" cy="914400"/>
          </a:xfrm>
        </p:spPr>
        <p:txBody>
          <a:bodyPr>
            <a:noAutofit/>
          </a:bodyPr>
          <a:lstStyle/>
          <a:p>
            <a:pPr algn="ctr"/>
            <a:r>
              <a:rPr lang="zh-TW" altLang="en-US" sz="3600" dirty="0">
                <a:solidFill>
                  <a:srgbClr val="A50021"/>
                </a:solidFill>
                <a:latin typeface="華康中特圓體" panose="020F0809000000000000" pitchFamily="49" charset="-120"/>
                <a:ea typeface="華康中特圓體" panose="020F0809000000000000" pitchFamily="49" charset="-120"/>
              </a:rPr>
              <a:t>台灣附近有許多太陽帝國時代</a:t>
            </a:r>
            <a:r>
              <a:rPr lang="zh-TW" altLang="zh-TW" sz="3600" dirty="0">
                <a:solidFill>
                  <a:srgbClr val="A50021"/>
                </a:solidFill>
                <a:latin typeface="華康中特圓體" panose="020F0809000000000000" pitchFamily="49" charset="-120"/>
                <a:ea typeface="華康中特圓體" panose="020F0809000000000000" pitchFamily="49" charset="-120"/>
              </a:rPr>
              <a:t>古文明遺跡</a:t>
            </a:r>
            <a:endParaRPr lang="en-US" altLang="zh-TW" sz="3600" dirty="0">
              <a:solidFill>
                <a:srgbClr val="A50021"/>
              </a:solidFill>
              <a:latin typeface="華康中特圓體" panose="020F0809000000000000" pitchFamily="49" charset="-120"/>
              <a:ea typeface="華康中特圓體" panose="020F0809000000000000" pitchFamily="49" charset="-120"/>
              <a:cs typeface="Segoe UI Semibold" panose="020B0702040204020203" pitchFamily="34" charset="0"/>
            </a:endParaRPr>
          </a:p>
        </p:txBody>
      </p:sp>
      <p:sp>
        <p:nvSpPr>
          <p:cNvPr id="136195" name="Text Box 5"/>
          <p:cNvSpPr txBox="1">
            <a:spLocks noChangeArrowheads="1"/>
          </p:cNvSpPr>
          <p:nvPr/>
        </p:nvSpPr>
        <p:spPr bwMode="auto">
          <a:xfrm>
            <a:off x="1011133" y="1315453"/>
            <a:ext cx="10243415" cy="341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b="1" i="1">
                <a:solidFill>
                  <a:schemeClr val="tx1"/>
                </a:solidFill>
                <a:latin typeface="Arial" charset="0"/>
                <a:ea typeface="新細明體" pitchFamily="18" charset="-120"/>
              </a:defRPr>
            </a:lvl1pPr>
            <a:lvl2pPr marL="742950" indent="-285750" eaLnBrk="0" hangingPunct="0">
              <a:defRPr kumimoji="1" b="1" i="1">
                <a:solidFill>
                  <a:schemeClr val="tx1"/>
                </a:solidFill>
                <a:latin typeface="Arial" charset="0"/>
                <a:ea typeface="新細明體" pitchFamily="18" charset="-120"/>
              </a:defRPr>
            </a:lvl2pPr>
            <a:lvl3pPr marL="1143000" indent="-228600" eaLnBrk="0" hangingPunct="0">
              <a:defRPr kumimoji="1" b="1" i="1">
                <a:solidFill>
                  <a:schemeClr val="tx1"/>
                </a:solidFill>
                <a:latin typeface="Arial" charset="0"/>
                <a:ea typeface="新細明體" pitchFamily="18" charset="-120"/>
              </a:defRPr>
            </a:lvl3pPr>
            <a:lvl4pPr marL="1600200" indent="-228600" eaLnBrk="0" hangingPunct="0">
              <a:defRPr kumimoji="1" b="1" i="1">
                <a:solidFill>
                  <a:schemeClr val="tx1"/>
                </a:solidFill>
                <a:latin typeface="Arial" charset="0"/>
                <a:ea typeface="新細明體" pitchFamily="18" charset="-120"/>
              </a:defRPr>
            </a:lvl4pPr>
            <a:lvl5pPr marL="2057400" indent="-228600" eaLnBrk="0" hangingPunct="0">
              <a:defRPr kumimoji="1" b="1" 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b="1" 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b="1" 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b="1" 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b="1" i="1">
                <a:solidFill>
                  <a:schemeClr val="tx1"/>
                </a:solidFill>
                <a:latin typeface="Arial" charset="0"/>
                <a:ea typeface="新細明體" pitchFamily="18" charset="-120"/>
              </a:defRPr>
            </a:lvl9pPr>
          </a:lstStyle>
          <a:p>
            <a:pPr algn="just" eaLnBrk="1" hangingPunct="1">
              <a:lnSpc>
                <a:spcPct val="110000"/>
              </a:lnSpc>
              <a:defRPr/>
            </a:pPr>
            <a:r>
              <a:rPr lang="zh-TW" altLang="zh-TW" sz="2800" b="0" i="0" dirty="0">
                <a:solidFill>
                  <a:srgbClr val="000066"/>
                </a:solidFill>
                <a:latin typeface="華康中圓體" panose="020F0509000000000000" pitchFamily="49" charset="-120"/>
                <a:ea typeface="華康中圓體" panose="020F0509000000000000" pitchFamily="49" charset="-120"/>
              </a:rPr>
              <a:t>許多專家尋找所謂消失的</a:t>
            </a:r>
            <a:r>
              <a:rPr lang="zh-TW" altLang="en-US" sz="2800" b="0" i="0" dirty="0">
                <a:solidFill>
                  <a:srgbClr val="000066"/>
                </a:solidFill>
                <a:latin typeface="華康中圓體" panose="020F0509000000000000" pitchFamily="49" charset="-120"/>
                <a:ea typeface="華康中圓體" panose="020F0509000000000000" pitchFamily="49" charset="-120"/>
              </a:rPr>
              <a:t>最初</a:t>
            </a:r>
            <a:r>
              <a:rPr lang="zh-TW" altLang="zh-TW" sz="2800" b="0" i="0" dirty="0">
                <a:solidFill>
                  <a:srgbClr val="000066"/>
                </a:solidFill>
                <a:latin typeface="華康中圓體" panose="020F0509000000000000" pitchFamily="49" charset="-120"/>
                <a:ea typeface="華康中圓體" panose="020F0509000000000000" pitchFamily="49" charset="-120"/>
              </a:rPr>
              <a:t>文明大陸</a:t>
            </a:r>
            <a:r>
              <a:rPr lang="en-US" altLang="zh-TW" sz="2800" b="0" i="0" dirty="0">
                <a:solidFill>
                  <a:srgbClr val="000066"/>
                </a:solidFill>
                <a:latin typeface="Arial" panose="020B0604020202020204" pitchFamily="34" charset="0"/>
                <a:ea typeface="華康中圓體" panose="020F0509000000000000" pitchFamily="49" charset="-120"/>
                <a:cs typeface="Arial" panose="020B0604020202020204" pitchFamily="34" charset="0"/>
              </a:rPr>
              <a:t>──</a:t>
            </a:r>
            <a:r>
              <a:rPr lang="zh-TW" altLang="zh-TW" sz="2800" b="0" i="0" dirty="0">
                <a:solidFill>
                  <a:srgbClr val="000066"/>
                </a:solidFill>
                <a:latin typeface="華康中圓體" panose="020F0509000000000000" pitchFamily="49" charset="-120"/>
                <a:ea typeface="華康中圓體" panose="020F0509000000000000" pitchFamily="49" charset="-120"/>
              </a:rPr>
              <a:t>姆大陸或者亞特</a:t>
            </a:r>
            <a:r>
              <a:rPr lang="zh-TW" altLang="en-US" sz="2800" b="0" i="0" dirty="0">
                <a:solidFill>
                  <a:srgbClr val="000066"/>
                </a:solidFill>
                <a:latin typeface="華康細圓體" panose="020F0309000000000000" pitchFamily="49" charset="-120"/>
                <a:ea typeface="華康細圓體" panose="020F0309000000000000" pitchFamily="49" charset="-120"/>
              </a:rPr>
              <a:t>蘭</a:t>
            </a:r>
            <a:r>
              <a:rPr lang="zh-TW" altLang="zh-TW" sz="2800" b="0" i="0" dirty="0">
                <a:solidFill>
                  <a:srgbClr val="000066"/>
                </a:solidFill>
                <a:latin typeface="華康中圓體" panose="020F0509000000000000" pitchFamily="49" charset="-120"/>
                <a:ea typeface="華康中圓體" panose="020F0509000000000000" pitchFamily="49" charset="-120"/>
              </a:rPr>
              <a:t>提斯</a:t>
            </a:r>
            <a:r>
              <a:rPr lang="zh-TW" altLang="en-US" sz="2800" b="0" i="0" dirty="0">
                <a:solidFill>
                  <a:srgbClr val="000066"/>
                </a:solidFill>
                <a:latin typeface="華康中圓體" panose="020F0509000000000000" pitchFamily="49" charset="-120"/>
                <a:ea typeface="華康中圓體" panose="020F0509000000000000" pitchFamily="49" charset="-120"/>
              </a:rPr>
              <a:t>，</a:t>
            </a:r>
            <a:r>
              <a:rPr lang="zh-TW" altLang="zh-TW" sz="2800" b="0" i="0" dirty="0">
                <a:solidFill>
                  <a:srgbClr val="000066"/>
                </a:solidFill>
                <a:latin typeface="華康中圓體" panose="020F0509000000000000" pitchFamily="49" charset="-120"/>
                <a:ea typeface="華康中圓體" panose="020F0509000000000000" pitchFamily="49" charset="-120"/>
              </a:rPr>
              <a:t>應該是同一古老的台灣島</a:t>
            </a:r>
            <a:r>
              <a:rPr lang="zh-TW" altLang="en-US" sz="2800" b="0" i="0" dirty="0">
                <a:solidFill>
                  <a:srgbClr val="000066"/>
                </a:solidFill>
                <a:latin typeface="華康中圓體" panose="020F0509000000000000" pitchFamily="49" charset="-120"/>
                <a:ea typeface="華康中圓體" panose="020F0509000000000000" pitchFamily="49" charset="-120"/>
              </a:rPr>
              <a:t>，</a:t>
            </a:r>
            <a:r>
              <a:rPr lang="zh-TW" altLang="zh-TW" sz="2800" b="0" i="0" dirty="0">
                <a:solidFill>
                  <a:srgbClr val="000066"/>
                </a:solidFill>
                <a:latin typeface="華康中圓體" panose="020F0509000000000000" pitchFamily="49" charset="-120"/>
                <a:ea typeface="華康中圓體" panose="020F0509000000000000" pitchFamily="49" charset="-120"/>
              </a:rPr>
              <a:t>而且它應該在台灣</a:t>
            </a:r>
            <a:r>
              <a:rPr lang="zh-TW" altLang="zh-TW" sz="2800" b="0" i="0" dirty="0">
                <a:solidFill>
                  <a:srgbClr val="000066"/>
                </a:solidFill>
                <a:latin typeface="華康細圓體" panose="020F0309000000000000" pitchFamily="49" charset="-120"/>
                <a:ea typeface="華康細圓體" panose="020F0309000000000000" pitchFamily="49" charset="-120"/>
              </a:rPr>
              <a:t>遺</a:t>
            </a:r>
            <a:r>
              <a:rPr lang="zh-TW" altLang="zh-TW" sz="2800" b="0" i="0" dirty="0">
                <a:solidFill>
                  <a:srgbClr val="000066"/>
                </a:solidFill>
                <a:latin typeface="華康中圓體" panose="020F0509000000000000" pitchFamily="49" charset="-120"/>
                <a:ea typeface="華康中圓體" panose="020F0509000000000000" pitchFamily="49" charset="-120"/>
              </a:rPr>
              <a:t>留一些</a:t>
            </a:r>
            <a:r>
              <a:rPr lang="zh-TW" altLang="en-US" sz="2800" b="0" i="0" dirty="0">
                <a:solidFill>
                  <a:srgbClr val="000066"/>
                </a:solidFill>
                <a:latin typeface="華康中圓體" panose="020F0509000000000000" pitchFamily="49" charset="-120"/>
                <a:ea typeface="華康中圓體" panose="020F0509000000000000" pitchFamily="49" charset="-120"/>
              </a:rPr>
              <a:t>太</a:t>
            </a:r>
            <a:r>
              <a:rPr lang="zh-TW" altLang="zh-TW" sz="2800" b="0" i="0" dirty="0">
                <a:solidFill>
                  <a:srgbClr val="000066"/>
                </a:solidFill>
                <a:latin typeface="華康中圓體" panose="020F0509000000000000" pitchFamily="49" charset="-120"/>
                <a:ea typeface="華康中圓體" panose="020F0509000000000000" pitchFamily="49" charset="-120"/>
              </a:rPr>
              <a:t>陽帝國的古老文明</a:t>
            </a:r>
            <a:r>
              <a:rPr lang="zh-TW" altLang="zh-TW" sz="2800" b="0" i="0" dirty="0">
                <a:solidFill>
                  <a:srgbClr val="000066"/>
                </a:solidFill>
                <a:latin typeface="華康細圓體" panose="020F0309000000000000" pitchFamily="49" charset="-120"/>
                <a:ea typeface="華康細圓體" panose="020F0309000000000000" pitchFamily="49" charset="-120"/>
              </a:rPr>
              <a:t>遺</a:t>
            </a:r>
            <a:r>
              <a:rPr lang="zh-TW" altLang="zh-TW" sz="2800" b="0" i="0" dirty="0">
                <a:solidFill>
                  <a:srgbClr val="000066"/>
                </a:solidFill>
                <a:latin typeface="華康中圓體" panose="020F0509000000000000" pitchFamily="49" charset="-120"/>
                <a:ea typeface="華康中圓體" panose="020F0509000000000000" pitchFamily="49" charset="-120"/>
              </a:rPr>
              <a:t>跡。</a:t>
            </a:r>
            <a:r>
              <a:rPr lang="zh-TW" altLang="en-US" sz="2800" b="0" i="0" dirty="0">
                <a:solidFill>
                  <a:srgbClr val="000066"/>
                </a:solidFill>
                <a:latin typeface="華康中圓體" panose="020F0509000000000000" pitchFamily="49" charset="-120"/>
                <a:ea typeface="華康中圓體" panose="020F0509000000000000" pitchFamily="49" charset="-120"/>
              </a:rPr>
              <a:t>這些</a:t>
            </a:r>
            <a:r>
              <a:rPr lang="zh-TW" altLang="zh-TW" sz="2800" b="0" i="0" dirty="0">
                <a:solidFill>
                  <a:srgbClr val="000066"/>
                </a:solidFill>
                <a:latin typeface="華康細圓體" panose="020F0309000000000000" pitchFamily="49" charset="-120"/>
                <a:ea typeface="華康細圓體" panose="020F0309000000000000" pitchFamily="49" charset="-120"/>
              </a:rPr>
              <a:t>遺</a:t>
            </a:r>
            <a:r>
              <a:rPr lang="zh-TW" altLang="en-US" sz="2800" b="0" i="0" dirty="0">
                <a:solidFill>
                  <a:srgbClr val="000066"/>
                </a:solidFill>
                <a:latin typeface="華康中圓體" panose="020F0509000000000000" pitchFamily="49" charset="-120"/>
                <a:ea typeface="華康中圓體" panose="020F0509000000000000" pitchFamily="49" charset="-120"/>
              </a:rPr>
              <a:t>跡還沒有得到大眾的關注，現在提出台灣古文明</a:t>
            </a:r>
            <a:r>
              <a:rPr lang="zh-TW" altLang="zh-TW" sz="2800" b="0" i="0" dirty="0">
                <a:solidFill>
                  <a:srgbClr val="000066"/>
                </a:solidFill>
                <a:latin typeface="華康細圓體" panose="020F0309000000000000" pitchFamily="49" charset="-120"/>
                <a:ea typeface="華康細圓體" panose="020F0309000000000000" pitchFamily="49" charset="-120"/>
              </a:rPr>
              <a:t>遺</a:t>
            </a:r>
            <a:r>
              <a:rPr lang="zh-TW" altLang="en-US" sz="2800" b="0" i="0" dirty="0">
                <a:solidFill>
                  <a:srgbClr val="000066"/>
                </a:solidFill>
                <a:latin typeface="華康中圓體" panose="020F0509000000000000" pitchFamily="49" charset="-120"/>
                <a:ea typeface="華康中圓體" panose="020F0509000000000000" pitchFamily="49" charset="-120"/>
              </a:rPr>
              <a:t>跡最重要的三個項目，如下所述：</a:t>
            </a:r>
            <a:endParaRPr lang="en-US" altLang="zh-TW" sz="2800" b="0" i="0" dirty="0">
              <a:solidFill>
                <a:srgbClr val="000066"/>
              </a:solidFill>
              <a:latin typeface="華康中圓體" panose="020F0509000000000000" pitchFamily="49" charset="-120"/>
              <a:ea typeface="華康中圓體" panose="020F0509000000000000" pitchFamily="49" charset="-120"/>
            </a:endParaRPr>
          </a:p>
          <a:p>
            <a:pPr algn="just" eaLnBrk="1" hangingPunct="1">
              <a:lnSpc>
                <a:spcPct val="110000"/>
              </a:lnSpc>
              <a:defRPr/>
            </a:pPr>
            <a:r>
              <a:rPr lang="zh-TW" altLang="en-US" sz="2800" b="0" i="0" dirty="0">
                <a:solidFill>
                  <a:srgbClr val="000066"/>
                </a:solidFill>
                <a:latin typeface="華康中圓體" panose="020F0509000000000000" pitchFamily="49" charset="-120"/>
                <a:ea typeface="華康中圓體" panose="020F0509000000000000" pitchFamily="49" charset="-120"/>
              </a:rPr>
              <a:t>一、台灣附近有許多海底古代</a:t>
            </a:r>
            <a:r>
              <a:rPr lang="zh-TW" altLang="zh-TW" sz="2800" b="0" i="0" dirty="0">
                <a:solidFill>
                  <a:srgbClr val="000066"/>
                </a:solidFill>
                <a:latin typeface="華康中圓體" panose="020F0509000000000000" pitchFamily="49" charset="-120"/>
                <a:ea typeface="華康中圓體" panose="020F0509000000000000" pitchFamily="49" charset="-120"/>
              </a:rPr>
              <a:t>文明</a:t>
            </a:r>
            <a:r>
              <a:rPr lang="zh-TW" altLang="zh-TW" sz="2800" b="0" i="0" dirty="0">
                <a:solidFill>
                  <a:srgbClr val="000066"/>
                </a:solidFill>
                <a:latin typeface="華康細圓體" panose="020F0309000000000000" pitchFamily="49" charset="-120"/>
                <a:ea typeface="華康細圓體" panose="020F0309000000000000" pitchFamily="49" charset="-120"/>
              </a:rPr>
              <a:t>遺</a:t>
            </a:r>
            <a:r>
              <a:rPr lang="zh-TW" altLang="zh-TW" sz="2800" b="0" i="0" dirty="0">
                <a:solidFill>
                  <a:srgbClr val="000066"/>
                </a:solidFill>
                <a:latin typeface="華康中圓體" panose="020F0509000000000000" pitchFamily="49" charset="-120"/>
                <a:ea typeface="華康中圓體" panose="020F0509000000000000" pitchFamily="49" charset="-120"/>
              </a:rPr>
              <a:t>跡</a:t>
            </a:r>
            <a:r>
              <a:rPr lang="zh-TW" altLang="en-US" sz="2800" b="0" i="0" dirty="0">
                <a:solidFill>
                  <a:srgbClr val="000066"/>
                </a:solidFill>
                <a:latin typeface="華康中圓體" panose="020F0509000000000000" pitchFamily="49" charset="-120"/>
                <a:ea typeface="華康中圓體" panose="020F0509000000000000" pitchFamily="49" charset="-120"/>
              </a:rPr>
              <a:t>；</a:t>
            </a:r>
            <a:endParaRPr lang="en-US" altLang="zh-TW" sz="2800" b="0" i="0" dirty="0">
              <a:solidFill>
                <a:srgbClr val="000066"/>
              </a:solidFill>
              <a:latin typeface="華康中圓體" panose="020F0509000000000000" pitchFamily="49" charset="-120"/>
              <a:ea typeface="華康中圓體" panose="020F0509000000000000" pitchFamily="49" charset="-120"/>
            </a:endParaRPr>
          </a:p>
          <a:p>
            <a:pPr algn="just" eaLnBrk="1" hangingPunct="1">
              <a:lnSpc>
                <a:spcPct val="110000"/>
              </a:lnSpc>
              <a:defRPr/>
            </a:pPr>
            <a:r>
              <a:rPr lang="zh-TW" altLang="en-US" sz="2800" b="0" i="0" dirty="0">
                <a:solidFill>
                  <a:srgbClr val="000066"/>
                </a:solidFill>
                <a:latin typeface="華康中圓體" panose="020F0509000000000000" pitchFamily="49" charset="-120"/>
                <a:ea typeface="華康中圓體" panose="020F0509000000000000" pitchFamily="49" charset="-120"/>
              </a:rPr>
              <a:t>二、台灣有古代</a:t>
            </a:r>
            <a:r>
              <a:rPr lang="zh-TW" altLang="zh-TW" sz="2800" b="0" i="0" dirty="0">
                <a:solidFill>
                  <a:srgbClr val="000066"/>
                </a:solidFill>
                <a:latin typeface="華康細圓體" panose="020F0309000000000000" pitchFamily="49" charset="-120"/>
                <a:ea typeface="華康細圓體" panose="020F0309000000000000" pitchFamily="49" charset="-120"/>
              </a:rPr>
              <a:t>遺</a:t>
            </a:r>
            <a:r>
              <a:rPr lang="zh-TW" altLang="en-US" sz="2800" b="0" i="0" dirty="0">
                <a:solidFill>
                  <a:srgbClr val="000066"/>
                </a:solidFill>
                <a:latin typeface="華康中圓體" panose="020F0509000000000000" pitchFamily="49" charset="-120"/>
                <a:ea typeface="華康中圓體" panose="020F0509000000000000" pitchFamily="49" charset="-120"/>
              </a:rPr>
              <a:t>留的百餘座人工地洞；</a:t>
            </a:r>
            <a:endParaRPr lang="en-US" altLang="zh-TW" sz="2800" b="0" i="0" dirty="0">
              <a:solidFill>
                <a:srgbClr val="000066"/>
              </a:solidFill>
              <a:latin typeface="華康中圓體" panose="020F0509000000000000" pitchFamily="49" charset="-120"/>
              <a:ea typeface="華康中圓體" panose="020F0509000000000000" pitchFamily="49" charset="-120"/>
            </a:endParaRPr>
          </a:p>
          <a:p>
            <a:pPr algn="just" eaLnBrk="1" hangingPunct="1">
              <a:lnSpc>
                <a:spcPct val="110000"/>
              </a:lnSpc>
              <a:defRPr/>
            </a:pPr>
            <a:r>
              <a:rPr lang="zh-TW" altLang="en-US" sz="2800" b="0" i="0" dirty="0">
                <a:solidFill>
                  <a:srgbClr val="000066"/>
                </a:solidFill>
                <a:latin typeface="華康中圓體" panose="020F0509000000000000" pitchFamily="49" charset="-120"/>
                <a:ea typeface="華康中圓體" panose="020F0509000000000000" pitchFamily="49" charset="-120"/>
              </a:rPr>
              <a:t>三、</a:t>
            </a:r>
            <a:r>
              <a:rPr lang="zh-TW" altLang="zh-TW" sz="2800" b="0" i="0" dirty="0">
                <a:solidFill>
                  <a:srgbClr val="000066"/>
                </a:solidFill>
                <a:latin typeface="華康中圓體" panose="020F0509000000000000" pitchFamily="49" charset="-120"/>
                <a:ea typeface="華康中圓體" panose="020F0509000000000000" pitchFamily="49" charset="-120"/>
              </a:rPr>
              <a:t>台灣</a:t>
            </a:r>
            <a:r>
              <a:rPr lang="zh-TW" altLang="en-US" sz="2800" b="0" i="0" dirty="0">
                <a:solidFill>
                  <a:srgbClr val="000066"/>
                </a:solidFill>
                <a:latin typeface="華康中圓體" panose="020F0509000000000000" pitchFamily="49" charset="-120"/>
                <a:ea typeface="華康中圓體" panose="020F0509000000000000" pitchFamily="49" charset="-120"/>
              </a:rPr>
              <a:t>有許多古代</a:t>
            </a:r>
            <a:r>
              <a:rPr lang="zh-TW" altLang="zh-TW" sz="2800" b="0" i="0" dirty="0">
                <a:solidFill>
                  <a:srgbClr val="000066"/>
                </a:solidFill>
                <a:latin typeface="華康細圓體" panose="020F0309000000000000" pitchFamily="49" charset="-120"/>
                <a:ea typeface="華康細圓體" panose="020F0309000000000000" pitchFamily="49" charset="-120"/>
              </a:rPr>
              <a:t>遺</a:t>
            </a:r>
            <a:r>
              <a:rPr lang="zh-TW" altLang="zh-TW" sz="2800" b="0" i="0" dirty="0">
                <a:solidFill>
                  <a:srgbClr val="000066"/>
                </a:solidFill>
                <a:latin typeface="華康中圓體" panose="020F0509000000000000" pitchFamily="49" charset="-120"/>
                <a:ea typeface="華康中圓體" panose="020F0509000000000000" pitchFamily="49" charset="-120"/>
              </a:rPr>
              <a:t>留</a:t>
            </a:r>
            <a:r>
              <a:rPr lang="zh-TW" altLang="en-US" sz="2800" b="0" i="0" dirty="0">
                <a:solidFill>
                  <a:srgbClr val="000066"/>
                </a:solidFill>
                <a:latin typeface="華康中圓體" panose="020F0509000000000000" pitchFamily="49" charset="-120"/>
                <a:ea typeface="華康中圓體" panose="020F0509000000000000" pitchFamily="49" charset="-120"/>
              </a:rPr>
              <a:t>的巨石文明</a:t>
            </a:r>
            <a:r>
              <a:rPr lang="zh-TW" altLang="zh-TW" sz="2800" b="0" i="0" dirty="0">
                <a:solidFill>
                  <a:srgbClr val="000066"/>
                </a:solidFill>
                <a:latin typeface="華康細圓體" panose="020F0309000000000000" pitchFamily="49" charset="-120"/>
                <a:ea typeface="華康細圓體" panose="020F0309000000000000" pitchFamily="49" charset="-120"/>
              </a:rPr>
              <a:t>遺</a:t>
            </a:r>
            <a:r>
              <a:rPr lang="zh-TW" altLang="en-US" sz="2800" b="0" i="0" dirty="0">
                <a:solidFill>
                  <a:srgbClr val="000066"/>
                </a:solidFill>
                <a:latin typeface="華康中圓體" panose="020F0509000000000000" pitchFamily="49" charset="-120"/>
                <a:ea typeface="華康中圓體" panose="020F0509000000000000" pitchFamily="49" charset="-120"/>
              </a:rPr>
              <a:t>跡。</a:t>
            </a:r>
            <a:endParaRPr lang="en-US" altLang="zh-TW" sz="2800" b="0" i="0" dirty="0">
              <a:solidFill>
                <a:srgbClr val="000066"/>
              </a:solidFill>
              <a:latin typeface="華康中圓體" panose="020F0509000000000000" pitchFamily="49" charset="-120"/>
              <a:ea typeface="華康中圓體" panose="020F0509000000000000" pitchFamily="49" charset="-120"/>
            </a:endParaRPr>
          </a:p>
        </p:txBody>
      </p:sp>
    </p:spTree>
    <p:extLst>
      <p:ext uri="{BB962C8B-B14F-4D97-AF65-F5344CB8AC3E}">
        <p14:creationId xmlns:p14="http://schemas.microsoft.com/office/powerpoint/2010/main" val="1562481782"/>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317175" y="835295"/>
            <a:ext cx="11589027" cy="1336249"/>
          </a:xfrm>
        </p:spPr>
        <p:txBody>
          <a:bodyPr>
            <a:noAutofit/>
          </a:bodyPr>
          <a:lstStyle/>
          <a:p>
            <a:pPr algn="just" eaLnBrk="1" hangingPunct="1">
              <a:lnSpc>
                <a:spcPts val="3400"/>
              </a:lnSpc>
            </a:pPr>
            <a:r>
              <a:rPr lang="en-US" altLang="zh-TW" sz="2800" dirty="0">
                <a:solidFill>
                  <a:srgbClr val="000066"/>
                </a:solidFill>
                <a:latin typeface="華康中圓體" panose="020F0509000000000000" pitchFamily="49" charset="-120"/>
                <a:ea typeface="華康中圓體" panose="020F0509000000000000" pitchFamily="49" charset="-120"/>
              </a:rPr>
              <a:t>《</a:t>
            </a:r>
            <a:r>
              <a:rPr lang="zh-TW" altLang="en-US" sz="2800" dirty="0">
                <a:solidFill>
                  <a:srgbClr val="000066"/>
                </a:solidFill>
                <a:latin typeface="華康中圓體" panose="020F0509000000000000" pitchFamily="49" charset="-120"/>
                <a:ea typeface="華康中圓體" panose="020F0509000000000000" pitchFamily="49" charset="-120"/>
              </a:rPr>
              <a:t>澎湖縣誌</a:t>
            </a:r>
            <a:r>
              <a:rPr lang="en-US" altLang="zh-TW" sz="2800" dirty="0">
                <a:solidFill>
                  <a:srgbClr val="000066"/>
                </a:solidFill>
                <a:latin typeface="華康中圓體" panose="020F0509000000000000" pitchFamily="49" charset="-120"/>
                <a:ea typeface="華康中圓體" panose="020F0509000000000000" pitchFamily="49" charset="-120"/>
              </a:rPr>
              <a:t>》</a:t>
            </a:r>
            <a:r>
              <a:rPr lang="zh-TW" altLang="en-US" sz="2800" dirty="0">
                <a:solidFill>
                  <a:srgbClr val="000066"/>
                </a:solidFill>
                <a:latin typeface="華康中圓體" panose="020F0509000000000000" pitchFamily="49" charset="-120"/>
                <a:ea typeface="華康中圓體" panose="020F0509000000000000" pitchFamily="49" charset="-120"/>
              </a:rPr>
              <a:t>「虎井澄淵」上載：「虎井嶼東頭突端海底，有一座沉城，從突端高處俯視，確有一道狀似城牆，繞圍突端，隱於海中，清晰可見，兩端漸向深處而渺，俗稱為虎井沉城。」虎井沉城傳說已久。</a:t>
            </a:r>
          </a:p>
        </p:txBody>
      </p:sp>
      <p:sp>
        <p:nvSpPr>
          <p:cNvPr id="114691" name="Text Box 4"/>
          <p:cNvSpPr txBox="1">
            <a:spLocks noChangeArrowheads="1"/>
          </p:cNvSpPr>
          <p:nvPr/>
        </p:nvSpPr>
        <p:spPr bwMode="auto">
          <a:xfrm>
            <a:off x="6538478" y="6022705"/>
            <a:ext cx="455083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3200">
                <a:solidFill>
                  <a:schemeClr val="tx1"/>
                </a:solidFill>
                <a:latin typeface="Arial" pitchFamily="34" charset="0"/>
                <a:ea typeface="華康中特圓體" pitchFamily="49" charset="-120"/>
              </a:defRPr>
            </a:lvl1pPr>
            <a:lvl2pPr marL="742950" indent="-285750" eaLnBrk="0" hangingPunct="0">
              <a:defRPr kumimoji="1" sz="3200">
                <a:solidFill>
                  <a:schemeClr val="tx1"/>
                </a:solidFill>
                <a:latin typeface="Arial" pitchFamily="34" charset="0"/>
                <a:ea typeface="華康中特圓體" pitchFamily="49" charset="-120"/>
              </a:defRPr>
            </a:lvl2pPr>
            <a:lvl3pPr marL="1143000" indent="-228600" eaLnBrk="0" hangingPunct="0">
              <a:defRPr kumimoji="1" sz="3200">
                <a:solidFill>
                  <a:schemeClr val="tx1"/>
                </a:solidFill>
                <a:latin typeface="Arial" pitchFamily="34" charset="0"/>
                <a:ea typeface="華康中特圓體" pitchFamily="49" charset="-120"/>
              </a:defRPr>
            </a:lvl3pPr>
            <a:lvl4pPr marL="1600200" indent="-228600" eaLnBrk="0" hangingPunct="0">
              <a:defRPr kumimoji="1" sz="3200">
                <a:solidFill>
                  <a:schemeClr val="tx1"/>
                </a:solidFill>
                <a:latin typeface="Arial" pitchFamily="34" charset="0"/>
                <a:ea typeface="華康中特圓體" pitchFamily="49" charset="-120"/>
              </a:defRPr>
            </a:lvl4pPr>
            <a:lvl5pPr marL="2057400" indent="-228600" eaLnBrk="0" hangingPunct="0">
              <a:defRPr kumimoji="1" sz="3200">
                <a:solidFill>
                  <a:schemeClr val="tx1"/>
                </a:solidFill>
                <a:latin typeface="Arial" pitchFamily="34" charset="0"/>
                <a:ea typeface="華康中特圓體" pitchFamily="49" charset="-120"/>
              </a:defRPr>
            </a:lvl5pPr>
            <a:lvl6pPr marL="2514600" indent="-228600" eaLnBrk="0" fontAlgn="base" hangingPunct="0">
              <a:spcBef>
                <a:spcPct val="0"/>
              </a:spcBef>
              <a:spcAft>
                <a:spcPct val="0"/>
              </a:spcAft>
              <a:defRPr kumimoji="1" sz="3200">
                <a:solidFill>
                  <a:schemeClr val="tx1"/>
                </a:solidFill>
                <a:latin typeface="Arial" pitchFamily="34" charset="0"/>
                <a:ea typeface="華康中特圓體" pitchFamily="49" charset="-120"/>
              </a:defRPr>
            </a:lvl6pPr>
            <a:lvl7pPr marL="2971800" indent="-228600" eaLnBrk="0" fontAlgn="base" hangingPunct="0">
              <a:spcBef>
                <a:spcPct val="0"/>
              </a:spcBef>
              <a:spcAft>
                <a:spcPct val="0"/>
              </a:spcAft>
              <a:defRPr kumimoji="1" sz="3200">
                <a:solidFill>
                  <a:schemeClr val="tx1"/>
                </a:solidFill>
                <a:latin typeface="Arial" pitchFamily="34" charset="0"/>
                <a:ea typeface="華康中特圓體" pitchFamily="49" charset="-120"/>
              </a:defRPr>
            </a:lvl7pPr>
            <a:lvl8pPr marL="3429000" indent="-228600" eaLnBrk="0" fontAlgn="base" hangingPunct="0">
              <a:spcBef>
                <a:spcPct val="0"/>
              </a:spcBef>
              <a:spcAft>
                <a:spcPct val="0"/>
              </a:spcAft>
              <a:defRPr kumimoji="1" sz="3200">
                <a:solidFill>
                  <a:schemeClr val="tx1"/>
                </a:solidFill>
                <a:latin typeface="Arial" pitchFamily="34" charset="0"/>
                <a:ea typeface="華康中特圓體" pitchFamily="49" charset="-120"/>
              </a:defRPr>
            </a:lvl8pPr>
            <a:lvl9pPr marL="3886200" indent="-228600" eaLnBrk="0" fontAlgn="base" hangingPunct="0">
              <a:spcBef>
                <a:spcPct val="0"/>
              </a:spcBef>
              <a:spcAft>
                <a:spcPct val="0"/>
              </a:spcAft>
              <a:defRPr kumimoji="1" sz="3200">
                <a:solidFill>
                  <a:schemeClr val="tx1"/>
                </a:solidFill>
                <a:latin typeface="Arial" pitchFamily="34" charset="0"/>
                <a:ea typeface="華康中特圓體" pitchFamily="49" charset="-120"/>
              </a:defRPr>
            </a:lvl9pPr>
          </a:lstStyle>
          <a:p>
            <a:pPr algn="ctr" eaLnBrk="1" hangingPunct="1">
              <a:spcBef>
                <a:spcPct val="50000"/>
              </a:spcBef>
            </a:pPr>
            <a:r>
              <a:rPr lang="zh-TW" altLang="en-US" sz="2800" b="1" dirty="0">
                <a:solidFill>
                  <a:srgbClr val="3333FF"/>
                </a:solidFill>
                <a:latin typeface="華康標楷體" panose="03000509000000000000" pitchFamily="65" charset="-120"/>
                <a:ea typeface="華康標楷體" panose="03000509000000000000" pitchFamily="65" charset="-120"/>
              </a:rPr>
              <a:t>虎井沉城探測路線圖</a:t>
            </a:r>
          </a:p>
        </p:txBody>
      </p:sp>
      <p:sp>
        <p:nvSpPr>
          <p:cNvPr id="2" name="矩形 1"/>
          <p:cNvSpPr/>
          <p:nvPr/>
        </p:nvSpPr>
        <p:spPr>
          <a:xfrm>
            <a:off x="4214646" y="96600"/>
            <a:ext cx="4339650" cy="646331"/>
          </a:xfrm>
          <a:prstGeom prst="rect">
            <a:avLst/>
          </a:prstGeom>
        </p:spPr>
        <p:txBody>
          <a:bodyPr wrap="none">
            <a:spAutoFit/>
          </a:bodyPr>
          <a:lstStyle/>
          <a:p>
            <a:r>
              <a:rPr lang="zh-TW" altLang="en-US" sz="3600" dirty="0">
                <a:solidFill>
                  <a:srgbClr val="A50021"/>
                </a:solidFill>
                <a:latin typeface="華康中特圓體" panose="020F0809000000000000" pitchFamily="49" charset="-120"/>
                <a:ea typeface="華康中特圓體" panose="020F0809000000000000" pitchFamily="49" charset="-120"/>
              </a:rPr>
              <a:t>虎井嶼海底沉城傳說</a:t>
            </a:r>
          </a:p>
        </p:txBody>
      </p:sp>
      <p:pic>
        <p:nvPicPr>
          <p:cNvPr id="6" name="圖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90657" y="2263908"/>
            <a:ext cx="4198655" cy="3795636"/>
          </a:xfrm>
          <a:prstGeom prst="rect">
            <a:avLst/>
          </a:prstGeom>
        </p:spPr>
      </p:pic>
      <p:sp>
        <p:nvSpPr>
          <p:cNvPr id="5" name="矩形 4"/>
          <p:cNvSpPr/>
          <p:nvPr/>
        </p:nvSpPr>
        <p:spPr>
          <a:xfrm>
            <a:off x="692734" y="5990849"/>
            <a:ext cx="5929828" cy="523220"/>
          </a:xfrm>
          <a:prstGeom prst="rect">
            <a:avLst/>
          </a:prstGeom>
        </p:spPr>
        <p:txBody>
          <a:bodyPr wrap="none">
            <a:spAutoFit/>
          </a:bodyPr>
          <a:lstStyle/>
          <a:p>
            <a:r>
              <a:rPr lang="zh-TW" altLang="en-US" sz="2800" b="1" dirty="0">
                <a:solidFill>
                  <a:srgbClr val="3333FF"/>
                </a:solidFill>
                <a:latin typeface="華康標楷體" panose="03000509000000000000" pitchFamily="65" charset="-120"/>
                <a:ea typeface="華康標楷體" panose="03000509000000000000" pitchFamily="65" charset="-120"/>
              </a:rPr>
              <a:t>海底沉城遺跡在虎井嶼東端淺海附近</a:t>
            </a:r>
            <a:endParaRPr lang="zh-TW" altLang="en-US" sz="2800" b="1" dirty="0"/>
          </a:p>
        </p:txBody>
      </p:sp>
      <p:pic>
        <p:nvPicPr>
          <p:cNvPr id="8" name="圖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2734" y="2278992"/>
            <a:ext cx="6067296" cy="3728630"/>
          </a:xfrm>
          <a:prstGeom prst="rect">
            <a:avLst/>
          </a:prstGeom>
          <a:ln w="12700">
            <a:solidFill>
              <a:schemeClr val="tx1"/>
            </a:solidFill>
          </a:ln>
        </p:spPr>
      </p:pic>
    </p:spTree>
    <p:extLst>
      <p:ext uri="{BB962C8B-B14F-4D97-AF65-F5344CB8AC3E}">
        <p14:creationId xmlns:p14="http://schemas.microsoft.com/office/powerpoint/2010/main" val="3149656912"/>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891305" y="105465"/>
            <a:ext cx="10224135" cy="765175"/>
          </a:xfrm>
        </p:spPr>
        <p:txBody>
          <a:bodyPr>
            <a:normAutofit/>
          </a:bodyPr>
          <a:lstStyle/>
          <a:p>
            <a:pPr algn="ctr"/>
            <a:r>
              <a:rPr lang="zh-TW" altLang="en-US" sz="3600" dirty="0">
                <a:solidFill>
                  <a:srgbClr val="A50021"/>
                </a:solidFill>
                <a:latin typeface="華康中特圓體" panose="020F0809000000000000" pitchFamily="49" charset="-120"/>
                <a:ea typeface="華康中特圓體" panose="020F0809000000000000" pitchFamily="49" charset="-120"/>
              </a:rPr>
              <a:t>木村政昭</a:t>
            </a:r>
            <a:r>
              <a:rPr lang="zh-TW" altLang="zh-TW" sz="3600" dirty="0">
                <a:solidFill>
                  <a:srgbClr val="A50021"/>
                </a:solidFill>
                <a:latin typeface="華康中特圓體" panose="020F0809000000000000" pitchFamily="49" charset="-120"/>
                <a:ea typeface="華康中特圓體" panose="020F0809000000000000" pitchFamily="49" charset="-120"/>
                <a:cs typeface="Arial" panose="020B0604020202020204" pitchFamily="34" charset="0"/>
              </a:rPr>
              <a:t>認為</a:t>
            </a:r>
            <a:r>
              <a:rPr lang="zh-TW" altLang="en-US" sz="3600" dirty="0">
                <a:solidFill>
                  <a:srgbClr val="A50021"/>
                </a:solidFill>
                <a:latin typeface="華康中特圓體" panose="020F0809000000000000" pitchFamily="49" charset="-120"/>
                <a:ea typeface="華康中特圓體" panose="020F0809000000000000" pitchFamily="49" charset="-120"/>
              </a:rPr>
              <a:t>虎井沉城應是姆大陸的城市遺跡</a:t>
            </a:r>
            <a:endParaRPr lang="en-US" altLang="zh-TW" sz="3600" dirty="0">
              <a:solidFill>
                <a:srgbClr val="A50021"/>
              </a:solidFill>
              <a:latin typeface="華康中特圓體" panose="020F0809000000000000" pitchFamily="49" charset="-120"/>
              <a:ea typeface="華康中特圓體" panose="020F0809000000000000" pitchFamily="49" charset="-120"/>
            </a:endParaRPr>
          </a:p>
        </p:txBody>
      </p:sp>
      <p:sp>
        <p:nvSpPr>
          <p:cNvPr id="6" name="內容版面配置區 2"/>
          <p:cNvSpPr>
            <a:spLocks noGrp="1"/>
          </p:cNvSpPr>
          <p:nvPr>
            <p:ph idx="1"/>
          </p:nvPr>
        </p:nvSpPr>
        <p:spPr>
          <a:xfrm>
            <a:off x="7274455" y="1378593"/>
            <a:ext cx="4411364" cy="4777277"/>
          </a:xfrm>
        </p:spPr>
        <p:txBody>
          <a:bodyPr>
            <a:noAutofit/>
          </a:bodyPr>
          <a:lstStyle/>
          <a:p>
            <a:pPr algn="just" hangingPunct="0">
              <a:lnSpc>
                <a:spcPts val="3600"/>
              </a:lnSpc>
              <a:spcBef>
                <a:spcPts val="200"/>
              </a:spcBef>
            </a:pPr>
            <a:r>
              <a:rPr lang="en-US" altLang="zh-TW" dirty="0">
                <a:solidFill>
                  <a:srgbClr val="000066"/>
                </a:solidFill>
                <a:latin typeface="華康中圓體" panose="020F0509000000000000" pitchFamily="49" charset="-120"/>
                <a:ea typeface="華康中圓體" panose="020F0509000000000000" pitchFamily="49" charset="-120"/>
              </a:rPr>
              <a:t>1996</a:t>
            </a:r>
            <a:r>
              <a:rPr lang="zh-TW" altLang="en-US" dirty="0">
                <a:solidFill>
                  <a:srgbClr val="000066"/>
                </a:solidFill>
                <a:latin typeface="華康中圓體" panose="020F0509000000000000" pitchFamily="49" charset="-120"/>
                <a:ea typeface="華康中圓體" panose="020F0509000000000000" pitchFamily="49" charset="-120"/>
              </a:rPr>
              <a:t>年</a:t>
            </a:r>
            <a:r>
              <a:rPr lang="en-US" altLang="zh-TW" dirty="0">
                <a:solidFill>
                  <a:srgbClr val="000066"/>
                </a:solidFill>
                <a:latin typeface="華康中圓體" panose="020F0509000000000000" pitchFamily="49" charset="-120"/>
                <a:ea typeface="華康中圓體" panose="020F0509000000000000" pitchFamily="49" charset="-120"/>
              </a:rPr>
              <a:t>9</a:t>
            </a:r>
            <a:r>
              <a:rPr lang="zh-TW" altLang="en-US" dirty="0">
                <a:solidFill>
                  <a:srgbClr val="000066"/>
                </a:solidFill>
                <a:latin typeface="華康中圓體" panose="020F0509000000000000" pitchFamily="49" charset="-120"/>
                <a:ea typeface="華康中圓體" panose="020F0509000000000000" pitchFamily="49" charset="-120"/>
              </a:rPr>
              <a:t>月日本琉球大學木村政昭教授等六位在謝新曦等人陪同下，飛到澎湖虎井嶼東方的沉城地點潛探，並拍攝紀錄。</a:t>
            </a:r>
            <a:endParaRPr lang="en-US" altLang="zh-TW" dirty="0">
              <a:solidFill>
                <a:srgbClr val="000066"/>
              </a:solidFill>
              <a:latin typeface="華康中圓體" panose="020F0509000000000000" pitchFamily="49" charset="-120"/>
              <a:ea typeface="華康中圓體" panose="020F0509000000000000" pitchFamily="49" charset="-120"/>
            </a:endParaRPr>
          </a:p>
          <a:p>
            <a:pPr algn="just" hangingPunct="0">
              <a:lnSpc>
                <a:spcPts val="3600"/>
              </a:lnSpc>
              <a:spcBef>
                <a:spcPts val="200"/>
              </a:spcBef>
            </a:pPr>
            <a:r>
              <a:rPr lang="zh-TW" altLang="zh-TW" dirty="0">
                <a:solidFill>
                  <a:srgbClr val="000066"/>
                </a:solidFill>
                <a:latin typeface="Arial" panose="020B0604020202020204" pitchFamily="34" charset="0"/>
                <a:ea typeface="華康中圓體" panose="020F0509000000000000" pitchFamily="49" charset="-120"/>
                <a:cs typeface="Arial" panose="020B0604020202020204" pitchFamily="34" charset="0"/>
              </a:rPr>
              <a:t>琉球大學木村政昭教授認為海底沉城應該是古代姆大陸的城市遺跡</a:t>
            </a:r>
            <a:r>
              <a:rPr lang="zh-TW" altLang="en-US" dirty="0">
                <a:solidFill>
                  <a:srgbClr val="000066"/>
                </a:solidFill>
                <a:latin typeface="Arial" panose="020B0604020202020204" pitchFamily="34" charset="0"/>
                <a:ea typeface="華康中圓體" panose="020F0509000000000000" pitchFamily="49" charset="-120"/>
                <a:cs typeface="Arial" panose="020B0604020202020204" pitchFamily="34" charset="0"/>
              </a:rPr>
              <a:t>，</a:t>
            </a:r>
            <a:r>
              <a:rPr lang="zh-TW" altLang="zh-TW" dirty="0">
                <a:solidFill>
                  <a:srgbClr val="000066"/>
                </a:solidFill>
                <a:latin typeface="Arial" panose="020B0604020202020204" pitchFamily="34" charset="0"/>
                <a:ea typeface="華康中圓體" panose="020F0509000000000000" pitchFamily="49" charset="-120"/>
                <a:cs typeface="Arial" panose="020B0604020202020204" pitchFamily="34" charset="0"/>
              </a:rPr>
              <a:t>建於</a:t>
            </a:r>
            <a:r>
              <a:rPr lang="en-US" altLang="zh-TW" dirty="0">
                <a:solidFill>
                  <a:srgbClr val="000066"/>
                </a:solidFill>
                <a:latin typeface="Arial" panose="020B0604020202020204" pitchFamily="34" charset="0"/>
                <a:ea typeface="華康中圓體" panose="020F0509000000000000" pitchFamily="49" charset="-120"/>
                <a:cs typeface="Arial" panose="020B0604020202020204" pitchFamily="34" charset="0"/>
              </a:rPr>
              <a:t>12,000</a:t>
            </a:r>
            <a:r>
              <a:rPr lang="zh-TW" altLang="zh-TW" dirty="0">
                <a:solidFill>
                  <a:srgbClr val="000066"/>
                </a:solidFill>
                <a:latin typeface="Arial" panose="020B0604020202020204" pitchFamily="34" charset="0"/>
                <a:ea typeface="華康中圓體" panose="020F0509000000000000" pitchFamily="49" charset="-120"/>
                <a:cs typeface="Arial" panose="020B0604020202020204" pitchFamily="34" charset="0"/>
              </a:rPr>
              <a:t>至</a:t>
            </a:r>
            <a:r>
              <a:rPr lang="en-US" altLang="zh-TW" dirty="0">
                <a:solidFill>
                  <a:srgbClr val="000066"/>
                </a:solidFill>
                <a:latin typeface="Arial" panose="020B0604020202020204" pitchFamily="34" charset="0"/>
                <a:ea typeface="華康中圓體" panose="020F0509000000000000" pitchFamily="49" charset="-120"/>
                <a:cs typeface="Arial" panose="020B0604020202020204" pitchFamily="34" charset="0"/>
              </a:rPr>
              <a:t>30,000</a:t>
            </a:r>
            <a:r>
              <a:rPr lang="zh-TW" altLang="zh-TW" dirty="0">
                <a:solidFill>
                  <a:srgbClr val="000066"/>
                </a:solidFill>
                <a:latin typeface="Arial" panose="020B0604020202020204" pitchFamily="34" charset="0"/>
                <a:ea typeface="華康中圓體" panose="020F0509000000000000" pitchFamily="49" charset="-120"/>
                <a:cs typeface="Arial" panose="020B0604020202020204" pitchFamily="34" charset="0"/>
              </a:rPr>
              <a:t>年前</a:t>
            </a:r>
            <a:r>
              <a:rPr lang="zh-TW" altLang="en-US" dirty="0">
                <a:solidFill>
                  <a:srgbClr val="000066"/>
                </a:solidFill>
                <a:latin typeface="Arial" panose="020B0604020202020204" pitchFamily="34" charset="0"/>
                <a:ea typeface="華康中圓體" panose="020F0509000000000000" pitchFamily="49" charset="-120"/>
                <a:cs typeface="Arial" panose="020B0604020202020204" pitchFamily="34" charset="0"/>
              </a:rPr>
              <a:t>之間</a:t>
            </a:r>
            <a:r>
              <a:rPr lang="zh-TW" altLang="zh-TW" dirty="0">
                <a:solidFill>
                  <a:srgbClr val="000066"/>
                </a:solidFill>
                <a:latin typeface="Arial" panose="020B0604020202020204" pitchFamily="34" charset="0"/>
                <a:ea typeface="華康中圓體" panose="020F0509000000000000" pitchFamily="49" charset="-120"/>
                <a:cs typeface="Arial" panose="020B0604020202020204" pitchFamily="34" charset="0"/>
              </a:rPr>
              <a:t>。</a:t>
            </a:r>
          </a:p>
          <a:p>
            <a:pPr algn="just" hangingPunct="0">
              <a:lnSpc>
                <a:spcPts val="3600"/>
              </a:lnSpc>
              <a:spcBef>
                <a:spcPts val="200"/>
              </a:spcBef>
            </a:pPr>
            <a:endParaRPr lang="zh-TW" altLang="en-US" dirty="0">
              <a:solidFill>
                <a:srgbClr val="000066"/>
              </a:solidFill>
              <a:latin typeface="華康中圓體" panose="020F0509000000000000" pitchFamily="49" charset="-120"/>
              <a:ea typeface="華康中圓體" panose="020F0509000000000000" pitchFamily="49" charset="-120"/>
            </a:endParaRPr>
          </a:p>
          <a:p>
            <a:pPr marL="0" indent="0" algn="just" hangingPunct="0">
              <a:lnSpc>
                <a:spcPts val="3600"/>
              </a:lnSpc>
              <a:spcBef>
                <a:spcPts val="200"/>
              </a:spcBef>
              <a:buNone/>
            </a:pPr>
            <a:endParaRPr lang="zh-TW" altLang="en-US" dirty="0">
              <a:solidFill>
                <a:srgbClr val="000066"/>
              </a:solidFill>
              <a:latin typeface="華康中圓體" panose="020F0509000000000000" pitchFamily="49" charset="-120"/>
              <a:ea typeface="華康中圓體" panose="020F0509000000000000" pitchFamily="49" charset="-120"/>
            </a:endParaRPr>
          </a:p>
        </p:txBody>
      </p:sp>
      <p:sp>
        <p:nvSpPr>
          <p:cNvPr id="4" name="矩形 3"/>
          <p:cNvSpPr/>
          <p:nvPr/>
        </p:nvSpPr>
        <p:spPr>
          <a:xfrm>
            <a:off x="1799598" y="6066018"/>
            <a:ext cx="4852610" cy="523220"/>
          </a:xfrm>
          <a:prstGeom prst="rect">
            <a:avLst/>
          </a:prstGeom>
        </p:spPr>
        <p:txBody>
          <a:bodyPr wrap="none">
            <a:spAutoFit/>
          </a:bodyPr>
          <a:lstStyle/>
          <a:p>
            <a:r>
              <a:rPr lang="zh-TW" altLang="en-US" sz="2800" b="1" dirty="0">
                <a:solidFill>
                  <a:srgbClr val="3333FF"/>
                </a:solidFill>
                <a:latin typeface="華康標楷體" panose="03000509000000000000" pitchFamily="65" charset="-120"/>
                <a:ea typeface="華康標楷體" panose="03000509000000000000" pitchFamily="65" charset="-120"/>
              </a:rPr>
              <a:t>澎湖虎井嶼沉城位置附近海圖</a:t>
            </a:r>
          </a:p>
        </p:txBody>
      </p:sp>
      <p:pic>
        <p:nvPicPr>
          <p:cNvPr id="2" name="圖片 1">
            <a:extLst>
              <a:ext uri="{FF2B5EF4-FFF2-40B4-BE49-F238E27FC236}">
                <a16:creationId xmlns:a16="http://schemas.microsoft.com/office/drawing/2014/main" id="{02243124-A8B3-0EED-5332-2A15BBC80A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560" y="962318"/>
            <a:ext cx="5963337" cy="5261768"/>
          </a:xfrm>
          <a:prstGeom prst="rect">
            <a:avLst/>
          </a:prstGeom>
        </p:spPr>
      </p:pic>
    </p:spTree>
    <p:extLst>
      <p:ext uri="{BB962C8B-B14F-4D97-AF65-F5344CB8AC3E}">
        <p14:creationId xmlns:p14="http://schemas.microsoft.com/office/powerpoint/2010/main" val="1636567564"/>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5" name="Text Box 4"/>
          <p:cNvSpPr txBox="1">
            <a:spLocks noChangeArrowheads="1"/>
          </p:cNvSpPr>
          <p:nvPr/>
        </p:nvSpPr>
        <p:spPr bwMode="auto">
          <a:xfrm>
            <a:off x="6976231" y="966065"/>
            <a:ext cx="4664428" cy="5760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3200">
                <a:solidFill>
                  <a:schemeClr val="tx1"/>
                </a:solidFill>
                <a:latin typeface="Arial" pitchFamily="34" charset="0"/>
                <a:ea typeface="華康中特圓體" pitchFamily="49" charset="-120"/>
              </a:defRPr>
            </a:lvl1pPr>
            <a:lvl2pPr marL="742950" indent="-285750" eaLnBrk="0" hangingPunct="0">
              <a:defRPr kumimoji="1" sz="3200">
                <a:solidFill>
                  <a:schemeClr val="tx1"/>
                </a:solidFill>
                <a:latin typeface="Arial" pitchFamily="34" charset="0"/>
                <a:ea typeface="華康中特圓體" pitchFamily="49" charset="-120"/>
              </a:defRPr>
            </a:lvl2pPr>
            <a:lvl3pPr marL="1143000" indent="-228600" eaLnBrk="0" hangingPunct="0">
              <a:defRPr kumimoji="1" sz="3200">
                <a:solidFill>
                  <a:schemeClr val="tx1"/>
                </a:solidFill>
                <a:latin typeface="Arial" pitchFamily="34" charset="0"/>
                <a:ea typeface="華康中特圓體" pitchFamily="49" charset="-120"/>
              </a:defRPr>
            </a:lvl3pPr>
            <a:lvl4pPr marL="1600200" indent="-228600" eaLnBrk="0" hangingPunct="0">
              <a:defRPr kumimoji="1" sz="3200">
                <a:solidFill>
                  <a:schemeClr val="tx1"/>
                </a:solidFill>
                <a:latin typeface="Arial" pitchFamily="34" charset="0"/>
                <a:ea typeface="華康中特圓體" pitchFamily="49" charset="-120"/>
              </a:defRPr>
            </a:lvl4pPr>
            <a:lvl5pPr marL="2057400" indent="-228600" eaLnBrk="0" hangingPunct="0">
              <a:defRPr kumimoji="1" sz="3200">
                <a:solidFill>
                  <a:schemeClr val="tx1"/>
                </a:solidFill>
                <a:latin typeface="Arial" pitchFamily="34" charset="0"/>
                <a:ea typeface="華康中特圓體" pitchFamily="49" charset="-120"/>
              </a:defRPr>
            </a:lvl5pPr>
            <a:lvl6pPr marL="2514600" indent="-228600" eaLnBrk="0" fontAlgn="base" hangingPunct="0">
              <a:spcBef>
                <a:spcPct val="0"/>
              </a:spcBef>
              <a:spcAft>
                <a:spcPct val="0"/>
              </a:spcAft>
              <a:defRPr kumimoji="1" sz="3200">
                <a:solidFill>
                  <a:schemeClr val="tx1"/>
                </a:solidFill>
                <a:latin typeface="Arial" pitchFamily="34" charset="0"/>
                <a:ea typeface="華康中特圓體" pitchFamily="49" charset="-120"/>
              </a:defRPr>
            </a:lvl6pPr>
            <a:lvl7pPr marL="2971800" indent="-228600" eaLnBrk="0" fontAlgn="base" hangingPunct="0">
              <a:spcBef>
                <a:spcPct val="0"/>
              </a:spcBef>
              <a:spcAft>
                <a:spcPct val="0"/>
              </a:spcAft>
              <a:defRPr kumimoji="1" sz="3200">
                <a:solidFill>
                  <a:schemeClr val="tx1"/>
                </a:solidFill>
                <a:latin typeface="Arial" pitchFamily="34" charset="0"/>
                <a:ea typeface="華康中特圓體" pitchFamily="49" charset="-120"/>
              </a:defRPr>
            </a:lvl7pPr>
            <a:lvl8pPr marL="3429000" indent="-228600" eaLnBrk="0" fontAlgn="base" hangingPunct="0">
              <a:spcBef>
                <a:spcPct val="0"/>
              </a:spcBef>
              <a:spcAft>
                <a:spcPct val="0"/>
              </a:spcAft>
              <a:defRPr kumimoji="1" sz="3200">
                <a:solidFill>
                  <a:schemeClr val="tx1"/>
                </a:solidFill>
                <a:latin typeface="Arial" pitchFamily="34" charset="0"/>
                <a:ea typeface="華康中特圓體" pitchFamily="49" charset="-120"/>
              </a:defRPr>
            </a:lvl8pPr>
            <a:lvl9pPr marL="3886200" indent="-228600" eaLnBrk="0" fontAlgn="base" hangingPunct="0">
              <a:spcBef>
                <a:spcPct val="0"/>
              </a:spcBef>
              <a:spcAft>
                <a:spcPct val="0"/>
              </a:spcAft>
              <a:defRPr kumimoji="1" sz="3200">
                <a:solidFill>
                  <a:schemeClr val="tx1"/>
                </a:solidFill>
                <a:latin typeface="Arial" pitchFamily="34" charset="0"/>
                <a:ea typeface="華康中特圓體" pitchFamily="49" charset="-120"/>
              </a:defRPr>
            </a:lvl9pPr>
          </a:lstStyle>
          <a:p>
            <a:pPr algn="just" eaLnBrk="1">
              <a:lnSpc>
                <a:spcPts val="3400"/>
              </a:lnSpc>
            </a:pPr>
            <a:r>
              <a:rPr lang="zh-TW" altLang="en-US" sz="2800" dirty="0">
                <a:solidFill>
                  <a:srgbClr val="000066"/>
                </a:solidFill>
                <a:latin typeface="華康中圓體" panose="020F0509000000000000" pitchFamily="49" charset="-120"/>
                <a:ea typeface="華康中圓體" panose="020F0509000000000000" pitchFamily="49" charset="-120"/>
              </a:rPr>
              <a:t>虎井嶼海底沉城的</a:t>
            </a:r>
            <a:r>
              <a:rPr lang="zh-TW" altLang="zh-TW" sz="2800" dirty="0">
                <a:solidFill>
                  <a:srgbClr val="000066"/>
                </a:solidFill>
                <a:latin typeface="華康中圓體" panose="020F0509000000000000" pitchFamily="49" charset="-120"/>
                <a:ea typeface="華康中圓體" panose="020F0509000000000000" pitchFamily="49" charset="-120"/>
              </a:rPr>
              <a:t>東西向和南北向兩道城牆</a:t>
            </a:r>
            <a:r>
              <a:rPr lang="zh-TW" altLang="en-US" sz="2800" dirty="0">
                <a:solidFill>
                  <a:srgbClr val="000066"/>
                </a:solidFill>
                <a:latin typeface="華康中圓體" panose="020F0509000000000000" pitchFamily="49" charset="-120"/>
                <a:ea typeface="華康中圓體" panose="020F0509000000000000" pitchFamily="49" charset="-120"/>
              </a:rPr>
              <a:t>，各</a:t>
            </a:r>
            <a:r>
              <a:rPr lang="zh-TW" altLang="zh-TW" sz="2800" dirty="0">
                <a:solidFill>
                  <a:srgbClr val="000066"/>
                </a:solidFill>
                <a:latin typeface="華康中圓體" panose="020F0509000000000000" pitchFamily="49" charset="-120"/>
                <a:ea typeface="華康中圓體" panose="020F0509000000000000" pitchFamily="49" charset="-120"/>
              </a:rPr>
              <a:t>綿延約達二百公尺</a:t>
            </a:r>
            <a:r>
              <a:rPr lang="zh-TW" altLang="en-US" sz="2800" dirty="0">
                <a:solidFill>
                  <a:srgbClr val="000066"/>
                </a:solidFill>
                <a:latin typeface="華康中圓體" panose="020F0509000000000000" pitchFamily="49" charset="-120"/>
                <a:ea typeface="華康中圓體" panose="020F0509000000000000" pitchFamily="49" charset="-120"/>
              </a:rPr>
              <a:t>，</a:t>
            </a:r>
            <a:r>
              <a:rPr lang="zh-TW" altLang="zh-TW" sz="2800" dirty="0">
                <a:solidFill>
                  <a:srgbClr val="000066"/>
                </a:solidFill>
                <a:latin typeface="華康中圓體" panose="020F0509000000000000" pitchFamily="49" charset="-120"/>
                <a:ea typeface="華康中圓體" panose="020F0509000000000000" pitchFamily="49" charset="-120"/>
              </a:rPr>
              <a:t>直線指向</a:t>
            </a:r>
            <a:r>
              <a:rPr lang="zh-TW" altLang="en-US" sz="2800" dirty="0">
                <a:solidFill>
                  <a:srgbClr val="000066"/>
                </a:solidFill>
                <a:latin typeface="華康中圓體" panose="020F0509000000000000" pitchFamily="49" charset="-120"/>
                <a:ea typeface="華康中圓體" panose="020F0509000000000000" pitchFamily="49" charset="-120"/>
              </a:rPr>
              <a:t>地理</a:t>
            </a:r>
            <a:r>
              <a:rPr lang="zh-TW" altLang="zh-TW" sz="2800" dirty="0">
                <a:solidFill>
                  <a:srgbClr val="000066"/>
                </a:solidFill>
                <a:latin typeface="華康中圓體" panose="020F0509000000000000" pitchFamily="49" charset="-120"/>
                <a:ea typeface="華康中圓體" panose="020F0509000000000000" pitchFamily="49" charset="-120"/>
              </a:rPr>
              <a:t>正東西南北四方位</a:t>
            </a:r>
            <a:r>
              <a:rPr lang="zh-TW" altLang="en-US" sz="2800" dirty="0">
                <a:solidFill>
                  <a:srgbClr val="000066"/>
                </a:solidFill>
                <a:latin typeface="華康中圓體" panose="020F0509000000000000" pitchFamily="49" charset="-120"/>
                <a:ea typeface="華康中圓體" panose="020F0509000000000000" pitchFamily="49" charset="-120"/>
              </a:rPr>
              <a:t>，</a:t>
            </a:r>
            <a:r>
              <a:rPr lang="zh-TW" altLang="zh-TW" sz="2800" dirty="0">
                <a:solidFill>
                  <a:srgbClr val="000066"/>
                </a:solidFill>
                <a:latin typeface="華康中圓體" panose="020F0509000000000000" pitchFamily="49" charset="-120"/>
                <a:ea typeface="華康中圓體" panose="020F0509000000000000" pitchFamily="49" charset="-120"/>
              </a:rPr>
              <a:t>在中央</a:t>
            </a:r>
            <a:r>
              <a:rPr lang="zh-TW" altLang="en-US" sz="2800" dirty="0">
                <a:solidFill>
                  <a:srgbClr val="000066"/>
                </a:solidFill>
                <a:latin typeface="華康中圓體" panose="020F0509000000000000" pitchFamily="49" charset="-120"/>
                <a:ea typeface="華康中圓體" panose="020F0509000000000000" pitchFamily="49" charset="-120"/>
              </a:rPr>
              <a:t>直角交叉</a:t>
            </a:r>
            <a:r>
              <a:rPr lang="zh-TW" altLang="zh-TW" sz="2800" dirty="0">
                <a:solidFill>
                  <a:srgbClr val="000066"/>
                </a:solidFill>
                <a:latin typeface="華康中圓體" panose="020F0509000000000000" pitchFamily="49" charset="-120"/>
                <a:ea typeface="華康中圓體" panose="020F0509000000000000" pitchFamily="49" charset="-120"/>
              </a:rPr>
              <a:t>呈</a:t>
            </a:r>
            <a:r>
              <a:rPr lang="zh-TW" altLang="en-US" sz="2800" dirty="0">
                <a:solidFill>
                  <a:srgbClr val="000066"/>
                </a:solidFill>
                <a:latin typeface="華康中圓體" panose="020F0509000000000000" pitchFamily="49" charset="-120"/>
                <a:ea typeface="華康中圓體" panose="020F0509000000000000" pitchFamily="49" charset="-120"/>
              </a:rPr>
              <a:t>正</a:t>
            </a:r>
            <a:r>
              <a:rPr lang="zh-TW" altLang="zh-TW" sz="2800" dirty="0">
                <a:solidFill>
                  <a:srgbClr val="000066"/>
                </a:solidFill>
                <a:latin typeface="華康中圓體" panose="020F0509000000000000" pitchFamily="49" charset="-120"/>
                <a:ea typeface="華康中圓體" panose="020F0509000000000000" pitchFamily="49" charset="-120"/>
              </a:rPr>
              <a:t>十字形</a:t>
            </a:r>
            <a:r>
              <a:rPr lang="zh-TW" altLang="en-US" sz="2800" dirty="0">
                <a:solidFill>
                  <a:srgbClr val="000066"/>
                </a:solidFill>
                <a:latin typeface="華康中圓體" panose="020F0509000000000000" pitchFamily="49" charset="-120"/>
                <a:ea typeface="華康中圓體" panose="020F0509000000000000" pitchFamily="49" charset="-120"/>
              </a:rPr>
              <a:t>。</a:t>
            </a:r>
            <a:r>
              <a:rPr lang="zh-TW" altLang="zh-TW" sz="2800" dirty="0">
                <a:solidFill>
                  <a:srgbClr val="000066"/>
                </a:solidFill>
                <a:latin typeface="華康中圓體" panose="020F0509000000000000" pitchFamily="49" charset="-120"/>
                <a:ea typeface="華康中圓體" panose="020F0509000000000000" pitchFamily="49" charset="-120"/>
              </a:rPr>
              <a:t>海底城牆之</a:t>
            </a:r>
            <a:r>
              <a:rPr lang="zh-TW" altLang="en-US" sz="2800" dirty="0">
                <a:solidFill>
                  <a:srgbClr val="000066"/>
                </a:solidFill>
                <a:latin typeface="華康中圓體" panose="020F0509000000000000" pitchFamily="49" charset="-120"/>
                <a:ea typeface="華康中圓體" panose="020F0509000000000000" pitchFamily="49" charset="-120"/>
              </a:rPr>
              <a:t>近</a:t>
            </a:r>
            <a:r>
              <a:rPr lang="zh-TW" altLang="zh-TW" sz="2800" dirty="0">
                <a:solidFill>
                  <a:srgbClr val="000066"/>
                </a:solidFill>
                <a:latin typeface="華康中圓體" panose="020F0509000000000000" pitchFamily="49" charset="-120"/>
                <a:ea typeface="華康中圓體" panose="020F0509000000000000" pitchFamily="49" charset="-120"/>
              </a:rPr>
              <a:t>處</a:t>
            </a:r>
            <a:r>
              <a:rPr lang="zh-TW" altLang="en-US" sz="2800" dirty="0">
                <a:solidFill>
                  <a:srgbClr val="000066"/>
                </a:solidFill>
                <a:latin typeface="華康中圓體" panose="020F0509000000000000" pitchFamily="49" charset="-120"/>
                <a:ea typeface="華康中圓體" panose="020F0509000000000000" pitchFamily="49" charset="-120"/>
              </a:rPr>
              <a:t>又</a:t>
            </a:r>
            <a:r>
              <a:rPr lang="zh-TW" altLang="zh-TW" sz="2800" dirty="0">
                <a:solidFill>
                  <a:srgbClr val="000066"/>
                </a:solidFill>
                <a:latin typeface="華康中圓體" panose="020F0509000000000000" pitchFamily="49" charset="-120"/>
                <a:ea typeface="華康中圓體" panose="020F0509000000000000" pitchFamily="49" charset="-120"/>
              </a:rPr>
              <a:t>有一塊約</a:t>
            </a:r>
            <a:r>
              <a:rPr lang="en-US" altLang="zh-TW" sz="2800" dirty="0">
                <a:solidFill>
                  <a:srgbClr val="000066"/>
                </a:solidFill>
                <a:latin typeface="華康中圓體" panose="020F0509000000000000" pitchFamily="49" charset="-120"/>
                <a:ea typeface="華康中圓體" panose="020F0509000000000000" pitchFamily="49" charset="-120"/>
              </a:rPr>
              <a:t>2.5</a:t>
            </a:r>
            <a:r>
              <a:rPr lang="zh-TW" altLang="zh-TW" sz="2800" dirty="0">
                <a:solidFill>
                  <a:srgbClr val="000066"/>
                </a:solidFill>
                <a:latin typeface="華康中圓體" panose="020F0509000000000000" pitchFamily="49" charset="-120"/>
                <a:ea typeface="華康中圓體" panose="020F0509000000000000" pitchFamily="49" charset="-120"/>
              </a:rPr>
              <a:t>公尺見方的大石塊</a:t>
            </a:r>
            <a:r>
              <a:rPr lang="zh-TW" altLang="en-US" sz="2800" dirty="0">
                <a:solidFill>
                  <a:srgbClr val="000066"/>
                </a:solidFill>
                <a:latin typeface="華康中圓體" panose="020F0509000000000000" pitchFamily="49" charset="-120"/>
                <a:ea typeface="華康中圓體" panose="020F0509000000000000" pitchFamily="49" charset="-120"/>
              </a:rPr>
              <a:t>，</a:t>
            </a:r>
            <a:r>
              <a:rPr lang="zh-TW" altLang="zh-TW" sz="2800" dirty="0">
                <a:solidFill>
                  <a:srgbClr val="000066"/>
                </a:solidFill>
                <a:latin typeface="華康中圓體" panose="020F0509000000000000" pitchFamily="49" charset="-120"/>
                <a:ea typeface="華康中圓體" panose="020F0509000000000000" pitchFamily="49" charset="-120"/>
              </a:rPr>
              <a:t>上</a:t>
            </a:r>
            <a:r>
              <a:rPr lang="zh-TW" altLang="en-US" sz="2800" dirty="0">
                <a:solidFill>
                  <a:srgbClr val="000066"/>
                </a:solidFill>
                <a:latin typeface="華康中圓體" panose="020F0509000000000000" pitchFamily="49" charset="-120"/>
                <a:ea typeface="華康中圓體" panose="020F0509000000000000" pitchFamily="49" charset="-120"/>
              </a:rPr>
              <a:t>面</a:t>
            </a:r>
            <a:r>
              <a:rPr lang="zh-TW" altLang="zh-TW" sz="2800" dirty="0">
                <a:solidFill>
                  <a:srgbClr val="000066"/>
                </a:solidFill>
                <a:latin typeface="華康中圓體" panose="020F0509000000000000" pitchFamily="49" charset="-120"/>
                <a:ea typeface="華康中圓體" panose="020F0509000000000000" pitchFamily="49" charset="-120"/>
              </a:rPr>
              <a:t>有明顯的「十」字</a:t>
            </a:r>
            <a:r>
              <a:rPr lang="zh-TW" altLang="en-US" sz="2800" dirty="0">
                <a:solidFill>
                  <a:srgbClr val="000066"/>
                </a:solidFill>
                <a:latin typeface="華康中圓體" panose="020F0509000000000000" pitchFamily="49" charset="-120"/>
                <a:ea typeface="華康中圓體" panose="020F0509000000000000" pitchFamily="49" charset="-120"/>
              </a:rPr>
              <a:t>雕刻</a:t>
            </a:r>
            <a:r>
              <a:rPr lang="zh-TW" altLang="zh-TW" sz="2800" dirty="0">
                <a:solidFill>
                  <a:srgbClr val="000066"/>
                </a:solidFill>
                <a:latin typeface="華康中圓體" panose="020F0509000000000000" pitchFamily="49" charset="-120"/>
                <a:ea typeface="華康中圓體" panose="020F0509000000000000" pitchFamily="49" charset="-120"/>
              </a:rPr>
              <a:t>痕跡</a:t>
            </a:r>
            <a:r>
              <a:rPr lang="zh-TW" altLang="en-US" sz="2800" dirty="0">
                <a:solidFill>
                  <a:srgbClr val="000066"/>
                </a:solidFill>
                <a:latin typeface="華康中圓體" panose="020F0509000000000000" pitchFamily="49" charset="-120"/>
                <a:ea typeface="華康中圓體" panose="020F0509000000000000" pitchFamily="49" charset="-120"/>
              </a:rPr>
              <a:t>，這是太陽帝國所謂</a:t>
            </a:r>
            <a:r>
              <a:rPr lang="zh-TW" altLang="zh-TW" sz="2800" dirty="0">
                <a:solidFill>
                  <a:srgbClr val="000066"/>
                </a:solidFill>
                <a:latin typeface="華康中圓體" panose="020F0509000000000000" pitchFamily="49" charset="-120"/>
                <a:ea typeface="華康中圓體" panose="020F0509000000000000" pitchFamily="49" charset="-120"/>
                <a:cs typeface="細明體" panose="02020509000000000000" pitchFamily="49" charset="-120"/>
              </a:rPr>
              <a:t>四大神聖</a:t>
            </a:r>
            <a:r>
              <a:rPr lang="zh-TW" altLang="en-US" sz="2800" dirty="0">
                <a:latin typeface="華康中圓體" panose="020F0509000000000000" pitchFamily="49" charset="-120"/>
                <a:ea typeface="華康中圓體" panose="020F0509000000000000" pitchFamily="49" charset="-120"/>
              </a:rPr>
              <a:t>主要</a:t>
            </a:r>
            <a:r>
              <a:rPr lang="zh-TW" altLang="zh-TW" sz="2800" dirty="0">
                <a:solidFill>
                  <a:srgbClr val="000066"/>
                </a:solidFill>
                <a:latin typeface="華康中圓體" panose="020F0509000000000000" pitchFamily="49" charset="-120"/>
                <a:ea typeface="華康中圓體" panose="020F0509000000000000" pitchFamily="49" charset="-120"/>
                <a:cs typeface="細明體" panose="02020509000000000000" pitchFamily="49" charset="-120"/>
              </a:rPr>
              <a:t>力</a:t>
            </a:r>
            <a:r>
              <a:rPr lang="zh-TW" altLang="zh-TW" sz="2800" dirty="0">
                <a:solidFill>
                  <a:srgbClr val="000066"/>
                </a:solidFill>
                <a:latin typeface="華康細圓體" panose="020F0309000000000000" pitchFamily="49" charset="-120"/>
                <a:ea typeface="華康細圓體" panose="020F0309000000000000" pitchFamily="49" charset="-120"/>
                <a:cs typeface="細明體" panose="02020509000000000000" pitchFamily="49" charset="-120"/>
              </a:rPr>
              <a:t>量</a:t>
            </a:r>
            <a:r>
              <a:rPr lang="zh-TW" altLang="en-US" sz="2800" dirty="0">
                <a:solidFill>
                  <a:srgbClr val="000066"/>
                </a:solidFill>
                <a:latin typeface="華康中圓體" panose="020F0509000000000000" pitchFamily="49" charset="-120"/>
                <a:ea typeface="華康中圓體" panose="020F0509000000000000" pitchFamily="49" charset="-120"/>
                <a:cs typeface="細明體" panose="02020509000000000000" pitchFamily="49" charset="-120"/>
              </a:rPr>
              <a:t>的符號，</a:t>
            </a:r>
            <a:r>
              <a:rPr lang="zh-TW" altLang="zh-TW" sz="2800" dirty="0">
                <a:solidFill>
                  <a:srgbClr val="000066"/>
                </a:solidFill>
                <a:latin typeface="華康中圓體" panose="020F0509000000000000" pitchFamily="49" charset="-120"/>
                <a:ea typeface="華康中圓體" panose="020F0509000000000000" pitchFamily="49" charset="-120"/>
              </a:rPr>
              <a:t>顯示出人為的傑作</a:t>
            </a:r>
            <a:r>
              <a:rPr lang="zh-TW" altLang="en-US" sz="2800" dirty="0">
                <a:solidFill>
                  <a:srgbClr val="000066"/>
                </a:solidFill>
                <a:latin typeface="華康中圓體" panose="020F0509000000000000" pitchFamily="49" charset="-120"/>
                <a:ea typeface="華康中圓體" panose="020F0509000000000000" pitchFamily="49" charset="-120"/>
              </a:rPr>
              <a:t>，</a:t>
            </a:r>
            <a:r>
              <a:rPr lang="zh-TW" altLang="zh-TW" sz="2800" dirty="0">
                <a:solidFill>
                  <a:srgbClr val="000066"/>
                </a:solidFill>
                <a:latin typeface="華康中圓體" panose="020F0509000000000000" pitchFamily="49" charset="-120"/>
                <a:ea typeface="華康中圓體" panose="020F0509000000000000" pitchFamily="49" charset="-120"/>
              </a:rPr>
              <a:t>因此筆者將此海底城牆所在之處稱之為「十字城</a:t>
            </a:r>
            <a:r>
              <a:rPr lang="en-US" altLang="zh-TW" sz="2800" dirty="0">
                <a:solidFill>
                  <a:srgbClr val="000066"/>
                </a:solidFill>
                <a:ea typeface="華康中圓體" panose="020F0509000000000000" pitchFamily="49" charset="-120"/>
                <a:cs typeface="Arial" panose="020B0604020202020204" pitchFamily="34" charset="0"/>
              </a:rPr>
              <a:t>(Crisscross City)</a:t>
            </a:r>
            <a:r>
              <a:rPr lang="zh-TW" altLang="zh-TW" sz="2800" dirty="0">
                <a:solidFill>
                  <a:srgbClr val="000066"/>
                </a:solidFill>
                <a:ea typeface="華康中圓體" panose="020F0509000000000000" pitchFamily="49" charset="-120"/>
                <a:cs typeface="Arial" panose="020B0604020202020204" pitchFamily="34" charset="0"/>
              </a:rPr>
              <a:t>」</a:t>
            </a:r>
            <a:r>
              <a:rPr lang="zh-TW" altLang="en-US" sz="2800" dirty="0">
                <a:solidFill>
                  <a:srgbClr val="000066"/>
                </a:solidFill>
                <a:ea typeface="華康中圓體" panose="020F0509000000000000" pitchFamily="49" charset="-120"/>
                <a:cs typeface="Arial" panose="020B0604020202020204" pitchFamily="34" charset="0"/>
              </a:rPr>
              <a:t>。</a:t>
            </a:r>
            <a:endParaRPr lang="en-US" altLang="zh-TW" sz="2800" dirty="0">
              <a:solidFill>
                <a:srgbClr val="000066"/>
              </a:solidFill>
              <a:ea typeface="華康中圓體" panose="020F0509000000000000" pitchFamily="49" charset="-120"/>
              <a:cs typeface="Arial" panose="020B0604020202020204" pitchFamily="34" charset="0"/>
            </a:endParaRPr>
          </a:p>
        </p:txBody>
      </p:sp>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1341" y="210127"/>
            <a:ext cx="5811208" cy="5970540"/>
          </a:xfrm>
          <a:prstGeom prst="rect">
            <a:avLst/>
          </a:prstGeom>
        </p:spPr>
      </p:pic>
      <p:sp>
        <p:nvSpPr>
          <p:cNvPr id="4" name="矩形 3"/>
          <p:cNvSpPr/>
          <p:nvPr/>
        </p:nvSpPr>
        <p:spPr>
          <a:xfrm>
            <a:off x="186267" y="6180667"/>
            <a:ext cx="6789964" cy="523220"/>
          </a:xfrm>
          <a:prstGeom prst="rect">
            <a:avLst/>
          </a:prstGeom>
        </p:spPr>
        <p:txBody>
          <a:bodyPr wrap="square">
            <a:spAutoFit/>
          </a:bodyPr>
          <a:lstStyle/>
          <a:p>
            <a:pPr algn="ctr"/>
            <a:r>
              <a:rPr lang="zh-TW" altLang="en-US" sz="2800" b="1" dirty="0">
                <a:solidFill>
                  <a:srgbClr val="3333FF"/>
                </a:solidFill>
                <a:latin typeface="華康標楷體" panose="03000509000000000000" pitchFamily="65" charset="-120"/>
                <a:ea typeface="華康標楷體" panose="03000509000000000000" pitchFamily="65" charset="-120"/>
                <a:cs typeface="華康標楷體" panose="03000509000000000000" pitchFamily="65" charset="-120"/>
              </a:rPr>
              <a:t>海底沉城平面及構造圖</a:t>
            </a:r>
            <a:endParaRPr lang="zh-TW" altLang="en-US" sz="2800" b="1" dirty="0">
              <a:solidFill>
                <a:srgbClr val="3333FF"/>
              </a:solidFill>
              <a:latin typeface="華康標楷體" panose="03000509000000000000" pitchFamily="65" charset="-120"/>
              <a:ea typeface="華康標楷體" panose="03000509000000000000" pitchFamily="65" charset="-120"/>
            </a:endParaRPr>
          </a:p>
        </p:txBody>
      </p:sp>
      <p:sp>
        <p:nvSpPr>
          <p:cNvPr id="2" name="矩形 1"/>
          <p:cNvSpPr/>
          <p:nvPr/>
        </p:nvSpPr>
        <p:spPr>
          <a:xfrm>
            <a:off x="4858930" y="319734"/>
            <a:ext cx="6647974" cy="646331"/>
          </a:xfrm>
          <a:prstGeom prst="rect">
            <a:avLst/>
          </a:prstGeom>
        </p:spPr>
        <p:txBody>
          <a:bodyPr wrap="none">
            <a:spAutoFit/>
          </a:bodyPr>
          <a:lstStyle/>
          <a:p>
            <a:r>
              <a:rPr lang="zh-TW" altLang="en-US" sz="3600" dirty="0">
                <a:solidFill>
                  <a:srgbClr val="A50021"/>
                </a:solidFill>
                <a:latin typeface="華康中特圓體" panose="020F0809000000000000" pitchFamily="49" charset="-120"/>
                <a:ea typeface="華康中特圓體" panose="020F0809000000000000" pitchFamily="49" charset="-120"/>
                <a:cs typeface="華康標楷體" panose="03000509000000000000" pitchFamily="65" charset="-120"/>
              </a:rPr>
              <a:t>澎湖虎井嶼海底沉城或稱十字城</a:t>
            </a:r>
            <a:endParaRPr lang="zh-TW" altLang="en-US" sz="3600" dirty="0">
              <a:solidFill>
                <a:srgbClr val="A50021"/>
              </a:solidFill>
              <a:latin typeface="華康中特圓體" panose="020F0809000000000000" pitchFamily="49" charset="-120"/>
              <a:ea typeface="華康中特圓體" panose="020F0809000000000000" pitchFamily="49" charset="-120"/>
            </a:endParaRPr>
          </a:p>
        </p:txBody>
      </p:sp>
    </p:spTree>
    <p:extLst>
      <p:ext uri="{BB962C8B-B14F-4D97-AF65-F5344CB8AC3E}">
        <p14:creationId xmlns:p14="http://schemas.microsoft.com/office/powerpoint/2010/main" val="1729108161"/>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7" name="Text Box 5"/>
          <p:cNvSpPr txBox="1">
            <a:spLocks noChangeArrowheads="1"/>
          </p:cNvSpPr>
          <p:nvPr/>
        </p:nvSpPr>
        <p:spPr bwMode="auto">
          <a:xfrm>
            <a:off x="7517238" y="794036"/>
            <a:ext cx="4543418" cy="5760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3200">
                <a:solidFill>
                  <a:schemeClr val="tx1"/>
                </a:solidFill>
                <a:latin typeface="Arial" pitchFamily="34" charset="0"/>
                <a:ea typeface="華康中特圓體" pitchFamily="49" charset="-120"/>
              </a:defRPr>
            </a:lvl1pPr>
            <a:lvl2pPr marL="742950" indent="-285750" eaLnBrk="0" hangingPunct="0">
              <a:defRPr kumimoji="1" sz="3200">
                <a:solidFill>
                  <a:schemeClr val="tx1"/>
                </a:solidFill>
                <a:latin typeface="Arial" pitchFamily="34" charset="0"/>
                <a:ea typeface="華康中特圓體" pitchFamily="49" charset="-120"/>
              </a:defRPr>
            </a:lvl2pPr>
            <a:lvl3pPr marL="1143000" indent="-228600" eaLnBrk="0" hangingPunct="0">
              <a:defRPr kumimoji="1" sz="3200">
                <a:solidFill>
                  <a:schemeClr val="tx1"/>
                </a:solidFill>
                <a:latin typeface="Arial" pitchFamily="34" charset="0"/>
                <a:ea typeface="華康中特圓體" pitchFamily="49" charset="-120"/>
              </a:defRPr>
            </a:lvl3pPr>
            <a:lvl4pPr marL="1600200" indent="-228600" eaLnBrk="0" hangingPunct="0">
              <a:defRPr kumimoji="1" sz="3200">
                <a:solidFill>
                  <a:schemeClr val="tx1"/>
                </a:solidFill>
                <a:latin typeface="Arial" pitchFamily="34" charset="0"/>
                <a:ea typeface="華康中特圓體" pitchFamily="49" charset="-120"/>
              </a:defRPr>
            </a:lvl4pPr>
            <a:lvl5pPr marL="2057400" indent="-228600" eaLnBrk="0" hangingPunct="0">
              <a:defRPr kumimoji="1" sz="3200">
                <a:solidFill>
                  <a:schemeClr val="tx1"/>
                </a:solidFill>
                <a:latin typeface="Arial" pitchFamily="34" charset="0"/>
                <a:ea typeface="華康中特圓體" pitchFamily="49" charset="-120"/>
              </a:defRPr>
            </a:lvl5pPr>
            <a:lvl6pPr marL="2514600" indent="-228600" eaLnBrk="0" fontAlgn="base" hangingPunct="0">
              <a:spcBef>
                <a:spcPct val="0"/>
              </a:spcBef>
              <a:spcAft>
                <a:spcPct val="0"/>
              </a:spcAft>
              <a:defRPr kumimoji="1" sz="3200">
                <a:solidFill>
                  <a:schemeClr val="tx1"/>
                </a:solidFill>
                <a:latin typeface="Arial" pitchFamily="34" charset="0"/>
                <a:ea typeface="華康中特圓體" pitchFamily="49" charset="-120"/>
              </a:defRPr>
            </a:lvl6pPr>
            <a:lvl7pPr marL="2971800" indent="-228600" eaLnBrk="0" fontAlgn="base" hangingPunct="0">
              <a:spcBef>
                <a:spcPct val="0"/>
              </a:spcBef>
              <a:spcAft>
                <a:spcPct val="0"/>
              </a:spcAft>
              <a:defRPr kumimoji="1" sz="3200">
                <a:solidFill>
                  <a:schemeClr val="tx1"/>
                </a:solidFill>
                <a:latin typeface="Arial" pitchFamily="34" charset="0"/>
                <a:ea typeface="華康中特圓體" pitchFamily="49" charset="-120"/>
              </a:defRPr>
            </a:lvl7pPr>
            <a:lvl8pPr marL="3429000" indent="-228600" eaLnBrk="0" fontAlgn="base" hangingPunct="0">
              <a:spcBef>
                <a:spcPct val="0"/>
              </a:spcBef>
              <a:spcAft>
                <a:spcPct val="0"/>
              </a:spcAft>
              <a:defRPr kumimoji="1" sz="3200">
                <a:solidFill>
                  <a:schemeClr val="tx1"/>
                </a:solidFill>
                <a:latin typeface="Arial" pitchFamily="34" charset="0"/>
                <a:ea typeface="華康中特圓體" pitchFamily="49" charset="-120"/>
              </a:defRPr>
            </a:lvl8pPr>
            <a:lvl9pPr marL="3886200" indent="-228600" eaLnBrk="0" fontAlgn="base" hangingPunct="0">
              <a:spcBef>
                <a:spcPct val="0"/>
              </a:spcBef>
              <a:spcAft>
                <a:spcPct val="0"/>
              </a:spcAft>
              <a:defRPr kumimoji="1" sz="3200">
                <a:solidFill>
                  <a:schemeClr val="tx1"/>
                </a:solidFill>
                <a:latin typeface="Arial" pitchFamily="34" charset="0"/>
                <a:ea typeface="華康中特圓體" pitchFamily="49" charset="-120"/>
              </a:defRPr>
            </a:lvl9pPr>
          </a:lstStyle>
          <a:p>
            <a:pPr algn="just" eaLnBrk="1">
              <a:lnSpc>
                <a:spcPts val="3400"/>
              </a:lnSpc>
              <a:spcBef>
                <a:spcPct val="50000"/>
              </a:spcBef>
            </a:pPr>
            <a:r>
              <a:rPr lang="zh-TW" altLang="en-US" sz="2800" dirty="0">
                <a:solidFill>
                  <a:srgbClr val="000066"/>
                </a:solidFill>
                <a:latin typeface="華康中圓體" panose="020F0509000000000000" pitchFamily="49" charset="-120"/>
                <a:ea typeface="華康中圓體" panose="020F0509000000000000" pitchFamily="49" charset="-120"/>
              </a:rPr>
              <a:t>目前世界最古老的城市是九千年前以色列耶律哥城</a:t>
            </a:r>
            <a:r>
              <a:rPr lang="en-US" altLang="zh-TW" sz="2800" dirty="0">
                <a:solidFill>
                  <a:srgbClr val="000066"/>
                </a:solidFill>
                <a:latin typeface="華康中圓體" panose="020F0509000000000000" pitchFamily="49" charset="-120"/>
                <a:ea typeface="華康中圓體" panose="020F0509000000000000" pitchFamily="49" charset="-120"/>
              </a:rPr>
              <a:t>(</a:t>
            </a:r>
            <a:r>
              <a:rPr lang="en-US" altLang="zh-TW" sz="2800" dirty="0">
                <a:solidFill>
                  <a:srgbClr val="000066"/>
                </a:solidFill>
                <a:ea typeface="華康中圓體" panose="020F0509000000000000" pitchFamily="49" charset="-120"/>
                <a:cs typeface="Arial" panose="020B0604020202020204" pitchFamily="34" charset="0"/>
              </a:rPr>
              <a:t>Jericho</a:t>
            </a:r>
            <a:r>
              <a:rPr lang="en-US" altLang="zh-TW" sz="2800" dirty="0">
                <a:solidFill>
                  <a:srgbClr val="000066"/>
                </a:solidFill>
                <a:latin typeface="華康中圓體" panose="020F0509000000000000" pitchFamily="49" charset="-120"/>
                <a:ea typeface="華康中圓體" panose="020F0509000000000000" pitchFamily="49" charset="-120"/>
              </a:rPr>
              <a:t>)</a:t>
            </a:r>
            <a:r>
              <a:rPr lang="zh-TW" altLang="en-US" sz="2800" dirty="0">
                <a:solidFill>
                  <a:srgbClr val="000066"/>
                </a:solidFill>
                <a:latin typeface="華康中圓體" panose="020F0509000000000000" pitchFamily="49" charset="-120"/>
                <a:ea typeface="華康中圓體" panose="020F0509000000000000" pitchFamily="49" charset="-120"/>
              </a:rPr>
              <a:t>，其瞭望台直徑約有</a:t>
            </a:r>
            <a:r>
              <a:rPr lang="en-US" altLang="zh-TW" sz="2800" dirty="0">
                <a:solidFill>
                  <a:srgbClr val="002060"/>
                </a:solidFill>
                <a:latin typeface="華康中圓體" panose="020F0509000000000000" pitchFamily="49" charset="-120"/>
                <a:ea typeface="華康中圓體" panose="020F0509000000000000" pitchFamily="49" charset="-120"/>
              </a:rPr>
              <a:t>10</a:t>
            </a:r>
            <a:r>
              <a:rPr lang="zh-TW" altLang="en-US" sz="2800" dirty="0">
                <a:solidFill>
                  <a:srgbClr val="002060"/>
                </a:solidFill>
                <a:latin typeface="華康中圓體" panose="020F0509000000000000" pitchFamily="49" charset="-120"/>
                <a:ea typeface="華康中圓體" panose="020F0509000000000000" pitchFamily="49" charset="-120"/>
              </a:rPr>
              <a:t>公尺</a:t>
            </a:r>
            <a:r>
              <a:rPr lang="zh-TW" altLang="en-US" sz="2800" dirty="0">
                <a:solidFill>
                  <a:srgbClr val="000066"/>
                </a:solidFill>
                <a:latin typeface="華康中圓體" panose="020F0509000000000000" pitchFamily="49" charset="-120"/>
                <a:ea typeface="華康中圓體" panose="020F0509000000000000" pitchFamily="49" charset="-120"/>
              </a:rPr>
              <a:t>。</a:t>
            </a:r>
            <a:r>
              <a:rPr lang="zh-TW" altLang="zh-TW" sz="2800" dirty="0">
                <a:solidFill>
                  <a:srgbClr val="000066"/>
                </a:solidFill>
                <a:latin typeface="華康中圓體" panose="020F0509000000000000" pitchFamily="49" charset="-120"/>
                <a:ea typeface="華康中圓體" panose="020F0509000000000000" pitchFamily="49" charset="-120"/>
              </a:rPr>
              <a:t>虎井嶼海底城牆北端連接圓形建構物</a:t>
            </a:r>
            <a:r>
              <a:rPr lang="zh-TW" altLang="en-US" sz="2800" dirty="0">
                <a:solidFill>
                  <a:srgbClr val="000066"/>
                </a:solidFill>
                <a:latin typeface="華康中圓體" panose="020F0509000000000000" pitchFamily="49" charset="-120"/>
                <a:ea typeface="華康中圓體" panose="020F0509000000000000" pitchFamily="49" charset="-120"/>
              </a:rPr>
              <a:t>，</a:t>
            </a:r>
            <a:r>
              <a:rPr lang="zh-TW" altLang="zh-TW" sz="2800" dirty="0">
                <a:solidFill>
                  <a:srgbClr val="000066"/>
                </a:solidFill>
                <a:latin typeface="華康中圓體" panose="020F0509000000000000" pitchFamily="49" charset="-120"/>
                <a:ea typeface="華康中圓體" panose="020F0509000000000000" pitchFamily="49" charset="-120"/>
              </a:rPr>
              <a:t>與耶律哥城瞭望台相似</a:t>
            </a:r>
            <a:r>
              <a:rPr lang="zh-TW" altLang="en-US" sz="2800" dirty="0">
                <a:solidFill>
                  <a:srgbClr val="000066"/>
                </a:solidFill>
                <a:latin typeface="華康中圓體" panose="020F0509000000000000" pitchFamily="49" charset="-120"/>
                <a:ea typeface="華康中圓體" panose="020F0509000000000000" pitchFamily="49" charset="-120"/>
              </a:rPr>
              <a:t>，</a:t>
            </a:r>
            <a:r>
              <a:rPr lang="zh-TW" altLang="zh-TW" sz="2800" dirty="0">
                <a:solidFill>
                  <a:srgbClr val="000066"/>
                </a:solidFill>
                <a:latin typeface="華康中圓體" panose="020F0509000000000000" pitchFamily="49" charset="-120"/>
                <a:ea typeface="華康中圓體" panose="020F0509000000000000" pitchFamily="49" charset="-120"/>
              </a:rPr>
              <a:t>顯示人工建造的</a:t>
            </a:r>
            <a:r>
              <a:rPr lang="zh-TW" altLang="en-US" sz="2800" dirty="0">
                <a:solidFill>
                  <a:srgbClr val="000066"/>
                </a:solidFill>
                <a:latin typeface="華康中圓體" panose="020F0509000000000000" pitchFamily="49" charset="-120"/>
                <a:ea typeface="華康中圓體" panose="020F0509000000000000" pitchFamily="49" charset="-120"/>
              </a:rPr>
              <a:t>，</a:t>
            </a:r>
            <a:r>
              <a:rPr lang="zh-TW" altLang="zh-TW" sz="2800" dirty="0">
                <a:solidFill>
                  <a:srgbClr val="000066"/>
                </a:solidFill>
                <a:latin typeface="華康中圓體" panose="020F0509000000000000" pitchFamily="49" charset="-120"/>
                <a:ea typeface="華康中圓體" panose="020F0509000000000000" pitchFamily="49" charset="-120"/>
              </a:rPr>
              <a:t>應該也是瞭望台</a:t>
            </a:r>
            <a:r>
              <a:rPr lang="zh-TW" altLang="en-US" sz="2800" dirty="0">
                <a:solidFill>
                  <a:srgbClr val="000066"/>
                </a:solidFill>
                <a:latin typeface="華康中圓體" panose="020F0509000000000000" pitchFamily="49" charset="-120"/>
                <a:ea typeface="華康中圓體" panose="020F0509000000000000" pitchFamily="49" charset="-120"/>
              </a:rPr>
              <a:t>，</a:t>
            </a:r>
            <a:r>
              <a:rPr lang="zh-TW" altLang="zh-TW" sz="2800" dirty="0">
                <a:solidFill>
                  <a:srgbClr val="000066"/>
                </a:solidFill>
                <a:latin typeface="華康中圓體" panose="020F0509000000000000" pitchFamily="49" charset="-120"/>
                <a:ea typeface="華康中圓體" panose="020F0509000000000000" pitchFamily="49" charset="-120"/>
              </a:rPr>
              <a:t>但是更大</a:t>
            </a:r>
            <a:r>
              <a:rPr lang="zh-TW" altLang="en-US" sz="2800" dirty="0">
                <a:solidFill>
                  <a:srgbClr val="000066"/>
                </a:solidFill>
                <a:latin typeface="華康中圓體" panose="020F0509000000000000" pitchFamily="49" charset="-120"/>
                <a:ea typeface="華康中圓體" panose="020F0509000000000000" pitchFamily="49" charset="-120"/>
              </a:rPr>
              <a:t>，</a:t>
            </a:r>
            <a:r>
              <a:rPr lang="zh-TW" altLang="zh-TW" sz="2800" dirty="0">
                <a:solidFill>
                  <a:srgbClr val="000066"/>
                </a:solidFill>
                <a:latin typeface="華康中圓體" panose="020F0509000000000000" pitchFamily="49" charset="-120"/>
                <a:ea typeface="華康中圓體" panose="020F0509000000000000" pitchFamily="49" charset="-120"/>
              </a:rPr>
              <a:t>直徑約有</a:t>
            </a:r>
            <a:r>
              <a:rPr lang="en-US" altLang="zh-TW" sz="2800" dirty="0">
                <a:solidFill>
                  <a:srgbClr val="002060"/>
                </a:solidFill>
                <a:latin typeface="華康中圓體" panose="020F0509000000000000" pitchFamily="49" charset="-120"/>
                <a:ea typeface="華康中圓體" panose="020F0509000000000000" pitchFamily="49" charset="-120"/>
              </a:rPr>
              <a:t>25</a:t>
            </a:r>
            <a:r>
              <a:rPr lang="zh-TW" altLang="zh-TW" sz="2800" dirty="0">
                <a:solidFill>
                  <a:srgbClr val="002060"/>
                </a:solidFill>
                <a:latin typeface="華康中圓體" panose="020F0509000000000000" pitchFamily="49" charset="-120"/>
                <a:ea typeface="華康中圓體" panose="020F0509000000000000" pitchFamily="49" charset="-120"/>
              </a:rPr>
              <a:t>公尺</a:t>
            </a:r>
            <a:r>
              <a:rPr lang="zh-TW" altLang="zh-TW" sz="2800" dirty="0">
                <a:solidFill>
                  <a:srgbClr val="000066"/>
                </a:solidFill>
                <a:latin typeface="華康中圓體" panose="020F0509000000000000" pitchFamily="49" charset="-120"/>
                <a:ea typeface="華康中圓體" panose="020F0509000000000000" pitchFamily="49" charset="-120"/>
              </a:rPr>
              <a:t>。</a:t>
            </a:r>
            <a:r>
              <a:rPr lang="zh-TW" altLang="en-US" sz="2800" dirty="0">
                <a:solidFill>
                  <a:srgbClr val="000066"/>
                </a:solidFill>
                <a:latin typeface="華康中圓體" panose="020F0509000000000000" pitchFamily="49" charset="-120"/>
                <a:ea typeface="華康中圓體" panose="020F0509000000000000" pitchFamily="49" charset="-120"/>
              </a:rPr>
              <a:t>虎井嶼海底沉城是上古時代的城市</a:t>
            </a:r>
            <a:r>
              <a:rPr lang="zh-TW" altLang="en-US" sz="2800" dirty="0">
                <a:solidFill>
                  <a:srgbClr val="000066"/>
                </a:solidFill>
                <a:latin typeface="華康細圓體" panose="020F0309000000000000" pitchFamily="49" charset="-120"/>
                <a:ea typeface="華康細圓體" panose="020F0309000000000000" pitchFamily="49" charset="-120"/>
                <a:cs typeface="Arial Unicode MS" panose="020B0604020202020204" pitchFamily="34" charset="-120"/>
              </a:rPr>
              <a:t>遺</a:t>
            </a:r>
            <a:r>
              <a:rPr lang="zh-TW" altLang="en-US" sz="2800" dirty="0">
                <a:solidFill>
                  <a:srgbClr val="000066"/>
                </a:solidFill>
                <a:latin typeface="華康中圓體" panose="020F0509000000000000" pitchFamily="49" charset="-120"/>
                <a:ea typeface="華康中圓體" panose="020F0509000000000000" pitchFamily="49" charset="-120"/>
              </a:rPr>
              <a:t>跡，估計在一萬二千年前至三萬年前太陽帝國時期所建造的，應為世界最古老的城市。</a:t>
            </a:r>
          </a:p>
        </p:txBody>
      </p:sp>
      <p:sp>
        <p:nvSpPr>
          <p:cNvPr id="2" name="矩形 1"/>
          <p:cNvSpPr/>
          <p:nvPr/>
        </p:nvSpPr>
        <p:spPr>
          <a:xfrm>
            <a:off x="0" y="6126158"/>
            <a:ext cx="4124528" cy="523220"/>
          </a:xfrm>
          <a:prstGeom prst="rect">
            <a:avLst/>
          </a:prstGeom>
        </p:spPr>
        <p:txBody>
          <a:bodyPr wrap="square">
            <a:spAutoFit/>
          </a:bodyPr>
          <a:lstStyle/>
          <a:p>
            <a:r>
              <a:rPr lang="zh-TW" altLang="en-US" sz="2800" b="1" dirty="0">
                <a:solidFill>
                  <a:srgbClr val="3333FF"/>
                </a:solidFill>
                <a:latin typeface="華康標楷體" panose="03000509000000000000" pitchFamily="65" charset="-120"/>
                <a:ea typeface="華康標楷體" panose="03000509000000000000" pitchFamily="65" charset="-120"/>
              </a:rPr>
              <a:t>以色列耶律哥城瞭望台</a:t>
            </a:r>
          </a:p>
        </p:txBody>
      </p:sp>
      <p:sp>
        <p:nvSpPr>
          <p:cNvPr id="3" name="矩形 2"/>
          <p:cNvSpPr/>
          <p:nvPr/>
        </p:nvSpPr>
        <p:spPr>
          <a:xfrm>
            <a:off x="3539077" y="6098616"/>
            <a:ext cx="4276778" cy="523220"/>
          </a:xfrm>
          <a:prstGeom prst="rect">
            <a:avLst/>
          </a:prstGeom>
        </p:spPr>
        <p:txBody>
          <a:bodyPr wrap="square">
            <a:spAutoFit/>
          </a:bodyPr>
          <a:lstStyle/>
          <a:p>
            <a:pPr algn="ctr"/>
            <a:r>
              <a:rPr lang="zh-TW" altLang="en-US" sz="2800" b="1" dirty="0">
                <a:solidFill>
                  <a:srgbClr val="3333FF"/>
                </a:solidFill>
                <a:latin typeface="華康標楷體" panose="03000509000000000000" pitchFamily="65" charset="-120"/>
                <a:ea typeface="華康標楷體" panose="03000509000000000000" pitchFamily="65" charset="-120"/>
              </a:rPr>
              <a:t>澎湖海底沉城圓形建構物</a:t>
            </a:r>
          </a:p>
        </p:txBody>
      </p:sp>
      <p:pic>
        <p:nvPicPr>
          <p:cNvPr id="4" name="圖片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20657" y="1615170"/>
            <a:ext cx="3288717" cy="4529034"/>
          </a:xfrm>
          <a:prstGeom prst="rect">
            <a:avLst/>
          </a:prstGeom>
          <a:ln w="12700">
            <a:solidFill>
              <a:schemeClr val="tx1"/>
            </a:solidFill>
          </a:ln>
        </p:spPr>
      </p:pic>
      <p:sp>
        <p:nvSpPr>
          <p:cNvPr id="11" name="矩形 10"/>
          <p:cNvSpPr/>
          <p:nvPr/>
        </p:nvSpPr>
        <p:spPr>
          <a:xfrm>
            <a:off x="1699774" y="205881"/>
            <a:ext cx="8956298" cy="646331"/>
          </a:xfrm>
          <a:prstGeom prst="rect">
            <a:avLst/>
          </a:prstGeom>
        </p:spPr>
        <p:txBody>
          <a:bodyPr wrap="none">
            <a:spAutoFit/>
          </a:bodyPr>
          <a:lstStyle/>
          <a:p>
            <a:r>
              <a:rPr lang="zh-TW" altLang="en-US" sz="3600" dirty="0">
                <a:solidFill>
                  <a:srgbClr val="A50021"/>
                </a:solidFill>
                <a:latin typeface="華康中特圓體" panose="020F0809000000000000" pitchFamily="49" charset="-120"/>
                <a:ea typeface="華康中特圓體" panose="020F0809000000000000" pitchFamily="49" charset="-120"/>
              </a:rPr>
              <a:t>虎井嶼海底沉城</a:t>
            </a:r>
            <a:r>
              <a:rPr lang="zh-TW" altLang="zh-TW" sz="3600" dirty="0">
                <a:solidFill>
                  <a:srgbClr val="A50021"/>
                </a:solidFill>
                <a:latin typeface="華康中特圓體" panose="020F0809000000000000" pitchFamily="49" charset="-120"/>
                <a:ea typeface="華康中特圓體" panose="020F0809000000000000" pitchFamily="49" charset="-120"/>
              </a:rPr>
              <a:t>北端連接圓形建構物瞭望台</a:t>
            </a:r>
            <a:endParaRPr lang="zh-TW" altLang="en-US" sz="3600" dirty="0">
              <a:solidFill>
                <a:srgbClr val="A50021"/>
              </a:solidFill>
              <a:latin typeface="華康中特圓體" panose="020F0809000000000000" pitchFamily="49" charset="-120"/>
              <a:ea typeface="華康中特圓體" panose="020F0809000000000000" pitchFamily="49" charset="-120"/>
            </a:endParaRPr>
          </a:p>
        </p:txBody>
      </p:sp>
      <p:pic>
        <p:nvPicPr>
          <p:cNvPr id="6" name="圖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88922" y="1615170"/>
            <a:ext cx="3754508" cy="2222885"/>
          </a:xfrm>
          <a:prstGeom prst="rect">
            <a:avLst/>
          </a:prstGeom>
          <a:ln w="12700">
            <a:solidFill>
              <a:schemeClr val="tx1"/>
            </a:solidFill>
          </a:ln>
        </p:spPr>
      </p:pic>
      <p:pic>
        <p:nvPicPr>
          <p:cNvPr id="7" name="圖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04146" y="3916108"/>
            <a:ext cx="3748168" cy="2228096"/>
          </a:xfrm>
          <a:prstGeom prst="rect">
            <a:avLst/>
          </a:prstGeom>
          <a:ln w="12700">
            <a:solidFill>
              <a:schemeClr val="tx1"/>
            </a:solidFill>
          </a:ln>
        </p:spPr>
      </p:pic>
    </p:spTree>
    <p:extLst>
      <p:ext uri="{BB962C8B-B14F-4D97-AF65-F5344CB8AC3E}">
        <p14:creationId xmlns:p14="http://schemas.microsoft.com/office/powerpoint/2010/main" val="2380730780"/>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1440" y="1674508"/>
            <a:ext cx="5891919" cy="3484612"/>
          </a:xfrm>
          <a:prstGeom prst="rect">
            <a:avLst/>
          </a:prstGeom>
          <a:ln w="12700">
            <a:solidFill>
              <a:schemeClr val="tx1"/>
            </a:solidFill>
          </a:ln>
        </p:spPr>
      </p:pic>
      <p:sp>
        <p:nvSpPr>
          <p:cNvPr id="5" name="矩形 4"/>
          <p:cNvSpPr/>
          <p:nvPr/>
        </p:nvSpPr>
        <p:spPr>
          <a:xfrm>
            <a:off x="6368143" y="5159119"/>
            <a:ext cx="5498512" cy="1323439"/>
          </a:xfrm>
          <a:prstGeom prst="rect">
            <a:avLst/>
          </a:prstGeom>
        </p:spPr>
        <p:txBody>
          <a:bodyPr wrap="square">
            <a:spAutoFit/>
          </a:bodyPr>
          <a:lstStyle/>
          <a:p>
            <a:pPr algn="just">
              <a:lnSpc>
                <a:spcPts val="3200"/>
              </a:lnSpc>
            </a:pPr>
            <a:r>
              <a:rPr lang="zh-TW" altLang="en-US" sz="2800" b="1" dirty="0">
                <a:solidFill>
                  <a:srgbClr val="3333FF"/>
                </a:solidFill>
                <a:latin typeface="華康標楷體" panose="03000509000000000000" pitchFamily="65" charset="-120"/>
                <a:ea typeface="華康標楷體" panose="03000509000000000000" pitchFamily="65" charset="-120"/>
              </a:rPr>
              <a:t>二道城牆在中間呈直角交叉，並且凹陷，可能是海浪長期拍打造成上方石牆被衝落。</a:t>
            </a:r>
          </a:p>
        </p:txBody>
      </p:sp>
      <p:pic>
        <p:nvPicPr>
          <p:cNvPr id="6" name="Picture 3" descr="十城牆1A"/>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28641" y="1674508"/>
            <a:ext cx="5853186" cy="350898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 name="矩形 6"/>
          <p:cNvSpPr/>
          <p:nvPr/>
        </p:nvSpPr>
        <p:spPr>
          <a:xfrm>
            <a:off x="328967" y="5159120"/>
            <a:ext cx="5452534" cy="1323439"/>
          </a:xfrm>
          <a:prstGeom prst="rect">
            <a:avLst/>
          </a:prstGeom>
        </p:spPr>
        <p:txBody>
          <a:bodyPr wrap="square">
            <a:spAutoFit/>
          </a:bodyPr>
          <a:lstStyle/>
          <a:p>
            <a:pPr algn="just">
              <a:lnSpc>
                <a:spcPts val="3200"/>
              </a:lnSpc>
            </a:pPr>
            <a:r>
              <a:rPr lang="zh-TW" altLang="en-US" sz="2800" b="1" dirty="0">
                <a:solidFill>
                  <a:srgbClr val="3333FF"/>
                </a:solidFill>
                <a:latin typeface="華康標楷體" panose="03000509000000000000" pitchFamily="65" charset="-120"/>
                <a:ea typeface="華康標楷體" panose="03000509000000000000" pitchFamily="65" charset="-120"/>
                <a:cs typeface="Calibri" panose="020F0502020204030204" pitchFamily="34" charset="0"/>
              </a:rPr>
              <a:t>海底城牆呈現</a:t>
            </a:r>
            <a:r>
              <a:rPr lang="zh-TW" altLang="en-US" sz="2800" b="1" dirty="0">
                <a:solidFill>
                  <a:srgbClr val="3333FF"/>
                </a:solidFill>
                <a:latin typeface="華康標楷體" panose="03000509000000000000" pitchFamily="65" charset="-120"/>
                <a:ea typeface="華康標楷體" panose="03000509000000000000" pitchFamily="65" charset="-120"/>
              </a:rPr>
              <a:t>梯形</a:t>
            </a:r>
            <a:r>
              <a:rPr lang="zh-TW" altLang="en-US" sz="2800" b="1" dirty="0">
                <a:solidFill>
                  <a:srgbClr val="3333FF"/>
                </a:solidFill>
                <a:latin typeface="華康標楷體" panose="03000509000000000000" pitchFamily="65" charset="-120"/>
                <a:ea typeface="華康標楷體" panose="03000509000000000000" pitchFamily="65" charset="-120"/>
                <a:cs typeface="Calibri" panose="020F0502020204030204" pitchFamily="34" charset="0"/>
              </a:rPr>
              <a:t>直線延伸，而城牆的方向正好指向地理的東、西、南、北。</a:t>
            </a:r>
            <a:endParaRPr lang="zh-TW" altLang="en-US" sz="2800" b="1" dirty="0">
              <a:solidFill>
                <a:srgbClr val="3333FF"/>
              </a:solidFill>
              <a:latin typeface="華康標楷體" panose="03000509000000000000" pitchFamily="65" charset="-120"/>
              <a:ea typeface="華康標楷體" panose="03000509000000000000" pitchFamily="65" charset="-120"/>
            </a:endParaRPr>
          </a:p>
        </p:txBody>
      </p:sp>
      <p:sp>
        <p:nvSpPr>
          <p:cNvPr id="2" name="Rectangle 2">
            <a:extLst>
              <a:ext uri="{FF2B5EF4-FFF2-40B4-BE49-F238E27FC236}">
                <a16:creationId xmlns:a16="http://schemas.microsoft.com/office/drawing/2014/main" id="{6BD21344-7174-710D-EB5A-68CB13470634}"/>
              </a:ext>
            </a:extLst>
          </p:cNvPr>
          <p:cNvSpPr txBox="1">
            <a:spLocks noChangeArrowheads="1"/>
          </p:cNvSpPr>
          <p:nvPr/>
        </p:nvSpPr>
        <p:spPr>
          <a:xfrm>
            <a:off x="128641" y="781153"/>
            <a:ext cx="11869867" cy="73930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3600" dirty="0">
                <a:solidFill>
                  <a:srgbClr val="A50021"/>
                </a:solidFill>
                <a:latin typeface="華康中特圓體" panose="020F0809000000000000" pitchFamily="49" charset="-120"/>
                <a:ea typeface="華康中特圓體" panose="020F0809000000000000" pitchFamily="49" charset="-120"/>
              </a:rPr>
              <a:t>虎井嶼海底沉城城牆有人工堆砌跡象</a:t>
            </a:r>
          </a:p>
        </p:txBody>
      </p:sp>
    </p:spTree>
    <p:extLst>
      <p:ext uri="{BB962C8B-B14F-4D97-AF65-F5344CB8AC3E}">
        <p14:creationId xmlns:p14="http://schemas.microsoft.com/office/powerpoint/2010/main" val="3284161003"/>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ext Box 2"/>
          <p:cNvSpPr txBox="1">
            <a:spLocks noChangeArrowheads="1"/>
          </p:cNvSpPr>
          <p:nvPr/>
        </p:nvSpPr>
        <p:spPr bwMode="auto">
          <a:xfrm>
            <a:off x="2733869" y="183333"/>
            <a:ext cx="6989379" cy="52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3200">
                <a:solidFill>
                  <a:schemeClr val="tx1"/>
                </a:solidFill>
                <a:latin typeface="Arial" pitchFamily="34" charset="0"/>
                <a:ea typeface="華康中特圓體" pitchFamily="49" charset="-120"/>
              </a:defRPr>
            </a:lvl1pPr>
            <a:lvl2pPr marL="742950" indent="-285750" eaLnBrk="0" hangingPunct="0">
              <a:defRPr kumimoji="1" sz="3200">
                <a:solidFill>
                  <a:schemeClr val="tx1"/>
                </a:solidFill>
                <a:latin typeface="Arial" pitchFamily="34" charset="0"/>
                <a:ea typeface="華康中特圓體" pitchFamily="49" charset="-120"/>
              </a:defRPr>
            </a:lvl2pPr>
            <a:lvl3pPr marL="1143000" indent="-228600" eaLnBrk="0" hangingPunct="0">
              <a:defRPr kumimoji="1" sz="3200">
                <a:solidFill>
                  <a:schemeClr val="tx1"/>
                </a:solidFill>
                <a:latin typeface="Arial" pitchFamily="34" charset="0"/>
                <a:ea typeface="華康中特圓體" pitchFamily="49" charset="-120"/>
              </a:defRPr>
            </a:lvl3pPr>
            <a:lvl4pPr marL="1600200" indent="-228600" eaLnBrk="0" hangingPunct="0">
              <a:defRPr kumimoji="1" sz="3200">
                <a:solidFill>
                  <a:schemeClr val="tx1"/>
                </a:solidFill>
                <a:latin typeface="Arial" pitchFamily="34" charset="0"/>
                <a:ea typeface="華康中特圓體" pitchFamily="49" charset="-120"/>
              </a:defRPr>
            </a:lvl4pPr>
            <a:lvl5pPr marL="2057400" indent="-228600" eaLnBrk="0" hangingPunct="0">
              <a:defRPr kumimoji="1" sz="3200">
                <a:solidFill>
                  <a:schemeClr val="tx1"/>
                </a:solidFill>
                <a:latin typeface="Arial" pitchFamily="34" charset="0"/>
                <a:ea typeface="華康中特圓體" pitchFamily="49" charset="-120"/>
              </a:defRPr>
            </a:lvl5pPr>
            <a:lvl6pPr marL="2514600" indent="-228600" eaLnBrk="0" fontAlgn="base" hangingPunct="0">
              <a:spcBef>
                <a:spcPct val="0"/>
              </a:spcBef>
              <a:spcAft>
                <a:spcPct val="0"/>
              </a:spcAft>
              <a:defRPr kumimoji="1" sz="3200">
                <a:solidFill>
                  <a:schemeClr val="tx1"/>
                </a:solidFill>
                <a:latin typeface="Arial" pitchFamily="34" charset="0"/>
                <a:ea typeface="華康中特圓體" pitchFamily="49" charset="-120"/>
              </a:defRPr>
            </a:lvl6pPr>
            <a:lvl7pPr marL="2971800" indent="-228600" eaLnBrk="0" fontAlgn="base" hangingPunct="0">
              <a:spcBef>
                <a:spcPct val="0"/>
              </a:spcBef>
              <a:spcAft>
                <a:spcPct val="0"/>
              </a:spcAft>
              <a:defRPr kumimoji="1" sz="3200">
                <a:solidFill>
                  <a:schemeClr val="tx1"/>
                </a:solidFill>
                <a:latin typeface="Arial" pitchFamily="34" charset="0"/>
                <a:ea typeface="華康中特圓體" pitchFamily="49" charset="-120"/>
              </a:defRPr>
            </a:lvl7pPr>
            <a:lvl8pPr marL="3429000" indent="-228600" eaLnBrk="0" fontAlgn="base" hangingPunct="0">
              <a:spcBef>
                <a:spcPct val="0"/>
              </a:spcBef>
              <a:spcAft>
                <a:spcPct val="0"/>
              </a:spcAft>
              <a:defRPr kumimoji="1" sz="3200">
                <a:solidFill>
                  <a:schemeClr val="tx1"/>
                </a:solidFill>
                <a:latin typeface="Arial" pitchFamily="34" charset="0"/>
                <a:ea typeface="華康中特圓體" pitchFamily="49" charset="-120"/>
              </a:defRPr>
            </a:lvl8pPr>
            <a:lvl9pPr marL="3886200" indent="-228600" eaLnBrk="0" fontAlgn="base" hangingPunct="0">
              <a:spcBef>
                <a:spcPct val="0"/>
              </a:spcBef>
              <a:spcAft>
                <a:spcPct val="0"/>
              </a:spcAft>
              <a:defRPr kumimoji="1" sz="3200">
                <a:solidFill>
                  <a:schemeClr val="tx1"/>
                </a:solidFill>
                <a:latin typeface="Arial" pitchFamily="34" charset="0"/>
                <a:ea typeface="華康中特圓體" pitchFamily="49" charset="-120"/>
              </a:defRPr>
            </a:lvl9pPr>
          </a:lstStyle>
          <a:p>
            <a:pPr algn="ctr" eaLnBrk="1" hangingPunct="1">
              <a:lnSpc>
                <a:spcPts val="3400"/>
              </a:lnSpc>
              <a:spcBef>
                <a:spcPct val="50000"/>
              </a:spcBef>
            </a:pPr>
            <a:r>
              <a:rPr lang="zh-TW" altLang="en-US" sz="3600" spc="-40" dirty="0">
                <a:solidFill>
                  <a:srgbClr val="A50021"/>
                </a:solidFill>
                <a:latin typeface="華康中特圓體" panose="020F0809000000000000" pitchFamily="49" charset="-120"/>
              </a:rPr>
              <a:t>太陽帝國出兵世界建立三大殖民地</a:t>
            </a:r>
          </a:p>
        </p:txBody>
      </p:sp>
      <p:sp>
        <p:nvSpPr>
          <p:cNvPr id="6" name="文字方塊 5"/>
          <p:cNvSpPr txBox="1"/>
          <p:nvPr/>
        </p:nvSpPr>
        <p:spPr>
          <a:xfrm>
            <a:off x="966669" y="6130346"/>
            <a:ext cx="6618275" cy="523220"/>
          </a:xfrm>
          <a:prstGeom prst="rect">
            <a:avLst/>
          </a:prstGeom>
          <a:noFill/>
        </p:spPr>
        <p:txBody>
          <a:bodyPr wrap="square" rtlCol="0">
            <a:spAutoFit/>
          </a:bodyPr>
          <a:lstStyle/>
          <a:p>
            <a:pPr algn="ctr"/>
            <a:r>
              <a:rPr lang="zh-TW" altLang="en-US" sz="2800" b="1" dirty="0">
                <a:solidFill>
                  <a:srgbClr val="3333FF"/>
                </a:solidFill>
                <a:latin typeface="華康標楷體" panose="03000509000000000000" pitchFamily="65" charset="-120"/>
                <a:ea typeface="華康標楷體" panose="03000509000000000000" pitchFamily="65" charset="-120"/>
              </a:rPr>
              <a:t>姆大陸統治世界殖民地路線圖</a:t>
            </a:r>
          </a:p>
        </p:txBody>
      </p:sp>
      <p:pic>
        <p:nvPicPr>
          <p:cNvPr id="5" name="圖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191" y="711683"/>
            <a:ext cx="7581233" cy="5492636"/>
          </a:xfrm>
          <a:prstGeom prst="rect">
            <a:avLst/>
          </a:prstGeom>
          <a:ln w="12700">
            <a:solidFill>
              <a:schemeClr val="tx1"/>
            </a:solidFill>
          </a:ln>
        </p:spPr>
      </p:pic>
      <p:sp>
        <p:nvSpPr>
          <p:cNvPr id="7" name="Rectangle 3"/>
          <p:cNvSpPr txBox="1">
            <a:spLocks noChangeArrowheads="1"/>
          </p:cNvSpPr>
          <p:nvPr/>
        </p:nvSpPr>
        <p:spPr>
          <a:xfrm>
            <a:off x="8202707" y="529794"/>
            <a:ext cx="3780746" cy="6196310"/>
          </a:xfrm>
          <a:prstGeom prst="rect">
            <a:avLst/>
          </a:prstGeom>
          <a:ln>
            <a:solidFill>
              <a:schemeClr val="bg1"/>
            </a:solidFill>
            <a:miter lim="800000"/>
            <a:headEnd/>
            <a:tailEnd/>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hangingPunct="0">
              <a:lnSpc>
                <a:spcPts val="3200"/>
              </a:lnSpc>
              <a:spcBef>
                <a:spcPts val="0"/>
              </a:spcBef>
            </a:pPr>
            <a:r>
              <a:rPr lang="zh-TW" altLang="en-US" sz="2400" dirty="0">
                <a:solidFill>
                  <a:srgbClr val="000066"/>
                </a:solidFill>
                <a:latin typeface="華康中圓體" panose="020F0509000000000000" pitchFamily="49" charset="-120"/>
                <a:ea typeface="華康中圓體" panose="020F0509000000000000" pitchFamily="49" charset="-120"/>
              </a:rPr>
              <a:t>太陽帝國強盛時，分三路線出兵前往世界各地建立三大殖民地。</a:t>
            </a:r>
            <a:endParaRPr lang="en-US" altLang="zh-TW" sz="2400" dirty="0">
              <a:solidFill>
                <a:srgbClr val="000066"/>
              </a:solidFill>
              <a:latin typeface="華康中圓體" panose="020F0509000000000000" pitchFamily="49" charset="-120"/>
              <a:ea typeface="華康中圓體" panose="020F0509000000000000" pitchFamily="49" charset="-120"/>
            </a:endParaRPr>
          </a:p>
          <a:p>
            <a:pPr algn="just" hangingPunct="0">
              <a:lnSpc>
                <a:spcPts val="3200"/>
              </a:lnSpc>
              <a:spcBef>
                <a:spcPts val="0"/>
              </a:spcBef>
            </a:pPr>
            <a:r>
              <a:rPr lang="zh-TW" altLang="en-US" sz="2400" dirty="0">
                <a:solidFill>
                  <a:srgbClr val="000066"/>
                </a:solidFill>
                <a:latin typeface="華康中圓體" panose="020F0509000000000000" pitchFamily="49" charset="-120"/>
                <a:ea typeface="華康中圓體" panose="020F0509000000000000" pitchFamily="49" charset="-120"/>
              </a:rPr>
              <a:t>一團向東航行，在美洲建立殖民地，並向東到非洲及地中海，建立馬雅克斯帝國。 </a:t>
            </a:r>
          </a:p>
          <a:p>
            <a:pPr algn="just" hangingPunct="0">
              <a:lnSpc>
                <a:spcPts val="3200"/>
              </a:lnSpc>
              <a:spcBef>
                <a:spcPts val="0"/>
              </a:spcBef>
            </a:pPr>
            <a:r>
              <a:rPr lang="zh-TW" altLang="en-US" sz="2400" dirty="0">
                <a:solidFill>
                  <a:srgbClr val="000066"/>
                </a:solidFill>
                <a:latin typeface="華康中圓體" panose="020F0509000000000000" pitchFamily="49" charset="-120"/>
                <a:ea typeface="華康中圓體" panose="020F0509000000000000" pitchFamily="49" charset="-120"/>
              </a:rPr>
              <a:t>一團向西航行，在緬甸、印度開拓，並擴展至中亞和中歐，以及非洲埃及，建立那卡帝國。</a:t>
            </a:r>
            <a:endParaRPr lang="en-US" altLang="zh-TW" sz="2400" dirty="0">
              <a:solidFill>
                <a:srgbClr val="000066"/>
              </a:solidFill>
              <a:latin typeface="華康中圓體" panose="020F0509000000000000" pitchFamily="49" charset="-120"/>
              <a:ea typeface="華康中圓體" panose="020F0509000000000000" pitchFamily="49" charset="-120"/>
            </a:endParaRPr>
          </a:p>
          <a:p>
            <a:pPr algn="just" hangingPunct="0">
              <a:lnSpc>
                <a:spcPts val="3200"/>
              </a:lnSpc>
              <a:spcBef>
                <a:spcPts val="0"/>
              </a:spcBef>
            </a:pPr>
            <a:r>
              <a:rPr lang="zh-TW" altLang="en-US" sz="2400" dirty="0">
                <a:solidFill>
                  <a:srgbClr val="000066"/>
                </a:solidFill>
                <a:latin typeface="華康中圓體" panose="020F0509000000000000" pitchFamily="49" charset="-120"/>
                <a:ea typeface="華康中圓體" panose="020F0509000000000000" pitchFamily="49" charset="-120"/>
              </a:rPr>
              <a:t>一團向西出發，在中國上岸，向西擴展至歐洲，並開拓從蒙古至西伯利亞一帶，建立維吾爾帝國。</a:t>
            </a:r>
          </a:p>
        </p:txBody>
      </p:sp>
    </p:spTree>
    <p:extLst>
      <p:ext uri="{BB962C8B-B14F-4D97-AF65-F5344CB8AC3E}">
        <p14:creationId xmlns:p14="http://schemas.microsoft.com/office/powerpoint/2010/main" val="1429024297"/>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3565553" y="5959831"/>
            <a:ext cx="625552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3200">
                <a:solidFill>
                  <a:schemeClr val="tx1"/>
                </a:solidFill>
                <a:latin typeface="Arial" pitchFamily="34" charset="0"/>
                <a:ea typeface="華康中特圓體" pitchFamily="49" charset="-120"/>
              </a:defRPr>
            </a:lvl1pPr>
            <a:lvl2pPr marL="742950" indent="-285750" eaLnBrk="0" hangingPunct="0">
              <a:defRPr kumimoji="1" sz="3200">
                <a:solidFill>
                  <a:schemeClr val="tx1"/>
                </a:solidFill>
                <a:latin typeface="Arial" pitchFamily="34" charset="0"/>
                <a:ea typeface="華康中特圓體" pitchFamily="49" charset="-120"/>
              </a:defRPr>
            </a:lvl2pPr>
            <a:lvl3pPr marL="1143000" indent="-228600" eaLnBrk="0" hangingPunct="0">
              <a:defRPr kumimoji="1" sz="3200">
                <a:solidFill>
                  <a:schemeClr val="tx1"/>
                </a:solidFill>
                <a:latin typeface="Arial" pitchFamily="34" charset="0"/>
                <a:ea typeface="華康中特圓體" pitchFamily="49" charset="-120"/>
              </a:defRPr>
            </a:lvl3pPr>
            <a:lvl4pPr marL="1600200" indent="-228600" eaLnBrk="0" hangingPunct="0">
              <a:defRPr kumimoji="1" sz="3200">
                <a:solidFill>
                  <a:schemeClr val="tx1"/>
                </a:solidFill>
                <a:latin typeface="Arial" pitchFamily="34" charset="0"/>
                <a:ea typeface="華康中特圓體" pitchFamily="49" charset="-120"/>
              </a:defRPr>
            </a:lvl4pPr>
            <a:lvl5pPr marL="2057400" indent="-228600" eaLnBrk="0" hangingPunct="0">
              <a:defRPr kumimoji="1" sz="3200">
                <a:solidFill>
                  <a:schemeClr val="tx1"/>
                </a:solidFill>
                <a:latin typeface="Arial" pitchFamily="34" charset="0"/>
                <a:ea typeface="華康中特圓體" pitchFamily="49" charset="-120"/>
              </a:defRPr>
            </a:lvl5pPr>
            <a:lvl6pPr marL="2514600" indent="-228600" eaLnBrk="0" fontAlgn="base" hangingPunct="0">
              <a:spcBef>
                <a:spcPct val="0"/>
              </a:spcBef>
              <a:spcAft>
                <a:spcPct val="0"/>
              </a:spcAft>
              <a:defRPr kumimoji="1" sz="3200">
                <a:solidFill>
                  <a:schemeClr val="tx1"/>
                </a:solidFill>
                <a:latin typeface="Arial" pitchFamily="34" charset="0"/>
                <a:ea typeface="華康中特圓體" pitchFamily="49" charset="-120"/>
              </a:defRPr>
            </a:lvl6pPr>
            <a:lvl7pPr marL="2971800" indent="-228600" eaLnBrk="0" fontAlgn="base" hangingPunct="0">
              <a:spcBef>
                <a:spcPct val="0"/>
              </a:spcBef>
              <a:spcAft>
                <a:spcPct val="0"/>
              </a:spcAft>
              <a:defRPr kumimoji="1" sz="3200">
                <a:solidFill>
                  <a:schemeClr val="tx1"/>
                </a:solidFill>
                <a:latin typeface="Arial" pitchFamily="34" charset="0"/>
                <a:ea typeface="華康中特圓體" pitchFamily="49" charset="-120"/>
              </a:defRPr>
            </a:lvl7pPr>
            <a:lvl8pPr marL="3429000" indent="-228600" eaLnBrk="0" fontAlgn="base" hangingPunct="0">
              <a:spcBef>
                <a:spcPct val="0"/>
              </a:spcBef>
              <a:spcAft>
                <a:spcPct val="0"/>
              </a:spcAft>
              <a:defRPr kumimoji="1" sz="3200">
                <a:solidFill>
                  <a:schemeClr val="tx1"/>
                </a:solidFill>
                <a:latin typeface="Arial" pitchFamily="34" charset="0"/>
                <a:ea typeface="華康中特圓體" pitchFamily="49" charset="-120"/>
              </a:defRPr>
            </a:lvl8pPr>
            <a:lvl9pPr marL="3886200" indent="-228600" eaLnBrk="0" fontAlgn="base" hangingPunct="0">
              <a:spcBef>
                <a:spcPct val="0"/>
              </a:spcBef>
              <a:spcAft>
                <a:spcPct val="0"/>
              </a:spcAft>
              <a:defRPr kumimoji="1" sz="3200">
                <a:solidFill>
                  <a:schemeClr val="tx1"/>
                </a:solidFill>
                <a:latin typeface="Arial" pitchFamily="34" charset="0"/>
                <a:ea typeface="華康中特圓體" pitchFamily="49" charset="-120"/>
              </a:defRPr>
            </a:lvl9pPr>
          </a:lstStyle>
          <a:p>
            <a:pPr algn="ctr" eaLnBrk="1" hangingPunct="1">
              <a:spcBef>
                <a:spcPct val="50000"/>
              </a:spcBef>
            </a:pPr>
            <a:r>
              <a:rPr lang="zh-TW" altLang="en-US" sz="2800" dirty="0">
                <a:solidFill>
                  <a:srgbClr val="3333FF"/>
                </a:solidFill>
                <a:latin typeface="華康標楷體" panose="03000509000000000000" pitchFamily="65" charset="-120"/>
                <a:ea typeface="華康標楷體" panose="03000509000000000000" pitchFamily="65" charset="-120"/>
              </a:rPr>
              <a:t>海底沉城石牆垂直聳立海底有三公尺高</a:t>
            </a:r>
          </a:p>
        </p:txBody>
      </p:sp>
      <p:pic>
        <p:nvPicPr>
          <p:cNvPr id="5" name="圖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7335" y="1123675"/>
            <a:ext cx="5905124" cy="4836156"/>
          </a:xfrm>
          <a:prstGeom prst="rect">
            <a:avLst/>
          </a:prstGeom>
          <a:ln w="12700">
            <a:solidFill>
              <a:schemeClr val="tx1"/>
            </a:solidFill>
          </a:ln>
        </p:spPr>
      </p:pic>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541" y="1135360"/>
            <a:ext cx="5162133" cy="4779122"/>
          </a:xfrm>
          <a:prstGeom prst="rect">
            <a:avLst/>
          </a:prstGeom>
          <a:ln w="12700">
            <a:solidFill>
              <a:schemeClr val="tx1"/>
            </a:solidFill>
          </a:ln>
        </p:spPr>
      </p:pic>
      <p:sp>
        <p:nvSpPr>
          <p:cNvPr id="3" name="Rectangle 2">
            <a:extLst>
              <a:ext uri="{FF2B5EF4-FFF2-40B4-BE49-F238E27FC236}">
                <a16:creationId xmlns:a16="http://schemas.microsoft.com/office/drawing/2014/main" id="{C3DA4D3E-CF47-670F-D94E-3E58692E7024}"/>
              </a:ext>
            </a:extLst>
          </p:cNvPr>
          <p:cNvSpPr txBox="1">
            <a:spLocks noChangeArrowheads="1"/>
          </p:cNvSpPr>
          <p:nvPr/>
        </p:nvSpPr>
        <p:spPr>
          <a:xfrm>
            <a:off x="161066" y="384373"/>
            <a:ext cx="11869867" cy="73930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3600" dirty="0">
                <a:solidFill>
                  <a:srgbClr val="A50021"/>
                </a:solidFill>
                <a:latin typeface="華康中特圓體" panose="020F0809000000000000" pitchFamily="49" charset="-120"/>
                <a:ea typeface="華康中特圓體" panose="020F0809000000000000" pitchFamily="49" charset="-120"/>
              </a:rPr>
              <a:t>虎井嶼海底沉城城牆有人工堆砌跡象</a:t>
            </a:r>
          </a:p>
        </p:txBody>
      </p:sp>
    </p:spTree>
    <p:extLst>
      <p:ext uri="{BB962C8B-B14F-4D97-AF65-F5344CB8AC3E}">
        <p14:creationId xmlns:p14="http://schemas.microsoft.com/office/powerpoint/2010/main" val="2067083548"/>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4"/>
          <p:cNvSpPr txBox="1">
            <a:spLocks noChangeArrowheads="1"/>
          </p:cNvSpPr>
          <p:nvPr/>
        </p:nvSpPr>
        <p:spPr bwMode="auto">
          <a:xfrm>
            <a:off x="525092" y="5021044"/>
            <a:ext cx="5820377"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3200">
                <a:solidFill>
                  <a:schemeClr val="tx1"/>
                </a:solidFill>
                <a:latin typeface="Arial" pitchFamily="34" charset="0"/>
                <a:ea typeface="華康中特圓體" pitchFamily="49" charset="-120"/>
              </a:defRPr>
            </a:lvl1pPr>
            <a:lvl2pPr marL="742950" indent="-285750" eaLnBrk="0" hangingPunct="0">
              <a:defRPr kumimoji="1" sz="3200">
                <a:solidFill>
                  <a:schemeClr val="tx1"/>
                </a:solidFill>
                <a:latin typeface="Arial" pitchFamily="34" charset="0"/>
                <a:ea typeface="華康中特圓體" pitchFamily="49" charset="-120"/>
              </a:defRPr>
            </a:lvl2pPr>
            <a:lvl3pPr marL="1143000" indent="-228600" eaLnBrk="0" hangingPunct="0">
              <a:defRPr kumimoji="1" sz="3200">
                <a:solidFill>
                  <a:schemeClr val="tx1"/>
                </a:solidFill>
                <a:latin typeface="Arial" pitchFamily="34" charset="0"/>
                <a:ea typeface="華康中特圓體" pitchFamily="49" charset="-120"/>
              </a:defRPr>
            </a:lvl3pPr>
            <a:lvl4pPr marL="1600200" indent="-228600" eaLnBrk="0" hangingPunct="0">
              <a:defRPr kumimoji="1" sz="3200">
                <a:solidFill>
                  <a:schemeClr val="tx1"/>
                </a:solidFill>
                <a:latin typeface="Arial" pitchFamily="34" charset="0"/>
                <a:ea typeface="華康中特圓體" pitchFamily="49" charset="-120"/>
              </a:defRPr>
            </a:lvl4pPr>
            <a:lvl5pPr marL="2057400" indent="-228600" eaLnBrk="0" hangingPunct="0">
              <a:defRPr kumimoji="1" sz="3200">
                <a:solidFill>
                  <a:schemeClr val="tx1"/>
                </a:solidFill>
                <a:latin typeface="Arial" pitchFamily="34" charset="0"/>
                <a:ea typeface="華康中特圓體" pitchFamily="49" charset="-120"/>
              </a:defRPr>
            </a:lvl5pPr>
            <a:lvl6pPr marL="2514600" indent="-228600" eaLnBrk="0" fontAlgn="base" hangingPunct="0">
              <a:spcBef>
                <a:spcPct val="0"/>
              </a:spcBef>
              <a:spcAft>
                <a:spcPct val="0"/>
              </a:spcAft>
              <a:defRPr kumimoji="1" sz="3200">
                <a:solidFill>
                  <a:schemeClr val="tx1"/>
                </a:solidFill>
                <a:latin typeface="Arial" pitchFamily="34" charset="0"/>
                <a:ea typeface="華康中特圓體" pitchFamily="49" charset="-120"/>
              </a:defRPr>
            </a:lvl6pPr>
            <a:lvl7pPr marL="2971800" indent="-228600" eaLnBrk="0" fontAlgn="base" hangingPunct="0">
              <a:spcBef>
                <a:spcPct val="0"/>
              </a:spcBef>
              <a:spcAft>
                <a:spcPct val="0"/>
              </a:spcAft>
              <a:defRPr kumimoji="1" sz="3200">
                <a:solidFill>
                  <a:schemeClr val="tx1"/>
                </a:solidFill>
                <a:latin typeface="Arial" pitchFamily="34" charset="0"/>
                <a:ea typeface="華康中特圓體" pitchFamily="49" charset="-120"/>
              </a:defRPr>
            </a:lvl7pPr>
            <a:lvl8pPr marL="3429000" indent="-228600" eaLnBrk="0" fontAlgn="base" hangingPunct="0">
              <a:spcBef>
                <a:spcPct val="0"/>
              </a:spcBef>
              <a:spcAft>
                <a:spcPct val="0"/>
              </a:spcAft>
              <a:defRPr kumimoji="1" sz="3200">
                <a:solidFill>
                  <a:schemeClr val="tx1"/>
                </a:solidFill>
                <a:latin typeface="Arial" pitchFamily="34" charset="0"/>
                <a:ea typeface="華康中特圓體" pitchFamily="49" charset="-120"/>
              </a:defRPr>
            </a:lvl8pPr>
            <a:lvl9pPr marL="3886200" indent="-228600" eaLnBrk="0" fontAlgn="base" hangingPunct="0">
              <a:spcBef>
                <a:spcPct val="0"/>
              </a:spcBef>
              <a:spcAft>
                <a:spcPct val="0"/>
              </a:spcAft>
              <a:defRPr kumimoji="1" sz="3200">
                <a:solidFill>
                  <a:schemeClr val="tx1"/>
                </a:solidFill>
                <a:latin typeface="Arial" pitchFamily="34" charset="0"/>
                <a:ea typeface="華康中特圓體" pitchFamily="49" charset="-120"/>
              </a:defRPr>
            </a:lvl9pPr>
          </a:lstStyle>
          <a:p>
            <a:pPr algn="ctr" eaLnBrk="1" hangingPunct="1">
              <a:spcBef>
                <a:spcPct val="50000"/>
              </a:spcBef>
            </a:pPr>
            <a:r>
              <a:rPr lang="zh-TW" altLang="en-US" sz="2800" b="1" dirty="0">
                <a:solidFill>
                  <a:srgbClr val="3333FF"/>
                </a:solidFill>
                <a:latin typeface="華康標楷體" panose="03000509000000000000" pitchFamily="65" charset="-120"/>
                <a:ea typeface="華康標楷體" panose="03000509000000000000" pitchFamily="65" charset="-120"/>
              </a:rPr>
              <a:t>部分已傾倒城牆的牆基，紋理呈</a:t>
            </a:r>
            <a:r>
              <a:rPr lang="zh-TW" altLang="zh-TW" sz="2800" b="1" dirty="0">
                <a:solidFill>
                  <a:srgbClr val="3333FF"/>
                </a:solidFill>
                <a:latin typeface="華康標楷體" panose="03000509000000000000" pitchFamily="65" charset="-120"/>
                <a:ea typeface="華康標楷體" panose="03000509000000000000" pitchFamily="65" charset="-120"/>
              </a:rPr>
              <a:t>現規則的</a:t>
            </a:r>
            <a:r>
              <a:rPr lang="zh-TW" altLang="en-US" sz="2800" b="1" dirty="0">
                <a:solidFill>
                  <a:srgbClr val="3333FF"/>
                </a:solidFill>
                <a:latin typeface="華康標楷體" panose="03000509000000000000" pitchFamily="65" charset="-120"/>
                <a:ea typeface="華康標楷體" panose="03000509000000000000" pitchFamily="65" charset="-120"/>
              </a:rPr>
              <a:t>水平</a:t>
            </a:r>
            <a:r>
              <a:rPr lang="zh-TW" altLang="zh-TW" sz="2800" b="1" dirty="0">
                <a:solidFill>
                  <a:srgbClr val="3333FF"/>
                </a:solidFill>
                <a:latin typeface="華康標楷體" panose="03000509000000000000" pitchFamily="65" charset="-120"/>
                <a:ea typeface="華康標楷體" panose="03000509000000000000" pitchFamily="65" charset="-120"/>
              </a:rPr>
              <a:t>狀</a:t>
            </a:r>
            <a:r>
              <a:rPr lang="zh-TW" altLang="en-US" sz="2800" b="1" dirty="0">
                <a:solidFill>
                  <a:srgbClr val="3333FF"/>
                </a:solidFill>
                <a:latin typeface="華康標楷體" panose="03000509000000000000" pitchFamily="65" charset="-120"/>
                <a:ea typeface="華康標楷體" panose="03000509000000000000" pitchFamily="65" charset="-120"/>
              </a:rPr>
              <a:t>，有人工建造的跡象。</a:t>
            </a:r>
          </a:p>
        </p:txBody>
      </p:sp>
      <p:sp>
        <p:nvSpPr>
          <p:cNvPr id="2" name="矩形 1"/>
          <p:cNvSpPr/>
          <p:nvPr/>
        </p:nvSpPr>
        <p:spPr>
          <a:xfrm>
            <a:off x="6432457" y="5021044"/>
            <a:ext cx="5668217" cy="1384995"/>
          </a:xfrm>
          <a:prstGeom prst="rect">
            <a:avLst/>
          </a:prstGeom>
        </p:spPr>
        <p:txBody>
          <a:bodyPr wrap="square">
            <a:spAutoFit/>
          </a:bodyPr>
          <a:lstStyle/>
          <a:p>
            <a:pPr algn="ctr"/>
            <a:r>
              <a:rPr lang="zh-TW" altLang="en-US" sz="2800" b="1" dirty="0">
                <a:solidFill>
                  <a:srgbClr val="3333FF"/>
                </a:solidFill>
                <a:latin typeface="華康標楷體" panose="03000509000000000000" pitchFamily="65" charset="-120"/>
                <a:ea typeface="華康標楷體" panose="03000509000000000000" pitchFamily="65" charset="-120"/>
              </a:rPr>
              <a:t>站立海底看到石牆，城牆刮除五吋厚的海草後，可見到方形石塊垂直緊密堆疊之狀，有人工堆砌痕跡。</a:t>
            </a:r>
          </a:p>
        </p:txBody>
      </p:sp>
      <p:pic>
        <p:nvPicPr>
          <p:cNvPr id="8" name="圖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497" y="1274152"/>
            <a:ext cx="6078972" cy="3703345"/>
          </a:xfrm>
          <a:prstGeom prst="rect">
            <a:avLst/>
          </a:prstGeom>
          <a:ln w="12700">
            <a:solidFill>
              <a:schemeClr val="tx1"/>
            </a:solidFill>
          </a:ln>
        </p:spPr>
      </p:pic>
      <p:pic>
        <p:nvPicPr>
          <p:cNvPr id="9" name="圖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64202" y="243750"/>
            <a:ext cx="5404726" cy="4777294"/>
          </a:xfrm>
          <a:prstGeom prst="rect">
            <a:avLst/>
          </a:prstGeom>
          <a:ln w="12700">
            <a:solidFill>
              <a:schemeClr val="tx1"/>
            </a:solidFill>
          </a:ln>
        </p:spPr>
      </p:pic>
    </p:spTree>
    <p:extLst>
      <p:ext uri="{BB962C8B-B14F-4D97-AF65-F5344CB8AC3E}">
        <p14:creationId xmlns:p14="http://schemas.microsoft.com/office/powerpoint/2010/main" val="4193820302"/>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431800" y="6142700"/>
            <a:ext cx="11760200" cy="523220"/>
          </a:xfrm>
          <a:prstGeom prst="rect">
            <a:avLst/>
          </a:prstGeom>
        </p:spPr>
        <p:txBody>
          <a:bodyPr wrap="square">
            <a:spAutoFit/>
          </a:bodyPr>
          <a:lstStyle/>
          <a:p>
            <a:r>
              <a:rPr lang="zh-TW" altLang="zh-TW" sz="2800" b="1" dirty="0">
                <a:solidFill>
                  <a:srgbClr val="3333FF"/>
                </a:solidFill>
                <a:latin typeface="華康標楷體" panose="03000509000000000000" pitchFamily="65" charset="-120"/>
                <a:ea typeface="華康標楷體" panose="03000509000000000000" pitchFamily="65" charset="-120"/>
                <a:cs typeface="新細明體" panose="02020500000000000000" pitchFamily="18" charset="-120"/>
              </a:rPr>
              <a:t>中山大學田文敏教授用聲納掃瞄</a:t>
            </a:r>
            <a:r>
              <a:rPr lang="zh-TW" altLang="zh-TW" sz="2800" b="1" dirty="0">
                <a:solidFill>
                  <a:srgbClr val="3333FF"/>
                </a:solidFill>
                <a:latin typeface="華康標楷體" panose="03000509000000000000" pitchFamily="65" charset="-120"/>
                <a:ea typeface="華康標楷體" panose="03000509000000000000" pitchFamily="65" charset="-120"/>
              </a:rPr>
              <a:t>海底地形</a:t>
            </a:r>
            <a:r>
              <a:rPr lang="zh-TW" altLang="en-US" sz="2800" b="1" dirty="0">
                <a:solidFill>
                  <a:srgbClr val="3333FF"/>
                </a:solidFill>
                <a:latin typeface="華康標楷體" panose="03000509000000000000" pitchFamily="65" charset="-120"/>
                <a:ea typeface="華康標楷體" panose="03000509000000000000" pitchFamily="65" charset="-120"/>
              </a:rPr>
              <a:t>，</a:t>
            </a:r>
            <a:r>
              <a:rPr lang="zh-TW" altLang="zh-TW" sz="2800" b="1" dirty="0">
                <a:solidFill>
                  <a:srgbClr val="3333FF"/>
                </a:solidFill>
                <a:latin typeface="華康標楷體" panose="03000509000000000000" pitchFamily="65" charset="-120"/>
                <a:ea typeface="華康標楷體" panose="03000509000000000000" pitchFamily="65" charset="-120"/>
              </a:rPr>
              <a:t>繪製成「聲納掃瞄圖</a:t>
            </a:r>
            <a:r>
              <a:rPr lang="zh-TW" altLang="zh-TW" sz="2800" b="1" dirty="0">
                <a:solidFill>
                  <a:srgbClr val="000066"/>
                </a:solidFill>
                <a:latin typeface="華康中圓體" panose="020F0509000000000000" pitchFamily="49" charset="-120"/>
                <a:ea typeface="華康中圓體" panose="020F0509000000000000" pitchFamily="49" charset="-120"/>
              </a:rPr>
              <a:t>」</a:t>
            </a:r>
            <a:r>
              <a:rPr lang="zh-TW" altLang="en-US" sz="2800" b="1" dirty="0">
                <a:solidFill>
                  <a:srgbClr val="3333FF"/>
                </a:solidFill>
                <a:latin typeface="華康標楷體" panose="03000509000000000000" pitchFamily="65" charset="-120"/>
                <a:ea typeface="華康標楷體" panose="03000509000000000000" pitchFamily="65" charset="-120"/>
                <a:cs typeface="新細明體" panose="02020500000000000000" pitchFamily="18" charset="-120"/>
              </a:rPr>
              <a:t>。</a:t>
            </a:r>
            <a:endParaRPr lang="zh-TW" altLang="en-US" sz="2800" b="1" dirty="0">
              <a:solidFill>
                <a:srgbClr val="3333FF"/>
              </a:solidFill>
              <a:latin typeface="華康標楷體" panose="03000509000000000000" pitchFamily="65" charset="-120"/>
              <a:ea typeface="華康標楷體" panose="03000509000000000000" pitchFamily="65" charset="-120"/>
            </a:endParaRPr>
          </a:p>
        </p:txBody>
      </p:sp>
      <p:sp>
        <p:nvSpPr>
          <p:cNvPr id="6" name="矩形 5"/>
          <p:cNvSpPr/>
          <p:nvPr/>
        </p:nvSpPr>
        <p:spPr>
          <a:xfrm>
            <a:off x="1768546" y="91113"/>
            <a:ext cx="8956298" cy="646331"/>
          </a:xfrm>
          <a:prstGeom prst="rect">
            <a:avLst/>
          </a:prstGeom>
        </p:spPr>
        <p:txBody>
          <a:bodyPr wrap="none">
            <a:spAutoFit/>
          </a:bodyPr>
          <a:lstStyle/>
          <a:p>
            <a:r>
              <a:rPr lang="zh-TW" altLang="zh-TW" sz="3600" b="0" i="0" dirty="0">
                <a:solidFill>
                  <a:srgbClr val="A50021"/>
                </a:solidFill>
                <a:latin typeface="華康中特圓體" panose="020F0809000000000000" pitchFamily="49" charset="-120"/>
                <a:ea typeface="華康中特圓體" panose="020F0809000000000000" pitchFamily="49" charset="-120"/>
                <a:cs typeface="新細明體" panose="02020500000000000000" pitchFamily="18" charset="-120"/>
              </a:rPr>
              <a:t>虎井</a:t>
            </a:r>
            <a:r>
              <a:rPr lang="zh-TW" altLang="en-US" sz="3600" b="0" i="0" dirty="0">
                <a:solidFill>
                  <a:srgbClr val="A50021"/>
                </a:solidFill>
                <a:latin typeface="華康中特圓體" panose="020F0809000000000000" pitchFamily="49" charset="-120"/>
                <a:ea typeface="華康中特圓體" panose="020F0809000000000000" pitchFamily="49" charset="-120"/>
                <a:cs typeface="新細明體" panose="02020500000000000000" pitchFamily="18" charset="-120"/>
              </a:rPr>
              <a:t>嶼</a:t>
            </a:r>
            <a:r>
              <a:rPr lang="zh-TW" altLang="zh-TW" sz="3600" b="0" i="0" dirty="0">
                <a:solidFill>
                  <a:srgbClr val="A50021"/>
                </a:solidFill>
                <a:latin typeface="華康中特圓體" panose="020F0809000000000000" pitchFamily="49" charset="-120"/>
                <a:ea typeface="華康中特圓體" panose="020F0809000000000000" pitchFamily="49" charset="-120"/>
                <a:cs typeface="新細明體" panose="02020500000000000000" pitchFamily="18" charset="-120"/>
              </a:rPr>
              <a:t>海底聲納掃瞄圖</a:t>
            </a:r>
            <a:r>
              <a:rPr lang="zh-TW" altLang="en-US" sz="3600" b="0" i="0" dirty="0">
                <a:solidFill>
                  <a:srgbClr val="A50021"/>
                </a:solidFill>
                <a:latin typeface="華康中特圓體" panose="020F0809000000000000" pitchFamily="49" charset="-120"/>
                <a:ea typeface="華康中特圓體" panose="020F0809000000000000" pitchFamily="49" charset="-120"/>
                <a:cs typeface="新細明體" panose="02020500000000000000" pitchFamily="18" charset="-120"/>
              </a:rPr>
              <a:t>證實有</a:t>
            </a:r>
            <a:r>
              <a:rPr lang="zh-TW" altLang="zh-TW" sz="3600" b="0" i="0" dirty="0">
                <a:solidFill>
                  <a:srgbClr val="A50021"/>
                </a:solidFill>
                <a:latin typeface="華康中特圓體" panose="020F0809000000000000" pitchFamily="49" charset="-120"/>
                <a:ea typeface="華康中特圓體" panose="020F0809000000000000" pitchFamily="49" charset="-120"/>
                <a:cs typeface="新細明體" panose="02020500000000000000" pitchFamily="18" charset="-120"/>
              </a:rPr>
              <a:t>沉城</a:t>
            </a:r>
            <a:r>
              <a:rPr lang="zh-TW" altLang="en-US" sz="3600" b="0" i="0" dirty="0">
                <a:solidFill>
                  <a:srgbClr val="A50021"/>
                </a:solidFill>
                <a:latin typeface="華康中特圓體" panose="020F0809000000000000" pitchFamily="49" charset="-120"/>
                <a:ea typeface="華康中特圓體" panose="020F0809000000000000" pitchFamily="49" charset="-120"/>
                <a:cs typeface="新細明體" panose="02020500000000000000" pitchFamily="18" charset="-120"/>
              </a:rPr>
              <a:t>城牆遺跡</a:t>
            </a:r>
            <a:endParaRPr lang="zh-TW" altLang="en-US" sz="3600" dirty="0">
              <a:solidFill>
                <a:srgbClr val="A50021"/>
              </a:solidFill>
              <a:latin typeface="華康中特圓體" panose="020F0809000000000000" pitchFamily="49" charset="-120"/>
              <a:ea typeface="華康中特圓體" panose="020F0809000000000000" pitchFamily="49" charset="-120"/>
            </a:endParaRPr>
          </a:p>
        </p:txBody>
      </p:sp>
      <p:pic>
        <p:nvPicPr>
          <p:cNvPr id="7" name="圖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8686" y="767924"/>
            <a:ext cx="8654627" cy="5419145"/>
          </a:xfrm>
          <a:prstGeom prst="rect">
            <a:avLst/>
          </a:prstGeom>
          <a:ln w="12700">
            <a:solidFill>
              <a:schemeClr val="tx1"/>
            </a:solidFill>
          </a:ln>
        </p:spPr>
      </p:pic>
    </p:spTree>
    <p:extLst>
      <p:ext uri="{BB962C8B-B14F-4D97-AF65-F5344CB8AC3E}">
        <p14:creationId xmlns:p14="http://schemas.microsoft.com/office/powerpoint/2010/main" val="2129670741"/>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2180393" y="0"/>
            <a:ext cx="8229600" cy="557672"/>
          </a:xfrm>
          <a:prstGeom prst="rect">
            <a:avLst/>
          </a:prstGeom>
        </p:spPr>
        <p:txBody>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新細明體" pitchFamily="18" charset="-120"/>
              </a:defRPr>
            </a:lvl2pPr>
            <a:lvl3pPr algn="ctr" rtl="0" eaLnBrk="0" fontAlgn="base" hangingPunct="0">
              <a:spcBef>
                <a:spcPct val="0"/>
              </a:spcBef>
              <a:spcAft>
                <a:spcPct val="0"/>
              </a:spcAft>
              <a:defRPr kumimoji="1" sz="4400">
                <a:solidFill>
                  <a:schemeClr val="tx2"/>
                </a:solidFill>
                <a:latin typeface="Arial" charset="0"/>
                <a:ea typeface="新細明體" pitchFamily="18" charset="-120"/>
              </a:defRPr>
            </a:lvl3pPr>
            <a:lvl4pPr algn="ctr" rtl="0" eaLnBrk="0" fontAlgn="base" hangingPunct="0">
              <a:spcBef>
                <a:spcPct val="0"/>
              </a:spcBef>
              <a:spcAft>
                <a:spcPct val="0"/>
              </a:spcAft>
              <a:defRPr kumimoji="1" sz="4400">
                <a:solidFill>
                  <a:schemeClr val="tx2"/>
                </a:solidFill>
                <a:latin typeface="Arial" charset="0"/>
                <a:ea typeface="新細明體" pitchFamily="18" charset="-120"/>
              </a:defRPr>
            </a:lvl4pPr>
            <a:lvl5pPr algn="ctr" rtl="0" eaLnBrk="0" fontAlgn="base" hangingPunct="0">
              <a:spcBef>
                <a:spcPct val="0"/>
              </a:spcBef>
              <a:spcAft>
                <a:spcPct val="0"/>
              </a:spcAft>
              <a:defRPr kumimoji="1" sz="4400">
                <a:solidFill>
                  <a:schemeClr val="tx2"/>
                </a:solidFill>
                <a:latin typeface="Arial" charset="0"/>
                <a:ea typeface="新細明體" pitchFamily="18" charset="-120"/>
              </a:defRPr>
            </a:lvl5pPr>
            <a:lvl6pPr marL="457200" algn="ctr" rtl="0" fontAlgn="base">
              <a:spcBef>
                <a:spcPct val="0"/>
              </a:spcBef>
              <a:spcAft>
                <a:spcPct val="0"/>
              </a:spcAft>
              <a:defRPr kumimoji="1" sz="4400">
                <a:solidFill>
                  <a:schemeClr val="tx2"/>
                </a:solidFill>
                <a:latin typeface="Arial" charset="0"/>
                <a:ea typeface="新細明體" pitchFamily="18" charset="-120"/>
              </a:defRPr>
            </a:lvl6pPr>
            <a:lvl7pPr marL="914400" algn="ctr" rtl="0" fontAlgn="base">
              <a:spcBef>
                <a:spcPct val="0"/>
              </a:spcBef>
              <a:spcAft>
                <a:spcPct val="0"/>
              </a:spcAft>
              <a:defRPr kumimoji="1" sz="4400">
                <a:solidFill>
                  <a:schemeClr val="tx2"/>
                </a:solidFill>
                <a:latin typeface="Arial" charset="0"/>
                <a:ea typeface="新細明體" pitchFamily="18" charset="-120"/>
              </a:defRPr>
            </a:lvl7pPr>
            <a:lvl8pPr marL="1371600" algn="ctr" rtl="0" fontAlgn="base">
              <a:spcBef>
                <a:spcPct val="0"/>
              </a:spcBef>
              <a:spcAft>
                <a:spcPct val="0"/>
              </a:spcAft>
              <a:defRPr kumimoji="1" sz="4400">
                <a:solidFill>
                  <a:schemeClr val="tx2"/>
                </a:solidFill>
                <a:latin typeface="Arial" charset="0"/>
                <a:ea typeface="新細明體" pitchFamily="18" charset="-120"/>
              </a:defRPr>
            </a:lvl8pPr>
            <a:lvl9pPr marL="1828800" algn="ctr" rtl="0" fontAlgn="base">
              <a:spcBef>
                <a:spcPct val="0"/>
              </a:spcBef>
              <a:spcAft>
                <a:spcPct val="0"/>
              </a:spcAft>
              <a:defRPr kumimoji="1" sz="4400">
                <a:solidFill>
                  <a:schemeClr val="tx2"/>
                </a:solidFill>
                <a:latin typeface="Arial" charset="0"/>
                <a:ea typeface="新細明體" pitchFamily="18" charset="-120"/>
              </a:defRPr>
            </a:lvl9pPr>
          </a:lstStyle>
          <a:p>
            <a:endParaRPr lang="zh-TW" altLang="en-US" sz="3600" dirty="0">
              <a:solidFill>
                <a:srgbClr val="A50021"/>
              </a:solidFill>
              <a:latin typeface="華康中特圓體" panose="020F0809000000000000" pitchFamily="49" charset="-120"/>
              <a:ea typeface="華康中特圓體" panose="020F0809000000000000" pitchFamily="49" charset="-120"/>
              <a:cs typeface="華康標楷體" panose="03000509000000000000" pitchFamily="65" charset="-120"/>
            </a:endParaRPr>
          </a:p>
        </p:txBody>
      </p:sp>
      <p:pic>
        <p:nvPicPr>
          <p:cNvPr id="3" name="圖片 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73828" y="1821539"/>
            <a:ext cx="5714600" cy="4418746"/>
          </a:xfrm>
          <a:prstGeom prst="rect">
            <a:avLst/>
          </a:prstGeom>
          <a:ln w="12700">
            <a:solidFill>
              <a:schemeClr val="tx1"/>
            </a:solidFill>
          </a:ln>
        </p:spPr>
      </p:pic>
      <p:pic>
        <p:nvPicPr>
          <p:cNvPr id="7" name="圖片 6"/>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138063" y="1808679"/>
            <a:ext cx="5714601" cy="4440244"/>
          </a:xfrm>
          <a:prstGeom prst="rect">
            <a:avLst/>
          </a:prstGeom>
          <a:ln w="12700">
            <a:solidFill>
              <a:schemeClr val="tx1"/>
            </a:solidFill>
          </a:ln>
        </p:spPr>
      </p:pic>
      <p:sp>
        <p:nvSpPr>
          <p:cNvPr id="4" name="矩形 3"/>
          <p:cNvSpPr/>
          <p:nvPr/>
        </p:nvSpPr>
        <p:spPr>
          <a:xfrm>
            <a:off x="1978639" y="6161829"/>
            <a:ext cx="7725192" cy="523220"/>
          </a:xfrm>
          <a:prstGeom prst="rect">
            <a:avLst/>
          </a:prstGeom>
        </p:spPr>
        <p:txBody>
          <a:bodyPr wrap="none">
            <a:spAutoFit/>
          </a:bodyPr>
          <a:lstStyle/>
          <a:p>
            <a:r>
              <a:rPr lang="zh-TW" altLang="en-US" sz="2800" b="1" dirty="0">
                <a:solidFill>
                  <a:srgbClr val="3333FF"/>
                </a:solidFill>
                <a:latin typeface="華康標楷體" panose="03000509000000000000" pitchFamily="65" charset="-120"/>
                <a:ea typeface="華康標楷體" panose="03000509000000000000" pitchFamily="65" charset="-120"/>
              </a:rPr>
              <a:t>虎井嶼海底沉城全體石牆構造物電腦透視繪製圖</a:t>
            </a:r>
          </a:p>
        </p:txBody>
      </p:sp>
      <p:sp>
        <p:nvSpPr>
          <p:cNvPr id="2" name="矩形 1"/>
          <p:cNvSpPr/>
          <p:nvPr/>
        </p:nvSpPr>
        <p:spPr>
          <a:xfrm>
            <a:off x="1978639" y="172951"/>
            <a:ext cx="8032968" cy="646331"/>
          </a:xfrm>
          <a:prstGeom prst="rect">
            <a:avLst/>
          </a:prstGeom>
        </p:spPr>
        <p:txBody>
          <a:bodyPr wrap="none">
            <a:spAutoFit/>
          </a:bodyPr>
          <a:lstStyle/>
          <a:p>
            <a:r>
              <a:rPr lang="zh-TW" altLang="en-US" sz="3600" dirty="0">
                <a:solidFill>
                  <a:srgbClr val="A50021"/>
                </a:solidFill>
                <a:latin typeface="華康中特圓體" panose="020F0809000000000000" pitchFamily="49" charset="-120"/>
                <a:ea typeface="華康中特圓體" panose="020F0809000000000000" pitchFamily="49" charset="-120"/>
              </a:rPr>
              <a:t>電腦在海底繪製潛艇下沉的城牆的圖片</a:t>
            </a:r>
          </a:p>
        </p:txBody>
      </p:sp>
      <p:sp>
        <p:nvSpPr>
          <p:cNvPr id="6" name="矩形 5"/>
          <p:cNvSpPr/>
          <p:nvPr/>
        </p:nvSpPr>
        <p:spPr>
          <a:xfrm>
            <a:off x="417373" y="768319"/>
            <a:ext cx="11500800" cy="954107"/>
          </a:xfrm>
          <a:prstGeom prst="rect">
            <a:avLst/>
          </a:prstGeom>
        </p:spPr>
        <p:txBody>
          <a:bodyPr wrap="square">
            <a:spAutoFit/>
          </a:bodyPr>
          <a:lstStyle/>
          <a:p>
            <a:r>
              <a:rPr lang="zh-TW" altLang="en-US" sz="2800" dirty="0">
                <a:solidFill>
                  <a:srgbClr val="000066"/>
                </a:solidFill>
                <a:latin typeface="華康中圓體" panose="020F0509000000000000" pitchFamily="49" charset="-120"/>
                <a:ea typeface="華康中圓體" panose="020F0509000000000000" pitchFamily="49" charset="-120"/>
              </a:rPr>
              <a:t>沉城城牆的方向自東向西和由北向南呈正交，長度都是大約200公尺。北面的海底城牆圓形結構應為瞭望塔，直徑大約</a:t>
            </a:r>
            <a:r>
              <a:rPr lang="en-US" altLang="zh-TW" sz="2800" dirty="0">
                <a:solidFill>
                  <a:srgbClr val="000066"/>
                </a:solidFill>
                <a:latin typeface="華康中圓體" panose="020F0509000000000000" pitchFamily="49" charset="-120"/>
                <a:ea typeface="華康中圓體" panose="020F0509000000000000" pitchFamily="49" charset="-120"/>
              </a:rPr>
              <a:t>25</a:t>
            </a:r>
            <a:r>
              <a:rPr lang="zh-TW" altLang="en-US" sz="2800" dirty="0">
                <a:solidFill>
                  <a:srgbClr val="000066"/>
                </a:solidFill>
                <a:latin typeface="華康中圓體" panose="020F0509000000000000" pitchFamily="49" charset="-120"/>
                <a:ea typeface="華康中圓體" panose="020F0509000000000000" pitchFamily="49" charset="-120"/>
              </a:rPr>
              <a:t>公尺。</a:t>
            </a:r>
          </a:p>
        </p:txBody>
      </p:sp>
    </p:spTree>
    <p:extLst>
      <p:ext uri="{BB962C8B-B14F-4D97-AF65-F5344CB8AC3E}">
        <p14:creationId xmlns:p14="http://schemas.microsoft.com/office/powerpoint/2010/main" val="3971068584"/>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4"/>
          <p:cNvSpPr txBox="1">
            <a:spLocks noChangeArrowheads="1"/>
          </p:cNvSpPr>
          <p:nvPr/>
        </p:nvSpPr>
        <p:spPr bwMode="auto">
          <a:xfrm>
            <a:off x="456736" y="747943"/>
            <a:ext cx="11278527"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3200">
                <a:solidFill>
                  <a:schemeClr val="tx1"/>
                </a:solidFill>
                <a:latin typeface="Arial" pitchFamily="34" charset="0"/>
                <a:ea typeface="華康中特圓體" pitchFamily="49" charset="-120"/>
              </a:defRPr>
            </a:lvl1pPr>
            <a:lvl2pPr marL="742950" indent="-285750" eaLnBrk="0" hangingPunct="0">
              <a:defRPr kumimoji="1" sz="3200">
                <a:solidFill>
                  <a:schemeClr val="tx1"/>
                </a:solidFill>
                <a:latin typeface="Arial" pitchFamily="34" charset="0"/>
                <a:ea typeface="華康中特圓體" pitchFamily="49" charset="-120"/>
              </a:defRPr>
            </a:lvl2pPr>
            <a:lvl3pPr marL="1143000" indent="-228600" eaLnBrk="0" hangingPunct="0">
              <a:defRPr kumimoji="1" sz="3200">
                <a:solidFill>
                  <a:schemeClr val="tx1"/>
                </a:solidFill>
                <a:latin typeface="Arial" pitchFamily="34" charset="0"/>
                <a:ea typeface="華康中特圓體" pitchFamily="49" charset="-120"/>
              </a:defRPr>
            </a:lvl3pPr>
            <a:lvl4pPr marL="1600200" indent="-228600" eaLnBrk="0" hangingPunct="0">
              <a:defRPr kumimoji="1" sz="3200">
                <a:solidFill>
                  <a:schemeClr val="tx1"/>
                </a:solidFill>
                <a:latin typeface="Arial" pitchFamily="34" charset="0"/>
                <a:ea typeface="華康中特圓體" pitchFamily="49" charset="-120"/>
              </a:defRPr>
            </a:lvl4pPr>
            <a:lvl5pPr marL="2057400" indent="-228600" eaLnBrk="0" hangingPunct="0">
              <a:defRPr kumimoji="1" sz="3200">
                <a:solidFill>
                  <a:schemeClr val="tx1"/>
                </a:solidFill>
                <a:latin typeface="Arial" pitchFamily="34" charset="0"/>
                <a:ea typeface="華康中特圓體" pitchFamily="49" charset="-120"/>
              </a:defRPr>
            </a:lvl5pPr>
            <a:lvl6pPr marL="2514600" indent="-228600" eaLnBrk="0" fontAlgn="base" hangingPunct="0">
              <a:spcBef>
                <a:spcPct val="0"/>
              </a:spcBef>
              <a:spcAft>
                <a:spcPct val="0"/>
              </a:spcAft>
              <a:defRPr kumimoji="1" sz="3200">
                <a:solidFill>
                  <a:schemeClr val="tx1"/>
                </a:solidFill>
                <a:latin typeface="Arial" pitchFamily="34" charset="0"/>
                <a:ea typeface="華康中特圓體" pitchFamily="49" charset="-120"/>
              </a:defRPr>
            </a:lvl6pPr>
            <a:lvl7pPr marL="2971800" indent="-228600" eaLnBrk="0" fontAlgn="base" hangingPunct="0">
              <a:spcBef>
                <a:spcPct val="0"/>
              </a:spcBef>
              <a:spcAft>
                <a:spcPct val="0"/>
              </a:spcAft>
              <a:defRPr kumimoji="1" sz="3200">
                <a:solidFill>
                  <a:schemeClr val="tx1"/>
                </a:solidFill>
                <a:latin typeface="Arial" pitchFamily="34" charset="0"/>
                <a:ea typeface="華康中特圓體" pitchFamily="49" charset="-120"/>
              </a:defRPr>
            </a:lvl7pPr>
            <a:lvl8pPr marL="3429000" indent="-228600" eaLnBrk="0" fontAlgn="base" hangingPunct="0">
              <a:spcBef>
                <a:spcPct val="0"/>
              </a:spcBef>
              <a:spcAft>
                <a:spcPct val="0"/>
              </a:spcAft>
              <a:defRPr kumimoji="1" sz="3200">
                <a:solidFill>
                  <a:schemeClr val="tx1"/>
                </a:solidFill>
                <a:latin typeface="Arial" pitchFamily="34" charset="0"/>
                <a:ea typeface="華康中特圓體" pitchFamily="49" charset="-120"/>
              </a:defRPr>
            </a:lvl8pPr>
            <a:lvl9pPr marL="3886200" indent="-228600" eaLnBrk="0" fontAlgn="base" hangingPunct="0">
              <a:spcBef>
                <a:spcPct val="0"/>
              </a:spcBef>
              <a:spcAft>
                <a:spcPct val="0"/>
              </a:spcAft>
              <a:defRPr kumimoji="1" sz="3200">
                <a:solidFill>
                  <a:schemeClr val="tx1"/>
                </a:solidFill>
                <a:latin typeface="Arial" pitchFamily="34" charset="0"/>
                <a:ea typeface="華康中特圓體" pitchFamily="49" charset="-120"/>
              </a:defRPr>
            </a:lvl9pPr>
          </a:lstStyle>
          <a:p>
            <a:pPr eaLnBrk="1" hangingPunct="1">
              <a:lnSpc>
                <a:spcPts val="3600"/>
              </a:lnSpc>
              <a:spcBef>
                <a:spcPct val="50000"/>
              </a:spcBef>
            </a:pPr>
            <a:r>
              <a:rPr lang="zh-TW" altLang="zh-TW" sz="2800" dirty="0">
                <a:solidFill>
                  <a:srgbClr val="000066"/>
                </a:solidFill>
                <a:latin typeface="華康中圓體" panose="020F0509000000000000" pitchFamily="49" charset="-120"/>
                <a:ea typeface="華康中圓體" panose="020F0509000000000000" pitchFamily="49" charset="-120"/>
              </a:rPr>
              <a:t>澎湖玄武岩呈垂直紋理</a:t>
            </a:r>
            <a:r>
              <a:rPr lang="zh-TW" altLang="en-US" sz="2800" dirty="0">
                <a:solidFill>
                  <a:srgbClr val="000066"/>
                </a:solidFill>
                <a:latin typeface="華康中圓體" panose="020F0509000000000000" pitchFamily="49" charset="-120"/>
                <a:ea typeface="華康中圓體" panose="020F0509000000000000" pitchFamily="49" charset="-120"/>
              </a:rPr>
              <a:t>，與海底沉城城牆不同。台灣東北角萊萊海濱地殼破裂，噴出的岩漿凝固成排的火成岩，外表參差不齊，也與海底沉城堆砌城牆完全不同。</a:t>
            </a:r>
          </a:p>
        </p:txBody>
      </p:sp>
      <p:sp>
        <p:nvSpPr>
          <p:cNvPr id="8" name="文字方塊 7"/>
          <p:cNvSpPr txBox="1"/>
          <p:nvPr/>
        </p:nvSpPr>
        <p:spPr>
          <a:xfrm>
            <a:off x="883257" y="168315"/>
            <a:ext cx="11158196" cy="646331"/>
          </a:xfrm>
          <a:prstGeom prst="rect">
            <a:avLst/>
          </a:prstGeom>
          <a:noFill/>
        </p:spPr>
        <p:txBody>
          <a:bodyPr wrap="square" rtlCol="0">
            <a:spAutoFit/>
          </a:bodyPr>
          <a:lstStyle/>
          <a:p>
            <a:pPr algn="ctr"/>
            <a:r>
              <a:rPr lang="zh-TW" altLang="en-US" sz="3600" dirty="0">
                <a:solidFill>
                  <a:srgbClr val="A50021"/>
                </a:solidFill>
                <a:latin typeface="華康中特圓體" panose="020F0809000000000000" pitchFamily="49" charset="-120"/>
                <a:ea typeface="華康中特圓體" panose="020F0809000000000000" pitchFamily="49" charset="-120"/>
              </a:rPr>
              <a:t>海底城牆與玄武岩柱和地殼噴出的火成岩不同</a:t>
            </a:r>
          </a:p>
        </p:txBody>
      </p:sp>
      <p:sp>
        <p:nvSpPr>
          <p:cNvPr id="9" name="文字方塊 8"/>
          <p:cNvSpPr txBox="1"/>
          <p:nvPr/>
        </p:nvSpPr>
        <p:spPr>
          <a:xfrm>
            <a:off x="301878" y="6150550"/>
            <a:ext cx="5991805" cy="523220"/>
          </a:xfrm>
          <a:prstGeom prst="rect">
            <a:avLst/>
          </a:prstGeom>
          <a:noFill/>
        </p:spPr>
        <p:txBody>
          <a:bodyPr wrap="square" rtlCol="0">
            <a:spAutoFit/>
          </a:bodyPr>
          <a:lstStyle/>
          <a:p>
            <a:pPr algn="ctr"/>
            <a:r>
              <a:rPr lang="zh-TW" altLang="zh-TW" sz="2800" b="1" dirty="0">
                <a:solidFill>
                  <a:srgbClr val="3333FF"/>
                </a:solidFill>
                <a:latin typeface="華康標楷體" panose="03000509000000000000" pitchFamily="65" charset="-120"/>
                <a:ea typeface="華康標楷體" panose="03000509000000000000" pitchFamily="65" charset="-120"/>
              </a:rPr>
              <a:t>澎湖玄武岩</a:t>
            </a:r>
            <a:endParaRPr lang="zh-TW" altLang="en-US" sz="2800" b="1" dirty="0">
              <a:solidFill>
                <a:srgbClr val="3333FF"/>
              </a:solidFill>
              <a:latin typeface="華康標楷體" panose="03000509000000000000" pitchFamily="65" charset="-120"/>
              <a:ea typeface="華康標楷體" panose="03000509000000000000" pitchFamily="65" charset="-120"/>
            </a:endParaRPr>
          </a:p>
        </p:txBody>
      </p:sp>
      <p:sp>
        <p:nvSpPr>
          <p:cNvPr id="2" name="矩形 1"/>
          <p:cNvSpPr/>
          <p:nvPr/>
        </p:nvSpPr>
        <p:spPr>
          <a:xfrm>
            <a:off x="6597665" y="6150550"/>
            <a:ext cx="5292457" cy="523220"/>
          </a:xfrm>
          <a:prstGeom prst="rect">
            <a:avLst/>
          </a:prstGeom>
        </p:spPr>
        <p:txBody>
          <a:bodyPr wrap="square">
            <a:spAutoFit/>
          </a:bodyPr>
          <a:lstStyle/>
          <a:p>
            <a:pPr algn="ctr"/>
            <a:r>
              <a:rPr lang="zh-TW" altLang="en-US" sz="2800" b="1" dirty="0">
                <a:solidFill>
                  <a:srgbClr val="3333FF"/>
                </a:solidFill>
                <a:latin typeface="華康標楷體" panose="03000509000000000000" pitchFamily="65" charset="-120"/>
                <a:ea typeface="華康標楷體" panose="03000509000000000000" pitchFamily="65" charset="-120"/>
              </a:rPr>
              <a:t>台灣東北角萊萊海濱火成岩</a:t>
            </a:r>
          </a:p>
        </p:txBody>
      </p:sp>
      <p:pic>
        <p:nvPicPr>
          <p:cNvPr id="3" name="圖片 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50547" y="2197809"/>
            <a:ext cx="6350047" cy="4043626"/>
          </a:xfrm>
          <a:prstGeom prst="rect">
            <a:avLst/>
          </a:prstGeom>
          <a:ln w="12700">
            <a:solidFill>
              <a:schemeClr val="tx1"/>
            </a:solidFill>
          </a:ln>
        </p:spPr>
      </p:pic>
      <p:pic>
        <p:nvPicPr>
          <p:cNvPr id="5" name="圖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1925" y="2197809"/>
            <a:ext cx="5389528" cy="4050081"/>
          </a:xfrm>
          <a:prstGeom prst="rect">
            <a:avLst/>
          </a:prstGeom>
          <a:ln w="12700">
            <a:solidFill>
              <a:schemeClr val="tx1"/>
            </a:solidFill>
          </a:ln>
        </p:spPr>
      </p:pic>
    </p:spTree>
    <p:extLst>
      <p:ext uri="{BB962C8B-B14F-4D97-AF65-F5344CB8AC3E}">
        <p14:creationId xmlns:p14="http://schemas.microsoft.com/office/powerpoint/2010/main" val="3562783884"/>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748799" y="228346"/>
            <a:ext cx="10649308" cy="620713"/>
          </a:xfrm>
        </p:spPr>
        <p:txBody>
          <a:bodyPr>
            <a:noAutofit/>
          </a:bodyPr>
          <a:lstStyle/>
          <a:p>
            <a:pPr algn="ctr" eaLnBrk="1" hangingPunct="1"/>
            <a:r>
              <a:rPr lang="zh-TW" altLang="en-US" sz="3600" dirty="0">
                <a:solidFill>
                  <a:srgbClr val="A50021"/>
                </a:solidFill>
                <a:latin typeface="華康中特圓體" panose="020F0809000000000000" pitchFamily="49" charset="-120"/>
                <a:ea typeface="華康中特圓體" panose="020F0809000000000000" pitchFamily="49" charset="-120"/>
              </a:rPr>
              <a:t>著名作家漢卡克潛探後肯定沉城是古文明遺址 </a:t>
            </a:r>
          </a:p>
        </p:txBody>
      </p:sp>
      <p:sp>
        <p:nvSpPr>
          <p:cNvPr id="3" name="矩形 2"/>
          <p:cNvSpPr/>
          <p:nvPr/>
        </p:nvSpPr>
        <p:spPr>
          <a:xfrm>
            <a:off x="0" y="6078546"/>
            <a:ext cx="12146906" cy="523220"/>
          </a:xfrm>
          <a:prstGeom prst="rect">
            <a:avLst/>
          </a:prstGeom>
        </p:spPr>
        <p:txBody>
          <a:bodyPr wrap="square">
            <a:spAutoFit/>
          </a:bodyPr>
          <a:lstStyle/>
          <a:p>
            <a:pPr algn="ctr"/>
            <a:r>
              <a:rPr lang="zh-TW" altLang="en-US" sz="2800" b="1" dirty="0">
                <a:solidFill>
                  <a:srgbClr val="3333FF"/>
                </a:solidFill>
                <a:latin typeface="華康標楷體" panose="03000509000000000000" pitchFamily="65" charset="-120"/>
                <a:ea typeface="華康標楷體" panose="03000509000000000000" pitchFamily="65" charset="-120"/>
              </a:rPr>
              <a:t>作家漢卡克在記者會中表示澎湖虎井沈城確實是失落的上古人類文明。</a:t>
            </a:r>
            <a:endParaRPr lang="zh-TW" altLang="en-US" sz="2800" b="1" dirty="0">
              <a:solidFill>
                <a:srgbClr val="3333FF"/>
              </a:solidFill>
            </a:endParaRPr>
          </a:p>
        </p:txBody>
      </p:sp>
      <p:pic>
        <p:nvPicPr>
          <p:cNvPr id="6" name="圖片 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04859" y="2193885"/>
            <a:ext cx="5931278" cy="3905247"/>
          </a:xfrm>
          <a:prstGeom prst="rect">
            <a:avLst/>
          </a:prstGeom>
          <a:ln w="12700">
            <a:solidFill>
              <a:schemeClr val="tx1"/>
            </a:solidFill>
          </a:ln>
        </p:spPr>
      </p:pic>
      <p:pic>
        <p:nvPicPr>
          <p:cNvPr id="13" name="圖片 12">
            <a:extLst>
              <a:ext uri="{FF2B5EF4-FFF2-40B4-BE49-F238E27FC236}">
                <a16:creationId xmlns:a16="http://schemas.microsoft.com/office/drawing/2014/main" id="{9B661F37-206A-76C4-2F4C-EBDB9BD59016}"/>
              </a:ext>
            </a:extLst>
          </p:cNvPr>
          <p:cNvPicPr>
            <a:picLocks noChangeAspect="1"/>
          </p:cNvPicPr>
          <p:nvPr/>
        </p:nvPicPr>
        <p:blipFill>
          <a:blip r:embed="rId4"/>
          <a:stretch>
            <a:fillRect/>
          </a:stretch>
        </p:blipFill>
        <p:spPr>
          <a:xfrm>
            <a:off x="6192123" y="2207351"/>
            <a:ext cx="5835155" cy="3878315"/>
          </a:xfrm>
          <a:prstGeom prst="rect">
            <a:avLst/>
          </a:prstGeom>
          <a:ln w="12700">
            <a:solidFill>
              <a:schemeClr val="tx1"/>
            </a:solidFill>
          </a:ln>
        </p:spPr>
      </p:pic>
      <p:sp>
        <p:nvSpPr>
          <p:cNvPr id="15" name="文字方塊 14">
            <a:extLst>
              <a:ext uri="{FF2B5EF4-FFF2-40B4-BE49-F238E27FC236}">
                <a16:creationId xmlns:a16="http://schemas.microsoft.com/office/drawing/2014/main" id="{000BF947-8F95-8161-25CB-EDA9CDFB064D}"/>
              </a:ext>
            </a:extLst>
          </p:cNvPr>
          <p:cNvSpPr txBox="1"/>
          <p:nvPr/>
        </p:nvSpPr>
        <p:spPr>
          <a:xfrm>
            <a:off x="333960" y="751566"/>
            <a:ext cx="11478986" cy="1384995"/>
          </a:xfrm>
          <a:prstGeom prst="rect">
            <a:avLst/>
          </a:prstGeom>
          <a:noFill/>
        </p:spPr>
        <p:txBody>
          <a:bodyPr wrap="square">
            <a:spAutoFit/>
          </a:bodyPr>
          <a:lstStyle/>
          <a:p>
            <a:pPr algn="just"/>
            <a:r>
              <a:rPr lang="en-US" altLang="zh-TW" sz="2800" dirty="0">
                <a:solidFill>
                  <a:srgbClr val="002060"/>
                </a:solidFill>
                <a:latin typeface="華康中圓體" panose="020F0509000000000000" pitchFamily="49" charset="-120"/>
                <a:ea typeface="華康中圓體" panose="020F0509000000000000" pitchFamily="49" charset="-120"/>
              </a:rPr>
              <a:t>2001</a:t>
            </a:r>
            <a:r>
              <a:rPr lang="zh-TW" altLang="en-US" sz="2800" dirty="0">
                <a:solidFill>
                  <a:srgbClr val="002060"/>
                </a:solidFill>
                <a:latin typeface="華康中圓體" panose="020F0509000000000000" pitchFamily="49" charset="-120"/>
                <a:ea typeface="華康中圓體" panose="020F0509000000000000" pitchFamily="49" charset="-120"/>
              </a:rPr>
              <a:t>年</a:t>
            </a:r>
            <a:r>
              <a:rPr lang="en-US" altLang="zh-TW" sz="2800" dirty="0">
                <a:solidFill>
                  <a:srgbClr val="002060"/>
                </a:solidFill>
                <a:latin typeface="華康中圓體" panose="020F0509000000000000" pitchFamily="49" charset="-120"/>
                <a:ea typeface="華康中圓體" panose="020F0509000000000000" pitchFamily="49" charset="-120"/>
              </a:rPr>
              <a:t>8</a:t>
            </a:r>
            <a:r>
              <a:rPr lang="zh-TW" altLang="en-US" sz="2800" dirty="0">
                <a:solidFill>
                  <a:srgbClr val="002060"/>
                </a:solidFill>
                <a:latin typeface="華康中圓體" panose="020F0509000000000000" pitchFamily="49" charset="-120"/>
                <a:ea typeface="華康中圓體" panose="020F0509000000000000" pitchFamily="49" charset="-120"/>
              </a:rPr>
              <a:t>月英國知名作家漢卡克與日籍學者大地舜及潛水專家謝新曦等人在澎湖虎井沉城遺址進行實地會勘。他們經過潛水實際探勘沉城城牆，認為這一定是人造工事，堅決肯定是人類的古文明遺跡。</a:t>
            </a:r>
          </a:p>
        </p:txBody>
      </p:sp>
    </p:spTree>
    <p:extLst>
      <p:ext uri="{BB962C8B-B14F-4D97-AF65-F5344CB8AC3E}">
        <p14:creationId xmlns:p14="http://schemas.microsoft.com/office/powerpoint/2010/main" val="125274968"/>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1943920" y="295406"/>
            <a:ext cx="8686574" cy="792163"/>
          </a:xfrm>
        </p:spPr>
        <p:txBody>
          <a:bodyPr>
            <a:noAutofit/>
          </a:bodyPr>
          <a:lstStyle/>
          <a:p>
            <a:pPr algn="ctr" eaLnBrk="1" hangingPunct="1"/>
            <a:r>
              <a:rPr lang="zh-TW" altLang="en-US" sz="3600" dirty="0">
                <a:solidFill>
                  <a:srgbClr val="A50021"/>
                </a:solidFill>
                <a:latin typeface="華康中特圓體" panose="020F0809000000000000" pitchFamily="49" charset="-120"/>
                <a:ea typeface="華康中特圓體" panose="020F0809000000000000" pitchFamily="49" charset="-120"/>
              </a:rPr>
              <a:t>澎湖東吉嶼附近發現海底石牆的「擋風牆」 </a:t>
            </a:r>
          </a:p>
        </p:txBody>
      </p:sp>
      <p:sp>
        <p:nvSpPr>
          <p:cNvPr id="126980" name="Text Box 4"/>
          <p:cNvSpPr txBox="1">
            <a:spLocks noChangeArrowheads="1"/>
          </p:cNvSpPr>
          <p:nvPr/>
        </p:nvSpPr>
        <p:spPr bwMode="auto">
          <a:xfrm>
            <a:off x="302968" y="1024764"/>
            <a:ext cx="11586064" cy="986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3200">
                <a:solidFill>
                  <a:schemeClr val="tx1"/>
                </a:solidFill>
                <a:latin typeface="Arial" pitchFamily="34" charset="0"/>
                <a:ea typeface="華康中特圓體" pitchFamily="49" charset="-120"/>
              </a:defRPr>
            </a:lvl1pPr>
            <a:lvl2pPr marL="742950" indent="-285750" eaLnBrk="0" hangingPunct="0">
              <a:defRPr kumimoji="1" sz="3200">
                <a:solidFill>
                  <a:schemeClr val="tx1"/>
                </a:solidFill>
                <a:latin typeface="Arial" pitchFamily="34" charset="0"/>
                <a:ea typeface="華康中特圓體" pitchFamily="49" charset="-120"/>
              </a:defRPr>
            </a:lvl2pPr>
            <a:lvl3pPr marL="1143000" indent="-228600" eaLnBrk="0" hangingPunct="0">
              <a:defRPr kumimoji="1" sz="3200">
                <a:solidFill>
                  <a:schemeClr val="tx1"/>
                </a:solidFill>
                <a:latin typeface="Arial" pitchFamily="34" charset="0"/>
                <a:ea typeface="華康中特圓體" pitchFamily="49" charset="-120"/>
              </a:defRPr>
            </a:lvl3pPr>
            <a:lvl4pPr marL="1600200" indent="-228600" eaLnBrk="0" hangingPunct="0">
              <a:defRPr kumimoji="1" sz="3200">
                <a:solidFill>
                  <a:schemeClr val="tx1"/>
                </a:solidFill>
                <a:latin typeface="Arial" pitchFamily="34" charset="0"/>
                <a:ea typeface="華康中特圓體" pitchFamily="49" charset="-120"/>
              </a:defRPr>
            </a:lvl4pPr>
            <a:lvl5pPr marL="2057400" indent="-228600" eaLnBrk="0" hangingPunct="0">
              <a:defRPr kumimoji="1" sz="3200">
                <a:solidFill>
                  <a:schemeClr val="tx1"/>
                </a:solidFill>
                <a:latin typeface="Arial" pitchFamily="34" charset="0"/>
                <a:ea typeface="華康中特圓體" pitchFamily="49" charset="-120"/>
              </a:defRPr>
            </a:lvl5pPr>
            <a:lvl6pPr marL="2514600" indent="-228600" eaLnBrk="0" fontAlgn="base" hangingPunct="0">
              <a:spcBef>
                <a:spcPct val="0"/>
              </a:spcBef>
              <a:spcAft>
                <a:spcPct val="0"/>
              </a:spcAft>
              <a:defRPr kumimoji="1" sz="3200">
                <a:solidFill>
                  <a:schemeClr val="tx1"/>
                </a:solidFill>
                <a:latin typeface="Arial" pitchFamily="34" charset="0"/>
                <a:ea typeface="華康中特圓體" pitchFamily="49" charset="-120"/>
              </a:defRPr>
            </a:lvl6pPr>
            <a:lvl7pPr marL="2971800" indent="-228600" eaLnBrk="0" fontAlgn="base" hangingPunct="0">
              <a:spcBef>
                <a:spcPct val="0"/>
              </a:spcBef>
              <a:spcAft>
                <a:spcPct val="0"/>
              </a:spcAft>
              <a:defRPr kumimoji="1" sz="3200">
                <a:solidFill>
                  <a:schemeClr val="tx1"/>
                </a:solidFill>
                <a:latin typeface="Arial" pitchFamily="34" charset="0"/>
                <a:ea typeface="華康中特圓體" pitchFamily="49" charset="-120"/>
              </a:defRPr>
            </a:lvl7pPr>
            <a:lvl8pPr marL="3429000" indent="-228600" eaLnBrk="0" fontAlgn="base" hangingPunct="0">
              <a:spcBef>
                <a:spcPct val="0"/>
              </a:spcBef>
              <a:spcAft>
                <a:spcPct val="0"/>
              </a:spcAft>
              <a:defRPr kumimoji="1" sz="3200">
                <a:solidFill>
                  <a:schemeClr val="tx1"/>
                </a:solidFill>
                <a:latin typeface="Arial" pitchFamily="34" charset="0"/>
                <a:ea typeface="華康中特圓體" pitchFamily="49" charset="-120"/>
              </a:defRPr>
            </a:lvl8pPr>
            <a:lvl9pPr marL="3886200" indent="-228600" eaLnBrk="0" fontAlgn="base" hangingPunct="0">
              <a:spcBef>
                <a:spcPct val="0"/>
              </a:spcBef>
              <a:spcAft>
                <a:spcPct val="0"/>
              </a:spcAft>
              <a:defRPr kumimoji="1" sz="3200">
                <a:solidFill>
                  <a:schemeClr val="tx1"/>
                </a:solidFill>
                <a:latin typeface="Arial" pitchFamily="34" charset="0"/>
                <a:ea typeface="華康中特圓體" pitchFamily="49" charset="-120"/>
              </a:defRPr>
            </a:lvl9pPr>
          </a:lstStyle>
          <a:p>
            <a:pPr algn="just" eaLnBrk="1">
              <a:lnSpc>
                <a:spcPts val="3600"/>
              </a:lnSpc>
              <a:spcBef>
                <a:spcPct val="50000"/>
              </a:spcBef>
            </a:pPr>
            <a:r>
              <a:rPr lang="en-US" altLang="zh-TW" sz="2800" dirty="0">
                <a:solidFill>
                  <a:srgbClr val="000066"/>
                </a:solidFill>
                <a:latin typeface="華康中圓體" panose="020F0509000000000000" pitchFamily="49" charset="-120"/>
                <a:ea typeface="華康中圓體" panose="020F0509000000000000" pitchFamily="49" charset="-120"/>
              </a:rPr>
              <a:t>2002</a:t>
            </a:r>
            <a:r>
              <a:rPr lang="zh-TW" altLang="en-US" sz="2800" dirty="0">
                <a:solidFill>
                  <a:srgbClr val="000066"/>
                </a:solidFill>
                <a:latin typeface="華康中圓體" panose="020F0509000000000000" pitchFamily="49" charset="-120"/>
                <a:ea typeface="華康中圓體" panose="020F0509000000000000" pitchFamily="49" charset="-120"/>
              </a:rPr>
              <a:t>年</a:t>
            </a:r>
            <a:r>
              <a:rPr lang="en-US" altLang="zh-TW" sz="2800" dirty="0">
                <a:solidFill>
                  <a:srgbClr val="000066"/>
                </a:solidFill>
                <a:latin typeface="華康中圓體" panose="020F0509000000000000" pitchFamily="49" charset="-120"/>
                <a:ea typeface="華康中圓體" panose="020F0509000000000000" pitchFamily="49" charset="-120"/>
              </a:rPr>
              <a:t>9</a:t>
            </a:r>
            <a:r>
              <a:rPr lang="zh-TW" altLang="zh-TW" sz="2800" dirty="0">
                <a:solidFill>
                  <a:srgbClr val="000066"/>
                </a:solidFill>
                <a:latin typeface="華康中圓體" panose="020F0509000000000000" pitchFamily="49" charset="-120"/>
                <a:ea typeface="華康中圓體" panose="020F0509000000000000" pitchFamily="49" charset="-120"/>
              </a:rPr>
              <a:t>月謝新曦</a:t>
            </a:r>
            <a:r>
              <a:rPr lang="zh-TW" altLang="en-US" sz="2800" dirty="0">
                <a:solidFill>
                  <a:srgbClr val="000066"/>
                </a:solidFill>
                <a:latin typeface="華康中圓體" panose="020F0509000000000000" pitchFamily="49" charset="-120"/>
                <a:ea typeface="華康中圓體" panose="020F0509000000000000" pitchFamily="49" charset="-120"/>
              </a:rPr>
              <a:t>與</a:t>
            </a:r>
            <a:r>
              <a:rPr lang="zh-TW" altLang="zh-TW" sz="2800" dirty="0">
                <a:solidFill>
                  <a:srgbClr val="000066"/>
                </a:solidFill>
                <a:latin typeface="華康中圓體" panose="020F0509000000000000" pitchFamily="49" charset="-120"/>
                <a:ea typeface="華康中圓體" panose="020F0509000000000000" pitchFamily="49" charset="-120"/>
              </a:rPr>
              <a:t>十餘名潛水專家在東、西吉嶼附近海域多次潛探</a:t>
            </a:r>
            <a:r>
              <a:rPr lang="zh-TW" altLang="en-US" sz="2800" dirty="0">
                <a:solidFill>
                  <a:srgbClr val="000066"/>
                </a:solidFill>
                <a:latin typeface="華康中圓體" panose="020F0509000000000000" pitchFamily="49" charset="-120"/>
                <a:ea typeface="華康中圓體" panose="020F0509000000000000" pitchFamily="49" charset="-120"/>
              </a:rPr>
              <a:t>，</a:t>
            </a:r>
            <a:r>
              <a:rPr lang="zh-TW" altLang="zh-TW" sz="2800" dirty="0">
                <a:solidFill>
                  <a:srgbClr val="000066"/>
                </a:solidFill>
                <a:latin typeface="華康中圓體" panose="020F0509000000000000" pitchFamily="49" charset="-120"/>
                <a:ea typeface="華康中圓體" panose="020F0509000000000000" pitchFamily="49" charset="-120"/>
              </a:rPr>
              <a:t>歷經多次搜尋</a:t>
            </a:r>
            <a:r>
              <a:rPr lang="zh-TW" altLang="en-US" sz="2800" dirty="0">
                <a:solidFill>
                  <a:srgbClr val="000066"/>
                </a:solidFill>
                <a:latin typeface="華康中圓體" panose="020F0509000000000000" pitchFamily="49" charset="-120"/>
                <a:ea typeface="華康中圓體" panose="020F0509000000000000" pitchFamily="49" charset="-120"/>
              </a:rPr>
              <a:t>，</a:t>
            </a:r>
            <a:r>
              <a:rPr lang="zh-TW" altLang="zh-TW" sz="2800" dirty="0">
                <a:solidFill>
                  <a:srgbClr val="000066"/>
                </a:solidFill>
                <a:latin typeface="華康中圓體" panose="020F0509000000000000" pitchFamily="49" charset="-120"/>
                <a:ea typeface="華康中圓體" panose="020F0509000000000000" pitchFamily="49" charset="-120"/>
              </a:rPr>
              <a:t>在東吉嶼西側鋤頭嶼海域找到長達百公尺的「石牆」</a:t>
            </a:r>
            <a:r>
              <a:rPr lang="zh-TW" altLang="en-US" sz="2800" dirty="0">
                <a:solidFill>
                  <a:srgbClr val="000066"/>
                </a:solidFill>
                <a:latin typeface="華康細圓體" panose="020F0309000000000000" pitchFamily="49" charset="-120"/>
                <a:ea typeface="華康細圓體" panose="020F0309000000000000" pitchFamily="49" charset="-120"/>
                <a:cs typeface="Arial Unicode MS" panose="020B0604020202020204" pitchFamily="34" charset="-120"/>
              </a:rPr>
              <a:t>遺</a:t>
            </a:r>
            <a:r>
              <a:rPr lang="zh-TW" altLang="zh-TW" sz="2800" dirty="0">
                <a:solidFill>
                  <a:srgbClr val="000066"/>
                </a:solidFill>
                <a:latin typeface="華康中圓體" panose="020F0509000000000000" pitchFamily="49" charset="-120"/>
                <a:ea typeface="華康中圓體" panose="020F0509000000000000" pitchFamily="49" charset="-120"/>
              </a:rPr>
              <a:t>跡。</a:t>
            </a:r>
            <a:endParaRPr lang="zh-TW" altLang="en-US" sz="2800" dirty="0">
              <a:solidFill>
                <a:srgbClr val="000066"/>
              </a:solidFill>
              <a:latin typeface="華康中圓體" panose="020F0509000000000000" pitchFamily="49" charset="-120"/>
              <a:ea typeface="華康中圓體" panose="020F0509000000000000" pitchFamily="49" charset="-120"/>
            </a:endParaRPr>
          </a:p>
        </p:txBody>
      </p:sp>
      <p:sp>
        <p:nvSpPr>
          <p:cNvPr id="2" name="矩形 1"/>
          <p:cNvSpPr/>
          <p:nvPr/>
        </p:nvSpPr>
        <p:spPr>
          <a:xfrm>
            <a:off x="754308" y="5943911"/>
            <a:ext cx="5341692" cy="523220"/>
          </a:xfrm>
          <a:prstGeom prst="rect">
            <a:avLst/>
          </a:prstGeom>
        </p:spPr>
        <p:txBody>
          <a:bodyPr wrap="square">
            <a:spAutoFit/>
          </a:bodyPr>
          <a:lstStyle/>
          <a:p>
            <a:pPr algn="ctr"/>
            <a:r>
              <a:rPr lang="zh-TW" altLang="en-US" sz="2800" b="1" dirty="0">
                <a:solidFill>
                  <a:srgbClr val="3333FF"/>
                </a:solidFill>
                <a:latin typeface="華康標楷體" panose="03000509000000000000" pitchFamily="65" charset="-120"/>
                <a:ea typeface="華康標楷體" panose="03000509000000000000" pitchFamily="65" charset="-120"/>
              </a:rPr>
              <a:t>東吉嶼附近海底石牆 </a:t>
            </a:r>
          </a:p>
        </p:txBody>
      </p:sp>
      <p:sp>
        <p:nvSpPr>
          <p:cNvPr id="7" name="矩形 6"/>
          <p:cNvSpPr/>
          <p:nvPr/>
        </p:nvSpPr>
        <p:spPr>
          <a:xfrm>
            <a:off x="6853816" y="5956586"/>
            <a:ext cx="4696601" cy="523220"/>
          </a:xfrm>
          <a:prstGeom prst="rect">
            <a:avLst/>
          </a:prstGeom>
        </p:spPr>
        <p:txBody>
          <a:bodyPr wrap="square">
            <a:spAutoFit/>
          </a:bodyPr>
          <a:lstStyle/>
          <a:p>
            <a:pPr algn="ctr"/>
            <a:r>
              <a:rPr lang="zh-TW" altLang="en-US" sz="2800" b="1" dirty="0">
                <a:solidFill>
                  <a:srgbClr val="3333FF"/>
                </a:solidFill>
                <a:latin typeface="華康標楷體" panose="03000509000000000000" pitchFamily="65" charset="-120"/>
                <a:ea typeface="華康標楷體" panose="03000509000000000000" pitchFamily="65" charset="-120"/>
              </a:rPr>
              <a:t>海底石牆構造近照</a:t>
            </a:r>
          </a:p>
        </p:txBody>
      </p:sp>
      <p:pic>
        <p:nvPicPr>
          <p:cNvPr id="3" name="圖片 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63296" y="2010868"/>
            <a:ext cx="6171902" cy="3945718"/>
          </a:xfrm>
          <a:prstGeom prst="rect">
            <a:avLst/>
          </a:prstGeom>
          <a:ln w="12700">
            <a:solidFill>
              <a:schemeClr val="tx1"/>
            </a:solidFill>
          </a:ln>
        </p:spPr>
      </p:pic>
      <p:pic>
        <p:nvPicPr>
          <p:cNvPr id="6" name="圖片 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853816" y="2008012"/>
            <a:ext cx="4819249" cy="3951431"/>
          </a:xfrm>
          <a:prstGeom prst="rect">
            <a:avLst/>
          </a:prstGeom>
          <a:ln w="12700">
            <a:solidFill>
              <a:schemeClr val="tx1"/>
            </a:solidFill>
          </a:ln>
        </p:spPr>
      </p:pic>
    </p:spTree>
    <p:extLst>
      <p:ext uri="{BB962C8B-B14F-4D97-AF65-F5344CB8AC3E}">
        <p14:creationId xmlns:p14="http://schemas.microsoft.com/office/powerpoint/2010/main" val="1329320617"/>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3" name="Rectangle 3"/>
          <p:cNvSpPr>
            <a:spLocks noGrp="1" noChangeArrowheads="1"/>
          </p:cNvSpPr>
          <p:nvPr>
            <p:ph type="body" idx="1"/>
          </p:nvPr>
        </p:nvSpPr>
        <p:spPr>
          <a:xfrm>
            <a:off x="832780" y="771922"/>
            <a:ext cx="10596770" cy="1443407"/>
          </a:xfrm>
        </p:spPr>
        <p:txBody>
          <a:bodyPr>
            <a:noAutofit/>
          </a:bodyPr>
          <a:lstStyle/>
          <a:p>
            <a:pPr marL="0" indent="0" algn="just" hangingPunct="0">
              <a:lnSpc>
                <a:spcPts val="3400"/>
              </a:lnSpc>
              <a:spcBef>
                <a:spcPct val="0"/>
              </a:spcBef>
              <a:buNone/>
            </a:pPr>
            <a:r>
              <a:rPr lang="zh-TW" altLang="en-US" dirty="0">
                <a:solidFill>
                  <a:srgbClr val="000066"/>
                </a:solidFill>
                <a:latin typeface="華康中圓體" panose="020F0509000000000000" pitchFamily="49" charset="-120"/>
                <a:ea typeface="華康中圓體" panose="020F0509000000000000" pitchFamily="49" charset="-120"/>
              </a:rPr>
              <a:t>古代凱達格</a:t>
            </a:r>
            <a:r>
              <a:rPr lang="zh-TW" altLang="en-US" dirty="0">
                <a:solidFill>
                  <a:srgbClr val="000066"/>
                </a:solidFill>
                <a:latin typeface="華康細圓體" panose="020F0309000000000000" pitchFamily="49" charset="-120"/>
                <a:ea typeface="華康細圓體" panose="020F0309000000000000" pitchFamily="49" charset="-120"/>
              </a:rPr>
              <a:t>蘭</a:t>
            </a:r>
            <a:r>
              <a:rPr lang="zh-TW" altLang="en-US" dirty="0">
                <a:solidFill>
                  <a:srgbClr val="000066"/>
                </a:solidFill>
                <a:latin typeface="華康中圓體" panose="020F0509000000000000" pitchFamily="49" charset="-120"/>
                <a:ea typeface="華康中圓體" panose="020F0509000000000000" pitchFamily="49" charset="-120"/>
              </a:rPr>
              <a:t>族人在此舉行朝拜地母祭典儀式，中間巨石是呈</a:t>
            </a:r>
            <a:r>
              <a:rPr lang="zh-TW" altLang="en-US" dirty="0">
                <a:solidFill>
                  <a:srgbClr val="000066"/>
                </a:solidFill>
                <a:latin typeface="華康細圓體" panose="020F0309000000000000" pitchFamily="49" charset="-120"/>
                <a:ea typeface="華康細圓體" panose="020F0309000000000000" pitchFamily="49" charset="-120"/>
              </a:rPr>
              <a:t>獻</a:t>
            </a:r>
            <a:r>
              <a:rPr lang="zh-TW" altLang="en-US" dirty="0">
                <a:solidFill>
                  <a:srgbClr val="000066"/>
                </a:solidFill>
                <a:latin typeface="華康中圓體" panose="020F0509000000000000" pitchFamily="49" charset="-120"/>
                <a:ea typeface="華康中圓體" panose="020F0509000000000000" pitchFamily="49" charset="-120"/>
              </a:rPr>
              <a:t>祭品的祭</a:t>
            </a:r>
            <a:r>
              <a:rPr lang="zh-TW" altLang="zh-TW"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壇</a:t>
            </a:r>
            <a:r>
              <a:rPr lang="zh-TW" altLang="en-US" dirty="0">
                <a:solidFill>
                  <a:srgbClr val="000066"/>
                </a:solidFill>
                <a:latin typeface="華康中圓體" panose="020F0509000000000000" pitchFamily="49" charset="-120"/>
                <a:ea typeface="華康中圓體" panose="020F0509000000000000" pitchFamily="49" charset="-120"/>
              </a:rPr>
              <a:t>，朝向荖</a:t>
            </a:r>
            <a:r>
              <a:rPr lang="zh-TW" altLang="en-US" dirty="0">
                <a:solidFill>
                  <a:srgbClr val="000066"/>
                </a:solidFill>
                <a:latin typeface="華康細圓體" panose="020F0309000000000000" pitchFamily="49" charset="-120"/>
                <a:ea typeface="華康細圓體" panose="020F0309000000000000" pitchFamily="49" charset="-120"/>
              </a:rPr>
              <a:t>蘭</a:t>
            </a:r>
            <a:r>
              <a:rPr lang="zh-TW" altLang="en-US" dirty="0">
                <a:solidFill>
                  <a:srgbClr val="000066"/>
                </a:solidFill>
                <a:latin typeface="華康中圓體" panose="020F0509000000000000" pitchFamily="49" charset="-120"/>
                <a:ea typeface="華康中圓體" panose="020F0509000000000000" pitchFamily="49" charset="-120"/>
              </a:rPr>
              <a:t>山狒狒臉狀岩壁禮拜。巨石後方海底另有平台與石牆，其平台是古代大夥族人聚集祭祀朝拜之處。</a:t>
            </a:r>
          </a:p>
        </p:txBody>
      </p:sp>
      <p:sp>
        <p:nvSpPr>
          <p:cNvPr id="128007" name="Text Box 4"/>
          <p:cNvSpPr txBox="1">
            <a:spLocks noChangeArrowheads="1"/>
          </p:cNvSpPr>
          <p:nvPr/>
        </p:nvSpPr>
        <p:spPr bwMode="auto">
          <a:xfrm>
            <a:off x="708414" y="6048203"/>
            <a:ext cx="992701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3200">
                <a:solidFill>
                  <a:schemeClr val="tx1"/>
                </a:solidFill>
                <a:latin typeface="Arial" pitchFamily="34" charset="0"/>
                <a:ea typeface="華康中特圓體" pitchFamily="49" charset="-120"/>
              </a:defRPr>
            </a:lvl1pPr>
            <a:lvl2pPr marL="742950" indent="-285750" eaLnBrk="0" hangingPunct="0">
              <a:defRPr kumimoji="1" sz="3200">
                <a:solidFill>
                  <a:schemeClr val="tx1"/>
                </a:solidFill>
                <a:latin typeface="Arial" pitchFamily="34" charset="0"/>
                <a:ea typeface="華康中特圓體" pitchFamily="49" charset="-120"/>
              </a:defRPr>
            </a:lvl2pPr>
            <a:lvl3pPr marL="1143000" indent="-228600" eaLnBrk="0" hangingPunct="0">
              <a:defRPr kumimoji="1" sz="3200">
                <a:solidFill>
                  <a:schemeClr val="tx1"/>
                </a:solidFill>
                <a:latin typeface="Arial" pitchFamily="34" charset="0"/>
                <a:ea typeface="華康中特圓體" pitchFamily="49" charset="-120"/>
              </a:defRPr>
            </a:lvl3pPr>
            <a:lvl4pPr marL="1600200" indent="-228600" eaLnBrk="0" hangingPunct="0">
              <a:defRPr kumimoji="1" sz="3200">
                <a:solidFill>
                  <a:schemeClr val="tx1"/>
                </a:solidFill>
                <a:latin typeface="Arial" pitchFamily="34" charset="0"/>
                <a:ea typeface="華康中特圓體" pitchFamily="49" charset="-120"/>
              </a:defRPr>
            </a:lvl4pPr>
            <a:lvl5pPr marL="2057400" indent="-228600" eaLnBrk="0" hangingPunct="0">
              <a:defRPr kumimoji="1" sz="3200">
                <a:solidFill>
                  <a:schemeClr val="tx1"/>
                </a:solidFill>
                <a:latin typeface="Arial" pitchFamily="34" charset="0"/>
                <a:ea typeface="華康中特圓體" pitchFamily="49" charset="-120"/>
              </a:defRPr>
            </a:lvl5pPr>
            <a:lvl6pPr marL="2514600" indent="-228600" eaLnBrk="0" fontAlgn="base" hangingPunct="0">
              <a:spcBef>
                <a:spcPct val="0"/>
              </a:spcBef>
              <a:spcAft>
                <a:spcPct val="0"/>
              </a:spcAft>
              <a:defRPr kumimoji="1" sz="3200">
                <a:solidFill>
                  <a:schemeClr val="tx1"/>
                </a:solidFill>
                <a:latin typeface="Arial" pitchFamily="34" charset="0"/>
                <a:ea typeface="華康中特圓體" pitchFamily="49" charset="-120"/>
              </a:defRPr>
            </a:lvl6pPr>
            <a:lvl7pPr marL="2971800" indent="-228600" eaLnBrk="0" fontAlgn="base" hangingPunct="0">
              <a:spcBef>
                <a:spcPct val="0"/>
              </a:spcBef>
              <a:spcAft>
                <a:spcPct val="0"/>
              </a:spcAft>
              <a:defRPr kumimoji="1" sz="3200">
                <a:solidFill>
                  <a:schemeClr val="tx1"/>
                </a:solidFill>
                <a:latin typeface="Arial" pitchFamily="34" charset="0"/>
                <a:ea typeface="華康中特圓體" pitchFamily="49" charset="-120"/>
              </a:defRPr>
            </a:lvl7pPr>
            <a:lvl8pPr marL="3429000" indent="-228600" eaLnBrk="0" fontAlgn="base" hangingPunct="0">
              <a:spcBef>
                <a:spcPct val="0"/>
              </a:spcBef>
              <a:spcAft>
                <a:spcPct val="0"/>
              </a:spcAft>
              <a:defRPr kumimoji="1" sz="3200">
                <a:solidFill>
                  <a:schemeClr val="tx1"/>
                </a:solidFill>
                <a:latin typeface="Arial" pitchFamily="34" charset="0"/>
                <a:ea typeface="華康中特圓體" pitchFamily="49" charset="-120"/>
              </a:defRPr>
            </a:lvl8pPr>
            <a:lvl9pPr marL="3886200" indent="-228600" eaLnBrk="0" fontAlgn="base" hangingPunct="0">
              <a:spcBef>
                <a:spcPct val="0"/>
              </a:spcBef>
              <a:spcAft>
                <a:spcPct val="0"/>
              </a:spcAft>
              <a:defRPr kumimoji="1" sz="3200">
                <a:solidFill>
                  <a:schemeClr val="tx1"/>
                </a:solidFill>
                <a:latin typeface="Arial" pitchFamily="34" charset="0"/>
                <a:ea typeface="華康中特圓體" pitchFamily="49" charset="-120"/>
              </a:defRPr>
            </a:lvl9pPr>
          </a:lstStyle>
          <a:p>
            <a:pPr eaLnBrk="1" hangingPunct="1">
              <a:spcBef>
                <a:spcPct val="50000"/>
              </a:spcBef>
            </a:pPr>
            <a:r>
              <a:rPr lang="zh-TW" altLang="en-US" sz="2800" b="1" dirty="0">
                <a:solidFill>
                  <a:srgbClr val="3333FF"/>
                </a:solidFill>
                <a:latin typeface="華康標楷體" panose="03000509000000000000" pitchFamily="65" charset="-120"/>
                <a:ea typeface="華康標楷體" panose="03000509000000000000" pitchFamily="65" charset="-120"/>
              </a:rPr>
              <a:t>     從海邊看卯澳海濱巨石         從陸上看卯澳海濱巨石</a:t>
            </a:r>
          </a:p>
        </p:txBody>
      </p:sp>
      <p:sp>
        <p:nvSpPr>
          <p:cNvPr id="2" name="矩形 1"/>
          <p:cNvSpPr/>
          <p:nvPr/>
        </p:nvSpPr>
        <p:spPr>
          <a:xfrm>
            <a:off x="3507498" y="239153"/>
            <a:ext cx="5955476" cy="646331"/>
          </a:xfrm>
          <a:prstGeom prst="rect">
            <a:avLst/>
          </a:prstGeom>
        </p:spPr>
        <p:txBody>
          <a:bodyPr wrap="none">
            <a:spAutoFit/>
          </a:bodyPr>
          <a:lstStyle/>
          <a:p>
            <a:r>
              <a:rPr lang="zh-TW" altLang="en-US" sz="3600" dirty="0">
                <a:solidFill>
                  <a:srgbClr val="A50021"/>
                </a:solidFill>
                <a:latin typeface="華康中特圓體" panose="020F0809000000000000" pitchFamily="49" charset="-120"/>
                <a:ea typeface="華康中特圓體" panose="020F0809000000000000" pitchFamily="49" charset="-120"/>
              </a:rPr>
              <a:t>貢寮卯澳附近海濱古人祭場 </a:t>
            </a:r>
            <a:endParaRPr lang="zh-TW" altLang="en-US" sz="3600" dirty="0">
              <a:solidFill>
                <a:srgbClr val="A50021"/>
              </a:solidFill>
            </a:endParaRPr>
          </a:p>
        </p:txBody>
      </p:sp>
      <p:pic>
        <p:nvPicPr>
          <p:cNvPr id="5" name="圖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414" y="2175913"/>
            <a:ext cx="5277843" cy="3956771"/>
          </a:xfrm>
          <a:prstGeom prst="rect">
            <a:avLst/>
          </a:prstGeom>
          <a:ln w="12700">
            <a:solidFill>
              <a:schemeClr val="tx1"/>
            </a:solidFill>
          </a:ln>
        </p:spPr>
      </p:pic>
      <p:pic>
        <p:nvPicPr>
          <p:cNvPr id="3" name="圖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9910" y="2175913"/>
            <a:ext cx="5275693" cy="3956770"/>
          </a:xfrm>
          <a:prstGeom prst="rect">
            <a:avLst/>
          </a:prstGeom>
          <a:ln w="12700">
            <a:solidFill>
              <a:schemeClr val="tx1"/>
            </a:solidFill>
          </a:ln>
        </p:spPr>
      </p:pic>
    </p:spTree>
    <p:extLst>
      <p:ext uri="{BB962C8B-B14F-4D97-AF65-F5344CB8AC3E}">
        <p14:creationId xmlns:p14="http://schemas.microsoft.com/office/powerpoint/2010/main" val="3562224814"/>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1722148" y="5299777"/>
            <a:ext cx="8229600" cy="692150"/>
          </a:xfrm>
        </p:spPr>
        <p:txBody>
          <a:bodyPr>
            <a:normAutofit/>
          </a:bodyPr>
          <a:lstStyle/>
          <a:p>
            <a:pPr algn="ctr"/>
            <a:r>
              <a:rPr lang="zh-TW" altLang="en-US" sz="2800" b="1" dirty="0">
                <a:solidFill>
                  <a:srgbClr val="3333FF"/>
                </a:solidFill>
                <a:latin typeface="華康標楷體" panose="03000509000000000000" pitchFamily="65" charset="-120"/>
                <a:ea typeface="華康標楷體" panose="03000509000000000000" pitchFamily="65" charset="-120"/>
              </a:rPr>
              <a:t>卯澳海濱巨石後方平台與石牆</a:t>
            </a:r>
          </a:p>
        </p:txBody>
      </p:sp>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336" y="914601"/>
            <a:ext cx="5903495" cy="4427621"/>
          </a:xfrm>
          <a:prstGeom prst="rect">
            <a:avLst/>
          </a:prstGeom>
          <a:ln w="12700">
            <a:solidFill>
              <a:schemeClr val="tx1"/>
            </a:solidFill>
          </a:ln>
        </p:spPr>
      </p:pic>
      <p:pic>
        <p:nvPicPr>
          <p:cNvPr id="4" name="圖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8084" y="914601"/>
            <a:ext cx="5924883" cy="4443662"/>
          </a:xfrm>
          <a:prstGeom prst="rect">
            <a:avLst/>
          </a:prstGeom>
          <a:ln w="19050">
            <a:solidFill>
              <a:schemeClr val="tx1"/>
            </a:solidFill>
          </a:ln>
        </p:spPr>
      </p:pic>
    </p:spTree>
    <p:extLst>
      <p:ext uri="{BB962C8B-B14F-4D97-AF65-F5344CB8AC3E}">
        <p14:creationId xmlns:p14="http://schemas.microsoft.com/office/powerpoint/2010/main" val="966976247"/>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766256" y="142970"/>
            <a:ext cx="10633944"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kumimoji="1" sz="3200">
                <a:solidFill>
                  <a:schemeClr val="tx1"/>
                </a:solidFill>
                <a:latin typeface="Arial" pitchFamily="34" charset="0"/>
                <a:ea typeface="華康中特圓體" pitchFamily="49" charset="-120"/>
              </a:defRPr>
            </a:lvl1pPr>
            <a:lvl2pPr marL="742950" indent="-285750" eaLnBrk="0" hangingPunct="0">
              <a:defRPr kumimoji="1" sz="3200">
                <a:solidFill>
                  <a:schemeClr val="tx1"/>
                </a:solidFill>
                <a:latin typeface="Arial" pitchFamily="34" charset="0"/>
                <a:ea typeface="華康中特圓體" pitchFamily="49" charset="-120"/>
              </a:defRPr>
            </a:lvl2pPr>
            <a:lvl3pPr marL="1143000" indent="-228600" eaLnBrk="0" hangingPunct="0">
              <a:defRPr kumimoji="1" sz="3200">
                <a:solidFill>
                  <a:schemeClr val="tx1"/>
                </a:solidFill>
                <a:latin typeface="Arial" pitchFamily="34" charset="0"/>
                <a:ea typeface="華康中特圓體" pitchFamily="49" charset="-120"/>
              </a:defRPr>
            </a:lvl3pPr>
            <a:lvl4pPr marL="1600200" indent="-228600" eaLnBrk="0" hangingPunct="0">
              <a:defRPr kumimoji="1" sz="3200">
                <a:solidFill>
                  <a:schemeClr val="tx1"/>
                </a:solidFill>
                <a:latin typeface="Arial" pitchFamily="34" charset="0"/>
                <a:ea typeface="華康中特圓體" pitchFamily="49" charset="-120"/>
              </a:defRPr>
            </a:lvl4pPr>
            <a:lvl5pPr marL="2057400" indent="-228600" eaLnBrk="0" hangingPunct="0">
              <a:defRPr kumimoji="1" sz="3200">
                <a:solidFill>
                  <a:schemeClr val="tx1"/>
                </a:solidFill>
                <a:latin typeface="Arial" pitchFamily="34" charset="0"/>
                <a:ea typeface="華康中特圓體" pitchFamily="49" charset="-120"/>
              </a:defRPr>
            </a:lvl5pPr>
            <a:lvl6pPr marL="2514600" indent="-228600" eaLnBrk="0" fontAlgn="base" hangingPunct="0">
              <a:spcBef>
                <a:spcPct val="0"/>
              </a:spcBef>
              <a:spcAft>
                <a:spcPct val="0"/>
              </a:spcAft>
              <a:defRPr kumimoji="1" sz="3200">
                <a:solidFill>
                  <a:schemeClr val="tx1"/>
                </a:solidFill>
                <a:latin typeface="Arial" pitchFamily="34" charset="0"/>
                <a:ea typeface="華康中特圓體" pitchFamily="49" charset="-120"/>
              </a:defRPr>
            </a:lvl6pPr>
            <a:lvl7pPr marL="2971800" indent="-228600" eaLnBrk="0" fontAlgn="base" hangingPunct="0">
              <a:spcBef>
                <a:spcPct val="0"/>
              </a:spcBef>
              <a:spcAft>
                <a:spcPct val="0"/>
              </a:spcAft>
              <a:defRPr kumimoji="1" sz="3200">
                <a:solidFill>
                  <a:schemeClr val="tx1"/>
                </a:solidFill>
                <a:latin typeface="Arial" pitchFamily="34" charset="0"/>
                <a:ea typeface="華康中特圓體" pitchFamily="49" charset="-120"/>
              </a:defRPr>
            </a:lvl7pPr>
            <a:lvl8pPr marL="3429000" indent="-228600" eaLnBrk="0" fontAlgn="base" hangingPunct="0">
              <a:spcBef>
                <a:spcPct val="0"/>
              </a:spcBef>
              <a:spcAft>
                <a:spcPct val="0"/>
              </a:spcAft>
              <a:defRPr kumimoji="1" sz="3200">
                <a:solidFill>
                  <a:schemeClr val="tx1"/>
                </a:solidFill>
                <a:latin typeface="Arial" pitchFamily="34" charset="0"/>
                <a:ea typeface="華康中特圓體" pitchFamily="49" charset="-120"/>
              </a:defRPr>
            </a:lvl8pPr>
            <a:lvl9pPr marL="3886200" indent="-228600" eaLnBrk="0" fontAlgn="base" hangingPunct="0">
              <a:spcBef>
                <a:spcPct val="0"/>
              </a:spcBef>
              <a:spcAft>
                <a:spcPct val="0"/>
              </a:spcAft>
              <a:defRPr kumimoji="1" sz="3200">
                <a:solidFill>
                  <a:schemeClr val="tx1"/>
                </a:solidFill>
                <a:latin typeface="Arial" pitchFamily="34" charset="0"/>
                <a:ea typeface="華康中特圓體" pitchFamily="49" charset="-12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TW" altLang="en-US" sz="3600" b="0" i="0" u="none" strike="noStrike" kern="1200" cap="none" spc="0" normalizeH="0" baseline="0" noProof="0" dirty="0">
                <a:ln>
                  <a:noFill/>
                </a:ln>
                <a:solidFill>
                  <a:srgbClr val="A50021"/>
                </a:solidFill>
                <a:effectLst/>
                <a:uLnTx/>
                <a:uFillTx/>
                <a:latin typeface="華康中特圓體" panose="020F0809000000000000" pitchFamily="49" charset="-120"/>
              </a:rPr>
              <a:t>日本琉球與那國島</a:t>
            </a:r>
            <a:r>
              <a:rPr kumimoji="1" lang="zh-TW" altLang="zh-TW" sz="3600" b="0" i="0" u="none" strike="noStrike" kern="1200" cap="none" spc="0" normalizeH="0" baseline="0" noProof="0" dirty="0">
                <a:ln>
                  <a:noFill/>
                </a:ln>
                <a:solidFill>
                  <a:srgbClr val="A50021"/>
                </a:solidFill>
                <a:effectLst/>
                <a:uLnTx/>
                <a:uFillTx/>
                <a:latin typeface="華康中特圓體" panose="020F0809000000000000" pitchFamily="49" charset="-120"/>
              </a:rPr>
              <a:t>附近</a:t>
            </a:r>
            <a:r>
              <a:rPr kumimoji="1" lang="zh-TW" altLang="en-US" sz="3600" b="0" i="0" u="none" strike="noStrike" kern="1200" cap="none" spc="0" normalizeH="0" baseline="0" noProof="0" dirty="0">
                <a:ln>
                  <a:noFill/>
                </a:ln>
                <a:solidFill>
                  <a:srgbClr val="A50021"/>
                </a:solidFill>
                <a:effectLst/>
                <a:uLnTx/>
                <a:uFillTx/>
                <a:latin typeface="華康中特圓體" panose="020F0809000000000000" pitchFamily="49" charset="-120"/>
              </a:rPr>
              <a:t>海底建構物</a:t>
            </a:r>
          </a:p>
        </p:txBody>
      </p:sp>
      <p:sp>
        <p:nvSpPr>
          <p:cNvPr id="4" name="Rectangle 3"/>
          <p:cNvSpPr txBox="1">
            <a:spLocks noChangeArrowheads="1"/>
          </p:cNvSpPr>
          <p:nvPr/>
        </p:nvSpPr>
        <p:spPr bwMode="auto">
          <a:xfrm>
            <a:off x="7490786" y="711364"/>
            <a:ext cx="4265581" cy="5741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kumimoji="1" sz="3200">
                <a:solidFill>
                  <a:schemeClr val="tx1"/>
                </a:solidFill>
                <a:latin typeface="Arial" pitchFamily="34" charset="0"/>
                <a:ea typeface="華康中特圓體" pitchFamily="49" charset="-120"/>
              </a:defRPr>
            </a:lvl1pPr>
            <a:lvl2pPr marL="742950" indent="-285750" eaLnBrk="0" hangingPunct="0">
              <a:defRPr kumimoji="1" sz="3200">
                <a:solidFill>
                  <a:schemeClr val="tx1"/>
                </a:solidFill>
                <a:latin typeface="Arial" pitchFamily="34" charset="0"/>
                <a:ea typeface="華康中特圓體" pitchFamily="49" charset="-120"/>
              </a:defRPr>
            </a:lvl2pPr>
            <a:lvl3pPr marL="1143000" indent="-228600" eaLnBrk="0" hangingPunct="0">
              <a:defRPr kumimoji="1" sz="3200">
                <a:solidFill>
                  <a:schemeClr val="tx1"/>
                </a:solidFill>
                <a:latin typeface="Arial" pitchFamily="34" charset="0"/>
                <a:ea typeface="華康中特圓體" pitchFamily="49" charset="-120"/>
              </a:defRPr>
            </a:lvl3pPr>
            <a:lvl4pPr marL="1600200" indent="-228600" eaLnBrk="0" hangingPunct="0">
              <a:defRPr kumimoji="1" sz="3200">
                <a:solidFill>
                  <a:schemeClr val="tx1"/>
                </a:solidFill>
                <a:latin typeface="Arial" pitchFamily="34" charset="0"/>
                <a:ea typeface="華康中特圓體" pitchFamily="49" charset="-120"/>
              </a:defRPr>
            </a:lvl4pPr>
            <a:lvl5pPr marL="2057400" indent="-228600" eaLnBrk="0" hangingPunct="0">
              <a:defRPr kumimoji="1" sz="3200">
                <a:solidFill>
                  <a:schemeClr val="tx1"/>
                </a:solidFill>
                <a:latin typeface="Arial" pitchFamily="34" charset="0"/>
                <a:ea typeface="華康中特圓體" pitchFamily="49" charset="-120"/>
              </a:defRPr>
            </a:lvl5pPr>
            <a:lvl6pPr marL="2514600" indent="-228600" eaLnBrk="0" fontAlgn="base" hangingPunct="0">
              <a:spcBef>
                <a:spcPct val="0"/>
              </a:spcBef>
              <a:spcAft>
                <a:spcPct val="0"/>
              </a:spcAft>
              <a:defRPr kumimoji="1" sz="3200">
                <a:solidFill>
                  <a:schemeClr val="tx1"/>
                </a:solidFill>
                <a:latin typeface="Arial" pitchFamily="34" charset="0"/>
                <a:ea typeface="華康中特圓體" pitchFamily="49" charset="-120"/>
              </a:defRPr>
            </a:lvl6pPr>
            <a:lvl7pPr marL="2971800" indent="-228600" eaLnBrk="0" fontAlgn="base" hangingPunct="0">
              <a:spcBef>
                <a:spcPct val="0"/>
              </a:spcBef>
              <a:spcAft>
                <a:spcPct val="0"/>
              </a:spcAft>
              <a:defRPr kumimoji="1" sz="3200">
                <a:solidFill>
                  <a:schemeClr val="tx1"/>
                </a:solidFill>
                <a:latin typeface="Arial" pitchFamily="34" charset="0"/>
                <a:ea typeface="華康中特圓體" pitchFamily="49" charset="-120"/>
              </a:defRPr>
            </a:lvl7pPr>
            <a:lvl8pPr marL="3429000" indent="-228600" eaLnBrk="0" fontAlgn="base" hangingPunct="0">
              <a:spcBef>
                <a:spcPct val="0"/>
              </a:spcBef>
              <a:spcAft>
                <a:spcPct val="0"/>
              </a:spcAft>
              <a:defRPr kumimoji="1" sz="3200">
                <a:solidFill>
                  <a:schemeClr val="tx1"/>
                </a:solidFill>
                <a:latin typeface="Arial" pitchFamily="34" charset="0"/>
                <a:ea typeface="華康中特圓體" pitchFamily="49" charset="-120"/>
              </a:defRPr>
            </a:lvl8pPr>
            <a:lvl9pPr marL="3886200" indent="-228600" eaLnBrk="0" fontAlgn="base" hangingPunct="0">
              <a:spcBef>
                <a:spcPct val="0"/>
              </a:spcBef>
              <a:spcAft>
                <a:spcPct val="0"/>
              </a:spcAft>
              <a:defRPr kumimoji="1" sz="3200">
                <a:solidFill>
                  <a:schemeClr val="tx1"/>
                </a:solidFill>
                <a:latin typeface="Arial" pitchFamily="34" charset="0"/>
                <a:ea typeface="華康中特圓體" pitchFamily="49" charset="-120"/>
              </a:defRPr>
            </a:lvl9pPr>
          </a:lstStyle>
          <a:p>
            <a:pPr marL="0" marR="0" lvl="0" indent="0" algn="just" defTabSz="914400" rtl="0" eaLnBrk="1" fontAlgn="auto" latinLnBrk="0" hangingPunct="0">
              <a:lnSpc>
                <a:spcPts val="3400"/>
              </a:lnSpc>
              <a:spcBef>
                <a:spcPct val="20000"/>
              </a:spcBef>
              <a:spcAft>
                <a:spcPts val="0"/>
              </a:spcAft>
              <a:buClrTx/>
              <a:buSzTx/>
              <a:buFontTx/>
              <a:buNone/>
              <a:tabLst/>
              <a:defRPr/>
            </a:pPr>
            <a:r>
              <a:rPr kumimoji="1" lang="zh-TW" altLang="en-US" sz="2800" b="0" i="0" u="none" strike="noStrike" kern="1200" cap="none" spc="0" normalizeH="0" baseline="0" noProof="0" dirty="0">
                <a:ln>
                  <a:noFill/>
                </a:ln>
                <a:solidFill>
                  <a:srgbClr val="000066"/>
                </a:solidFill>
                <a:effectLst/>
                <a:uLnTx/>
                <a:uFillTx/>
                <a:latin typeface="華康中圓體" panose="020F0509000000000000" pitchFamily="49" charset="-120"/>
                <a:ea typeface="華康中圓體" panose="020F0509000000000000" pitchFamily="49" charset="-120"/>
                <a:cs typeface="+mn-cs"/>
              </a:rPr>
              <a:t>琉球與那國島距離台灣僅六十海里，其新川</a:t>
            </a:r>
            <a:r>
              <a:rPr kumimoji="1" lang="zh-TW" altLang="en-US" sz="2800" b="0" i="0" u="none" strike="noStrike" kern="1200" cap="none" spc="0" normalizeH="0" baseline="0" noProof="0" dirty="0">
                <a:ln>
                  <a:noFill/>
                </a:ln>
                <a:solidFill>
                  <a:srgbClr val="000066"/>
                </a:solidFill>
                <a:effectLst/>
                <a:uLnTx/>
                <a:uFillTx/>
                <a:latin typeface="華康細圓體" panose="020F0309000000000000" pitchFamily="49" charset="-120"/>
                <a:ea typeface="華康細圓體" panose="020F0309000000000000" pitchFamily="49" charset="-120"/>
                <a:cs typeface="+mn-cs"/>
              </a:rPr>
              <a:t>鼻</a:t>
            </a:r>
            <a:r>
              <a:rPr kumimoji="1" lang="zh-TW" altLang="en-US" sz="2800" b="0" i="0" u="none" strike="noStrike" kern="1200" cap="none" spc="0" normalizeH="0" baseline="0" noProof="0" dirty="0">
                <a:ln>
                  <a:noFill/>
                </a:ln>
                <a:solidFill>
                  <a:srgbClr val="000066"/>
                </a:solidFill>
                <a:effectLst/>
                <a:uLnTx/>
                <a:uFillTx/>
                <a:latin typeface="華康中圓體" panose="020F0509000000000000" pitchFamily="49" charset="-120"/>
                <a:ea typeface="華康中圓體" panose="020F0509000000000000" pitchFamily="49" charset="-120"/>
                <a:cs typeface="+mn-cs"/>
              </a:rPr>
              <a:t>南方外海約</a:t>
            </a:r>
            <a:r>
              <a:rPr kumimoji="1" lang="en-US" altLang="zh-TW" sz="2800" b="0" i="0" u="none" strike="noStrike" kern="1200" cap="none" spc="0" normalizeH="0" baseline="0" noProof="0" dirty="0">
                <a:ln>
                  <a:noFill/>
                </a:ln>
                <a:solidFill>
                  <a:srgbClr val="000066"/>
                </a:solidFill>
                <a:effectLst/>
                <a:uLnTx/>
                <a:uFillTx/>
                <a:latin typeface="華康中圓體" panose="020F0509000000000000" pitchFamily="49" charset="-120"/>
                <a:ea typeface="華康中圓體" panose="020F0509000000000000" pitchFamily="49" charset="-120"/>
                <a:cs typeface="+mn-cs"/>
              </a:rPr>
              <a:t>250</a:t>
            </a:r>
            <a:r>
              <a:rPr kumimoji="1" lang="zh-TW" altLang="en-US" sz="2800" b="0" i="0" u="none" strike="noStrike" kern="1200" cap="none" spc="0" normalizeH="0" baseline="0" noProof="0" dirty="0">
                <a:ln>
                  <a:noFill/>
                </a:ln>
                <a:solidFill>
                  <a:srgbClr val="000066"/>
                </a:solidFill>
                <a:effectLst/>
                <a:uLnTx/>
                <a:uFillTx/>
                <a:latin typeface="華康中圓體" panose="020F0509000000000000" pitchFamily="49" charset="-120"/>
                <a:ea typeface="華康中圓體" panose="020F0509000000000000" pitchFamily="49" charset="-120"/>
                <a:cs typeface="+mn-cs"/>
              </a:rPr>
              <a:t>公尺淺海中發現海底建構物，約有六層樓高。東西向全長有</a:t>
            </a:r>
            <a:r>
              <a:rPr kumimoji="1" lang="en-US" altLang="zh-TW" sz="2800" b="0" i="0" u="none" strike="noStrike" kern="1200" cap="none" spc="0" normalizeH="0" baseline="0" noProof="0" dirty="0">
                <a:ln>
                  <a:noFill/>
                </a:ln>
                <a:solidFill>
                  <a:srgbClr val="000066"/>
                </a:solidFill>
                <a:effectLst/>
                <a:uLnTx/>
                <a:uFillTx/>
                <a:latin typeface="華康中圓體" panose="020F0509000000000000" pitchFamily="49" charset="-120"/>
                <a:ea typeface="華康中圓體" panose="020F0509000000000000" pitchFamily="49" charset="-120"/>
                <a:cs typeface="+mn-cs"/>
              </a:rPr>
              <a:t>200</a:t>
            </a:r>
            <a:r>
              <a:rPr kumimoji="1" lang="zh-TW" altLang="en-US" sz="2800" b="0" i="0" u="none" strike="noStrike" kern="1200" cap="none" spc="0" normalizeH="0" baseline="0" noProof="0" dirty="0">
                <a:ln>
                  <a:noFill/>
                </a:ln>
                <a:solidFill>
                  <a:srgbClr val="000066"/>
                </a:solidFill>
                <a:effectLst/>
                <a:uLnTx/>
                <a:uFillTx/>
                <a:latin typeface="華康中圓體" panose="020F0509000000000000" pitchFamily="49" charset="-120"/>
                <a:ea typeface="華康中圓體" panose="020F0509000000000000" pitchFamily="49" charset="-120"/>
                <a:cs typeface="+mn-cs"/>
              </a:rPr>
              <a:t>公尺，距西側起約</a:t>
            </a:r>
            <a:r>
              <a:rPr kumimoji="1" lang="en-US" altLang="zh-TW" sz="2800" b="0" i="0" u="none" strike="noStrike" kern="1200" cap="none" spc="0" normalizeH="0" baseline="0" noProof="0" dirty="0">
                <a:ln>
                  <a:noFill/>
                </a:ln>
                <a:solidFill>
                  <a:srgbClr val="000066"/>
                </a:solidFill>
                <a:effectLst/>
                <a:uLnTx/>
                <a:uFillTx/>
                <a:latin typeface="華康中圓體" panose="020F0509000000000000" pitchFamily="49" charset="-120"/>
                <a:ea typeface="華康中圓體" panose="020F0509000000000000" pitchFamily="49" charset="-120"/>
                <a:cs typeface="+mn-cs"/>
              </a:rPr>
              <a:t>100</a:t>
            </a:r>
            <a:r>
              <a:rPr kumimoji="1" lang="zh-TW" altLang="en-US" sz="2800" b="0" i="0" u="none" strike="noStrike" kern="1200" cap="none" spc="0" normalizeH="0" baseline="0" noProof="0" dirty="0">
                <a:ln>
                  <a:noFill/>
                </a:ln>
                <a:solidFill>
                  <a:srgbClr val="000066"/>
                </a:solidFill>
                <a:effectLst/>
                <a:uLnTx/>
                <a:uFillTx/>
                <a:latin typeface="華康中圓體" panose="020F0509000000000000" pitchFamily="49" charset="-120"/>
                <a:ea typeface="華康中圓體" panose="020F0509000000000000" pitchFamily="49" charset="-120"/>
                <a:cs typeface="+mn-cs"/>
              </a:rPr>
              <a:t>至</a:t>
            </a:r>
            <a:r>
              <a:rPr kumimoji="1" lang="en-US" altLang="zh-TW" sz="2800" b="0" i="0" u="none" strike="noStrike" kern="1200" cap="none" spc="0" normalizeH="0" baseline="0" noProof="0" dirty="0">
                <a:ln>
                  <a:noFill/>
                </a:ln>
                <a:solidFill>
                  <a:srgbClr val="000066"/>
                </a:solidFill>
                <a:effectLst/>
                <a:uLnTx/>
                <a:uFillTx/>
                <a:latin typeface="華康中圓體" panose="020F0509000000000000" pitchFamily="49" charset="-120"/>
                <a:ea typeface="華康中圓體" panose="020F0509000000000000" pitchFamily="49" charset="-120"/>
                <a:cs typeface="+mn-cs"/>
              </a:rPr>
              <a:t>120</a:t>
            </a:r>
            <a:r>
              <a:rPr kumimoji="1" lang="zh-TW" altLang="en-US" sz="2800" b="0" i="0" u="none" strike="noStrike" kern="1200" cap="none" spc="0" normalizeH="0" baseline="0" noProof="0" dirty="0">
                <a:ln>
                  <a:noFill/>
                </a:ln>
                <a:solidFill>
                  <a:srgbClr val="000066"/>
                </a:solidFill>
                <a:effectLst/>
                <a:uLnTx/>
                <a:uFillTx/>
                <a:latin typeface="華康中圓體" panose="020F0509000000000000" pitchFamily="49" charset="-120"/>
                <a:ea typeface="華康中圓體" panose="020F0509000000000000" pitchFamily="49" charset="-120"/>
                <a:cs typeface="+mn-cs"/>
              </a:rPr>
              <a:t>公尺的中間處，整片整齊如人工切割狀。南北向有</a:t>
            </a:r>
            <a:r>
              <a:rPr kumimoji="1" lang="en-US" altLang="zh-TW" sz="2800" b="0" i="0" u="none" strike="noStrike" kern="1200" cap="none" spc="0" normalizeH="0" baseline="0" noProof="0" dirty="0">
                <a:ln>
                  <a:noFill/>
                </a:ln>
                <a:solidFill>
                  <a:srgbClr val="000066"/>
                </a:solidFill>
                <a:effectLst/>
                <a:uLnTx/>
                <a:uFillTx/>
                <a:latin typeface="華康中圓體" panose="020F0509000000000000" pitchFamily="49" charset="-120"/>
                <a:ea typeface="華康中圓體" panose="020F0509000000000000" pitchFamily="49" charset="-120"/>
                <a:cs typeface="+mn-cs"/>
              </a:rPr>
              <a:t>40</a:t>
            </a:r>
            <a:r>
              <a:rPr kumimoji="1" lang="zh-TW" altLang="en-US" sz="2800" b="0" i="0" u="none" strike="noStrike" kern="1200" cap="none" spc="0" normalizeH="0" baseline="0" noProof="0" dirty="0">
                <a:ln>
                  <a:noFill/>
                </a:ln>
                <a:solidFill>
                  <a:srgbClr val="000066"/>
                </a:solidFill>
                <a:effectLst/>
                <a:uLnTx/>
                <a:uFillTx/>
                <a:latin typeface="華康中圓體" panose="020F0509000000000000" pitchFamily="49" charset="-120"/>
                <a:ea typeface="華康中圓體" panose="020F0509000000000000" pitchFamily="49" charset="-120"/>
                <a:cs typeface="+mn-cs"/>
              </a:rPr>
              <a:t>至</a:t>
            </a:r>
            <a:r>
              <a:rPr kumimoji="1" lang="en-US" altLang="zh-TW" sz="2800" b="0" i="0" u="none" strike="noStrike" kern="1200" cap="none" spc="0" normalizeH="0" baseline="0" noProof="0" dirty="0">
                <a:ln>
                  <a:noFill/>
                </a:ln>
                <a:solidFill>
                  <a:srgbClr val="000066"/>
                </a:solidFill>
                <a:effectLst/>
                <a:uLnTx/>
                <a:uFillTx/>
                <a:latin typeface="華康中圓體" panose="020F0509000000000000" pitchFamily="49" charset="-120"/>
                <a:ea typeface="華康中圓體" panose="020F0509000000000000" pitchFamily="49" charset="-120"/>
                <a:cs typeface="+mn-cs"/>
              </a:rPr>
              <a:t>50</a:t>
            </a:r>
            <a:r>
              <a:rPr kumimoji="1" lang="zh-TW" altLang="en-US" sz="2800" b="0" i="0" u="none" strike="noStrike" kern="1200" cap="none" spc="0" normalizeH="0" baseline="0" noProof="0" dirty="0">
                <a:ln>
                  <a:noFill/>
                </a:ln>
                <a:solidFill>
                  <a:srgbClr val="000066"/>
                </a:solidFill>
                <a:effectLst/>
                <a:uLnTx/>
                <a:uFillTx/>
                <a:latin typeface="華康中圓體" panose="020F0509000000000000" pitchFamily="49" charset="-120"/>
                <a:ea typeface="華康中圓體" panose="020F0509000000000000" pitchFamily="49" charset="-120"/>
                <a:cs typeface="+mn-cs"/>
              </a:rPr>
              <a:t>公尺寬，建構物約</a:t>
            </a:r>
            <a:r>
              <a:rPr kumimoji="1" lang="en-US" altLang="zh-TW" sz="2800" b="0" i="0" u="none" strike="noStrike" kern="1200" cap="none" spc="0" normalizeH="0" baseline="0" noProof="0" dirty="0">
                <a:ln>
                  <a:noFill/>
                </a:ln>
                <a:solidFill>
                  <a:srgbClr val="000066"/>
                </a:solidFill>
                <a:effectLst/>
                <a:uLnTx/>
                <a:uFillTx/>
                <a:latin typeface="華康中圓體" panose="020F0509000000000000" pitchFamily="49" charset="-120"/>
                <a:ea typeface="華康中圓體" panose="020F0509000000000000" pitchFamily="49" charset="-120"/>
                <a:cs typeface="+mn-cs"/>
              </a:rPr>
              <a:t>20</a:t>
            </a:r>
            <a:r>
              <a:rPr kumimoji="1" lang="zh-TW" altLang="en-US" sz="2800" b="0" i="0" u="none" strike="noStrike" kern="1200" cap="none" spc="0" normalizeH="0" baseline="0" noProof="0" dirty="0">
                <a:ln>
                  <a:noFill/>
                </a:ln>
                <a:solidFill>
                  <a:srgbClr val="000066"/>
                </a:solidFill>
                <a:effectLst/>
                <a:uLnTx/>
                <a:uFillTx/>
                <a:latin typeface="華康中圓體" panose="020F0509000000000000" pitchFamily="49" charset="-120"/>
                <a:ea typeface="華康中圓體" panose="020F0509000000000000" pitchFamily="49" charset="-120"/>
                <a:cs typeface="+mn-cs"/>
              </a:rPr>
              <a:t>至</a:t>
            </a:r>
            <a:r>
              <a:rPr kumimoji="1" lang="en-US" altLang="zh-TW" sz="2800" b="0" i="0" u="none" strike="noStrike" kern="1200" cap="none" spc="0" normalizeH="0" baseline="0" noProof="0" dirty="0">
                <a:ln>
                  <a:noFill/>
                </a:ln>
                <a:solidFill>
                  <a:srgbClr val="000066"/>
                </a:solidFill>
                <a:effectLst/>
                <a:uLnTx/>
                <a:uFillTx/>
                <a:latin typeface="華康中圓體" panose="020F0509000000000000" pitchFamily="49" charset="-120"/>
                <a:ea typeface="華康中圓體" panose="020F0509000000000000" pitchFamily="49" charset="-120"/>
                <a:cs typeface="+mn-cs"/>
              </a:rPr>
              <a:t>25</a:t>
            </a:r>
            <a:r>
              <a:rPr kumimoji="1" lang="zh-TW" altLang="en-US" sz="2800" b="0" i="0" u="none" strike="noStrike" kern="1200" cap="none" spc="0" normalizeH="0" baseline="0" noProof="0" dirty="0">
                <a:ln>
                  <a:noFill/>
                </a:ln>
                <a:solidFill>
                  <a:srgbClr val="000066"/>
                </a:solidFill>
                <a:effectLst/>
                <a:uLnTx/>
                <a:uFillTx/>
                <a:latin typeface="華康中圓體" panose="020F0509000000000000" pitchFamily="49" charset="-120"/>
                <a:ea typeface="華康中圓體" panose="020F0509000000000000" pitchFamily="49" charset="-120"/>
                <a:cs typeface="+mn-cs"/>
              </a:rPr>
              <a:t>公尺高出海床，距海面約有</a:t>
            </a:r>
            <a:r>
              <a:rPr kumimoji="1" lang="en-US" altLang="zh-TW" sz="2800" b="0" i="0" u="none" strike="noStrike" kern="1200" cap="none" spc="0" normalizeH="0" baseline="0" noProof="0" dirty="0">
                <a:ln>
                  <a:noFill/>
                </a:ln>
                <a:solidFill>
                  <a:srgbClr val="000066"/>
                </a:solidFill>
                <a:effectLst/>
                <a:uLnTx/>
                <a:uFillTx/>
                <a:latin typeface="華康中圓體" panose="020F0509000000000000" pitchFamily="49" charset="-120"/>
                <a:ea typeface="華康中圓體" panose="020F0509000000000000" pitchFamily="49" charset="-120"/>
                <a:cs typeface="+mn-cs"/>
              </a:rPr>
              <a:t>5</a:t>
            </a:r>
            <a:r>
              <a:rPr kumimoji="1" lang="zh-TW" altLang="en-US" sz="2800" b="0" i="0" u="none" strike="noStrike" kern="1200" cap="none" spc="0" normalizeH="0" baseline="0" noProof="0" dirty="0">
                <a:ln>
                  <a:noFill/>
                </a:ln>
                <a:solidFill>
                  <a:srgbClr val="000066"/>
                </a:solidFill>
                <a:effectLst/>
                <a:uLnTx/>
                <a:uFillTx/>
                <a:latin typeface="華康中圓體" panose="020F0509000000000000" pitchFamily="49" charset="-120"/>
                <a:ea typeface="華康中圓體" panose="020F0509000000000000" pitchFamily="49" charset="-120"/>
                <a:cs typeface="+mn-cs"/>
              </a:rPr>
              <a:t>公尺。根據調查後，被認是古代神殿建構物的</a:t>
            </a:r>
            <a:r>
              <a:rPr kumimoji="1" lang="zh-TW" altLang="en-US" sz="2800" b="0" i="0" u="none" strike="noStrike" kern="1200" cap="none" spc="0" normalizeH="0" baseline="0" noProof="0" dirty="0">
                <a:ln>
                  <a:noFill/>
                </a:ln>
                <a:solidFill>
                  <a:srgbClr val="000066"/>
                </a:solidFill>
                <a:effectLst/>
                <a:uLnTx/>
                <a:uFillTx/>
                <a:latin typeface="華康細圓體" panose="020F0309000000000000" pitchFamily="49" charset="-120"/>
                <a:ea typeface="華康細圓體" panose="020F0309000000000000" pitchFamily="49" charset="-120"/>
                <a:cs typeface="+mn-cs"/>
              </a:rPr>
              <a:t>遺</a:t>
            </a:r>
            <a:r>
              <a:rPr kumimoji="1" lang="zh-TW" altLang="en-US" sz="2800" b="0" i="0" u="none" strike="noStrike" kern="1200" cap="none" spc="0" normalizeH="0" baseline="0" noProof="0" dirty="0">
                <a:ln>
                  <a:noFill/>
                </a:ln>
                <a:solidFill>
                  <a:srgbClr val="000066"/>
                </a:solidFill>
                <a:effectLst/>
                <a:uLnTx/>
                <a:uFillTx/>
                <a:latin typeface="華康中圓體" panose="020F0509000000000000" pitchFamily="49" charset="-120"/>
                <a:ea typeface="華康中圓體" panose="020F0509000000000000" pitchFamily="49" charset="-120"/>
                <a:cs typeface="+mn-cs"/>
              </a:rPr>
              <a:t>跡。</a:t>
            </a:r>
          </a:p>
        </p:txBody>
      </p:sp>
      <p:sp>
        <p:nvSpPr>
          <p:cNvPr id="6" name="矩形 5"/>
          <p:cNvSpPr/>
          <p:nvPr/>
        </p:nvSpPr>
        <p:spPr>
          <a:xfrm>
            <a:off x="1833996" y="6146636"/>
            <a:ext cx="34163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dirty="0">
                <a:ln>
                  <a:noFill/>
                </a:ln>
                <a:solidFill>
                  <a:srgbClr val="3333FF"/>
                </a:solidFill>
                <a:effectLst/>
                <a:uLnTx/>
                <a:uFillTx/>
                <a:latin typeface="華康標楷體" panose="03000509000000000000" pitchFamily="65" charset="-120"/>
                <a:ea typeface="華康標楷體" panose="03000509000000000000" pitchFamily="65" charset="-120"/>
                <a:cs typeface="+mn-cs"/>
              </a:rPr>
              <a:t>台灣和與那國島地圖</a:t>
            </a:r>
          </a:p>
        </p:txBody>
      </p:sp>
      <p:pic>
        <p:nvPicPr>
          <p:cNvPr id="5" name="圖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6548" y="836390"/>
            <a:ext cx="6888998" cy="5355966"/>
          </a:xfrm>
          <a:prstGeom prst="rect">
            <a:avLst/>
          </a:prstGeom>
          <a:ln w="12700">
            <a:solidFill>
              <a:schemeClr val="tx1"/>
            </a:solidFill>
          </a:ln>
        </p:spPr>
      </p:pic>
    </p:spTree>
    <p:extLst>
      <p:ext uri="{BB962C8B-B14F-4D97-AF65-F5344CB8AC3E}">
        <p14:creationId xmlns:p14="http://schemas.microsoft.com/office/powerpoint/2010/main" val="2216104554"/>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24480" y="1253788"/>
            <a:ext cx="5567464" cy="3194341"/>
          </a:xfrm>
          <a:prstGeom prst="rect">
            <a:avLst/>
          </a:prstGeom>
        </p:spPr>
      </p:pic>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1657" y="1253788"/>
            <a:ext cx="5606250" cy="3194341"/>
          </a:xfrm>
          <a:prstGeom prst="rect">
            <a:avLst/>
          </a:prstGeom>
          <a:ln w="12700">
            <a:solidFill>
              <a:schemeClr val="tx1"/>
            </a:solidFill>
          </a:ln>
        </p:spPr>
      </p:pic>
      <p:sp>
        <p:nvSpPr>
          <p:cNvPr id="4" name="Rectangle 2"/>
          <p:cNvSpPr txBox="1">
            <a:spLocks noChangeArrowheads="1"/>
          </p:cNvSpPr>
          <p:nvPr/>
        </p:nvSpPr>
        <p:spPr>
          <a:xfrm>
            <a:off x="2070555" y="365505"/>
            <a:ext cx="8229600" cy="6518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3600" dirty="0">
                <a:solidFill>
                  <a:srgbClr val="A50021"/>
                </a:solidFill>
                <a:latin typeface="華康中特圓體" panose="020F0809000000000000" pitchFamily="49" charset="-120"/>
                <a:ea typeface="華康中特圓體" panose="020F0809000000000000" pitchFamily="49" charset="-120"/>
              </a:rPr>
              <a:t>大海嘯和地震毀滅太陽帝國殖民地</a:t>
            </a:r>
          </a:p>
        </p:txBody>
      </p:sp>
      <p:sp>
        <p:nvSpPr>
          <p:cNvPr id="6" name="Text Box 4"/>
          <p:cNvSpPr txBox="1">
            <a:spLocks noChangeArrowheads="1"/>
          </p:cNvSpPr>
          <p:nvPr/>
        </p:nvSpPr>
        <p:spPr bwMode="auto">
          <a:xfrm>
            <a:off x="579105" y="4448129"/>
            <a:ext cx="11085103"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3200">
                <a:solidFill>
                  <a:schemeClr val="tx1"/>
                </a:solidFill>
                <a:latin typeface="Arial" pitchFamily="34" charset="0"/>
                <a:ea typeface="華康中特圓體" pitchFamily="49" charset="-120"/>
              </a:defRPr>
            </a:lvl1pPr>
            <a:lvl2pPr marL="742950" indent="-285750" eaLnBrk="0" hangingPunct="0">
              <a:defRPr kumimoji="1" sz="3200">
                <a:solidFill>
                  <a:schemeClr val="tx1"/>
                </a:solidFill>
                <a:latin typeface="Arial" pitchFamily="34" charset="0"/>
                <a:ea typeface="華康中特圓體" pitchFamily="49" charset="-120"/>
              </a:defRPr>
            </a:lvl2pPr>
            <a:lvl3pPr marL="1143000" indent="-228600" eaLnBrk="0" hangingPunct="0">
              <a:defRPr kumimoji="1" sz="3200">
                <a:solidFill>
                  <a:schemeClr val="tx1"/>
                </a:solidFill>
                <a:latin typeface="Arial" pitchFamily="34" charset="0"/>
                <a:ea typeface="華康中特圓體" pitchFamily="49" charset="-120"/>
              </a:defRPr>
            </a:lvl3pPr>
            <a:lvl4pPr marL="1600200" indent="-228600" eaLnBrk="0" hangingPunct="0">
              <a:defRPr kumimoji="1" sz="3200">
                <a:solidFill>
                  <a:schemeClr val="tx1"/>
                </a:solidFill>
                <a:latin typeface="Arial" pitchFamily="34" charset="0"/>
                <a:ea typeface="華康中特圓體" pitchFamily="49" charset="-120"/>
              </a:defRPr>
            </a:lvl4pPr>
            <a:lvl5pPr marL="2057400" indent="-228600" eaLnBrk="0" hangingPunct="0">
              <a:defRPr kumimoji="1" sz="3200">
                <a:solidFill>
                  <a:schemeClr val="tx1"/>
                </a:solidFill>
                <a:latin typeface="Arial" pitchFamily="34" charset="0"/>
                <a:ea typeface="華康中特圓體" pitchFamily="49" charset="-120"/>
              </a:defRPr>
            </a:lvl5pPr>
            <a:lvl6pPr marL="2514600" indent="-228600" eaLnBrk="0" fontAlgn="base" hangingPunct="0">
              <a:spcBef>
                <a:spcPct val="0"/>
              </a:spcBef>
              <a:spcAft>
                <a:spcPct val="0"/>
              </a:spcAft>
              <a:defRPr kumimoji="1" sz="3200">
                <a:solidFill>
                  <a:schemeClr val="tx1"/>
                </a:solidFill>
                <a:latin typeface="Arial" pitchFamily="34" charset="0"/>
                <a:ea typeface="華康中特圓體" pitchFamily="49" charset="-120"/>
              </a:defRPr>
            </a:lvl6pPr>
            <a:lvl7pPr marL="2971800" indent="-228600" eaLnBrk="0" fontAlgn="base" hangingPunct="0">
              <a:spcBef>
                <a:spcPct val="0"/>
              </a:spcBef>
              <a:spcAft>
                <a:spcPct val="0"/>
              </a:spcAft>
              <a:defRPr kumimoji="1" sz="3200">
                <a:solidFill>
                  <a:schemeClr val="tx1"/>
                </a:solidFill>
                <a:latin typeface="Arial" pitchFamily="34" charset="0"/>
                <a:ea typeface="華康中特圓體" pitchFamily="49" charset="-120"/>
              </a:defRPr>
            </a:lvl7pPr>
            <a:lvl8pPr marL="3429000" indent="-228600" eaLnBrk="0" fontAlgn="base" hangingPunct="0">
              <a:spcBef>
                <a:spcPct val="0"/>
              </a:spcBef>
              <a:spcAft>
                <a:spcPct val="0"/>
              </a:spcAft>
              <a:defRPr kumimoji="1" sz="3200">
                <a:solidFill>
                  <a:schemeClr val="tx1"/>
                </a:solidFill>
                <a:latin typeface="Arial" pitchFamily="34" charset="0"/>
                <a:ea typeface="華康中特圓體" pitchFamily="49" charset="-120"/>
              </a:defRPr>
            </a:lvl8pPr>
            <a:lvl9pPr marL="3886200" indent="-228600" eaLnBrk="0" fontAlgn="base" hangingPunct="0">
              <a:spcBef>
                <a:spcPct val="0"/>
              </a:spcBef>
              <a:spcAft>
                <a:spcPct val="0"/>
              </a:spcAft>
              <a:defRPr kumimoji="1" sz="3200">
                <a:solidFill>
                  <a:schemeClr val="tx1"/>
                </a:solidFill>
                <a:latin typeface="Arial" pitchFamily="34" charset="0"/>
                <a:ea typeface="華康中特圓體" pitchFamily="49" charset="-120"/>
              </a:defRPr>
            </a:lvl9pPr>
          </a:lstStyle>
          <a:p>
            <a:pPr algn="just" eaLnBrk="1">
              <a:spcBef>
                <a:spcPct val="50000"/>
              </a:spcBef>
            </a:pPr>
            <a:r>
              <a:rPr lang="zh-TW" altLang="en-US" sz="2800" dirty="0">
                <a:solidFill>
                  <a:srgbClr val="000066"/>
                </a:solidFill>
                <a:latin typeface="華康中圓體" panose="020F0509000000000000" pitchFamily="49" charset="-120"/>
                <a:ea typeface="華康中圓體" panose="020F0509000000000000" pitchFamily="49" charset="-120"/>
              </a:rPr>
              <a:t>一萬二千年</a:t>
            </a:r>
            <a:r>
              <a:rPr lang="zh-TW" altLang="zh-TW" sz="2800" dirty="0">
                <a:solidFill>
                  <a:srgbClr val="000066"/>
                </a:solidFill>
                <a:latin typeface="華康中圓體" panose="020F0509000000000000" pitchFamily="49" charset="-120"/>
                <a:ea typeface="華康中圓體" panose="020F0509000000000000" pitchFamily="49" charset="-120"/>
              </a:rPr>
              <a:t>前</a:t>
            </a:r>
            <a:r>
              <a:rPr lang="zh-TW" altLang="en-US" sz="2800" dirty="0">
                <a:solidFill>
                  <a:srgbClr val="000066"/>
                </a:solidFill>
                <a:latin typeface="華康中圓體" panose="020F0509000000000000" pitchFamily="49" charset="-120"/>
                <a:ea typeface="華康中圓體" panose="020F0509000000000000" pitchFamily="49" charset="-120"/>
              </a:rPr>
              <a:t>，</a:t>
            </a:r>
            <a:r>
              <a:rPr lang="zh-TW" altLang="zh-TW" sz="2800" dirty="0">
                <a:solidFill>
                  <a:srgbClr val="000066"/>
                </a:solidFill>
                <a:latin typeface="華康中圓體" panose="020F0509000000000000" pitchFamily="49" charset="-120"/>
                <a:ea typeface="華康中圓體" panose="020F0509000000000000" pitchFamily="49" charset="-120"/>
              </a:rPr>
              <a:t>大海嘯和地震</a:t>
            </a:r>
            <a:r>
              <a:rPr lang="zh-TW" altLang="en-US" sz="2800" dirty="0">
                <a:solidFill>
                  <a:srgbClr val="000066"/>
                </a:solidFill>
                <a:latin typeface="華康中圓體" panose="020F0509000000000000" pitchFamily="49" charset="-120"/>
                <a:ea typeface="華康中圓體" panose="020F0509000000000000" pitchFamily="49" charset="-120"/>
              </a:rPr>
              <a:t>毀滅太陽帝國</a:t>
            </a:r>
            <a:r>
              <a:rPr lang="zh-TW" altLang="zh-TW" sz="2800" dirty="0">
                <a:solidFill>
                  <a:srgbClr val="000066"/>
                </a:solidFill>
                <a:latin typeface="華康中圓體" panose="020F0509000000000000" pitchFamily="49" charset="-120"/>
                <a:ea typeface="華康中圓體" panose="020F0509000000000000" pitchFamily="49" charset="-120"/>
              </a:rPr>
              <a:t>的建築物而破壞成平地後</a:t>
            </a:r>
            <a:r>
              <a:rPr lang="zh-TW" altLang="en-US" sz="2800" dirty="0">
                <a:solidFill>
                  <a:srgbClr val="000066"/>
                </a:solidFill>
                <a:latin typeface="華康中圓體" panose="020F0509000000000000" pitchFamily="49" charset="-120"/>
                <a:ea typeface="華康中圓體" panose="020F0509000000000000" pitchFamily="49" charset="-120"/>
              </a:rPr>
              <a:t>，</a:t>
            </a:r>
            <a:r>
              <a:rPr lang="zh-TW" altLang="zh-TW" sz="2800" dirty="0">
                <a:solidFill>
                  <a:srgbClr val="000066"/>
                </a:solidFill>
                <a:latin typeface="華康中圓體" panose="020F0509000000000000" pitchFamily="49" charset="-120"/>
                <a:ea typeface="華康中圓體" panose="020F0509000000000000" pitchFamily="49" charset="-120"/>
              </a:rPr>
              <a:t>接著高大的海浪消滅</a:t>
            </a:r>
            <a:r>
              <a:rPr lang="zh-TW" altLang="en-US" sz="2800" dirty="0">
                <a:solidFill>
                  <a:srgbClr val="000066"/>
                </a:solidFill>
                <a:latin typeface="華康中圓體" panose="020F0509000000000000" pitchFamily="49" charset="-120"/>
                <a:ea typeface="華康中圓體" panose="020F0509000000000000" pitchFamily="49" charset="-120"/>
              </a:rPr>
              <a:t>了</a:t>
            </a:r>
            <a:r>
              <a:rPr lang="zh-TW" altLang="zh-TW" sz="2800" dirty="0">
                <a:solidFill>
                  <a:srgbClr val="000066"/>
                </a:solidFill>
                <a:latin typeface="華康中圓體" panose="020F0509000000000000" pitchFamily="49" charset="-120"/>
                <a:ea typeface="華康中圓體" panose="020F0509000000000000" pitchFamily="49" charset="-120"/>
              </a:rPr>
              <a:t>全部的生命。</a:t>
            </a:r>
            <a:endParaRPr lang="zh-TW" altLang="en-US" sz="2800" dirty="0">
              <a:solidFill>
                <a:srgbClr val="000066"/>
              </a:solidFill>
              <a:latin typeface="華康中圓體" panose="020F0509000000000000" pitchFamily="49" charset="-120"/>
              <a:ea typeface="華康中圓體" panose="020F0509000000000000" pitchFamily="49" charset="-120"/>
            </a:endParaRPr>
          </a:p>
        </p:txBody>
      </p:sp>
    </p:spTree>
    <p:extLst>
      <p:ext uri="{BB962C8B-B14F-4D97-AF65-F5344CB8AC3E}">
        <p14:creationId xmlns:p14="http://schemas.microsoft.com/office/powerpoint/2010/main" val="4053709319"/>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6989" y="1139448"/>
            <a:ext cx="5836992" cy="4646926"/>
          </a:xfrm>
          <a:prstGeom prst="rect">
            <a:avLst/>
          </a:prstGeom>
          <a:ln w="12700">
            <a:solidFill>
              <a:schemeClr val="tx1"/>
            </a:solidFill>
          </a:ln>
        </p:spPr>
      </p:pic>
      <p:pic>
        <p:nvPicPr>
          <p:cNvPr id="3" name="Picture 4" descr="與那壇pur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5437" y="1139448"/>
            <a:ext cx="5831684" cy="464692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 name="矩形 1"/>
          <p:cNvSpPr>
            <a:spLocks noChangeArrowheads="1"/>
          </p:cNvSpPr>
          <p:nvPr/>
        </p:nvSpPr>
        <p:spPr bwMode="auto">
          <a:xfrm>
            <a:off x="-708350" y="5752463"/>
            <a:ext cx="751708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zh-TW" altLang="en-US" sz="2800" dirty="0">
                <a:solidFill>
                  <a:srgbClr val="3333FF"/>
                </a:solidFill>
                <a:latin typeface="華康標楷體" panose="03000509000000000000" pitchFamily="65" charset="-120"/>
                <a:ea typeface="華康標楷體" panose="03000509000000000000" pitchFamily="65" charset="-120"/>
              </a:rPr>
              <a:t>鳥瞰與那國島海底建構物遺跡</a:t>
            </a:r>
          </a:p>
        </p:txBody>
      </p:sp>
      <p:sp>
        <p:nvSpPr>
          <p:cNvPr id="5" name="矩形 4"/>
          <p:cNvSpPr/>
          <p:nvPr/>
        </p:nvSpPr>
        <p:spPr>
          <a:xfrm>
            <a:off x="6006564" y="5718552"/>
            <a:ext cx="6708191" cy="523220"/>
          </a:xfrm>
          <a:prstGeom prst="rect">
            <a:avLst/>
          </a:prstGeom>
        </p:spPr>
        <p:txBody>
          <a:bodyPr wrap="square">
            <a:spAutoFit/>
          </a:bodyPr>
          <a:lstStyle/>
          <a:p>
            <a:pPr algn="ctr"/>
            <a:r>
              <a:rPr lang="zh-TW" altLang="en-US" sz="2800" dirty="0">
                <a:solidFill>
                  <a:srgbClr val="3333FF"/>
                </a:solidFill>
                <a:latin typeface="華康標楷體" panose="03000509000000000000" pitchFamily="65" charset="-120"/>
                <a:ea typeface="華康標楷體" panose="03000509000000000000" pitchFamily="65" charset="-120"/>
              </a:rPr>
              <a:t>仰觀與那國島海底建構物遺跡</a:t>
            </a:r>
          </a:p>
        </p:txBody>
      </p:sp>
      <p:sp>
        <p:nvSpPr>
          <p:cNvPr id="6" name="矩形 5"/>
          <p:cNvSpPr/>
          <p:nvPr/>
        </p:nvSpPr>
        <p:spPr>
          <a:xfrm>
            <a:off x="3050191" y="348351"/>
            <a:ext cx="6885378" cy="1446550"/>
          </a:xfrm>
          <a:prstGeom prst="rect">
            <a:avLst/>
          </a:prstGeom>
        </p:spPr>
        <p:txBody>
          <a:bodyPr wrap="square">
            <a:spAutoFit/>
          </a:bodyPr>
          <a:lstStyle/>
          <a:p>
            <a:r>
              <a:rPr lang="zh-TW" altLang="en-US" sz="4400" dirty="0">
                <a:solidFill>
                  <a:srgbClr val="A50021"/>
                </a:solidFill>
                <a:latin typeface="華康中特圓體" panose="020F0809000000000000" pitchFamily="49" charset="-120"/>
                <a:ea typeface="華康中特圓體" panose="020F0809000000000000" pitchFamily="49" charset="-120"/>
              </a:rPr>
              <a:t>與那國島海底建構物遺跡</a:t>
            </a:r>
          </a:p>
          <a:p>
            <a:endParaRPr lang="zh-TW" altLang="en-US" sz="44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874201152"/>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9368280" y="697170"/>
            <a:ext cx="2058907" cy="5602752"/>
          </a:xfrm>
          <a:prstGeom prst="rect">
            <a:avLst/>
          </a:prstGeom>
        </p:spPr>
        <p:txBody>
          <a:bodyPr wrap="square">
            <a:spAutoFit/>
          </a:bodyPr>
          <a:lstStyle/>
          <a:p>
            <a:pPr marL="0" marR="0" lvl="0" indent="0" algn="just" defTabSz="914400" rtl="0" eaLnBrk="1" fontAlgn="auto" latinLnBrk="0" hangingPunct="0">
              <a:lnSpc>
                <a:spcPts val="3600"/>
              </a:lnSpc>
              <a:spcBef>
                <a:spcPts val="0"/>
              </a:spcBef>
              <a:spcAft>
                <a:spcPts val="0"/>
              </a:spcAft>
              <a:buClrTx/>
              <a:buSzTx/>
              <a:buFontTx/>
              <a:buNone/>
              <a:tabLst/>
              <a:defRPr/>
            </a:pPr>
            <a:r>
              <a:rPr kumimoji="0" lang="zh-TW" altLang="zh-TW" sz="2800" b="0" i="0" u="none" strike="noStrike" kern="0" cap="none" spc="0" normalizeH="0" baseline="0" noProof="0" dirty="0">
                <a:ln>
                  <a:noFill/>
                </a:ln>
                <a:solidFill>
                  <a:srgbClr val="000066"/>
                </a:solidFill>
                <a:effectLst/>
                <a:uLnTx/>
                <a:uFillTx/>
                <a:latin typeface="華康中圓體" panose="020F0509000000000000" pitchFamily="49" charset="-120"/>
                <a:ea typeface="華康中圓體" panose="020F0509000000000000" pitchFamily="49" charset="-120"/>
                <a:cs typeface="新細明體" panose="02020500000000000000" pitchFamily="18" charset="-120"/>
              </a:rPr>
              <a:t>神殿</a:t>
            </a:r>
            <a:r>
              <a:rPr kumimoji="0" lang="zh-TW" altLang="en-US" sz="2800" b="0" i="0" u="none" strike="noStrike" kern="0" cap="none" spc="0" normalizeH="0" baseline="0" noProof="0" dirty="0">
                <a:ln>
                  <a:noFill/>
                </a:ln>
                <a:solidFill>
                  <a:srgbClr val="000066"/>
                </a:solidFill>
                <a:effectLst/>
                <a:uLnTx/>
                <a:uFillTx/>
                <a:latin typeface="華康中圓體" panose="020F0509000000000000" pitchFamily="49" charset="-120"/>
                <a:ea typeface="華康中圓體" panose="020F0509000000000000" pitchFamily="49" charset="-120"/>
                <a:cs typeface="新細明體" panose="02020500000000000000" pitchFamily="18" charset="-120"/>
              </a:rPr>
              <a:t>西側的上端，有直線溝槽。</a:t>
            </a:r>
            <a:r>
              <a:rPr kumimoji="0" lang="zh-TW" altLang="zh-TW" sz="2800" b="0" i="0" u="none" strike="noStrike" kern="0" cap="none" spc="0" normalizeH="0" baseline="0" noProof="0" dirty="0">
                <a:ln>
                  <a:noFill/>
                </a:ln>
                <a:solidFill>
                  <a:srgbClr val="000066"/>
                </a:solidFill>
                <a:effectLst/>
                <a:uLnTx/>
                <a:uFillTx/>
                <a:latin typeface="華康中圓體" panose="020F0509000000000000" pitchFamily="49" charset="-120"/>
                <a:ea typeface="華康中圓體" panose="020F0509000000000000" pitchFamily="49" charset="-120"/>
                <a:cs typeface="新細明體" panose="02020500000000000000" pitchFamily="18" charset="-120"/>
              </a:rPr>
              <a:t>神殿北面二個半圓形的「</a:t>
            </a:r>
            <a:r>
              <a:rPr kumimoji="0" lang="zh-TW" altLang="en-US" sz="2800" b="0" i="0" u="none" strike="noStrike" kern="0" cap="none" spc="0" normalizeH="0" baseline="0" noProof="0" dirty="0">
                <a:ln>
                  <a:noFill/>
                </a:ln>
                <a:solidFill>
                  <a:srgbClr val="000066"/>
                </a:solidFill>
                <a:effectLst/>
                <a:uLnTx/>
                <a:uFillTx/>
                <a:latin typeface="華康中圓體" panose="020F0509000000000000" pitchFamily="49" charset="-120"/>
                <a:ea typeface="華康中圓體" panose="020F0509000000000000" pitchFamily="49" charset="-120"/>
                <a:cs typeface="新細明體" panose="02020500000000000000" pitchFamily="18" charset="-120"/>
              </a:rPr>
              <a:t>柱</a:t>
            </a:r>
            <a:r>
              <a:rPr kumimoji="0" lang="zh-TW" altLang="zh-TW" sz="2800" b="0" i="0" u="none" strike="noStrike" kern="0" cap="none" spc="0" normalizeH="0" baseline="0" noProof="0" dirty="0">
                <a:ln>
                  <a:noFill/>
                </a:ln>
                <a:solidFill>
                  <a:srgbClr val="000066"/>
                </a:solidFill>
                <a:effectLst/>
                <a:uLnTx/>
                <a:uFillTx/>
                <a:latin typeface="華康中圓體" panose="020F0509000000000000" pitchFamily="49" charset="-120"/>
                <a:ea typeface="華康中圓體" panose="020F0509000000000000" pitchFamily="49" charset="-120"/>
                <a:cs typeface="新細明體" panose="02020500000000000000" pitchFamily="18" charset="-120"/>
              </a:rPr>
              <a:t>穴」</a:t>
            </a:r>
            <a:r>
              <a:rPr kumimoji="0" lang="zh-TW" altLang="en-US" sz="2800" b="0" i="0" u="none" strike="noStrike" kern="0" cap="none" spc="0" normalizeH="0" baseline="0" noProof="0" dirty="0">
                <a:ln>
                  <a:noFill/>
                </a:ln>
                <a:solidFill>
                  <a:srgbClr val="000066"/>
                </a:solidFill>
                <a:effectLst/>
                <a:uLnTx/>
                <a:uFillTx/>
                <a:latin typeface="華康中圓體" panose="020F0509000000000000" pitchFamily="49" charset="-120"/>
                <a:ea typeface="華康中圓體" panose="020F0509000000000000" pitchFamily="49" charset="-120"/>
                <a:cs typeface="新細明體" panose="02020500000000000000" pitchFamily="18" charset="-120"/>
              </a:rPr>
              <a:t>，</a:t>
            </a:r>
            <a:r>
              <a:rPr kumimoji="0" lang="zh-TW" altLang="zh-TW" sz="2800" b="0" i="0" u="none" strike="noStrike" kern="0" cap="none" spc="0" normalizeH="0" baseline="0" noProof="0" dirty="0">
                <a:ln>
                  <a:noFill/>
                </a:ln>
                <a:solidFill>
                  <a:srgbClr val="000066"/>
                </a:solidFill>
                <a:effectLst/>
                <a:uLnTx/>
                <a:uFillTx/>
                <a:latin typeface="華康中圓體" panose="020F0509000000000000" pitchFamily="49" charset="-120"/>
                <a:ea typeface="華康中圓體" panose="020F0509000000000000" pitchFamily="49" charset="-120"/>
                <a:cs typeface="新細明體" panose="02020500000000000000" pitchFamily="18" charset="-120"/>
              </a:rPr>
              <a:t>考古學家指出該低窪</a:t>
            </a:r>
            <a:r>
              <a:rPr kumimoji="0" lang="zh-TW" altLang="en-US" sz="2800" b="0" i="0" u="none" strike="noStrike" kern="0" cap="none" spc="0" normalizeH="0" baseline="0" noProof="0" dirty="0">
                <a:ln>
                  <a:noFill/>
                </a:ln>
                <a:solidFill>
                  <a:srgbClr val="000066"/>
                </a:solidFill>
                <a:effectLst/>
                <a:uLnTx/>
                <a:uFillTx/>
                <a:latin typeface="華康中圓體" panose="020F0509000000000000" pitchFamily="49" charset="-120"/>
                <a:ea typeface="華康中圓體" panose="020F0509000000000000" pitchFamily="49" charset="-120"/>
                <a:cs typeface="新細明體" panose="02020500000000000000" pitchFamily="18" charset="-120"/>
              </a:rPr>
              <a:t>柱</a:t>
            </a:r>
            <a:r>
              <a:rPr kumimoji="0" lang="zh-TW" altLang="zh-TW" sz="2800" b="0" i="0" u="none" strike="noStrike" kern="0" cap="none" spc="0" normalizeH="0" baseline="0" noProof="0" dirty="0">
                <a:ln>
                  <a:noFill/>
                </a:ln>
                <a:solidFill>
                  <a:srgbClr val="000066"/>
                </a:solidFill>
                <a:effectLst/>
                <a:uLnTx/>
                <a:uFillTx/>
                <a:latin typeface="華康中圓體" panose="020F0509000000000000" pitchFamily="49" charset="-120"/>
                <a:ea typeface="華康中圓體" panose="020F0509000000000000" pitchFamily="49" charset="-120"/>
                <a:cs typeface="新細明體" panose="02020500000000000000" pitchFamily="18" charset="-120"/>
              </a:rPr>
              <a:t>穴可能是女巫舉行儀式前沐浴之水池</a:t>
            </a:r>
            <a:r>
              <a:rPr kumimoji="0" lang="zh-TW" altLang="zh-TW" sz="2800" b="0" i="0" u="none" strike="noStrike" kern="1200" cap="none" spc="0" normalizeH="0" baseline="0" noProof="0" dirty="0">
                <a:ln>
                  <a:noFill/>
                </a:ln>
                <a:solidFill>
                  <a:srgbClr val="000066"/>
                </a:solidFill>
                <a:effectLst/>
                <a:uLnTx/>
                <a:uFillTx/>
                <a:latin typeface="華康細圓體" panose="020F0309000000000000" pitchFamily="49" charset="-120"/>
                <a:ea typeface="華康細圓體" panose="020F0309000000000000" pitchFamily="49" charset="-120"/>
                <a:cs typeface="+mn-cs"/>
              </a:rPr>
              <a:t>遺</a:t>
            </a:r>
            <a:r>
              <a:rPr kumimoji="0" lang="zh-TW" altLang="en-US" sz="2800" b="0" i="0" u="none" strike="noStrike" kern="0" cap="none" spc="0" normalizeH="0" baseline="0" noProof="0" dirty="0">
                <a:ln>
                  <a:noFill/>
                </a:ln>
                <a:solidFill>
                  <a:srgbClr val="000066"/>
                </a:solidFill>
                <a:effectLst/>
                <a:uLnTx/>
                <a:uFillTx/>
                <a:latin typeface="華康中圓體" panose="020F0509000000000000" pitchFamily="49" charset="-120"/>
                <a:ea typeface="華康中圓體" panose="020F0509000000000000" pitchFamily="49" charset="-120"/>
                <a:cs typeface="新細明體" panose="02020500000000000000" pitchFamily="18" charset="-120"/>
              </a:rPr>
              <a:t>跡</a:t>
            </a:r>
            <a:r>
              <a:rPr kumimoji="0" lang="zh-TW" altLang="zh-TW" sz="2800" b="0" i="0" u="none" strike="noStrike" kern="0" cap="none" spc="0" normalizeH="0" baseline="0" noProof="0" dirty="0">
                <a:ln>
                  <a:noFill/>
                </a:ln>
                <a:solidFill>
                  <a:srgbClr val="000066"/>
                </a:solidFill>
                <a:effectLst/>
                <a:uLnTx/>
                <a:uFillTx/>
                <a:latin typeface="華康中圓體" panose="020F0509000000000000" pitchFamily="49" charset="-120"/>
                <a:ea typeface="華康中圓體" panose="020F0509000000000000" pitchFamily="49" charset="-120"/>
                <a:cs typeface="新細明體" panose="02020500000000000000" pitchFamily="18" charset="-120"/>
              </a:rPr>
              <a:t>。</a:t>
            </a:r>
            <a:endParaRPr kumimoji="0" lang="zh-TW" altLang="en-US" sz="2800" b="0" i="0" u="none" strike="noStrike" kern="1200" cap="none" spc="0" normalizeH="0" baseline="0" noProof="0" dirty="0">
              <a:ln>
                <a:noFill/>
              </a:ln>
              <a:solidFill>
                <a:srgbClr val="000066"/>
              </a:solidFill>
              <a:effectLst/>
              <a:uLnTx/>
              <a:uFillTx/>
              <a:latin typeface="華康中圓體" panose="020F0509000000000000" pitchFamily="49" charset="-120"/>
              <a:ea typeface="華康中圓體" panose="020F0509000000000000" pitchFamily="49" charset="-120"/>
              <a:cs typeface="+mn-cs"/>
            </a:endParaRPr>
          </a:p>
        </p:txBody>
      </p:sp>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5062" y="702058"/>
            <a:ext cx="3509209" cy="5458772"/>
          </a:xfrm>
          <a:prstGeom prst="rect">
            <a:avLst/>
          </a:prstGeom>
          <a:ln w="12700">
            <a:solidFill>
              <a:schemeClr val="tx1"/>
            </a:solidFill>
          </a:ln>
        </p:spPr>
      </p:pic>
      <p:sp>
        <p:nvSpPr>
          <p:cNvPr id="9" name="矩形 8"/>
          <p:cNvSpPr/>
          <p:nvPr/>
        </p:nvSpPr>
        <p:spPr>
          <a:xfrm>
            <a:off x="1713738" y="6095243"/>
            <a:ext cx="3205895"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dirty="0">
                <a:ln>
                  <a:noFill/>
                </a:ln>
                <a:solidFill>
                  <a:srgbClr val="3333FF"/>
                </a:solidFill>
                <a:effectLst/>
                <a:uLnTx/>
                <a:uFillTx/>
                <a:latin typeface="華康標楷體" panose="03000509000000000000" pitchFamily="65" charset="-120"/>
                <a:ea typeface="華康標楷體" panose="03000509000000000000" pitchFamily="65" charset="-120"/>
                <a:cs typeface="+mn-cs"/>
              </a:rPr>
              <a:t>海底神殿溝渠遺跡</a:t>
            </a:r>
          </a:p>
        </p:txBody>
      </p:sp>
      <p:sp>
        <p:nvSpPr>
          <p:cNvPr id="10" name="矩形 9"/>
          <p:cNvSpPr/>
          <p:nvPr/>
        </p:nvSpPr>
        <p:spPr>
          <a:xfrm>
            <a:off x="5648285" y="6065923"/>
            <a:ext cx="3885745"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dirty="0">
                <a:ln>
                  <a:noFill/>
                </a:ln>
                <a:solidFill>
                  <a:srgbClr val="3333FF"/>
                </a:solidFill>
                <a:effectLst/>
                <a:uLnTx/>
                <a:uFillTx/>
                <a:latin typeface="華康標楷體" panose="03000509000000000000" pitchFamily="65" charset="-120"/>
                <a:ea typeface="華康標楷體" panose="03000509000000000000" pitchFamily="65" charset="-120"/>
                <a:cs typeface="+mn-cs"/>
              </a:rPr>
              <a:t>神殿柱穴沐浴水池遺跡</a:t>
            </a:r>
          </a:p>
        </p:txBody>
      </p:sp>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4997" y="702058"/>
            <a:ext cx="4563288" cy="5458772"/>
          </a:xfrm>
          <a:prstGeom prst="rect">
            <a:avLst/>
          </a:prstGeom>
          <a:ln w="12700">
            <a:solidFill>
              <a:schemeClr val="tx1"/>
            </a:solidFill>
          </a:ln>
        </p:spPr>
      </p:pic>
      <p:sp>
        <p:nvSpPr>
          <p:cNvPr id="6" name="文字方塊 5">
            <a:extLst>
              <a:ext uri="{FF2B5EF4-FFF2-40B4-BE49-F238E27FC236}">
                <a16:creationId xmlns:a16="http://schemas.microsoft.com/office/drawing/2014/main" id="{E7781DB5-0E1D-5C3D-28CD-BDC6DB5B82C6}"/>
              </a:ext>
            </a:extLst>
          </p:cNvPr>
          <p:cNvSpPr txBox="1"/>
          <p:nvPr/>
        </p:nvSpPr>
        <p:spPr>
          <a:xfrm>
            <a:off x="0" y="50839"/>
            <a:ext cx="12039600" cy="646331"/>
          </a:xfrm>
          <a:prstGeom prst="rect">
            <a:avLst/>
          </a:prstGeom>
          <a:noFill/>
        </p:spPr>
        <p:txBody>
          <a:bodyPr wrap="square">
            <a:spAutoFit/>
          </a:bodyPr>
          <a:lstStyle/>
          <a:p>
            <a:pPr algn="ctr"/>
            <a:r>
              <a:rPr lang="zh-TW" altLang="en-US" sz="3600" dirty="0">
                <a:solidFill>
                  <a:srgbClr val="A50021"/>
                </a:solidFill>
                <a:latin typeface="華康中特圓體" panose="020F0809000000000000" pitchFamily="49" charset="-120"/>
                <a:ea typeface="華康中特圓體" panose="020F0809000000000000" pitchFamily="49" charset="-120"/>
              </a:rPr>
              <a:t>海底神殿</a:t>
            </a:r>
            <a:r>
              <a:rPr kumimoji="0" lang="zh-TW" altLang="en-US" sz="3600" b="0" i="0" u="none" strike="noStrike" kern="1200" cap="none" spc="0" normalizeH="0" baseline="0" noProof="0" dirty="0">
                <a:ln>
                  <a:noFill/>
                </a:ln>
                <a:solidFill>
                  <a:srgbClr val="A50021"/>
                </a:solidFill>
                <a:effectLst/>
                <a:uLnTx/>
                <a:uFillTx/>
                <a:latin typeface="華康中特圓體" panose="020F0809000000000000" pitchFamily="49" charset="-120"/>
                <a:ea typeface="華康中特圓體" panose="020F0809000000000000" pitchFamily="49" charset="-120"/>
              </a:rPr>
              <a:t>溝渠與</a:t>
            </a:r>
            <a:r>
              <a:rPr lang="zh-TW" altLang="en-US" sz="3600" dirty="0">
                <a:solidFill>
                  <a:srgbClr val="A50021"/>
                </a:solidFill>
                <a:latin typeface="華康中特圓體" panose="020F0809000000000000" pitchFamily="49" charset="-120"/>
                <a:ea typeface="華康中特圓體" panose="020F0809000000000000" pitchFamily="49" charset="-120"/>
              </a:rPr>
              <a:t>柱穴沐浴水池遺跡</a:t>
            </a:r>
          </a:p>
        </p:txBody>
      </p:sp>
    </p:spTree>
    <p:extLst>
      <p:ext uri="{BB962C8B-B14F-4D97-AF65-F5344CB8AC3E}">
        <p14:creationId xmlns:p14="http://schemas.microsoft.com/office/powerpoint/2010/main" val="3330367302"/>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2801617" y="6199824"/>
            <a:ext cx="6161408" cy="541971"/>
          </a:xfrm>
        </p:spPr>
        <p:txBody>
          <a:bodyPr>
            <a:normAutofit/>
          </a:bodyPr>
          <a:lstStyle/>
          <a:p>
            <a:pPr algn="ctr"/>
            <a:r>
              <a:rPr lang="zh-TW" altLang="en-US" sz="2800" b="1" dirty="0">
                <a:solidFill>
                  <a:srgbClr val="3333FF"/>
                </a:solidFill>
                <a:latin typeface="華康標楷體" panose="03000509000000000000" pitchFamily="65" charset="-120"/>
                <a:ea typeface="華康標楷體" panose="03000509000000000000" pitchFamily="65" charset="-120"/>
                <a:cs typeface="華康標楷體" panose="03000509000000000000" pitchFamily="65" charset="-120"/>
              </a:rPr>
              <a:t>與那國島海底建構物透視圖</a:t>
            </a:r>
          </a:p>
        </p:txBody>
      </p:sp>
      <p:pic>
        <p:nvPicPr>
          <p:cNvPr id="2"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734" y="144780"/>
            <a:ext cx="10736532" cy="6128807"/>
          </a:xfrm>
          <a:prstGeom prst="rect">
            <a:avLst/>
          </a:prstGeom>
          <a:ln w="12700">
            <a:solidFill>
              <a:schemeClr val="tx1"/>
            </a:solidFill>
          </a:ln>
        </p:spPr>
      </p:pic>
    </p:spTree>
    <p:extLst>
      <p:ext uri="{BB962C8B-B14F-4D97-AF65-F5344CB8AC3E}">
        <p14:creationId xmlns:p14="http://schemas.microsoft.com/office/powerpoint/2010/main" val="78356915"/>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463416" y="1257124"/>
            <a:ext cx="4118036" cy="4217758"/>
          </a:xfrm>
          <a:prstGeom prst="rect">
            <a:avLst/>
          </a:prstGeom>
        </p:spPr>
        <p:txBody>
          <a:bodyPr wrap="square">
            <a:spAutoFit/>
          </a:bodyPr>
          <a:lstStyle/>
          <a:p>
            <a:pPr marL="0" marR="0" lvl="0" indent="0" algn="just" defTabSz="914400" rtl="0" eaLnBrk="1" fontAlgn="auto" latinLnBrk="0" hangingPunct="0">
              <a:lnSpc>
                <a:spcPts val="3600"/>
              </a:lnSpc>
              <a:spcBef>
                <a:spcPts val="0"/>
              </a:spcBef>
              <a:spcAft>
                <a:spcPts val="0"/>
              </a:spcAft>
              <a:buClrTx/>
              <a:buSzTx/>
              <a:buFontTx/>
              <a:buNone/>
              <a:tabLst/>
              <a:defRPr/>
            </a:pPr>
            <a:r>
              <a:rPr kumimoji="0" lang="zh-TW" altLang="zh-TW" sz="2800" b="0" i="0" u="none" strike="noStrike" kern="1200" cap="none" spc="0" normalizeH="0" baseline="0" noProof="0" dirty="0">
                <a:ln>
                  <a:noFill/>
                </a:ln>
                <a:solidFill>
                  <a:srgbClr val="000066"/>
                </a:solidFill>
                <a:effectLst/>
                <a:uLnTx/>
                <a:uFillTx/>
                <a:latin typeface="華康中圓體" panose="020F0509000000000000" pitchFamily="49" charset="-120"/>
                <a:ea typeface="華康中圓體" panose="020F0509000000000000" pitchFamily="49" charset="-120"/>
                <a:cs typeface="+mn-cs"/>
              </a:rPr>
              <a:t>與那國島東南海岸「立神岩」</a:t>
            </a:r>
            <a:r>
              <a:rPr kumimoji="0" lang="zh-TW" altLang="en-US" sz="2800" b="0" i="0" u="none" strike="noStrike" kern="1200" cap="none" spc="0" normalizeH="0" baseline="0" noProof="0" dirty="0">
                <a:ln>
                  <a:noFill/>
                </a:ln>
                <a:solidFill>
                  <a:srgbClr val="000066"/>
                </a:solidFill>
                <a:effectLst/>
                <a:uLnTx/>
                <a:uFillTx/>
                <a:latin typeface="華康中圓體" panose="020F0509000000000000" pitchFamily="49" charset="-120"/>
                <a:ea typeface="華康中圓體" panose="020F0509000000000000" pitchFamily="49" charset="-120"/>
                <a:cs typeface="+mn-cs"/>
              </a:rPr>
              <a:t>，</a:t>
            </a:r>
            <a:r>
              <a:rPr kumimoji="0" lang="zh-TW" altLang="zh-TW" sz="2800" b="0" i="0" u="none" strike="noStrike" kern="1200" cap="none" spc="0" normalizeH="0" baseline="0" noProof="0" dirty="0">
                <a:ln>
                  <a:noFill/>
                </a:ln>
                <a:solidFill>
                  <a:srgbClr val="000066"/>
                </a:solidFill>
                <a:effectLst/>
                <a:uLnTx/>
                <a:uFillTx/>
                <a:latin typeface="華康中圓體" panose="020F0509000000000000" pitchFamily="49" charset="-120"/>
                <a:ea typeface="華康中圓體" panose="020F0509000000000000" pitchFamily="49" charset="-120"/>
                <a:cs typeface="+mn-cs"/>
              </a:rPr>
              <a:t>自古以來即是島上居民的祟拜對象。於立神岩正下方</a:t>
            </a:r>
            <a:r>
              <a:rPr kumimoji="0" lang="zh-TW" altLang="en-US" sz="2800" b="0" i="0" u="none" strike="noStrike" kern="1200" cap="none" spc="0" normalizeH="0" baseline="0" noProof="0" dirty="0">
                <a:ln>
                  <a:noFill/>
                </a:ln>
                <a:solidFill>
                  <a:srgbClr val="000066"/>
                </a:solidFill>
                <a:effectLst/>
                <a:uLnTx/>
                <a:uFillTx/>
                <a:latin typeface="華康中圓體" panose="020F0509000000000000" pitchFamily="49" charset="-120"/>
                <a:ea typeface="華康中圓體" panose="020F0509000000000000" pitchFamily="49" charset="-120"/>
                <a:cs typeface="+mn-cs"/>
              </a:rPr>
              <a:t>，另外</a:t>
            </a:r>
            <a:r>
              <a:rPr kumimoji="0" lang="zh-TW" altLang="zh-TW" sz="2800" b="0" i="0" u="none" strike="noStrike" kern="1200" cap="none" spc="0" normalizeH="0" baseline="0" noProof="0" dirty="0">
                <a:ln>
                  <a:noFill/>
                </a:ln>
                <a:solidFill>
                  <a:srgbClr val="000066"/>
                </a:solidFill>
                <a:effectLst/>
                <a:uLnTx/>
                <a:uFillTx/>
                <a:latin typeface="華康中圓體" panose="020F0509000000000000" pitchFamily="49" charset="-120"/>
                <a:ea typeface="華康中圓體" panose="020F0509000000000000" pitchFamily="49" charset="-120"/>
                <a:cs typeface="+mn-cs"/>
              </a:rPr>
              <a:t>發現</a:t>
            </a:r>
            <a:r>
              <a:rPr kumimoji="0" lang="zh-TW" altLang="en-US" sz="2800" b="0" i="0" u="none" strike="noStrike" kern="1200" cap="none" spc="0" normalizeH="0" baseline="0" noProof="0" dirty="0">
                <a:ln>
                  <a:noFill/>
                </a:ln>
                <a:solidFill>
                  <a:srgbClr val="000066"/>
                </a:solidFill>
                <a:effectLst/>
                <a:uLnTx/>
                <a:uFillTx/>
                <a:latin typeface="華康中圓體" panose="020F0509000000000000" pitchFamily="49" charset="-120"/>
                <a:ea typeface="華康中圓體" panose="020F0509000000000000" pitchFamily="49" charset="-120"/>
                <a:cs typeface="+mn-cs"/>
              </a:rPr>
              <a:t>了</a:t>
            </a:r>
            <a:r>
              <a:rPr kumimoji="0" lang="zh-TW" altLang="zh-TW" sz="2800" b="0" i="0" u="none" strike="noStrike" kern="1200" cap="none" spc="0" normalizeH="0" baseline="0" noProof="0" dirty="0">
                <a:ln>
                  <a:noFill/>
                </a:ln>
                <a:solidFill>
                  <a:srgbClr val="000066"/>
                </a:solidFill>
                <a:effectLst/>
                <a:uLnTx/>
                <a:uFillTx/>
                <a:latin typeface="華康中圓體" panose="020F0509000000000000" pitchFamily="49" charset="-120"/>
                <a:ea typeface="華康中圓體" panose="020F0509000000000000" pitchFamily="49" charset="-120"/>
                <a:cs typeface="+mn-cs"/>
              </a:rPr>
              <a:t>高達數公尺的人頭雕像</a:t>
            </a:r>
            <a:r>
              <a:rPr kumimoji="0" lang="zh-TW" altLang="en-US" sz="2800" b="0" i="0" u="none" strike="noStrike" kern="1200" cap="none" spc="0" normalizeH="0" baseline="0" noProof="0" dirty="0">
                <a:ln>
                  <a:noFill/>
                </a:ln>
                <a:solidFill>
                  <a:srgbClr val="000066"/>
                </a:solidFill>
                <a:effectLst/>
                <a:uLnTx/>
                <a:uFillTx/>
                <a:latin typeface="華康中圓體" panose="020F0509000000000000" pitchFamily="49" charset="-120"/>
                <a:ea typeface="華康中圓體" panose="020F0509000000000000" pitchFamily="49" charset="-120"/>
                <a:cs typeface="+mn-cs"/>
              </a:rPr>
              <a:t>，</a:t>
            </a:r>
            <a:r>
              <a:rPr kumimoji="0" lang="zh-TW" altLang="zh-TW" sz="2800" b="0" i="0" u="none" strike="noStrike" kern="1200" cap="none" spc="0" normalizeH="0" baseline="0" noProof="0" dirty="0">
                <a:ln>
                  <a:noFill/>
                </a:ln>
                <a:solidFill>
                  <a:srgbClr val="000066"/>
                </a:solidFill>
                <a:effectLst/>
                <a:uLnTx/>
                <a:uFillTx/>
                <a:latin typeface="華康中圓體" panose="020F0509000000000000" pitchFamily="49" charset="-120"/>
                <a:ea typeface="華康中圓體" panose="020F0509000000000000" pitchFamily="49" charset="-120"/>
                <a:cs typeface="+mn-cs"/>
              </a:rPr>
              <a:t>以及明顯有人工雕琢的砌石痕</a:t>
            </a:r>
            <a:r>
              <a:rPr kumimoji="0" lang="zh-TW" altLang="en-US" sz="2800" b="0" i="0" u="none" strike="noStrike" kern="1200" cap="none" spc="0" normalizeH="0" baseline="0" noProof="0" dirty="0">
                <a:ln>
                  <a:noFill/>
                </a:ln>
                <a:solidFill>
                  <a:srgbClr val="000066"/>
                </a:solidFill>
                <a:effectLst/>
                <a:uLnTx/>
                <a:uFillTx/>
                <a:latin typeface="華康中圓體" panose="020F0509000000000000" pitchFamily="49" charset="-120"/>
                <a:ea typeface="華康中圓體" panose="020F0509000000000000" pitchFamily="49" charset="-120"/>
                <a:cs typeface="+mn-cs"/>
              </a:rPr>
              <a:t>跡。木村政昭教授確</a:t>
            </a:r>
            <a:r>
              <a:rPr kumimoji="0" lang="zh-TW" altLang="en-US" sz="2800" b="0" i="0" u="none" strike="noStrike" kern="1200" cap="none" spc="0" normalizeH="0" baseline="0" noProof="0" dirty="0">
                <a:ln>
                  <a:noFill/>
                </a:ln>
                <a:solidFill>
                  <a:srgbClr val="000066"/>
                </a:solidFill>
                <a:effectLst/>
                <a:uLnTx/>
                <a:uFillTx/>
                <a:latin typeface="華康細圓體" panose="020F0309000000000000" pitchFamily="49" charset="-120"/>
                <a:ea typeface="華康細圓體" panose="020F0309000000000000" pitchFamily="49" charset="-120"/>
                <a:cs typeface="+mn-cs"/>
              </a:rPr>
              <a:t>實</a:t>
            </a:r>
            <a:r>
              <a:rPr kumimoji="0" lang="zh-TW" altLang="en-US" sz="2800" b="0" i="0" u="none" strike="noStrike" kern="1200" cap="none" spc="0" normalizeH="0" baseline="0" noProof="0" dirty="0">
                <a:ln>
                  <a:noFill/>
                </a:ln>
                <a:solidFill>
                  <a:srgbClr val="000066"/>
                </a:solidFill>
                <a:effectLst/>
                <a:uLnTx/>
                <a:uFillTx/>
                <a:latin typeface="華康中圓體" panose="020F0509000000000000" pitchFamily="49" charset="-120"/>
                <a:ea typeface="華康中圓體" panose="020F0509000000000000" pitchFamily="49" charset="-120"/>
                <a:cs typeface="+mn-cs"/>
              </a:rPr>
              <a:t>是人類古文明留下的</a:t>
            </a:r>
            <a:r>
              <a:rPr kumimoji="0" lang="zh-TW" altLang="zh-TW" sz="2800" b="0" i="0" u="none" strike="noStrike" kern="1200" cap="none" spc="0" normalizeH="0" baseline="0" noProof="0" dirty="0">
                <a:ln>
                  <a:noFill/>
                </a:ln>
                <a:solidFill>
                  <a:srgbClr val="000066"/>
                </a:solidFill>
                <a:effectLst/>
                <a:uLnTx/>
                <a:uFillTx/>
                <a:latin typeface="華康細圓體" panose="020F0309000000000000" pitchFamily="49" charset="-120"/>
                <a:ea typeface="華康細圓體" panose="020F0309000000000000" pitchFamily="49" charset="-120"/>
                <a:cs typeface="+mn-cs"/>
              </a:rPr>
              <a:t>遺</a:t>
            </a:r>
            <a:r>
              <a:rPr kumimoji="0" lang="zh-TW" altLang="en-US" sz="2800" b="0" i="0" u="none" strike="noStrike" kern="1200" cap="none" spc="0" normalizeH="0" baseline="0" noProof="0" dirty="0">
                <a:ln>
                  <a:noFill/>
                </a:ln>
                <a:solidFill>
                  <a:srgbClr val="000066"/>
                </a:solidFill>
                <a:effectLst/>
                <a:uLnTx/>
                <a:uFillTx/>
                <a:latin typeface="華康中圓體" panose="020F0509000000000000" pitchFamily="49" charset="-120"/>
                <a:ea typeface="華康中圓體" panose="020F0509000000000000" pitchFamily="49" charset="-120"/>
                <a:cs typeface="+mn-cs"/>
              </a:rPr>
              <a:t>址。</a:t>
            </a:r>
            <a:endParaRPr kumimoji="0" lang="en-US" altLang="zh-TW" sz="2800" b="0" i="0" u="none" strike="noStrike" kern="1200" cap="none" spc="0" normalizeH="0" baseline="0" noProof="0" dirty="0">
              <a:ln>
                <a:noFill/>
              </a:ln>
              <a:solidFill>
                <a:srgbClr val="000066"/>
              </a:solidFill>
              <a:effectLst/>
              <a:uLnTx/>
              <a:uFillTx/>
              <a:latin typeface="華康中圓體" panose="020F0509000000000000" pitchFamily="49" charset="-120"/>
              <a:ea typeface="華康中圓體" panose="020F0509000000000000" pitchFamily="49" charset="-120"/>
              <a:cs typeface="+mn-cs"/>
            </a:endParaRPr>
          </a:p>
        </p:txBody>
      </p:sp>
      <p:pic>
        <p:nvPicPr>
          <p:cNvPr id="3" name="圖片 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610550" y="227911"/>
            <a:ext cx="4118036" cy="5959529"/>
          </a:xfrm>
          <a:prstGeom prst="rect">
            <a:avLst/>
          </a:prstGeom>
        </p:spPr>
      </p:pic>
      <p:sp>
        <p:nvSpPr>
          <p:cNvPr id="4" name="矩形 3"/>
          <p:cNvSpPr/>
          <p:nvPr/>
        </p:nvSpPr>
        <p:spPr>
          <a:xfrm>
            <a:off x="1358024" y="6106869"/>
            <a:ext cx="4370562"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zh-TW" sz="2800" b="1" i="0" u="none" strike="noStrike" kern="1200" cap="none" spc="0" normalizeH="0" baseline="0" noProof="0" dirty="0">
                <a:ln>
                  <a:noFill/>
                </a:ln>
                <a:solidFill>
                  <a:srgbClr val="322ED2"/>
                </a:solidFill>
                <a:effectLst/>
                <a:uLnTx/>
                <a:uFillTx/>
                <a:latin typeface="華康標楷體" panose="03000509000000000000" pitchFamily="65" charset="-120"/>
                <a:ea typeface="華康標楷體" panose="03000509000000000000" pitchFamily="65" charset="-120"/>
                <a:cs typeface="+mn-cs"/>
              </a:rPr>
              <a:t>立神岩海底人頭雕像</a:t>
            </a:r>
            <a:endParaRPr kumimoji="0" lang="zh-TW" altLang="en-US" sz="2800" b="1" i="0" u="none" strike="noStrike" kern="1200" cap="none" spc="0" normalizeH="0" baseline="0" noProof="0" dirty="0">
              <a:ln>
                <a:noFill/>
              </a:ln>
              <a:solidFill>
                <a:srgbClr val="322ED2"/>
              </a:solidFill>
              <a:effectLst/>
              <a:uLnTx/>
              <a:uFillTx/>
              <a:latin typeface="華康標楷體" panose="03000509000000000000" pitchFamily="65" charset="-120"/>
              <a:ea typeface="華康標楷體" panose="03000509000000000000" pitchFamily="65" charset="-120"/>
              <a:cs typeface="+mn-cs"/>
            </a:endParaRPr>
          </a:p>
        </p:txBody>
      </p:sp>
      <p:sp>
        <p:nvSpPr>
          <p:cNvPr id="5" name="矩形 4"/>
          <p:cNvSpPr/>
          <p:nvPr/>
        </p:nvSpPr>
        <p:spPr>
          <a:xfrm>
            <a:off x="5718851" y="419352"/>
            <a:ext cx="6186309"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zh-TW" sz="3600" b="0" i="0" u="none" strike="noStrike" kern="1200" cap="none" spc="0" normalizeH="0" baseline="0" noProof="0" dirty="0">
                <a:ln>
                  <a:noFill/>
                </a:ln>
                <a:solidFill>
                  <a:srgbClr val="A50021"/>
                </a:solidFill>
                <a:effectLst/>
                <a:uLnTx/>
                <a:uFillTx/>
                <a:latin typeface="華康中特圓體" panose="020F0809000000000000" pitchFamily="49" charset="-120"/>
                <a:ea typeface="華康中特圓體" panose="020F0809000000000000" pitchFamily="49" charset="-120"/>
                <a:cs typeface="+mn-cs"/>
              </a:rPr>
              <a:t>與那國島立神岩海底人頭雕像</a:t>
            </a:r>
            <a:endParaRPr kumimoji="0" lang="zh-TW" altLang="en-US" sz="3600" b="0" i="0" u="none" strike="noStrike" kern="1200" cap="none" spc="0" normalizeH="0" baseline="0" noProof="0" dirty="0">
              <a:ln>
                <a:noFill/>
              </a:ln>
              <a:solidFill>
                <a:srgbClr val="A50021"/>
              </a:solidFill>
              <a:effectLst/>
              <a:uLnTx/>
              <a:uFillTx/>
              <a:latin typeface="華康中特圓體" panose="020F0809000000000000" pitchFamily="49" charset="-120"/>
              <a:ea typeface="華康中特圓體" panose="020F0809000000000000" pitchFamily="49" charset="-120"/>
              <a:cs typeface="+mn-cs"/>
            </a:endParaRPr>
          </a:p>
        </p:txBody>
      </p:sp>
    </p:spTree>
    <p:extLst>
      <p:ext uri="{BB962C8B-B14F-4D97-AF65-F5344CB8AC3E}">
        <p14:creationId xmlns:p14="http://schemas.microsoft.com/office/powerpoint/2010/main" val="1978661068"/>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903543" y="5990495"/>
            <a:ext cx="4959788" cy="523220"/>
          </a:xfrm>
          <a:prstGeom prst="rect">
            <a:avLst/>
          </a:prstGeom>
        </p:spPr>
        <p:txBody>
          <a:bodyPr wrap="square">
            <a:spAutoFit/>
          </a:bodyPr>
          <a:lstStyle/>
          <a:p>
            <a:pPr algn="r"/>
            <a:r>
              <a:rPr lang="zh-TW" altLang="zh-TW" sz="2800" b="1" kern="0" dirty="0">
                <a:solidFill>
                  <a:srgbClr val="322ED2"/>
                </a:solidFill>
                <a:latin typeface="華康標楷體" panose="03000509000000000000" pitchFamily="65" charset="-120"/>
                <a:ea typeface="華康標楷體" panose="03000509000000000000" pitchFamily="65" charset="-120"/>
                <a:cs typeface="新細明體" panose="02020500000000000000" pitchFamily="18" charset="-120"/>
              </a:rPr>
              <a:t>石垣島</a:t>
            </a:r>
            <a:r>
              <a:rPr lang="zh-TW" altLang="en-US" sz="2800" b="1" kern="0" dirty="0">
                <a:solidFill>
                  <a:srgbClr val="322ED2"/>
                </a:solidFill>
                <a:latin typeface="華康標楷體" panose="03000509000000000000" pitchFamily="65" charset="-120"/>
                <a:ea typeface="華康標楷體" panose="03000509000000000000" pitchFamily="65" charset="-120"/>
                <a:cs typeface="新細明體" panose="02020500000000000000" pitchFamily="18" charset="-120"/>
              </a:rPr>
              <a:t>水下建構物</a:t>
            </a:r>
            <a:r>
              <a:rPr lang="zh-TW" altLang="zh-TW" sz="2800" b="1" kern="0" dirty="0">
                <a:solidFill>
                  <a:srgbClr val="322ED2"/>
                </a:solidFill>
                <a:latin typeface="華康標楷體" panose="03000509000000000000" pitchFamily="65" charset="-120"/>
                <a:ea typeface="華康標楷體" panose="03000509000000000000" pitchFamily="65" charset="-120"/>
                <a:cs typeface="新細明體" panose="02020500000000000000" pitchFamily="18" charset="-120"/>
              </a:rPr>
              <a:t>遺跡</a:t>
            </a:r>
            <a:endParaRPr lang="zh-TW" altLang="en-US" sz="2800" b="1" dirty="0">
              <a:solidFill>
                <a:srgbClr val="322ED2"/>
              </a:solidFill>
              <a:latin typeface="華康標楷體" panose="03000509000000000000" pitchFamily="65" charset="-120"/>
              <a:ea typeface="華康標楷體" panose="03000509000000000000" pitchFamily="65" charset="-120"/>
            </a:endParaRPr>
          </a:p>
        </p:txBody>
      </p:sp>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5848" y="236208"/>
            <a:ext cx="11146713" cy="5842778"/>
          </a:xfrm>
          <a:prstGeom prst="rect">
            <a:avLst/>
          </a:prstGeom>
          <a:ln w="12700">
            <a:solidFill>
              <a:schemeClr val="tx1"/>
            </a:solidFill>
          </a:ln>
        </p:spPr>
      </p:pic>
    </p:spTree>
    <p:extLst>
      <p:ext uri="{BB962C8B-B14F-4D97-AF65-F5344CB8AC3E}">
        <p14:creationId xmlns:p14="http://schemas.microsoft.com/office/powerpoint/2010/main" val="2920333258"/>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688451" y="765291"/>
            <a:ext cx="4425142" cy="5141087"/>
          </a:xfrm>
          <a:prstGeom prst="rect">
            <a:avLst/>
          </a:prstGeom>
        </p:spPr>
        <p:txBody>
          <a:bodyPr wrap="square">
            <a:spAutoFit/>
          </a:bodyPr>
          <a:lstStyle/>
          <a:p>
            <a:pPr marL="0" marR="0" lvl="0" indent="0" algn="just" defTabSz="914400" rtl="0" eaLnBrk="1" fontAlgn="auto" latinLnBrk="0" hangingPunct="0">
              <a:lnSpc>
                <a:spcPts val="3600"/>
              </a:lnSpc>
              <a:spcBef>
                <a:spcPts val="0"/>
              </a:spcBef>
              <a:spcAft>
                <a:spcPts val="0"/>
              </a:spcAft>
              <a:buClrTx/>
              <a:buSzTx/>
              <a:buFontTx/>
              <a:buNone/>
              <a:tabLst/>
              <a:defRPr/>
            </a:pPr>
            <a:r>
              <a:rPr kumimoji="0" lang="en-US" altLang="zh-TW" sz="2800" b="0" i="0" u="none" strike="noStrike" kern="0" cap="none" spc="0" normalizeH="0" baseline="0" noProof="0" dirty="0">
                <a:ln>
                  <a:noFill/>
                </a:ln>
                <a:solidFill>
                  <a:srgbClr val="000066"/>
                </a:solidFill>
                <a:effectLst/>
                <a:uLnTx/>
                <a:uFillTx/>
                <a:latin typeface="華康中圓體" panose="020F0509000000000000" pitchFamily="49" charset="-120"/>
                <a:ea typeface="華康中圓體" panose="020F0509000000000000" pitchFamily="49" charset="-120"/>
                <a:cs typeface="+mn-cs"/>
              </a:rPr>
              <a:t>2011</a:t>
            </a:r>
            <a:r>
              <a:rPr kumimoji="0" lang="zh-TW" altLang="en-US" sz="2800" b="0" i="0" u="none" strike="noStrike" kern="0" cap="none" spc="0" normalizeH="0" baseline="0" noProof="0" dirty="0">
                <a:ln>
                  <a:noFill/>
                </a:ln>
                <a:solidFill>
                  <a:srgbClr val="000066"/>
                </a:solidFill>
                <a:effectLst/>
                <a:uLnTx/>
                <a:uFillTx/>
                <a:latin typeface="華康中圓體" panose="020F0509000000000000" pitchFamily="49" charset="-120"/>
                <a:ea typeface="華康中圓體" panose="020F0509000000000000" pitchFamily="49" charset="-120"/>
                <a:cs typeface="Tahoma" panose="020B0604030504040204" pitchFamily="34" charset="0"/>
              </a:rPr>
              <a:t>年</a:t>
            </a:r>
            <a:r>
              <a:rPr kumimoji="0" lang="zh-TW" altLang="zh-TW" sz="2800" b="0" i="0" u="none" strike="noStrike" kern="0" cap="none" spc="0" normalizeH="0" baseline="0" noProof="0" dirty="0">
                <a:ln>
                  <a:noFill/>
                </a:ln>
                <a:solidFill>
                  <a:srgbClr val="000066"/>
                </a:solidFill>
                <a:effectLst/>
                <a:uLnTx/>
                <a:uFillTx/>
                <a:latin typeface="華康中圓體" panose="020F0509000000000000" pitchFamily="49" charset="-120"/>
                <a:ea typeface="華康中圓體" panose="020F0509000000000000" pitchFamily="49" charset="-120"/>
                <a:cs typeface="Tahoma" panose="020B0604030504040204" pitchFamily="34" charset="0"/>
              </a:rPr>
              <a:t>在與那國</a:t>
            </a:r>
            <a:r>
              <a:rPr kumimoji="0" lang="zh-TW" altLang="en-US" sz="2800" b="0" i="0" u="none" strike="noStrike" kern="0" cap="none" spc="0" normalizeH="0" baseline="0" noProof="0" dirty="0">
                <a:ln>
                  <a:noFill/>
                </a:ln>
                <a:solidFill>
                  <a:srgbClr val="000066"/>
                </a:solidFill>
                <a:effectLst/>
                <a:uLnTx/>
                <a:uFillTx/>
                <a:latin typeface="華康中圓體" panose="020F0509000000000000" pitchFamily="49" charset="-120"/>
                <a:ea typeface="華康中圓體" panose="020F0509000000000000" pitchFamily="49" charset="-120"/>
                <a:cs typeface="Tahoma" panose="020B0604030504040204" pitchFamily="34" charset="0"/>
              </a:rPr>
              <a:t>島</a:t>
            </a:r>
            <a:r>
              <a:rPr kumimoji="0" lang="zh-TW" altLang="zh-TW" sz="2800" b="0" i="0" u="none" strike="noStrike" kern="0" cap="none" spc="0" normalizeH="0" baseline="0" noProof="0" dirty="0">
                <a:ln>
                  <a:noFill/>
                </a:ln>
                <a:solidFill>
                  <a:srgbClr val="000066"/>
                </a:solidFill>
                <a:effectLst/>
                <a:uLnTx/>
                <a:uFillTx/>
                <a:latin typeface="華康中圓體" panose="020F0509000000000000" pitchFamily="49" charset="-120"/>
                <a:ea typeface="華康中圓體" panose="020F0509000000000000" pitchFamily="49" charset="-120"/>
                <a:cs typeface="Tahoma" panose="020B0604030504040204" pitchFamily="34" charset="0"/>
              </a:rPr>
              <a:t>最西端的西崎海</a:t>
            </a:r>
            <a:r>
              <a:rPr kumimoji="0" lang="zh-TW" altLang="en-US" sz="2800" b="0" i="0" u="none" strike="noStrike" kern="0" cap="none" spc="0" normalizeH="0" baseline="0" noProof="0" dirty="0">
                <a:ln>
                  <a:noFill/>
                </a:ln>
                <a:solidFill>
                  <a:srgbClr val="000066"/>
                </a:solidFill>
                <a:effectLst/>
                <a:uLnTx/>
                <a:uFillTx/>
                <a:latin typeface="華康中圓體" panose="020F0509000000000000" pitchFamily="49" charset="-120"/>
                <a:ea typeface="華康中圓體" panose="020F0509000000000000" pitchFamily="49" charset="-120"/>
                <a:cs typeface="Tahoma" panose="020B0604030504040204" pitchFamily="34" charset="0"/>
              </a:rPr>
              <a:t>底潛水人員</a:t>
            </a:r>
            <a:r>
              <a:rPr kumimoji="0" lang="zh-TW" altLang="zh-TW" sz="2800" b="0" i="0" u="none" strike="noStrike" kern="0" cap="none" spc="0" normalizeH="0" baseline="0" noProof="0" dirty="0">
                <a:ln>
                  <a:noFill/>
                </a:ln>
                <a:solidFill>
                  <a:srgbClr val="000066"/>
                </a:solidFill>
                <a:effectLst/>
                <a:uLnTx/>
                <a:uFillTx/>
                <a:latin typeface="華康中圓體" panose="020F0509000000000000" pitchFamily="49" charset="-120"/>
                <a:ea typeface="華康中圓體" panose="020F0509000000000000" pitchFamily="49" charset="-120"/>
                <a:cs typeface="Tahoma" panose="020B0604030504040204" pitchFamily="34" charset="0"/>
              </a:rPr>
              <a:t>發現以岩石堆砌的金字塔</a:t>
            </a:r>
            <a:r>
              <a:rPr kumimoji="0" lang="zh-TW" altLang="en-US" sz="2800" b="0" i="0" u="none" strike="noStrike" kern="0" cap="none" spc="0" normalizeH="0" baseline="0" noProof="0" dirty="0">
                <a:ln>
                  <a:noFill/>
                </a:ln>
                <a:solidFill>
                  <a:srgbClr val="000066"/>
                </a:solidFill>
                <a:effectLst/>
                <a:uLnTx/>
                <a:uFillTx/>
                <a:latin typeface="華康中圓體" panose="020F0509000000000000" pitchFamily="49" charset="-120"/>
                <a:ea typeface="華康中圓體" panose="020F0509000000000000" pitchFamily="49" charset="-120"/>
                <a:cs typeface="Tahoma" panose="020B0604030504040204" pitchFamily="34" charset="0"/>
              </a:rPr>
              <a:t>。</a:t>
            </a:r>
            <a:r>
              <a:rPr kumimoji="0" lang="zh-TW" altLang="zh-TW" sz="2800" b="0" i="0" u="none" strike="noStrike" kern="1200" cap="none" spc="0" normalizeH="0" baseline="0" noProof="0" dirty="0">
                <a:ln>
                  <a:noFill/>
                </a:ln>
                <a:solidFill>
                  <a:srgbClr val="000066"/>
                </a:solidFill>
                <a:effectLst/>
                <a:uLnTx/>
                <a:uFillTx/>
                <a:latin typeface="華康中圓體" panose="020F0509000000000000" pitchFamily="49" charset="-120"/>
                <a:ea typeface="華康中圓體" panose="020F0509000000000000" pitchFamily="49" charset="-120"/>
                <a:cs typeface="+mn-cs"/>
              </a:rPr>
              <a:t>城門的上方還有清晰可辨的紋樣</a:t>
            </a:r>
            <a:r>
              <a:rPr kumimoji="0" lang="zh-TW" altLang="en-US" sz="2800" b="0" i="0" u="none" strike="noStrike" kern="1200" cap="none" spc="0" normalizeH="0" baseline="0" noProof="0" dirty="0">
                <a:ln>
                  <a:noFill/>
                </a:ln>
                <a:solidFill>
                  <a:srgbClr val="000066"/>
                </a:solidFill>
                <a:effectLst/>
                <a:uLnTx/>
                <a:uFillTx/>
                <a:latin typeface="華康中圓體" panose="020F0509000000000000" pitchFamily="49" charset="-120"/>
                <a:ea typeface="華康中圓體" panose="020F0509000000000000" pitchFamily="49" charset="-120"/>
                <a:cs typeface="+mn-cs"/>
              </a:rPr>
              <a:t>文字，</a:t>
            </a:r>
            <a:r>
              <a:rPr kumimoji="0" lang="zh-TW" altLang="zh-TW" sz="2800" b="0" i="0" u="none" strike="noStrike" kern="1200" cap="none" spc="0" normalizeH="0" baseline="0" noProof="0" dirty="0">
                <a:ln>
                  <a:noFill/>
                </a:ln>
                <a:solidFill>
                  <a:srgbClr val="000066"/>
                </a:solidFill>
                <a:effectLst/>
                <a:uLnTx/>
                <a:uFillTx/>
                <a:latin typeface="華康中圓體" panose="020F0509000000000000" pitchFamily="49" charset="-120"/>
                <a:ea typeface="華康中圓體" panose="020F0509000000000000" pitchFamily="49" charset="-120"/>
                <a:cs typeface="+mn-cs"/>
              </a:rPr>
              <a:t>猶如圖繪</a:t>
            </a:r>
            <a:r>
              <a:rPr kumimoji="0" lang="zh-TW" altLang="en-US" sz="2800" b="0" i="0" u="none" strike="noStrike" kern="1200" cap="none" spc="0" normalizeH="0" baseline="0" noProof="0" dirty="0">
                <a:ln>
                  <a:noFill/>
                </a:ln>
                <a:solidFill>
                  <a:srgbClr val="000066"/>
                </a:solidFill>
                <a:effectLst/>
                <a:uLnTx/>
                <a:uFillTx/>
                <a:latin typeface="華康中圓體" panose="020F0509000000000000" pitchFamily="49" charset="-120"/>
                <a:ea typeface="華康中圓體" panose="020F0509000000000000" pitchFamily="49" charset="-120"/>
                <a:cs typeface="+mn-cs"/>
              </a:rPr>
              <a:t>，</a:t>
            </a:r>
            <a:r>
              <a:rPr kumimoji="0" lang="zh-TW" altLang="zh-TW" sz="2800" b="0" i="0" u="none" strike="noStrike" kern="1200" cap="none" spc="0" normalizeH="0" baseline="0" noProof="0" dirty="0">
                <a:ln>
                  <a:noFill/>
                </a:ln>
                <a:solidFill>
                  <a:srgbClr val="000066"/>
                </a:solidFill>
                <a:effectLst/>
                <a:uLnTx/>
                <a:uFillTx/>
                <a:latin typeface="華康中圓體" panose="020F0509000000000000" pitchFamily="49" charset="-120"/>
                <a:ea typeface="華康中圓體" panose="020F0509000000000000" pitchFamily="49" charset="-120"/>
                <a:cs typeface="+mn-cs"/>
              </a:rPr>
              <a:t>也像是象形文字。</a:t>
            </a:r>
            <a:r>
              <a:rPr kumimoji="0" lang="zh-TW" altLang="en-US" sz="2800" b="0" i="0" u="none" strike="noStrike" kern="0" cap="none" spc="0" normalizeH="0" baseline="0" noProof="0" dirty="0">
                <a:ln>
                  <a:noFill/>
                </a:ln>
                <a:solidFill>
                  <a:srgbClr val="000066"/>
                </a:solidFill>
                <a:effectLst/>
                <a:uLnTx/>
                <a:uFillTx/>
                <a:latin typeface="華康中圓體" panose="020F0509000000000000" pitchFamily="49" charset="-120"/>
                <a:ea typeface="華康中圓體" panose="020F0509000000000000" pitchFamily="49" charset="-120"/>
                <a:cs typeface="Tahoma" panose="020B0604030504040204" pitchFamily="34" charset="0"/>
              </a:rPr>
              <a:t>附近還有幾座小的階梯狀袖珍金字塔，寬約十米、高二米。</a:t>
            </a:r>
            <a:r>
              <a:rPr kumimoji="0" lang="zh-TW" altLang="zh-TW" sz="2800" b="0" i="0" u="none" strike="noStrike" kern="1200" cap="none" spc="0" normalizeH="0" baseline="0" noProof="0" dirty="0">
                <a:ln>
                  <a:noFill/>
                </a:ln>
                <a:solidFill>
                  <a:srgbClr val="000066"/>
                </a:solidFill>
                <a:effectLst/>
                <a:uLnTx/>
                <a:uFillTx/>
                <a:latin typeface="華康中圓體" panose="020F0509000000000000" pitchFamily="49" charset="-120"/>
                <a:ea typeface="華康中圓體" panose="020F0509000000000000" pitchFamily="49" charset="-120"/>
                <a:cs typeface="+mn-cs"/>
              </a:rPr>
              <a:t>在西崎金字塔附近已發現</a:t>
            </a:r>
            <a:r>
              <a:rPr kumimoji="0" lang="zh-TW" altLang="en-US" sz="2800" b="0" i="0" u="none" strike="noStrike" kern="1200" cap="none" spc="0" normalizeH="0" baseline="0" noProof="0" dirty="0">
                <a:ln>
                  <a:noFill/>
                </a:ln>
                <a:solidFill>
                  <a:srgbClr val="000066"/>
                </a:solidFill>
                <a:effectLst/>
                <a:uLnTx/>
                <a:uFillTx/>
                <a:latin typeface="華康中圓體" panose="020F0509000000000000" pitchFamily="49" charset="-120"/>
                <a:ea typeface="華康中圓體" panose="020F0509000000000000" pitchFamily="49" charset="-120"/>
                <a:cs typeface="+mn-cs"/>
              </a:rPr>
              <a:t>雕</a:t>
            </a:r>
            <a:r>
              <a:rPr kumimoji="0" lang="zh-TW" altLang="zh-TW" sz="2800" b="0" i="0" u="none" strike="noStrike" kern="1200" cap="none" spc="0" normalizeH="0" baseline="0" noProof="0" dirty="0">
                <a:ln>
                  <a:noFill/>
                </a:ln>
                <a:solidFill>
                  <a:srgbClr val="000066"/>
                </a:solidFill>
                <a:effectLst/>
                <a:uLnTx/>
                <a:uFillTx/>
                <a:latin typeface="華康中圓體" panose="020F0509000000000000" pitchFamily="49" charset="-120"/>
                <a:ea typeface="華康中圓體" panose="020F0509000000000000" pitchFamily="49" charset="-120"/>
                <a:cs typeface="+mn-cs"/>
              </a:rPr>
              <a:t>刻在石器上的文字</a:t>
            </a:r>
            <a:r>
              <a:rPr kumimoji="0" lang="zh-TW" altLang="en-US" sz="2800" b="0" i="0" u="none" strike="noStrike" kern="1200" cap="none" spc="0" normalizeH="0" baseline="0" noProof="0" dirty="0">
                <a:ln>
                  <a:noFill/>
                </a:ln>
                <a:solidFill>
                  <a:srgbClr val="000066"/>
                </a:solidFill>
                <a:effectLst/>
                <a:uLnTx/>
                <a:uFillTx/>
                <a:latin typeface="華康中圓體" panose="020F0509000000000000" pitchFamily="49" charset="-120"/>
                <a:ea typeface="華康中圓體" panose="020F0509000000000000" pitchFamily="49" charset="-120"/>
                <a:cs typeface="+mn-cs"/>
              </a:rPr>
              <a:t>和</a:t>
            </a:r>
            <a:r>
              <a:rPr kumimoji="0" lang="zh-TW" altLang="zh-TW" sz="2800" b="0" i="0" u="none" strike="noStrike" kern="1200" cap="none" spc="0" normalizeH="0" baseline="0" noProof="0" dirty="0">
                <a:ln>
                  <a:noFill/>
                </a:ln>
                <a:solidFill>
                  <a:srgbClr val="000066"/>
                </a:solidFill>
                <a:effectLst/>
                <a:uLnTx/>
                <a:uFillTx/>
                <a:latin typeface="華康中圓體" panose="020F0509000000000000" pitchFamily="49" charset="-120"/>
                <a:ea typeface="華康中圓體" panose="020F0509000000000000" pitchFamily="49" charset="-120"/>
                <a:cs typeface="+mn-cs"/>
              </a:rPr>
              <a:t>象形文字</a:t>
            </a:r>
            <a:r>
              <a:rPr kumimoji="0" lang="zh-TW" altLang="en-US" sz="2800" b="0" i="0" u="none" strike="noStrike" kern="1200" cap="none" spc="0" normalizeH="0" baseline="0" noProof="0" dirty="0">
                <a:ln>
                  <a:noFill/>
                </a:ln>
                <a:solidFill>
                  <a:srgbClr val="000066"/>
                </a:solidFill>
                <a:effectLst/>
                <a:uLnTx/>
                <a:uFillTx/>
                <a:latin typeface="華康中圓體" panose="020F0509000000000000" pitchFamily="49" charset="-120"/>
                <a:ea typeface="華康中圓體" panose="020F0509000000000000" pitchFamily="49" charset="-120"/>
                <a:cs typeface="+mn-cs"/>
              </a:rPr>
              <a:t>，</a:t>
            </a:r>
            <a:r>
              <a:rPr kumimoji="0" lang="zh-TW" altLang="zh-TW" sz="2800" b="0" i="0" u="none" strike="noStrike" kern="1200" cap="none" spc="0" normalizeH="0" baseline="0" noProof="0" dirty="0">
                <a:ln>
                  <a:noFill/>
                </a:ln>
                <a:solidFill>
                  <a:srgbClr val="000066"/>
                </a:solidFill>
                <a:effectLst/>
                <a:uLnTx/>
                <a:uFillTx/>
                <a:latin typeface="華康中圓體" panose="020F0509000000000000" pitchFamily="49" charset="-120"/>
                <a:ea typeface="華康中圓體" panose="020F0509000000000000" pitchFamily="49" charset="-120"/>
                <a:cs typeface="+mn-cs"/>
              </a:rPr>
              <a:t>以及古代石器。</a:t>
            </a:r>
            <a:endParaRPr kumimoji="0" lang="en-US" altLang="zh-TW" sz="2800" b="0" i="0" u="none" strike="noStrike" kern="1200" cap="none" spc="0" normalizeH="0" baseline="0" noProof="0" dirty="0">
              <a:ln>
                <a:noFill/>
              </a:ln>
              <a:solidFill>
                <a:srgbClr val="000066"/>
              </a:solidFill>
              <a:effectLst/>
              <a:uLnTx/>
              <a:uFillTx/>
              <a:latin typeface="華康中圓體" panose="020F0509000000000000" pitchFamily="49" charset="-120"/>
              <a:ea typeface="華康中圓體" panose="020F0509000000000000" pitchFamily="49" charset="-120"/>
              <a:cs typeface="+mn-cs"/>
            </a:endParaRPr>
          </a:p>
        </p:txBody>
      </p:sp>
      <p:pic>
        <p:nvPicPr>
          <p:cNvPr id="3" name="圖片 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249680" y="700224"/>
            <a:ext cx="5332091" cy="5457552"/>
          </a:xfrm>
          <a:prstGeom prst="rect">
            <a:avLst/>
          </a:prstGeom>
          <a:ln w="12700">
            <a:solidFill>
              <a:schemeClr val="tx1"/>
            </a:solidFill>
          </a:ln>
        </p:spPr>
      </p:pic>
      <p:sp>
        <p:nvSpPr>
          <p:cNvPr id="4" name="矩形 3"/>
          <p:cNvSpPr/>
          <p:nvPr/>
        </p:nvSpPr>
        <p:spPr>
          <a:xfrm>
            <a:off x="2746174" y="6075700"/>
            <a:ext cx="233910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zh-TW" sz="2800" b="1" i="0" u="none" strike="noStrike" kern="1200" cap="none" spc="0" normalizeH="0" baseline="0" noProof="0" dirty="0">
                <a:ln>
                  <a:noFill/>
                </a:ln>
                <a:solidFill>
                  <a:srgbClr val="322ED2"/>
                </a:solidFill>
                <a:effectLst/>
                <a:uLnTx/>
                <a:uFillTx/>
                <a:latin typeface="華康標楷體" panose="03000509000000000000" pitchFamily="65" charset="-120"/>
                <a:ea typeface="華康標楷體" panose="03000509000000000000" pitchFamily="65" charset="-120"/>
                <a:cs typeface="Times New Roman" panose="02020603050405020304" pitchFamily="18" charset="0"/>
              </a:rPr>
              <a:t>西崎象形文字</a:t>
            </a:r>
            <a:endParaRPr kumimoji="0" lang="zh-TW" altLang="en-US" sz="2800" b="1" i="0" u="none" strike="noStrike" kern="1200" cap="none" spc="0" normalizeH="0" baseline="0" noProof="0" dirty="0">
              <a:ln>
                <a:noFill/>
              </a:ln>
              <a:solidFill>
                <a:srgbClr val="322ED2"/>
              </a:solidFill>
              <a:effectLst/>
              <a:uLnTx/>
              <a:uFillTx/>
              <a:latin typeface="華康標楷體" panose="03000509000000000000" pitchFamily="65" charset="-120"/>
              <a:ea typeface="華康標楷體" panose="03000509000000000000" pitchFamily="65" charset="-120"/>
              <a:cs typeface="+mn-cs"/>
            </a:endParaRPr>
          </a:p>
        </p:txBody>
      </p:sp>
      <p:sp>
        <p:nvSpPr>
          <p:cNvPr id="5" name="矩形 4"/>
          <p:cNvSpPr/>
          <p:nvPr/>
        </p:nvSpPr>
        <p:spPr>
          <a:xfrm>
            <a:off x="2368682" y="118960"/>
            <a:ext cx="7571303"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zh-TW" sz="3600" b="0" i="0" u="none" strike="noStrike" kern="0" cap="none" spc="0" normalizeH="0" baseline="0" noProof="0" dirty="0">
                <a:ln>
                  <a:noFill/>
                </a:ln>
                <a:solidFill>
                  <a:srgbClr val="A50021"/>
                </a:solidFill>
                <a:effectLst/>
                <a:uLnTx/>
                <a:uFillTx/>
                <a:latin typeface="華康中特圓體" panose="020F0809000000000000" pitchFamily="49" charset="-120"/>
                <a:ea typeface="華康中特圓體" panose="020F0809000000000000" pitchFamily="49" charset="-120"/>
                <a:cs typeface="Tahoma" panose="020B0604030504040204" pitchFamily="34" charset="0"/>
              </a:rPr>
              <a:t>西崎海域發現巨大金字塔</a:t>
            </a:r>
            <a:r>
              <a:rPr kumimoji="0" lang="zh-TW" altLang="en-US" sz="3600" b="0" i="0" u="none" strike="noStrike" kern="0" cap="none" spc="0" normalizeH="0" baseline="0" noProof="0" dirty="0">
                <a:ln>
                  <a:noFill/>
                </a:ln>
                <a:solidFill>
                  <a:srgbClr val="A50021"/>
                </a:solidFill>
                <a:effectLst/>
                <a:uLnTx/>
                <a:uFillTx/>
                <a:latin typeface="華康中特圓體" panose="020F0809000000000000" pitchFamily="49" charset="-120"/>
                <a:ea typeface="華康中特圓體" panose="020F0809000000000000" pitchFamily="49" charset="-120"/>
                <a:cs typeface="Tahoma" panose="020B0604030504040204" pitchFamily="34" charset="0"/>
              </a:rPr>
              <a:t>及</a:t>
            </a:r>
            <a:r>
              <a:rPr kumimoji="0" lang="zh-TW" altLang="zh-TW" sz="3600" b="0" i="0" u="none" strike="noStrike" kern="1200" cap="none" spc="0" normalizeH="0" baseline="0" noProof="0" dirty="0">
                <a:ln>
                  <a:noFill/>
                </a:ln>
                <a:solidFill>
                  <a:srgbClr val="A50021"/>
                </a:solidFill>
                <a:effectLst/>
                <a:uLnTx/>
                <a:uFillTx/>
                <a:latin typeface="華康中特圓體" panose="020F0809000000000000" pitchFamily="49" charset="-120"/>
                <a:ea typeface="華康中特圓體" panose="020F0809000000000000" pitchFamily="49" charset="-120"/>
                <a:cs typeface="+mn-cs"/>
              </a:rPr>
              <a:t>象形文字</a:t>
            </a:r>
            <a:endParaRPr kumimoji="0" lang="zh-TW" altLang="en-US" sz="3600" b="0" i="0" u="none" strike="noStrike" kern="1200" cap="none" spc="0" normalizeH="0" baseline="0" noProof="0" dirty="0">
              <a:ln>
                <a:noFill/>
              </a:ln>
              <a:solidFill>
                <a:srgbClr val="A50021"/>
              </a:solidFill>
              <a:effectLst/>
              <a:uLnTx/>
              <a:uFillTx/>
              <a:latin typeface="華康中特圓體" panose="020F0809000000000000" pitchFamily="49" charset="-120"/>
              <a:ea typeface="華康中特圓體" panose="020F0809000000000000" pitchFamily="49" charset="-120"/>
              <a:cs typeface="+mn-cs"/>
            </a:endParaRPr>
          </a:p>
        </p:txBody>
      </p:sp>
    </p:spTree>
    <p:extLst>
      <p:ext uri="{BB962C8B-B14F-4D97-AF65-F5344CB8AC3E}">
        <p14:creationId xmlns:p14="http://schemas.microsoft.com/office/powerpoint/2010/main" val="2485639484"/>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35140" y="100088"/>
            <a:ext cx="10972800" cy="792088"/>
          </a:xfrm>
        </p:spPr>
        <p:txBody>
          <a:bodyPr/>
          <a:lstStyle/>
          <a:p>
            <a:pPr algn="ctr"/>
            <a:r>
              <a:rPr lang="zh-TW" altLang="zh-TW" sz="3600" dirty="0">
                <a:solidFill>
                  <a:srgbClr val="A50021"/>
                </a:solidFill>
                <a:latin typeface="華康中特圓體" panose="020F0809000000000000" pitchFamily="49" charset="-120"/>
                <a:ea typeface="華康中特圓體" panose="020F0809000000000000" pitchFamily="49" charset="-120"/>
                <a:cs typeface="Times New Roman" panose="02020603050405020304" pitchFamily="18" charset="0"/>
              </a:rPr>
              <a:t>沖繩線刻</a:t>
            </a:r>
            <a:r>
              <a:rPr lang="zh-TW" altLang="zh-TW" sz="3600" dirty="0">
                <a:solidFill>
                  <a:srgbClr val="A50021"/>
                </a:solidFill>
                <a:latin typeface="華康中圓體" panose="020F0509000000000000" pitchFamily="49" charset="-120"/>
                <a:ea typeface="華康中圓體" panose="020F0509000000000000" pitchFamily="49" charset="-120"/>
                <a:cs typeface="Times New Roman" panose="02020603050405020304" pitchFamily="18" charset="0"/>
              </a:rPr>
              <a:t>畫</a:t>
            </a:r>
            <a:r>
              <a:rPr lang="zh-TW" altLang="zh-TW" sz="3600" dirty="0">
                <a:solidFill>
                  <a:srgbClr val="A50021"/>
                </a:solidFill>
                <a:latin typeface="華康中特圓體" panose="020F0809000000000000" pitchFamily="49" charset="-120"/>
                <a:ea typeface="華康中特圓體" panose="020F0809000000000000" pitchFamily="49" charset="-120"/>
                <a:cs typeface="Times New Roman" panose="02020603050405020304" pitchFamily="18" charset="0"/>
              </a:rPr>
              <a:t>石版可能是姆大陸的文字</a:t>
            </a:r>
            <a:endParaRPr lang="zh-TW" altLang="en-US" sz="3600" dirty="0">
              <a:solidFill>
                <a:srgbClr val="A50021"/>
              </a:solidFill>
              <a:latin typeface="華康中特圓體" panose="020F0809000000000000" pitchFamily="49" charset="-120"/>
              <a:ea typeface="華康中特圓體" panose="020F0809000000000000" pitchFamily="49" charset="-120"/>
            </a:endParaRPr>
          </a:p>
        </p:txBody>
      </p:sp>
      <p:sp>
        <p:nvSpPr>
          <p:cNvPr id="5" name="矩形 4"/>
          <p:cNvSpPr/>
          <p:nvPr/>
        </p:nvSpPr>
        <p:spPr>
          <a:xfrm>
            <a:off x="685439" y="654554"/>
            <a:ext cx="11272203" cy="1377237"/>
          </a:xfrm>
          <a:prstGeom prst="rect">
            <a:avLst/>
          </a:prstGeom>
        </p:spPr>
        <p:txBody>
          <a:bodyPr wrap="square">
            <a:spAutoFit/>
          </a:bodyPr>
          <a:lstStyle/>
          <a:p>
            <a:pPr algn="just" hangingPunct="0">
              <a:lnSpc>
                <a:spcPts val="3360"/>
              </a:lnSpc>
            </a:pPr>
            <a:r>
              <a:rPr lang="zh-TW" altLang="zh-TW" sz="2800" i="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在</a:t>
            </a:r>
            <a:r>
              <a:rPr lang="zh-TW" altLang="en-US" sz="2800" i="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十七世紀，</a:t>
            </a:r>
            <a:r>
              <a:rPr lang="zh-TW" altLang="zh-TW" sz="2800" i="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琉球的沖繩本島</a:t>
            </a:r>
            <a:r>
              <a:rPr lang="zh-TW" altLang="en-US" sz="2800" i="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西海岸</a:t>
            </a:r>
            <a:r>
              <a:rPr lang="zh-TW" altLang="zh-TW" sz="2800" i="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發現一些類似羅塞</a:t>
            </a:r>
            <a:r>
              <a:rPr lang="zh-TW" altLang="zh-TW"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達石碑的「沖繩羅塞達石碑」</a:t>
            </a:r>
            <a:r>
              <a:rPr lang="zh-TW" altLang="en-US" sz="2800" i="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a:t>
            </a:r>
            <a:r>
              <a:rPr lang="zh-TW" altLang="en-US"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收</a:t>
            </a:r>
            <a:r>
              <a:rPr lang="zh-TW" altLang="zh-TW"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藏於沖繩縣立博物館有十塊</a:t>
            </a:r>
            <a:r>
              <a:rPr lang="zh-TW" altLang="en-US"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a:t>
            </a:r>
            <a:r>
              <a:rPr lang="zh-TW" altLang="zh-TW"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石版</a:t>
            </a:r>
            <a:r>
              <a:rPr lang="zh-TW" altLang="zh-TW" sz="2800" i="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上雕刻的線</a:t>
            </a:r>
            <a:r>
              <a:rPr lang="zh-TW" altLang="zh-TW" sz="2800" i="0" dirty="0">
                <a:solidFill>
                  <a:srgbClr val="000066"/>
                </a:solidFill>
                <a:latin typeface="華康細圓體" panose="020F0309000000000000" pitchFamily="49" charset="-120"/>
                <a:ea typeface="華康細圓體" panose="020F0309000000000000" pitchFamily="49" charset="-120"/>
                <a:cs typeface="Times New Roman" panose="02020603050405020304" pitchFamily="18" charset="0"/>
              </a:rPr>
              <a:t>畫</a:t>
            </a:r>
            <a:r>
              <a:rPr lang="zh-TW" altLang="en-US" sz="2800" i="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a:t>
            </a:r>
            <a:r>
              <a:rPr lang="zh-TW" altLang="zh-TW" sz="2800" i="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接近象形文字。對於這些石版文有許多不同的解</a:t>
            </a:r>
            <a:r>
              <a:rPr lang="zh-TW" altLang="zh-TW" sz="2800" i="0" dirty="0">
                <a:solidFill>
                  <a:srgbClr val="000066"/>
                </a:solidFill>
                <a:latin typeface="華康細圓體" panose="020F0309000000000000" pitchFamily="49" charset="-120"/>
                <a:ea typeface="華康細圓體" panose="020F0309000000000000" pitchFamily="49" charset="-120"/>
                <a:cs typeface="Times New Roman" panose="02020603050405020304" pitchFamily="18" charset="0"/>
              </a:rPr>
              <a:t>讀</a:t>
            </a:r>
            <a:r>
              <a:rPr lang="zh-TW" altLang="en-US" sz="2800" i="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a:t>
            </a:r>
            <a:r>
              <a:rPr lang="zh-TW" altLang="zh-TW" sz="2800" i="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至今仍不明。</a:t>
            </a:r>
            <a:endParaRPr lang="zh-TW" altLang="en-US" sz="2800" i="0" dirty="0">
              <a:solidFill>
                <a:srgbClr val="000066"/>
              </a:solidFill>
              <a:latin typeface="華康中圓體" panose="020F0509000000000000" pitchFamily="49" charset="-120"/>
              <a:ea typeface="華康中圓體" panose="020F0509000000000000" pitchFamily="49" charset="-120"/>
            </a:endParaRPr>
          </a:p>
        </p:txBody>
      </p:sp>
      <p:sp>
        <p:nvSpPr>
          <p:cNvPr id="6" name="矩形 5"/>
          <p:cNvSpPr/>
          <p:nvPr/>
        </p:nvSpPr>
        <p:spPr>
          <a:xfrm>
            <a:off x="2396439" y="6203446"/>
            <a:ext cx="2698175" cy="523220"/>
          </a:xfrm>
          <a:prstGeom prst="rect">
            <a:avLst/>
          </a:prstGeom>
        </p:spPr>
        <p:txBody>
          <a:bodyPr wrap="none">
            <a:spAutoFit/>
          </a:bodyPr>
          <a:lstStyle/>
          <a:p>
            <a:r>
              <a:rPr lang="zh-TW" altLang="zh-TW" sz="2800" b="1" i="0" dirty="0">
                <a:solidFill>
                  <a:srgbClr val="3333FF"/>
                </a:solidFill>
                <a:latin typeface="華康標楷體" panose="03000509000000000000" pitchFamily="65" charset="-120"/>
                <a:ea typeface="華康標楷體" panose="03000509000000000000" pitchFamily="65" charset="-120"/>
                <a:cs typeface="Times New Roman" panose="02020603050405020304" pitchFamily="18" charset="0"/>
              </a:rPr>
              <a:t>沖繩線刻畫石版</a:t>
            </a:r>
            <a:endParaRPr lang="zh-TW" altLang="en-US" sz="2800" b="1" i="0" dirty="0">
              <a:solidFill>
                <a:srgbClr val="3333FF"/>
              </a:solidFill>
              <a:latin typeface="華康標楷體" panose="03000509000000000000" pitchFamily="65" charset="-120"/>
              <a:ea typeface="華康標楷體" panose="03000509000000000000" pitchFamily="65" charset="-120"/>
            </a:endParaRPr>
          </a:p>
        </p:txBody>
      </p:sp>
      <p:sp>
        <p:nvSpPr>
          <p:cNvPr id="7" name="矩形 6"/>
          <p:cNvSpPr/>
          <p:nvPr/>
        </p:nvSpPr>
        <p:spPr>
          <a:xfrm>
            <a:off x="6718412" y="6203446"/>
            <a:ext cx="4134465" cy="523220"/>
          </a:xfrm>
          <a:prstGeom prst="rect">
            <a:avLst/>
          </a:prstGeom>
        </p:spPr>
        <p:txBody>
          <a:bodyPr wrap="none">
            <a:spAutoFit/>
          </a:bodyPr>
          <a:lstStyle/>
          <a:p>
            <a:r>
              <a:rPr lang="zh-TW" altLang="zh-TW" sz="2800" b="1" i="0" dirty="0">
                <a:solidFill>
                  <a:srgbClr val="3333FF"/>
                </a:solidFill>
                <a:latin typeface="華康標楷體" panose="03000509000000000000" pitchFamily="65" charset="-120"/>
                <a:ea typeface="華康標楷體" panose="03000509000000000000" pitchFamily="65" charset="-120"/>
                <a:cs typeface="Times New Roman" panose="02020603050405020304" pitchFamily="18" charset="0"/>
              </a:rPr>
              <a:t>石版線刻</a:t>
            </a:r>
            <a:r>
              <a:rPr lang="zh-TW" altLang="zh-TW" sz="2800" b="1" dirty="0">
                <a:solidFill>
                  <a:srgbClr val="3333FF"/>
                </a:solidFill>
                <a:latin typeface="華康標楷體" panose="03000509000000000000" pitchFamily="65" charset="-120"/>
                <a:ea typeface="華康標楷體" panose="03000509000000000000" pitchFamily="65" charset="-120"/>
                <a:cs typeface="新細明體" panose="02020500000000000000" pitchFamily="18" charset="-120"/>
              </a:rPr>
              <a:t>圖畫的</a:t>
            </a:r>
            <a:r>
              <a:rPr lang="zh-TW" altLang="zh-TW" sz="2800" b="1" i="0" dirty="0">
                <a:solidFill>
                  <a:srgbClr val="3333FF"/>
                </a:solidFill>
                <a:latin typeface="華康標楷體" panose="03000509000000000000" pitchFamily="65" charset="-120"/>
                <a:ea typeface="華康標楷體" panose="03000509000000000000" pitchFamily="65" charset="-120"/>
                <a:cs typeface="新細明體" panose="02020500000000000000" pitchFamily="18" charset="-120"/>
              </a:rPr>
              <a:t>古代文字</a:t>
            </a:r>
            <a:endParaRPr lang="zh-TW" altLang="en-US" sz="2800" b="1" i="0" dirty="0">
              <a:solidFill>
                <a:srgbClr val="3333FF"/>
              </a:solidFill>
              <a:latin typeface="華康標楷體" panose="03000509000000000000" pitchFamily="65" charset="-120"/>
              <a:ea typeface="華康標楷體" panose="03000509000000000000" pitchFamily="65" charset="-120"/>
            </a:endParaRPr>
          </a:p>
        </p:txBody>
      </p:sp>
      <p:pic>
        <p:nvPicPr>
          <p:cNvPr id="9" name="圖片 8"/>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92396" y="2078925"/>
            <a:ext cx="4715258" cy="4208721"/>
          </a:xfrm>
          <a:prstGeom prst="rect">
            <a:avLst/>
          </a:prstGeom>
          <a:ln w="12700">
            <a:solidFill>
              <a:schemeClr val="tx1"/>
            </a:solidFill>
          </a:ln>
        </p:spPr>
      </p:pic>
      <p:pic>
        <p:nvPicPr>
          <p:cNvPr id="10" name="圖片 9"/>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511465" y="2133601"/>
            <a:ext cx="4528535" cy="4154046"/>
          </a:xfrm>
          <a:prstGeom prst="rect">
            <a:avLst/>
          </a:prstGeom>
          <a:ln w="12700">
            <a:solidFill>
              <a:schemeClr val="tx1"/>
            </a:solidFill>
          </a:ln>
        </p:spPr>
      </p:pic>
    </p:spTree>
    <p:extLst>
      <p:ext uri="{BB962C8B-B14F-4D97-AF65-F5344CB8AC3E}">
        <p14:creationId xmlns:p14="http://schemas.microsoft.com/office/powerpoint/2010/main" val="1083721646"/>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B73767BC-1FDB-4436-D2D7-E3AF70C72BE3}"/>
              </a:ext>
            </a:extLst>
          </p:cNvPr>
          <p:cNvSpPr/>
          <p:nvPr/>
        </p:nvSpPr>
        <p:spPr>
          <a:xfrm>
            <a:off x="0" y="389512"/>
            <a:ext cx="12192000" cy="646331"/>
          </a:xfrm>
          <a:prstGeom prst="rect">
            <a:avLst/>
          </a:prstGeom>
        </p:spPr>
        <p:txBody>
          <a:bodyPr wrap="square">
            <a:spAutoFit/>
          </a:bodyPr>
          <a:lstStyle/>
          <a:p>
            <a:pPr algn="ctr"/>
            <a:r>
              <a:rPr lang="zh-TW" altLang="zh-TW" sz="3600" kern="100" dirty="0">
                <a:solidFill>
                  <a:srgbClr val="A50021"/>
                </a:solidFill>
                <a:latin typeface="華康中特圓體" panose="020F0809000000000000" pitchFamily="49" charset="-120"/>
                <a:ea typeface="華康中特圓體" panose="020F0809000000000000" pitchFamily="49" charset="-120"/>
                <a:cs typeface="Times New Roman" panose="02020603050405020304" pitchFamily="18" charset="0"/>
              </a:rPr>
              <a:t>琉球</a:t>
            </a:r>
            <a:r>
              <a:rPr lang="zh-TW" altLang="zh-TW" sz="3600" dirty="0">
                <a:solidFill>
                  <a:srgbClr val="A50021"/>
                </a:solidFill>
                <a:latin typeface="華康中特圓體" panose="020F0809000000000000" pitchFamily="49" charset="-120"/>
                <a:ea typeface="華康中特圓體" panose="020F0809000000000000" pitchFamily="49" charset="-120"/>
              </a:rPr>
              <a:t>群島</a:t>
            </a:r>
            <a:r>
              <a:rPr lang="zh-TW" altLang="en-US" sz="3600" dirty="0">
                <a:solidFill>
                  <a:srgbClr val="A50021"/>
                </a:solidFill>
                <a:latin typeface="華康中特圓體" panose="020F0809000000000000" pitchFamily="49" charset="-120"/>
                <a:ea typeface="華康中特圓體" panose="020F0809000000000000" pitchFamily="49" charset="-120"/>
              </a:rPr>
              <a:t>有許多太陽帝國的遺跡</a:t>
            </a:r>
          </a:p>
        </p:txBody>
      </p:sp>
      <p:sp>
        <p:nvSpPr>
          <p:cNvPr id="4" name="文字方塊 3">
            <a:extLst>
              <a:ext uri="{FF2B5EF4-FFF2-40B4-BE49-F238E27FC236}">
                <a16:creationId xmlns:a16="http://schemas.microsoft.com/office/drawing/2014/main" id="{4B19009C-C019-C83D-78F4-A8ACB18015BC}"/>
              </a:ext>
            </a:extLst>
          </p:cNvPr>
          <p:cNvSpPr txBox="1"/>
          <p:nvPr/>
        </p:nvSpPr>
        <p:spPr>
          <a:xfrm>
            <a:off x="6680719" y="927688"/>
            <a:ext cx="5242560" cy="5693866"/>
          </a:xfrm>
          <a:prstGeom prst="rect">
            <a:avLst/>
          </a:prstGeom>
          <a:noFill/>
        </p:spPr>
        <p:txBody>
          <a:bodyPr wrap="square">
            <a:spAutoFit/>
          </a:bodyPr>
          <a:lstStyle/>
          <a:p>
            <a:pPr algn="just" hangingPunct="0"/>
            <a:r>
              <a:rPr lang="zh-TW" altLang="en-US" sz="2800" dirty="0">
                <a:solidFill>
                  <a:srgbClr val="002060"/>
                </a:solidFill>
                <a:latin typeface="華康中圓體" panose="020F0509000000000000" pitchFamily="49" charset="-120"/>
                <a:ea typeface="華康中圓體" panose="020F0509000000000000" pitchFamily="49" charset="-120"/>
              </a:rPr>
              <a:t>琉球沖繩的浦添市，每年七月有「天日子之祭」。「天日子」是琉球王朝時代琉球王的稱呼，其意義就是「太陽之子」。琉球有三百多處稱為「無蓋神殿」的遺跡，包括沖繩群島、宮古島和八重山群島約三百處。「無蓋神殿」是在地形高處以石塊堆砌而成的祖靈祭壇，因無遮風蔽雨的屋頂，故被稱為「無蓋神殿」。與邱池沃德所說的太陽帝國的「透光神殿」完全相同，證明琉球群島是姆大陸的一部分。</a:t>
            </a:r>
          </a:p>
        </p:txBody>
      </p:sp>
      <p:pic>
        <p:nvPicPr>
          <p:cNvPr id="9" name="圖片 8">
            <a:extLst>
              <a:ext uri="{FF2B5EF4-FFF2-40B4-BE49-F238E27FC236}">
                <a16:creationId xmlns:a16="http://schemas.microsoft.com/office/drawing/2014/main" id="{A75D8D98-4C7B-0D29-D9E7-31B3BB1FD6A1}"/>
              </a:ext>
            </a:extLst>
          </p:cNvPr>
          <p:cNvPicPr>
            <a:picLocks noChangeAspect="1"/>
          </p:cNvPicPr>
          <p:nvPr/>
        </p:nvPicPr>
        <p:blipFill>
          <a:blip r:embed="rId2"/>
          <a:stretch>
            <a:fillRect/>
          </a:stretch>
        </p:blipFill>
        <p:spPr>
          <a:xfrm>
            <a:off x="410724" y="1387928"/>
            <a:ext cx="6186019" cy="4082143"/>
          </a:xfrm>
          <a:prstGeom prst="rect">
            <a:avLst/>
          </a:prstGeom>
        </p:spPr>
      </p:pic>
      <p:sp>
        <p:nvSpPr>
          <p:cNvPr id="11" name="文字方塊 10">
            <a:extLst>
              <a:ext uri="{FF2B5EF4-FFF2-40B4-BE49-F238E27FC236}">
                <a16:creationId xmlns:a16="http://schemas.microsoft.com/office/drawing/2014/main" id="{27C0F689-67C4-6C0E-4474-09D5103115E3}"/>
              </a:ext>
            </a:extLst>
          </p:cNvPr>
          <p:cNvSpPr txBox="1"/>
          <p:nvPr/>
        </p:nvSpPr>
        <p:spPr>
          <a:xfrm>
            <a:off x="541177" y="5470071"/>
            <a:ext cx="5870821" cy="523220"/>
          </a:xfrm>
          <a:prstGeom prst="rect">
            <a:avLst/>
          </a:prstGeom>
          <a:noFill/>
        </p:spPr>
        <p:txBody>
          <a:bodyPr wrap="square">
            <a:spAutoFit/>
          </a:bodyPr>
          <a:lstStyle/>
          <a:p>
            <a:pPr algn="ctr"/>
            <a:r>
              <a:rPr lang="zh-TW" altLang="en-US" sz="2800" b="1" dirty="0">
                <a:solidFill>
                  <a:srgbClr val="3333FF"/>
                </a:solidFill>
                <a:latin typeface="華康標楷體" panose="03000509000000000000" pitchFamily="65" charset="-120"/>
                <a:ea typeface="華康標楷體" panose="03000509000000000000" pitchFamily="65" charset="-120"/>
              </a:rPr>
              <a:t>琉球群島有許多「無蓋神殿」遺跡</a:t>
            </a:r>
          </a:p>
        </p:txBody>
      </p:sp>
    </p:spTree>
    <p:extLst>
      <p:ext uri="{BB962C8B-B14F-4D97-AF65-F5344CB8AC3E}">
        <p14:creationId xmlns:p14="http://schemas.microsoft.com/office/powerpoint/2010/main" val="852770903"/>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6981312" y="226994"/>
            <a:ext cx="4167334" cy="1144335"/>
          </a:xfrm>
        </p:spPr>
        <p:txBody>
          <a:bodyPr>
            <a:noAutofit/>
          </a:bodyPr>
          <a:lstStyle/>
          <a:p>
            <a:pPr algn="ctr">
              <a:lnSpc>
                <a:spcPts val="4600"/>
              </a:lnSpc>
            </a:pPr>
            <a:r>
              <a:rPr lang="zh-TW" altLang="en-US" sz="3600" dirty="0">
                <a:solidFill>
                  <a:srgbClr val="A50021"/>
                </a:solidFill>
                <a:latin typeface="華康中特圓體" panose="020F0809000000000000" pitchFamily="49" charset="-120"/>
                <a:ea typeface="華康中特圓體" panose="020F0809000000000000" pitchFamily="49" charset="-120"/>
              </a:rPr>
              <a:t>台灣著名古地洞有七十餘處百餘座</a:t>
            </a:r>
          </a:p>
        </p:txBody>
      </p:sp>
      <p:sp>
        <p:nvSpPr>
          <p:cNvPr id="4099" name="Text Box 5"/>
          <p:cNvSpPr txBox="1">
            <a:spLocks noChangeArrowheads="1"/>
          </p:cNvSpPr>
          <p:nvPr/>
        </p:nvSpPr>
        <p:spPr bwMode="auto">
          <a:xfrm>
            <a:off x="7027677" y="1371329"/>
            <a:ext cx="4120969" cy="4745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4400">
                <a:solidFill>
                  <a:schemeClr val="tx1"/>
                </a:solidFill>
                <a:latin typeface="Arial" charset="0"/>
                <a:ea typeface="華康儷粗圓" pitchFamily="49" charset="-120"/>
              </a:defRPr>
            </a:lvl1pPr>
            <a:lvl2pPr marL="742950" indent="-285750" eaLnBrk="0" hangingPunct="0">
              <a:defRPr kumimoji="1" sz="4400">
                <a:solidFill>
                  <a:schemeClr val="tx1"/>
                </a:solidFill>
                <a:latin typeface="Arial" charset="0"/>
                <a:ea typeface="華康儷粗圓" pitchFamily="49" charset="-120"/>
              </a:defRPr>
            </a:lvl2pPr>
            <a:lvl3pPr marL="1143000" indent="-228600" eaLnBrk="0" hangingPunct="0">
              <a:defRPr kumimoji="1" sz="4400">
                <a:solidFill>
                  <a:schemeClr val="tx1"/>
                </a:solidFill>
                <a:latin typeface="Arial" charset="0"/>
                <a:ea typeface="華康儷粗圓" pitchFamily="49" charset="-120"/>
              </a:defRPr>
            </a:lvl3pPr>
            <a:lvl4pPr marL="1600200" indent="-228600" eaLnBrk="0" hangingPunct="0">
              <a:defRPr kumimoji="1" sz="4400">
                <a:solidFill>
                  <a:schemeClr val="tx1"/>
                </a:solidFill>
                <a:latin typeface="Arial" charset="0"/>
                <a:ea typeface="華康儷粗圓" pitchFamily="49" charset="-120"/>
              </a:defRPr>
            </a:lvl4pPr>
            <a:lvl5pPr marL="2057400" indent="-228600" eaLnBrk="0" hangingPunct="0">
              <a:defRPr kumimoji="1" sz="4400">
                <a:solidFill>
                  <a:schemeClr val="tx1"/>
                </a:solidFill>
                <a:latin typeface="Arial" charset="0"/>
                <a:ea typeface="華康儷粗圓" pitchFamily="49" charset="-120"/>
              </a:defRPr>
            </a:lvl5pPr>
            <a:lvl6pPr marL="2514600" indent="-228600" eaLnBrk="0" fontAlgn="ctr" hangingPunct="0">
              <a:spcBef>
                <a:spcPct val="0"/>
              </a:spcBef>
              <a:spcAft>
                <a:spcPct val="0"/>
              </a:spcAft>
              <a:defRPr kumimoji="1" sz="4400">
                <a:solidFill>
                  <a:schemeClr val="tx1"/>
                </a:solidFill>
                <a:latin typeface="Arial" charset="0"/>
                <a:ea typeface="華康儷粗圓" pitchFamily="49" charset="-120"/>
              </a:defRPr>
            </a:lvl6pPr>
            <a:lvl7pPr marL="2971800" indent="-228600" eaLnBrk="0" fontAlgn="ctr" hangingPunct="0">
              <a:spcBef>
                <a:spcPct val="0"/>
              </a:spcBef>
              <a:spcAft>
                <a:spcPct val="0"/>
              </a:spcAft>
              <a:defRPr kumimoji="1" sz="4400">
                <a:solidFill>
                  <a:schemeClr val="tx1"/>
                </a:solidFill>
                <a:latin typeface="Arial" charset="0"/>
                <a:ea typeface="華康儷粗圓" pitchFamily="49" charset="-120"/>
              </a:defRPr>
            </a:lvl7pPr>
            <a:lvl8pPr marL="3429000" indent="-228600" eaLnBrk="0" fontAlgn="ctr" hangingPunct="0">
              <a:spcBef>
                <a:spcPct val="0"/>
              </a:spcBef>
              <a:spcAft>
                <a:spcPct val="0"/>
              </a:spcAft>
              <a:defRPr kumimoji="1" sz="4400">
                <a:solidFill>
                  <a:schemeClr val="tx1"/>
                </a:solidFill>
                <a:latin typeface="Arial" charset="0"/>
                <a:ea typeface="華康儷粗圓" pitchFamily="49" charset="-120"/>
              </a:defRPr>
            </a:lvl8pPr>
            <a:lvl9pPr marL="3886200" indent="-228600" eaLnBrk="0" fontAlgn="ctr" hangingPunct="0">
              <a:spcBef>
                <a:spcPct val="0"/>
              </a:spcBef>
              <a:spcAft>
                <a:spcPct val="0"/>
              </a:spcAft>
              <a:defRPr kumimoji="1" sz="4400">
                <a:solidFill>
                  <a:schemeClr val="tx1"/>
                </a:solidFill>
                <a:latin typeface="Arial" charset="0"/>
                <a:ea typeface="華康儷粗圓" pitchFamily="49" charset="-120"/>
              </a:defRPr>
            </a:lvl9pPr>
          </a:lstStyle>
          <a:p>
            <a:pPr algn="just" eaLnBrk="1" hangingPunct="1">
              <a:lnSpc>
                <a:spcPct val="120000"/>
              </a:lnSpc>
              <a:spcBef>
                <a:spcPct val="50000"/>
              </a:spcBef>
            </a:pPr>
            <a:r>
              <a:rPr lang="zh-TW" altLang="en-US" sz="2800" dirty="0">
                <a:solidFill>
                  <a:srgbClr val="000066"/>
                </a:solidFill>
                <a:latin typeface="華康中圓體" panose="020F0509000000000000" pitchFamily="49" charset="-120"/>
                <a:ea typeface="華康中圓體" panose="020F0509000000000000" pitchFamily="49" charset="-120"/>
              </a:rPr>
              <a:t>台灣著名的古地洞有七十三處、百餘座，都是人工挖掘的。其中三分之二在台灣北部，接近在台灣東北角太陽帝國的首都，顯示台灣北部是太陽帝國的重鎮。古地洞的密度是世界最高的區域。圖中紅點</a:t>
            </a:r>
            <a:r>
              <a:rPr lang="en-US" altLang="zh-TW" sz="2800" dirty="0">
                <a:solidFill>
                  <a:srgbClr val="FF0000"/>
                </a:solidFill>
                <a:latin typeface="華康中圓體" panose="020F0509000000000000" pitchFamily="49" charset="-120"/>
                <a:ea typeface="華康中圓體" panose="020F0509000000000000" pitchFamily="49" charset="-120"/>
                <a:sym typeface="Symbol" panose="05050102010706020507" pitchFamily="18" charset="2"/>
              </a:rPr>
              <a:t></a:t>
            </a:r>
            <a:r>
              <a:rPr lang="zh-TW" altLang="en-US" sz="2800" dirty="0">
                <a:solidFill>
                  <a:srgbClr val="FF0000"/>
                </a:solidFill>
                <a:latin typeface="華康中圓體" panose="020F0509000000000000" pitchFamily="49" charset="-120"/>
                <a:ea typeface="華康中圓體" panose="020F0509000000000000" pitchFamily="49" charset="-120"/>
                <a:sym typeface="Symbol" panose="05050102010706020507" pitchFamily="18" charset="2"/>
              </a:rPr>
              <a:t> </a:t>
            </a:r>
            <a:r>
              <a:rPr lang="zh-TW" altLang="en-US" sz="2800" dirty="0">
                <a:solidFill>
                  <a:srgbClr val="000066"/>
                </a:solidFill>
                <a:latin typeface="華康中圓體" panose="020F0509000000000000" pitchFamily="49" charset="-120"/>
                <a:ea typeface="華康中圓體" panose="020F0509000000000000" pitchFamily="49" charset="-120"/>
              </a:rPr>
              <a:t>代表古地洞群的位置。</a:t>
            </a:r>
          </a:p>
        </p:txBody>
      </p:sp>
      <p:sp>
        <p:nvSpPr>
          <p:cNvPr id="4101" name="Text Box 7"/>
          <p:cNvSpPr txBox="1">
            <a:spLocks noChangeArrowheads="1"/>
          </p:cNvSpPr>
          <p:nvPr/>
        </p:nvSpPr>
        <p:spPr bwMode="auto">
          <a:xfrm>
            <a:off x="6043743" y="1057483"/>
            <a:ext cx="719137"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4400">
                <a:solidFill>
                  <a:schemeClr val="tx1"/>
                </a:solidFill>
                <a:latin typeface="Arial" charset="0"/>
                <a:ea typeface="華康儷粗圓" pitchFamily="49" charset="-120"/>
              </a:defRPr>
            </a:lvl1pPr>
            <a:lvl2pPr marL="742950" indent="-285750" eaLnBrk="0" hangingPunct="0">
              <a:defRPr kumimoji="1" sz="4400">
                <a:solidFill>
                  <a:schemeClr val="tx1"/>
                </a:solidFill>
                <a:latin typeface="Arial" charset="0"/>
                <a:ea typeface="華康儷粗圓" pitchFamily="49" charset="-120"/>
              </a:defRPr>
            </a:lvl2pPr>
            <a:lvl3pPr marL="1143000" indent="-228600" eaLnBrk="0" hangingPunct="0">
              <a:defRPr kumimoji="1" sz="4400">
                <a:solidFill>
                  <a:schemeClr val="tx1"/>
                </a:solidFill>
                <a:latin typeface="Arial" charset="0"/>
                <a:ea typeface="華康儷粗圓" pitchFamily="49" charset="-120"/>
              </a:defRPr>
            </a:lvl3pPr>
            <a:lvl4pPr marL="1600200" indent="-228600" eaLnBrk="0" hangingPunct="0">
              <a:defRPr kumimoji="1" sz="4400">
                <a:solidFill>
                  <a:schemeClr val="tx1"/>
                </a:solidFill>
                <a:latin typeface="Arial" charset="0"/>
                <a:ea typeface="華康儷粗圓" pitchFamily="49" charset="-120"/>
              </a:defRPr>
            </a:lvl4pPr>
            <a:lvl5pPr marL="2057400" indent="-228600" eaLnBrk="0" hangingPunct="0">
              <a:defRPr kumimoji="1" sz="4400">
                <a:solidFill>
                  <a:schemeClr val="tx1"/>
                </a:solidFill>
                <a:latin typeface="Arial" charset="0"/>
                <a:ea typeface="華康儷粗圓" pitchFamily="49" charset="-120"/>
              </a:defRPr>
            </a:lvl5pPr>
            <a:lvl6pPr marL="2514600" indent="-228600" eaLnBrk="0" fontAlgn="ctr" hangingPunct="0">
              <a:spcBef>
                <a:spcPct val="0"/>
              </a:spcBef>
              <a:spcAft>
                <a:spcPct val="0"/>
              </a:spcAft>
              <a:defRPr kumimoji="1" sz="4400">
                <a:solidFill>
                  <a:schemeClr val="tx1"/>
                </a:solidFill>
                <a:latin typeface="Arial" charset="0"/>
                <a:ea typeface="華康儷粗圓" pitchFamily="49" charset="-120"/>
              </a:defRPr>
            </a:lvl6pPr>
            <a:lvl7pPr marL="2971800" indent="-228600" eaLnBrk="0" fontAlgn="ctr" hangingPunct="0">
              <a:spcBef>
                <a:spcPct val="0"/>
              </a:spcBef>
              <a:spcAft>
                <a:spcPct val="0"/>
              </a:spcAft>
              <a:defRPr kumimoji="1" sz="4400">
                <a:solidFill>
                  <a:schemeClr val="tx1"/>
                </a:solidFill>
                <a:latin typeface="Arial" charset="0"/>
                <a:ea typeface="華康儷粗圓" pitchFamily="49" charset="-120"/>
              </a:defRPr>
            </a:lvl7pPr>
            <a:lvl8pPr marL="3429000" indent="-228600" eaLnBrk="0" fontAlgn="ctr" hangingPunct="0">
              <a:spcBef>
                <a:spcPct val="0"/>
              </a:spcBef>
              <a:spcAft>
                <a:spcPct val="0"/>
              </a:spcAft>
              <a:defRPr kumimoji="1" sz="4400">
                <a:solidFill>
                  <a:schemeClr val="tx1"/>
                </a:solidFill>
                <a:latin typeface="Arial" charset="0"/>
                <a:ea typeface="華康儷粗圓" pitchFamily="49" charset="-120"/>
              </a:defRPr>
            </a:lvl8pPr>
            <a:lvl9pPr marL="3886200" indent="-228600" eaLnBrk="0" fontAlgn="ctr" hangingPunct="0">
              <a:spcBef>
                <a:spcPct val="0"/>
              </a:spcBef>
              <a:spcAft>
                <a:spcPct val="0"/>
              </a:spcAft>
              <a:defRPr kumimoji="1" sz="4400">
                <a:solidFill>
                  <a:schemeClr val="tx1"/>
                </a:solidFill>
                <a:latin typeface="Arial" charset="0"/>
                <a:ea typeface="華康儷粗圓" pitchFamily="49" charset="-120"/>
              </a:defRPr>
            </a:lvl9pPr>
          </a:lstStyle>
          <a:p>
            <a:pPr eaLnBrk="1" hangingPunct="1">
              <a:lnSpc>
                <a:spcPct val="90000"/>
              </a:lnSpc>
            </a:pPr>
            <a:r>
              <a:rPr lang="zh-TW" altLang="en-US" sz="2800" b="1" dirty="0">
                <a:solidFill>
                  <a:srgbClr val="3333FF"/>
                </a:solidFill>
                <a:latin typeface="華康標楷體" panose="03000509000000000000" pitchFamily="65" charset="-120"/>
                <a:ea typeface="華康標楷體" panose="03000509000000000000" pitchFamily="65" charset="-120"/>
              </a:rPr>
              <a:t>台灣著名古地洞分佈圖</a:t>
            </a:r>
          </a:p>
        </p:txBody>
      </p:sp>
      <p:pic>
        <p:nvPicPr>
          <p:cNvPr id="2" name="圖片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306013" y="200728"/>
            <a:ext cx="4737730" cy="6485822"/>
          </a:xfrm>
          <a:prstGeom prst="rect">
            <a:avLst/>
          </a:prstGeom>
          <a:ln w="12700">
            <a:solidFill>
              <a:schemeClr val="tx1"/>
            </a:solidFill>
          </a:ln>
        </p:spPr>
      </p:pic>
    </p:spTree>
    <p:extLst>
      <p:ext uri="{BB962C8B-B14F-4D97-AF65-F5344CB8AC3E}">
        <p14:creationId xmlns:p14="http://schemas.microsoft.com/office/powerpoint/2010/main" val="3282617846"/>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4"/>
          <p:cNvSpPr>
            <a:spLocks noGrp="1" noChangeArrowheads="1"/>
          </p:cNvSpPr>
          <p:nvPr>
            <p:ph type="title"/>
          </p:nvPr>
        </p:nvSpPr>
        <p:spPr>
          <a:xfrm>
            <a:off x="1990403" y="842153"/>
            <a:ext cx="8229600" cy="777875"/>
          </a:xfrm>
        </p:spPr>
        <p:txBody>
          <a:bodyPr>
            <a:normAutofit/>
          </a:bodyPr>
          <a:lstStyle/>
          <a:p>
            <a:pPr algn="ctr"/>
            <a:r>
              <a:rPr lang="zh-TW" altLang="en-US" sz="3600" dirty="0">
                <a:solidFill>
                  <a:srgbClr val="A50021"/>
                </a:solidFill>
                <a:latin typeface="華康中特圓體" panose="020F0809000000000000" pitchFamily="49" charset="-120"/>
                <a:ea typeface="華康中特圓體" panose="020F0809000000000000" pitchFamily="49" charset="-120"/>
              </a:rPr>
              <a:t>基隆山濱海蝙蝠洞</a:t>
            </a:r>
          </a:p>
        </p:txBody>
      </p:sp>
      <p:sp>
        <p:nvSpPr>
          <p:cNvPr id="7" name="Text Box 7"/>
          <p:cNvSpPr txBox="1">
            <a:spLocks noChangeArrowheads="1"/>
          </p:cNvSpPr>
          <p:nvPr/>
        </p:nvSpPr>
        <p:spPr bwMode="auto">
          <a:xfrm>
            <a:off x="591023" y="1490008"/>
            <a:ext cx="1102836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4400">
                <a:solidFill>
                  <a:schemeClr val="tx1"/>
                </a:solidFill>
                <a:latin typeface="Arial" charset="0"/>
                <a:ea typeface="華康儷粗圓" pitchFamily="49" charset="-120"/>
              </a:defRPr>
            </a:lvl1pPr>
            <a:lvl2pPr marL="742950" indent="-285750" eaLnBrk="0" hangingPunct="0">
              <a:defRPr kumimoji="1" sz="4400">
                <a:solidFill>
                  <a:schemeClr val="tx1"/>
                </a:solidFill>
                <a:latin typeface="Arial" charset="0"/>
                <a:ea typeface="華康儷粗圓" pitchFamily="49" charset="-120"/>
              </a:defRPr>
            </a:lvl2pPr>
            <a:lvl3pPr marL="1143000" indent="-228600" eaLnBrk="0" hangingPunct="0">
              <a:defRPr kumimoji="1" sz="4400">
                <a:solidFill>
                  <a:schemeClr val="tx1"/>
                </a:solidFill>
                <a:latin typeface="Arial" charset="0"/>
                <a:ea typeface="華康儷粗圓" pitchFamily="49" charset="-120"/>
              </a:defRPr>
            </a:lvl3pPr>
            <a:lvl4pPr marL="1600200" indent="-228600" eaLnBrk="0" hangingPunct="0">
              <a:defRPr kumimoji="1" sz="4400">
                <a:solidFill>
                  <a:schemeClr val="tx1"/>
                </a:solidFill>
                <a:latin typeface="Arial" charset="0"/>
                <a:ea typeface="華康儷粗圓" pitchFamily="49" charset="-120"/>
              </a:defRPr>
            </a:lvl4pPr>
            <a:lvl5pPr marL="2057400" indent="-228600" eaLnBrk="0" hangingPunct="0">
              <a:defRPr kumimoji="1" sz="4400">
                <a:solidFill>
                  <a:schemeClr val="tx1"/>
                </a:solidFill>
                <a:latin typeface="Arial" charset="0"/>
                <a:ea typeface="華康儷粗圓" pitchFamily="49" charset="-120"/>
              </a:defRPr>
            </a:lvl5pPr>
            <a:lvl6pPr marL="2514600" indent="-228600" eaLnBrk="0" fontAlgn="ctr" hangingPunct="0">
              <a:spcBef>
                <a:spcPct val="0"/>
              </a:spcBef>
              <a:spcAft>
                <a:spcPct val="0"/>
              </a:spcAft>
              <a:defRPr kumimoji="1" sz="4400">
                <a:solidFill>
                  <a:schemeClr val="tx1"/>
                </a:solidFill>
                <a:latin typeface="Arial" charset="0"/>
                <a:ea typeface="華康儷粗圓" pitchFamily="49" charset="-120"/>
              </a:defRPr>
            </a:lvl6pPr>
            <a:lvl7pPr marL="2971800" indent="-228600" eaLnBrk="0" fontAlgn="ctr" hangingPunct="0">
              <a:spcBef>
                <a:spcPct val="0"/>
              </a:spcBef>
              <a:spcAft>
                <a:spcPct val="0"/>
              </a:spcAft>
              <a:defRPr kumimoji="1" sz="4400">
                <a:solidFill>
                  <a:schemeClr val="tx1"/>
                </a:solidFill>
                <a:latin typeface="Arial" charset="0"/>
                <a:ea typeface="華康儷粗圓" pitchFamily="49" charset="-120"/>
              </a:defRPr>
            </a:lvl7pPr>
            <a:lvl8pPr marL="3429000" indent="-228600" eaLnBrk="0" fontAlgn="ctr" hangingPunct="0">
              <a:spcBef>
                <a:spcPct val="0"/>
              </a:spcBef>
              <a:spcAft>
                <a:spcPct val="0"/>
              </a:spcAft>
              <a:defRPr kumimoji="1" sz="4400">
                <a:solidFill>
                  <a:schemeClr val="tx1"/>
                </a:solidFill>
                <a:latin typeface="Arial" charset="0"/>
                <a:ea typeface="華康儷粗圓" pitchFamily="49" charset="-120"/>
              </a:defRPr>
            </a:lvl8pPr>
            <a:lvl9pPr marL="3886200" indent="-228600" eaLnBrk="0" fontAlgn="ctr" hangingPunct="0">
              <a:spcBef>
                <a:spcPct val="0"/>
              </a:spcBef>
              <a:spcAft>
                <a:spcPct val="0"/>
              </a:spcAft>
              <a:defRPr kumimoji="1" sz="4400">
                <a:solidFill>
                  <a:schemeClr val="tx1"/>
                </a:solidFill>
                <a:latin typeface="Arial" charset="0"/>
                <a:ea typeface="華康儷粗圓" pitchFamily="49" charset="-120"/>
              </a:defRPr>
            </a:lvl9pPr>
          </a:lstStyle>
          <a:p>
            <a:pPr algn="just" eaLnBrk="1">
              <a:lnSpc>
                <a:spcPts val="3600"/>
              </a:lnSpc>
              <a:spcBef>
                <a:spcPct val="50000"/>
              </a:spcBef>
            </a:pPr>
            <a:r>
              <a:rPr lang="zh-TW" altLang="en-US" sz="2800" dirty="0">
                <a:solidFill>
                  <a:srgbClr val="000066"/>
                </a:solidFill>
                <a:latin typeface="華康中圓體" panose="020F0509000000000000" pitchFamily="49" charset="-120"/>
                <a:ea typeface="華康中圓體" panose="020F0509000000000000" pitchFamily="49" charset="-120"/>
              </a:rPr>
              <a:t>濱海大地洞洞口約有六公尺高，入口處有二、三十人可並立之寬敞空間。向內延伸約一百公尺遠處，連接「蝙蝠洞」。蝙蝠洞的二個洞口相鄰，洞內高大寬敞，可供二十人併排的寬度；洞中有淡水井，另有超大型洞窟平</a:t>
            </a:r>
            <a:r>
              <a:rPr lang="zh-TW" altLang="en-US" sz="2800" dirty="0">
                <a:solidFill>
                  <a:srgbClr val="000066"/>
                </a:solidFill>
                <a:latin typeface="華康細圓體" panose="020F0309000000000000" pitchFamily="49" charset="-120"/>
                <a:ea typeface="華康細圓體" panose="020F0309000000000000" pitchFamily="49" charset="-120"/>
              </a:rPr>
              <a:t>臺</a:t>
            </a:r>
            <a:r>
              <a:rPr lang="zh-TW" altLang="en-US" sz="2800" dirty="0">
                <a:solidFill>
                  <a:srgbClr val="000066"/>
                </a:solidFill>
                <a:latin typeface="華康中圓體" panose="020F0509000000000000" pitchFamily="49" charset="-120"/>
                <a:ea typeface="華康中圓體" panose="020F0509000000000000" pitchFamily="49" charset="-120"/>
              </a:rPr>
              <a:t>，可容納大批人聚會，整個地洞延伸數公里。</a:t>
            </a:r>
          </a:p>
        </p:txBody>
      </p:sp>
      <p:sp>
        <p:nvSpPr>
          <p:cNvPr id="2" name="矩形 1"/>
          <p:cNvSpPr/>
          <p:nvPr/>
        </p:nvSpPr>
        <p:spPr>
          <a:xfrm>
            <a:off x="737967" y="6139426"/>
            <a:ext cx="2698175" cy="523220"/>
          </a:xfrm>
          <a:prstGeom prst="rect">
            <a:avLst/>
          </a:prstGeom>
        </p:spPr>
        <p:txBody>
          <a:bodyPr wrap="none">
            <a:spAutoFit/>
          </a:bodyPr>
          <a:lstStyle/>
          <a:p>
            <a:r>
              <a:rPr lang="zh-TW" altLang="en-US" sz="2800" b="1" dirty="0">
                <a:solidFill>
                  <a:srgbClr val="3333FF"/>
                </a:solidFill>
                <a:latin typeface="華康標楷體" panose="03000509000000000000" pitchFamily="65" charset="-120"/>
                <a:ea typeface="華康標楷體" panose="03000509000000000000" pitchFamily="65" charset="-120"/>
              </a:rPr>
              <a:t>濱海大地洞洞口</a:t>
            </a:r>
          </a:p>
        </p:txBody>
      </p:sp>
      <p:sp>
        <p:nvSpPr>
          <p:cNvPr id="3" name="矩形 2"/>
          <p:cNvSpPr/>
          <p:nvPr/>
        </p:nvSpPr>
        <p:spPr>
          <a:xfrm>
            <a:off x="5102973" y="6139426"/>
            <a:ext cx="2339102" cy="523220"/>
          </a:xfrm>
          <a:prstGeom prst="rect">
            <a:avLst/>
          </a:prstGeom>
        </p:spPr>
        <p:txBody>
          <a:bodyPr wrap="none">
            <a:spAutoFit/>
          </a:bodyPr>
          <a:lstStyle/>
          <a:p>
            <a:r>
              <a:rPr lang="zh-TW" altLang="en-US" sz="2800" b="1" dirty="0">
                <a:solidFill>
                  <a:srgbClr val="3333FF"/>
                </a:solidFill>
                <a:latin typeface="華康標楷體" panose="03000509000000000000" pitchFamily="65" charset="-120"/>
                <a:ea typeface="華康標楷體" panose="03000509000000000000" pitchFamily="65" charset="-120"/>
              </a:rPr>
              <a:t>蝙蝠洞雙洞口</a:t>
            </a:r>
          </a:p>
        </p:txBody>
      </p:sp>
      <p:sp>
        <p:nvSpPr>
          <p:cNvPr id="10" name="矩形 9"/>
          <p:cNvSpPr/>
          <p:nvPr/>
        </p:nvSpPr>
        <p:spPr>
          <a:xfrm>
            <a:off x="8511843" y="6159090"/>
            <a:ext cx="3416320" cy="523220"/>
          </a:xfrm>
          <a:prstGeom prst="rect">
            <a:avLst/>
          </a:prstGeom>
        </p:spPr>
        <p:txBody>
          <a:bodyPr wrap="none">
            <a:spAutoFit/>
          </a:bodyPr>
          <a:lstStyle/>
          <a:p>
            <a:r>
              <a:rPr lang="zh-TW" altLang="en-US" sz="2800" b="1" dirty="0">
                <a:solidFill>
                  <a:srgbClr val="3333FF"/>
                </a:solidFill>
                <a:latin typeface="華康標楷體" panose="03000509000000000000" pitchFamily="65" charset="-120"/>
                <a:ea typeface="華康標楷體" panose="03000509000000000000" pitchFamily="65" charset="-120"/>
              </a:rPr>
              <a:t>蝙蝠洞洞內高大寬敞</a:t>
            </a:r>
          </a:p>
        </p:txBody>
      </p:sp>
      <p:sp>
        <p:nvSpPr>
          <p:cNvPr id="4" name="矩形 3"/>
          <p:cNvSpPr/>
          <p:nvPr/>
        </p:nvSpPr>
        <p:spPr>
          <a:xfrm>
            <a:off x="2587843" y="147159"/>
            <a:ext cx="6391493" cy="769441"/>
          </a:xfrm>
          <a:prstGeom prst="rect">
            <a:avLst/>
          </a:prstGeom>
        </p:spPr>
        <p:txBody>
          <a:bodyPr wrap="none">
            <a:spAutoFit/>
          </a:bodyPr>
          <a:lstStyle/>
          <a:p>
            <a:r>
              <a:rPr lang="zh-TW" altLang="en-US" sz="4400" dirty="0">
                <a:solidFill>
                  <a:srgbClr val="7030A0"/>
                </a:solidFill>
                <a:latin typeface="華康新特圓體" panose="020F0909000000000000" pitchFamily="49" charset="-120"/>
                <a:ea typeface="華康新特圓體" panose="020F0909000000000000" pitchFamily="49" charset="-120"/>
              </a:rPr>
              <a:t>  台灣著名的古地洞巡禮</a:t>
            </a:r>
          </a:p>
        </p:txBody>
      </p:sp>
      <p:pic>
        <p:nvPicPr>
          <p:cNvPr id="8" name="圖片 7"/>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26674" y="3537488"/>
            <a:ext cx="3920763" cy="2688803"/>
          </a:xfrm>
          <a:prstGeom prst="rect">
            <a:avLst/>
          </a:prstGeom>
          <a:ln w="12700">
            <a:solidFill>
              <a:schemeClr val="tx1"/>
            </a:solidFill>
          </a:ln>
        </p:spPr>
      </p:pic>
      <p:pic>
        <p:nvPicPr>
          <p:cNvPr id="11" name="圖片 10"/>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053370" y="3539380"/>
            <a:ext cx="4046894" cy="2721360"/>
          </a:xfrm>
          <a:prstGeom prst="rect">
            <a:avLst/>
          </a:prstGeom>
          <a:ln w="12700">
            <a:solidFill>
              <a:schemeClr val="tx1"/>
            </a:solidFill>
          </a:ln>
        </p:spPr>
      </p:pic>
      <p:pic>
        <p:nvPicPr>
          <p:cNvPr id="12" name="Picture 5" descr="蝙蝠洞2s"/>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136413" y="3542905"/>
            <a:ext cx="3827981" cy="271431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7620904"/>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1754909" y="6092825"/>
            <a:ext cx="8478982" cy="603549"/>
          </a:xfrm>
        </p:spPr>
        <p:txBody>
          <a:bodyPr>
            <a:noAutofit/>
          </a:bodyPr>
          <a:lstStyle/>
          <a:p>
            <a:pPr algn="ctr"/>
            <a:r>
              <a:rPr lang="zh-TW" altLang="en-US" sz="2800" b="1" dirty="0">
                <a:solidFill>
                  <a:srgbClr val="3333FF"/>
                </a:solidFill>
                <a:latin typeface="華康標楷體" panose="03000509000000000000" pitchFamily="65" charset="-120"/>
                <a:ea typeface="華康標楷體" panose="03000509000000000000" pitchFamily="65" charset="-120"/>
              </a:rPr>
              <a:t>姆大陸在</a:t>
            </a:r>
            <a:r>
              <a:rPr lang="zh-TW" altLang="zh-TW" sz="2800" b="1" dirty="0">
                <a:solidFill>
                  <a:srgbClr val="3333FF"/>
                </a:solidFill>
                <a:latin typeface="華康標楷體" panose="03000509000000000000" pitchFamily="65" charset="-120"/>
                <a:ea typeface="華康標楷體" panose="03000509000000000000" pitchFamily="65" charset="-120"/>
              </a:rPr>
              <a:t>大海嘯之後</a:t>
            </a:r>
            <a:r>
              <a:rPr lang="zh-TW" altLang="en-US" sz="2800" b="1" dirty="0">
                <a:solidFill>
                  <a:srgbClr val="3333FF"/>
                </a:solidFill>
                <a:latin typeface="華康標楷體" panose="03000509000000000000" pitchFamily="65" charset="-120"/>
                <a:ea typeface="華康標楷體" panose="03000509000000000000" pitchFamily="65" charset="-120"/>
              </a:rPr>
              <a:t>的</a:t>
            </a:r>
            <a:r>
              <a:rPr lang="zh-TW" altLang="zh-TW" sz="2800" b="1" dirty="0">
                <a:solidFill>
                  <a:srgbClr val="3333FF"/>
                </a:solidFill>
                <a:latin typeface="華康標楷體" panose="03000509000000000000" pitchFamily="65" charset="-120"/>
                <a:ea typeface="華康標楷體" panose="03000509000000000000" pitchFamily="65" charset="-120"/>
              </a:rPr>
              <a:t>景象</a:t>
            </a:r>
            <a:endParaRPr lang="zh-TW" altLang="en-US" sz="2800" b="1" dirty="0">
              <a:solidFill>
                <a:srgbClr val="3333FF"/>
              </a:solidFill>
              <a:latin typeface="華康標楷體" panose="03000509000000000000" pitchFamily="65" charset="-120"/>
              <a:ea typeface="華康標楷體" panose="03000509000000000000" pitchFamily="65" charset="-120"/>
            </a:endParaRPr>
          </a:p>
        </p:txBody>
      </p:sp>
      <p:sp>
        <p:nvSpPr>
          <p:cNvPr id="83972" name="Text Box 4"/>
          <p:cNvSpPr txBox="1">
            <a:spLocks noChangeArrowheads="1"/>
          </p:cNvSpPr>
          <p:nvPr/>
        </p:nvSpPr>
        <p:spPr bwMode="auto">
          <a:xfrm>
            <a:off x="1259763" y="149667"/>
            <a:ext cx="876669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3200">
                <a:solidFill>
                  <a:schemeClr val="tx1"/>
                </a:solidFill>
                <a:latin typeface="Arial" pitchFamily="34" charset="0"/>
                <a:ea typeface="華康中特圓體" pitchFamily="49" charset="-120"/>
              </a:defRPr>
            </a:lvl1pPr>
            <a:lvl2pPr marL="742950" indent="-285750" eaLnBrk="0" hangingPunct="0">
              <a:defRPr kumimoji="1" sz="3200">
                <a:solidFill>
                  <a:schemeClr val="tx1"/>
                </a:solidFill>
                <a:latin typeface="Arial" pitchFamily="34" charset="0"/>
                <a:ea typeface="華康中特圓體" pitchFamily="49" charset="-120"/>
              </a:defRPr>
            </a:lvl2pPr>
            <a:lvl3pPr marL="1143000" indent="-228600" eaLnBrk="0" hangingPunct="0">
              <a:defRPr kumimoji="1" sz="3200">
                <a:solidFill>
                  <a:schemeClr val="tx1"/>
                </a:solidFill>
                <a:latin typeface="Arial" pitchFamily="34" charset="0"/>
                <a:ea typeface="華康中特圓體" pitchFamily="49" charset="-120"/>
              </a:defRPr>
            </a:lvl3pPr>
            <a:lvl4pPr marL="1600200" indent="-228600" eaLnBrk="0" hangingPunct="0">
              <a:defRPr kumimoji="1" sz="3200">
                <a:solidFill>
                  <a:schemeClr val="tx1"/>
                </a:solidFill>
                <a:latin typeface="Arial" pitchFamily="34" charset="0"/>
                <a:ea typeface="華康中特圓體" pitchFamily="49" charset="-120"/>
              </a:defRPr>
            </a:lvl4pPr>
            <a:lvl5pPr marL="2057400" indent="-228600" eaLnBrk="0" hangingPunct="0">
              <a:defRPr kumimoji="1" sz="3200">
                <a:solidFill>
                  <a:schemeClr val="tx1"/>
                </a:solidFill>
                <a:latin typeface="Arial" pitchFamily="34" charset="0"/>
                <a:ea typeface="華康中特圓體" pitchFamily="49" charset="-120"/>
              </a:defRPr>
            </a:lvl5pPr>
            <a:lvl6pPr marL="2514600" indent="-228600" eaLnBrk="0" fontAlgn="base" hangingPunct="0">
              <a:spcBef>
                <a:spcPct val="0"/>
              </a:spcBef>
              <a:spcAft>
                <a:spcPct val="0"/>
              </a:spcAft>
              <a:defRPr kumimoji="1" sz="3200">
                <a:solidFill>
                  <a:schemeClr val="tx1"/>
                </a:solidFill>
                <a:latin typeface="Arial" pitchFamily="34" charset="0"/>
                <a:ea typeface="華康中特圓體" pitchFamily="49" charset="-120"/>
              </a:defRPr>
            </a:lvl6pPr>
            <a:lvl7pPr marL="2971800" indent="-228600" eaLnBrk="0" fontAlgn="base" hangingPunct="0">
              <a:spcBef>
                <a:spcPct val="0"/>
              </a:spcBef>
              <a:spcAft>
                <a:spcPct val="0"/>
              </a:spcAft>
              <a:defRPr kumimoji="1" sz="3200">
                <a:solidFill>
                  <a:schemeClr val="tx1"/>
                </a:solidFill>
                <a:latin typeface="Arial" pitchFamily="34" charset="0"/>
                <a:ea typeface="華康中特圓體" pitchFamily="49" charset="-120"/>
              </a:defRPr>
            </a:lvl7pPr>
            <a:lvl8pPr marL="3429000" indent="-228600" eaLnBrk="0" fontAlgn="base" hangingPunct="0">
              <a:spcBef>
                <a:spcPct val="0"/>
              </a:spcBef>
              <a:spcAft>
                <a:spcPct val="0"/>
              </a:spcAft>
              <a:defRPr kumimoji="1" sz="3200">
                <a:solidFill>
                  <a:schemeClr val="tx1"/>
                </a:solidFill>
                <a:latin typeface="Arial" pitchFamily="34" charset="0"/>
                <a:ea typeface="華康中特圓體" pitchFamily="49" charset="-120"/>
              </a:defRPr>
            </a:lvl8pPr>
            <a:lvl9pPr marL="3886200" indent="-228600" eaLnBrk="0" fontAlgn="base" hangingPunct="0">
              <a:spcBef>
                <a:spcPct val="0"/>
              </a:spcBef>
              <a:spcAft>
                <a:spcPct val="0"/>
              </a:spcAft>
              <a:defRPr kumimoji="1" sz="3200">
                <a:solidFill>
                  <a:schemeClr val="tx1"/>
                </a:solidFill>
                <a:latin typeface="Arial" pitchFamily="34" charset="0"/>
                <a:ea typeface="華康中特圓體" pitchFamily="49" charset="-12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1" lang="zh-TW" altLang="en-US" sz="3600" b="0" i="0" u="none" strike="noStrike" kern="1200" cap="none" spc="0" normalizeH="0" baseline="0" noProof="0" dirty="0">
                <a:ln>
                  <a:noFill/>
                </a:ln>
                <a:solidFill>
                  <a:srgbClr val="A50021"/>
                </a:solidFill>
                <a:effectLst/>
                <a:uLnTx/>
                <a:uFillTx/>
                <a:latin typeface="華康中特圓體" panose="020F0809000000000000" pitchFamily="49" charset="-120"/>
                <a:ea typeface="華康中特圓體" pitchFamily="49" charset="-120"/>
                <a:cs typeface="+mn-cs"/>
              </a:rPr>
              <a:t>姆大陸沉沒後的景象</a:t>
            </a:r>
            <a:endParaRPr kumimoji="1" lang="en-US" altLang="zh-TW" sz="3600" b="0" i="0" u="none" strike="noStrike" kern="1200" cap="none" spc="0" normalizeH="0" baseline="0" noProof="0" dirty="0">
              <a:ln>
                <a:noFill/>
              </a:ln>
              <a:solidFill>
                <a:srgbClr val="A50021"/>
              </a:solidFill>
              <a:effectLst/>
              <a:uLnTx/>
              <a:uFillTx/>
              <a:latin typeface="華康中特圓體" panose="020F0809000000000000" pitchFamily="49" charset="-120"/>
              <a:ea typeface="華康中特圓體" pitchFamily="49" charset="-120"/>
              <a:cs typeface="+mn-cs"/>
            </a:endParaRPr>
          </a:p>
        </p:txBody>
      </p:sp>
      <p:sp>
        <p:nvSpPr>
          <p:cNvPr id="3" name="矩形 2"/>
          <p:cNvSpPr/>
          <p:nvPr/>
        </p:nvSpPr>
        <p:spPr>
          <a:xfrm>
            <a:off x="152400" y="671869"/>
            <a:ext cx="11684000" cy="1015663"/>
          </a:xfrm>
          <a:prstGeom prst="rect">
            <a:avLst/>
          </a:prstGeom>
        </p:spPr>
        <p:txBody>
          <a:bodyPr wrap="square">
            <a:spAutoFit/>
          </a:bodyPr>
          <a:lstStyle/>
          <a:p>
            <a:pPr lvl="0" algn="just" hangingPunct="0">
              <a:lnSpc>
                <a:spcPts val="3600"/>
              </a:lnSpc>
            </a:pPr>
            <a:r>
              <a:rPr lang="zh-TW" altLang="en-US" sz="2800" dirty="0">
                <a:solidFill>
                  <a:srgbClr val="000066"/>
                </a:solidFill>
                <a:latin typeface="華康中圓體" panose="020F0509000000000000" pitchFamily="49" charset="-120"/>
                <a:ea typeface="華康中圓體" panose="020F0509000000000000" pitchFamily="49" charset="-120"/>
              </a:rPr>
              <a:t>姆大陸的太陽</a:t>
            </a:r>
            <a:r>
              <a:rPr kumimoji="0" lang="zh-TW" altLang="en-US" sz="2800" b="0" i="0" u="none" strike="noStrike" kern="1200" cap="none" spc="0" normalizeH="0" baseline="0" noProof="0" dirty="0">
                <a:ln>
                  <a:noFill/>
                </a:ln>
                <a:solidFill>
                  <a:srgbClr val="000066"/>
                </a:solidFill>
                <a:effectLst/>
                <a:uLnTx/>
                <a:uFillTx/>
                <a:latin typeface="華康中圓體" panose="020F0509000000000000" pitchFamily="49" charset="-120"/>
                <a:ea typeface="華康中圓體" panose="020F0509000000000000" pitchFamily="49" charset="-120"/>
                <a:cs typeface="+mn-cs"/>
              </a:rPr>
              <a:t>帝國被毀滅，但並未全部沉沒，仍留下荒廢的山頭和</a:t>
            </a:r>
            <a:r>
              <a:rPr kumimoji="0" lang="zh-TW" altLang="en-US" sz="2800" b="0" i="0" u="none" strike="noStrike" kern="1200" cap="none" spc="0" normalizeH="0" baseline="0" noProof="0" dirty="0">
                <a:ln>
                  <a:noFill/>
                </a:ln>
                <a:solidFill>
                  <a:srgbClr val="000066"/>
                </a:solidFill>
                <a:effectLst/>
                <a:uLnTx/>
                <a:uFillTx/>
                <a:latin typeface="華康細圓體" panose="020F0309000000000000" pitchFamily="49" charset="-120"/>
                <a:ea typeface="華康細圓體" panose="020F0309000000000000" pitchFamily="49" charset="-120"/>
                <a:cs typeface="+mn-cs"/>
              </a:rPr>
              <a:t>驚</a:t>
            </a:r>
            <a:r>
              <a:rPr kumimoji="0" lang="zh-TW" altLang="en-US" sz="2800" b="0" i="0" u="none" strike="noStrike" kern="1200" cap="none" spc="0" normalizeH="0" baseline="0" noProof="0" dirty="0">
                <a:ln>
                  <a:noFill/>
                </a:ln>
                <a:solidFill>
                  <a:srgbClr val="000066"/>
                </a:solidFill>
                <a:effectLst/>
                <a:uLnTx/>
                <a:uFillTx/>
                <a:latin typeface="華康中圓體" panose="020F0509000000000000" pitchFamily="49" charset="-120"/>
                <a:ea typeface="華康中圓體" panose="020F0509000000000000" pitchFamily="49" charset="-120"/>
                <a:cs typeface="+mn-cs"/>
              </a:rPr>
              <a:t>慌的姆人。</a:t>
            </a:r>
          </a:p>
        </p:txBody>
      </p:sp>
      <p:pic>
        <p:nvPicPr>
          <p:cNvPr id="2" name="圖片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958109" y="1306241"/>
            <a:ext cx="7911469" cy="4879890"/>
          </a:xfrm>
          <a:prstGeom prst="rect">
            <a:avLst/>
          </a:prstGeom>
          <a:ln w="12700">
            <a:solidFill>
              <a:schemeClr val="tx1"/>
            </a:solidFill>
          </a:ln>
        </p:spPr>
      </p:pic>
    </p:spTree>
    <p:extLst>
      <p:ext uri="{BB962C8B-B14F-4D97-AF65-F5344CB8AC3E}">
        <p14:creationId xmlns:p14="http://schemas.microsoft.com/office/powerpoint/2010/main" val="2044856848"/>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4"/>
          <p:cNvSpPr>
            <a:spLocks noGrp="1" noChangeArrowheads="1"/>
          </p:cNvSpPr>
          <p:nvPr>
            <p:ph type="title"/>
          </p:nvPr>
        </p:nvSpPr>
        <p:spPr>
          <a:xfrm>
            <a:off x="2063750" y="155644"/>
            <a:ext cx="8229600" cy="777875"/>
          </a:xfrm>
        </p:spPr>
        <p:txBody>
          <a:bodyPr>
            <a:normAutofit/>
          </a:bodyPr>
          <a:lstStyle/>
          <a:p>
            <a:pPr algn="ctr"/>
            <a:r>
              <a:rPr lang="zh-TW" altLang="en-US" sz="3600" dirty="0">
                <a:solidFill>
                  <a:srgbClr val="A50021"/>
                </a:solidFill>
                <a:latin typeface="華康中特圓體" panose="020F0809000000000000" pitchFamily="49" charset="-120"/>
                <a:ea typeface="華康中特圓體" panose="020F0809000000000000" pitchFamily="49" charset="-120"/>
              </a:rPr>
              <a:t>新北市貢寮荖蘭山地洞</a:t>
            </a:r>
          </a:p>
        </p:txBody>
      </p:sp>
      <p:sp>
        <p:nvSpPr>
          <p:cNvPr id="15365" name="Text Box 7"/>
          <p:cNvSpPr txBox="1">
            <a:spLocks noChangeArrowheads="1"/>
          </p:cNvSpPr>
          <p:nvPr/>
        </p:nvSpPr>
        <p:spPr bwMode="auto">
          <a:xfrm>
            <a:off x="489573" y="715708"/>
            <a:ext cx="11212853"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4400">
                <a:solidFill>
                  <a:schemeClr val="tx1"/>
                </a:solidFill>
                <a:latin typeface="Arial" charset="0"/>
                <a:ea typeface="華康儷粗圓" pitchFamily="49" charset="-120"/>
              </a:defRPr>
            </a:lvl1pPr>
            <a:lvl2pPr marL="742950" indent="-285750" eaLnBrk="0" hangingPunct="0">
              <a:defRPr kumimoji="1" sz="4400">
                <a:solidFill>
                  <a:schemeClr val="tx1"/>
                </a:solidFill>
                <a:latin typeface="Arial" charset="0"/>
                <a:ea typeface="華康儷粗圓" pitchFamily="49" charset="-120"/>
              </a:defRPr>
            </a:lvl2pPr>
            <a:lvl3pPr marL="1143000" indent="-228600" eaLnBrk="0" hangingPunct="0">
              <a:defRPr kumimoji="1" sz="4400">
                <a:solidFill>
                  <a:schemeClr val="tx1"/>
                </a:solidFill>
                <a:latin typeface="Arial" charset="0"/>
                <a:ea typeface="華康儷粗圓" pitchFamily="49" charset="-120"/>
              </a:defRPr>
            </a:lvl3pPr>
            <a:lvl4pPr marL="1600200" indent="-228600" eaLnBrk="0" hangingPunct="0">
              <a:defRPr kumimoji="1" sz="4400">
                <a:solidFill>
                  <a:schemeClr val="tx1"/>
                </a:solidFill>
                <a:latin typeface="Arial" charset="0"/>
                <a:ea typeface="華康儷粗圓" pitchFamily="49" charset="-120"/>
              </a:defRPr>
            </a:lvl4pPr>
            <a:lvl5pPr marL="2057400" indent="-228600" eaLnBrk="0" hangingPunct="0">
              <a:defRPr kumimoji="1" sz="4400">
                <a:solidFill>
                  <a:schemeClr val="tx1"/>
                </a:solidFill>
                <a:latin typeface="Arial" charset="0"/>
                <a:ea typeface="華康儷粗圓" pitchFamily="49" charset="-120"/>
              </a:defRPr>
            </a:lvl5pPr>
            <a:lvl6pPr marL="2514600" indent="-228600" eaLnBrk="0" fontAlgn="ctr" hangingPunct="0">
              <a:spcBef>
                <a:spcPct val="0"/>
              </a:spcBef>
              <a:spcAft>
                <a:spcPct val="0"/>
              </a:spcAft>
              <a:defRPr kumimoji="1" sz="4400">
                <a:solidFill>
                  <a:schemeClr val="tx1"/>
                </a:solidFill>
                <a:latin typeface="Arial" charset="0"/>
                <a:ea typeface="華康儷粗圓" pitchFamily="49" charset="-120"/>
              </a:defRPr>
            </a:lvl6pPr>
            <a:lvl7pPr marL="2971800" indent="-228600" eaLnBrk="0" fontAlgn="ctr" hangingPunct="0">
              <a:spcBef>
                <a:spcPct val="0"/>
              </a:spcBef>
              <a:spcAft>
                <a:spcPct val="0"/>
              </a:spcAft>
              <a:defRPr kumimoji="1" sz="4400">
                <a:solidFill>
                  <a:schemeClr val="tx1"/>
                </a:solidFill>
                <a:latin typeface="Arial" charset="0"/>
                <a:ea typeface="華康儷粗圓" pitchFamily="49" charset="-120"/>
              </a:defRPr>
            </a:lvl7pPr>
            <a:lvl8pPr marL="3429000" indent="-228600" eaLnBrk="0" fontAlgn="ctr" hangingPunct="0">
              <a:spcBef>
                <a:spcPct val="0"/>
              </a:spcBef>
              <a:spcAft>
                <a:spcPct val="0"/>
              </a:spcAft>
              <a:defRPr kumimoji="1" sz="4400">
                <a:solidFill>
                  <a:schemeClr val="tx1"/>
                </a:solidFill>
                <a:latin typeface="Arial" charset="0"/>
                <a:ea typeface="華康儷粗圓" pitchFamily="49" charset="-120"/>
              </a:defRPr>
            </a:lvl8pPr>
            <a:lvl9pPr marL="3886200" indent="-228600" eaLnBrk="0" fontAlgn="ctr" hangingPunct="0">
              <a:spcBef>
                <a:spcPct val="0"/>
              </a:spcBef>
              <a:spcAft>
                <a:spcPct val="0"/>
              </a:spcAft>
              <a:defRPr kumimoji="1" sz="4400">
                <a:solidFill>
                  <a:schemeClr val="tx1"/>
                </a:solidFill>
                <a:latin typeface="Arial" charset="0"/>
                <a:ea typeface="華康儷粗圓" pitchFamily="49" charset="-120"/>
              </a:defRPr>
            </a:lvl9pPr>
          </a:lstStyle>
          <a:p>
            <a:pPr eaLnBrk="1" hangingPunct="1">
              <a:spcBef>
                <a:spcPct val="50000"/>
              </a:spcBef>
            </a:pPr>
            <a:r>
              <a:rPr lang="zh-TW" altLang="en-US" sz="2800" dirty="0">
                <a:solidFill>
                  <a:srgbClr val="000066"/>
                </a:solidFill>
                <a:latin typeface="華康中圓體" panose="020F0509000000000000" pitchFamily="49" charset="-120"/>
                <a:ea typeface="華康中圓體" panose="020F0509000000000000" pitchFamily="49" charset="-120"/>
              </a:rPr>
              <a:t>在貢寮荖</a:t>
            </a:r>
            <a:r>
              <a:rPr lang="zh-TW" altLang="en-US" sz="2800" dirty="0">
                <a:solidFill>
                  <a:srgbClr val="000066"/>
                </a:solidFill>
                <a:latin typeface="華康細圓體" panose="020F0309000000000000" pitchFamily="49" charset="-120"/>
                <a:ea typeface="華康細圓體" panose="020F0309000000000000" pitchFamily="49" charset="-120"/>
              </a:rPr>
              <a:t>蘭</a:t>
            </a:r>
            <a:r>
              <a:rPr lang="zh-TW" altLang="en-US" sz="2800" dirty="0">
                <a:solidFill>
                  <a:srgbClr val="000066"/>
                </a:solidFill>
                <a:latin typeface="華康中圓體" panose="020F0509000000000000" pitchFamily="49" charset="-120"/>
                <a:ea typeface="華康中圓體" panose="020F0509000000000000" pitchFamily="49" charset="-120"/>
              </a:rPr>
              <a:t>山高程三百餘公尺的地洞洞口</a:t>
            </a:r>
            <a:r>
              <a:rPr lang="en-US" altLang="zh-TW" sz="2800" dirty="0">
                <a:solidFill>
                  <a:srgbClr val="000066"/>
                </a:solidFill>
                <a:latin typeface="華康中圓體" panose="020F0509000000000000" pitchFamily="49" charset="-120"/>
                <a:ea typeface="華康中圓體" panose="020F0509000000000000" pitchFamily="49" charset="-120"/>
              </a:rPr>
              <a:t>(</a:t>
            </a:r>
            <a:r>
              <a:rPr lang="zh-TW" altLang="en-US" sz="2800" dirty="0">
                <a:solidFill>
                  <a:srgbClr val="000066"/>
                </a:solidFill>
                <a:latin typeface="華康中圓體" panose="020F0509000000000000" pitchFamily="49" charset="-120"/>
                <a:ea typeface="華康中圓體" panose="020F0509000000000000" pitchFamily="49" charset="-120"/>
              </a:rPr>
              <a:t>左</a:t>
            </a:r>
            <a:r>
              <a:rPr lang="en-US" altLang="zh-TW" sz="2800" dirty="0">
                <a:solidFill>
                  <a:srgbClr val="000066"/>
                </a:solidFill>
                <a:latin typeface="華康中圓體" panose="020F0509000000000000" pitchFamily="49" charset="-120"/>
                <a:ea typeface="華康中圓體" panose="020F0509000000000000" pitchFamily="49" charset="-120"/>
              </a:rPr>
              <a:t>)</a:t>
            </a:r>
            <a:r>
              <a:rPr lang="zh-TW" altLang="en-US" sz="2800" dirty="0">
                <a:solidFill>
                  <a:srgbClr val="000066"/>
                </a:solidFill>
                <a:latin typeface="華康中圓體" panose="020F0509000000000000" pitchFamily="49" charset="-120"/>
                <a:ea typeface="華康中圓體" panose="020F0509000000000000" pitchFamily="49" charset="-120"/>
              </a:rPr>
              <a:t>和洞內</a:t>
            </a:r>
            <a:r>
              <a:rPr lang="en-US" altLang="zh-TW" sz="2800" dirty="0">
                <a:solidFill>
                  <a:srgbClr val="000066"/>
                </a:solidFill>
                <a:latin typeface="華康中圓體" panose="020F0509000000000000" pitchFamily="49" charset="-120"/>
                <a:ea typeface="華康中圓體" panose="020F0509000000000000" pitchFamily="49" charset="-120"/>
              </a:rPr>
              <a:t>(</a:t>
            </a:r>
            <a:r>
              <a:rPr lang="zh-TW" altLang="en-US" sz="2800" dirty="0">
                <a:solidFill>
                  <a:srgbClr val="000066"/>
                </a:solidFill>
                <a:latin typeface="華康中圓體" panose="020F0509000000000000" pitchFamily="49" charset="-120"/>
                <a:ea typeface="華康中圓體" panose="020F0509000000000000" pitchFamily="49" charset="-120"/>
              </a:rPr>
              <a:t>右</a:t>
            </a:r>
            <a:r>
              <a:rPr lang="en-US" altLang="zh-TW" sz="2800" dirty="0">
                <a:solidFill>
                  <a:srgbClr val="000066"/>
                </a:solidFill>
                <a:latin typeface="華康中圓體" panose="020F0509000000000000" pitchFamily="49" charset="-120"/>
                <a:ea typeface="華康中圓體" panose="020F0509000000000000" pitchFamily="49" charset="-120"/>
              </a:rPr>
              <a:t>)</a:t>
            </a:r>
            <a:r>
              <a:rPr lang="zh-TW" altLang="en-US" sz="2800" dirty="0">
                <a:solidFill>
                  <a:srgbClr val="000066"/>
                </a:solidFill>
                <a:latin typeface="華康中圓體" panose="020F0509000000000000" pitchFamily="49" charset="-120"/>
                <a:ea typeface="華康中圓體" panose="020F0509000000000000" pitchFamily="49" charset="-120"/>
              </a:rPr>
              <a:t>，原本可以通至大海。近年被佛教寺院封閉，無從探尋。</a:t>
            </a:r>
          </a:p>
        </p:txBody>
      </p:sp>
      <p:sp>
        <p:nvSpPr>
          <p:cNvPr id="2" name="矩形 1"/>
          <p:cNvSpPr/>
          <p:nvPr/>
        </p:nvSpPr>
        <p:spPr>
          <a:xfrm>
            <a:off x="1474934" y="6073170"/>
            <a:ext cx="3416320" cy="523220"/>
          </a:xfrm>
          <a:prstGeom prst="rect">
            <a:avLst/>
          </a:prstGeom>
        </p:spPr>
        <p:txBody>
          <a:bodyPr wrap="none">
            <a:spAutoFit/>
          </a:bodyPr>
          <a:lstStyle/>
          <a:p>
            <a:r>
              <a:rPr lang="zh-TW" altLang="en-US" sz="2800" b="1" dirty="0">
                <a:solidFill>
                  <a:srgbClr val="3333FF"/>
                </a:solidFill>
                <a:latin typeface="華康標楷體" panose="03000509000000000000" pitchFamily="65" charset="-120"/>
                <a:ea typeface="華康標楷體" panose="03000509000000000000" pitchFamily="65" charset="-120"/>
              </a:rPr>
              <a:t>貢寮荖蘭山地洞洞口</a:t>
            </a:r>
          </a:p>
        </p:txBody>
      </p:sp>
      <p:sp>
        <p:nvSpPr>
          <p:cNvPr id="7" name="矩形 6"/>
          <p:cNvSpPr/>
          <p:nvPr/>
        </p:nvSpPr>
        <p:spPr>
          <a:xfrm>
            <a:off x="7364466" y="6111445"/>
            <a:ext cx="3416320" cy="523220"/>
          </a:xfrm>
          <a:prstGeom prst="rect">
            <a:avLst/>
          </a:prstGeom>
        </p:spPr>
        <p:txBody>
          <a:bodyPr wrap="none">
            <a:spAutoFit/>
          </a:bodyPr>
          <a:lstStyle/>
          <a:p>
            <a:r>
              <a:rPr lang="zh-TW" altLang="en-US" sz="2800" b="1" dirty="0">
                <a:solidFill>
                  <a:srgbClr val="3333FF"/>
                </a:solidFill>
                <a:latin typeface="華康標楷體" panose="03000509000000000000" pitchFamily="65" charset="-120"/>
                <a:ea typeface="華康標楷體" panose="03000509000000000000" pitchFamily="65" charset="-120"/>
              </a:rPr>
              <a:t>貢寮荖蘭山地洞洞內</a:t>
            </a:r>
          </a:p>
        </p:txBody>
      </p:sp>
      <p:pic>
        <p:nvPicPr>
          <p:cNvPr id="6" name="圖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550" y="1831740"/>
            <a:ext cx="5788152" cy="4341114"/>
          </a:xfrm>
          <a:prstGeom prst="rect">
            <a:avLst/>
          </a:prstGeom>
          <a:ln w="12700">
            <a:solidFill>
              <a:schemeClr val="tx1"/>
            </a:solidFill>
          </a:ln>
        </p:spPr>
      </p:pic>
      <p:pic>
        <p:nvPicPr>
          <p:cNvPr id="8" name="圖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174" y="1805912"/>
            <a:ext cx="5781840" cy="4336380"/>
          </a:xfrm>
          <a:prstGeom prst="rect">
            <a:avLst/>
          </a:prstGeom>
          <a:ln w="12700">
            <a:solidFill>
              <a:schemeClr val="tx1"/>
            </a:solidFill>
          </a:ln>
        </p:spPr>
      </p:pic>
    </p:spTree>
    <p:extLst>
      <p:ext uri="{BB962C8B-B14F-4D97-AF65-F5344CB8AC3E}">
        <p14:creationId xmlns:p14="http://schemas.microsoft.com/office/powerpoint/2010/main" val="882153548"/>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4"/>
          <p:cNvSpPr>
            <a:spLocks noGrp="1" noChangeArrowheads="1"/>
          </p:cNvSpPr>
          <p:nvPr>
            <p:ph type="title"/>
          </p:nvPr>
        </p:nvSpPr>
        <p:spPr>
          <a:xfrm>
            <a:off x="3936101" y="334058"/>
            <a:ext cx="4175695" cy="652526"/>
          </a:xfrm>
        </p:spPr>
        <p:txBody>
          <a:bodyPr>
            <a:normAutofit/>
          </a:bodyPr>
          <a:lstStyle/>
          <a:p>
            <a:pPr algn="ctr"/>
            <a:r>
              <a:rPr lang="zh-TW" altLang="en-US" sz="3600" dirty="0">
                <a:solidFill>
                  <a:srgbClr val="A50021"/>
                </a:solidFill>
                <a:latin typeface="華康中特圓體" panose="020F0809000000000000" pitchFamily="49" charset="-120"/>
                <a:ea typeface="華康中特圓體" panose="020F0809000000000000" pitchFamily="49" charset="-120"/>
              </a:rPr>
              <a:t>北部地區大地洞</a:t>
            </a:r>
          </a:p>
        </p:txBody>
      </p:sp>
      <p:sp>
        <p:nvSpPr>
          <p:cNvPr id="138244" name="Text Box 6"/>
          <p:cNvSpPr txBox="1">
            <a:spLocks noChangeArrowheads="1"/>
          </p:cNvSpPr>
          <p:nvPr/>
        </p:nvSpPr>
        <p:spPr bwMode="auto">
          <a:xfrm>
            <a:off x="569872" y="859688"/>
            <a:ext cx="11622128"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3200">
                <a:solidFill>
                  <a:schemeClr val="tx1"/>
                </a:solidFill>
                <a:latin typeface="Arial" charset="0"/>
                <a:ea typeface="華康中特圓體" pitchFamily="49" charset="-120"/>
              </a:defRPr>
            </a:lvl1pPr>
            <a:lvl2pPr marL="742950" indent="-285750" eaLnBrk="0" hangingPunct="0">
              <a:defRPr kumimoji="1" sz="3200">
                <a:solidFill>
                  <a:schemeClr val="tx1"/>
                </a:solidFill>
                <a:latin typeface="Arial" charset="0"/>
                <a:ea typeface="華康中特圓體" pitchFamily="49" charset="-120"/>
              </a:defRPr>
            </a:lvl2pPr>
            <a:lvl3pPr marL="1143000" indent="-228600" eaLnBrk="0" hangingPunct="0">
              <a:defRPr kumimoji="1" sz="3200">
                <a:solidFill>
                  <a:schemeClr val="tx1"/>
                </a:solidFill>
                <a:latin typeface="Arial" charset="0"/>
                <a:ea typeface="華康中特圓體" pitchFamily="49" charset="-120"/>
              </a:defRPr>
            </a:lvl3pPr>
            <a:lvl4pPr marL="1600200" indent="-228600" eaLnBrk="0" hangingPunct="0">
              <a:defRPr kumimoji="1" sz="3200">
                <a:solidFill>
                  <a:schemeClr val="tx1"/>
                </a:solidFill>
                <a:latin typeface="Arial" charset="0"/>
                <a:ea typeface="華康中特圓體" pitchFamily="49" charset="-120"/>
              </a:defRPr>
            </a:lvl4pPr>
            <a:lvl5pPr marL="2057400" indent="-228600" eaLnBrk="0" hangingPunct="0">
              <a:defRPr kumimoji="1" sz="3200">
                <a:solidFill>
                  <a:schemeClr val="tx1"/>
                </a:solidFill>
                <a:latin typeface="Arial" charset="0"/>
                <a:ea typeface="華康中特圓體" pitchFamily="49" charset="-120"/>
              </a:defRPr>
            </a:lvl5pPr>
            <a:lvl6pPr marL="2514600" indent="-228600" algn="ctr" eaLnBrk="0" fontAlgn="base" hangingPunct="0">
              <a:spcBef>
                <a:spcPct val="0"/>
              </a:spcBef>
              <a:spcAft>
                <a:spcPct val="0"/>
              </a:spcAft>
              <a:defRPr kumimoji="1" sz="3200">
                <a:solidFill>
                  <a:schemeClr val="tx1"/>
                </a:solidFill>
                <a:latin typeface="Arial" charset="0"/>
                <a:ea typeface="華康中特圓體" pitchFamily="49" charset="-120"/>
              </a:defRPr>
            </a:lvl6pPr>
            <a:lvl7pPr marL="2971800" indent="-228600" algn="ctr" eaLnBrk="0" fontAlgn="base" hangingPunct="0">
              <a:spcBef>
                <a:spcPct val="0"/>
              </a:spcBef>
              <a:spcAft>
                <a:spcPct val="0"/>
              </a:spcAft>
              <a:defRPr kumimoji="1" sz="3200">
                <a:solidFill>
                  <a:schemeClr val="tx1"/>
                </a:solidFill>
                <a:latin typeface="Arial" charset="0"/>
                <a:ea typeface="華康中特圓體" pitchFamily="49" charset="-120"/>
              </a:defRPr>
            </a:lvl7pPr>
            <a:lvl8pPr marL="3429000" indent="-228600" algn="ctr" eaLnBrk="0" fontAlgn="base" hangingPunct="0">
              <a:spcBef>
                <a:spcPct val="0"/>
              </a:spcBef>
              <a:spcAft>
                <a:spcPct val="0"/>
              </a:spcAft>
              <a:defRPr kumimoji="1" sz="3200">
                <a:solidFill>
                  <a:schemeClr val="tx1"/>
                </a:solidFill>
                <a:latin typeface="Arial" charset="0"/>
                <a:ea typeface="華康中特圓體" pitchFamily="49" charset="-120"/>
              </a:defRPr>
            </a:lvl8pPr>
            <a:lvl9pPr marL="3886200" indent="-228600" algn="ctr" eaLnBrk="0" fontAlgn="base" hangingPunct="0">
              <a:spcBef>
                <a:spcPct val="0"/>
              </a:spcBef>
              <a:spcAft>
                <a:spcPct val="0"/>
              </a:spcAft>
              <a:defRPr kumimoji="1" sz="3200">
                <a:solidFill>
                  <a:schemeClr val="tx1"/>
                </a:solidFill>
                <a:latin typeface="Arial" charset="0"/>
                <a:ea typeface="華康中特圓體" pitchFamily="49" charset="-120"/>
              </a:defRPr>
            </a:lvl9pPr>
          </a:lstStyle>
          <a:p>
            <a:pPr eaLnBrk="1">
              <a:lnSpc>
                <a:spcPts val="3600"/>
              </a:lnSpc>
              <a:spcBef>
                <a:spcPct val="50000"/>
              </a:spcBef>
            </a:pPr>
            <a:r>
              <a:rPr lang="zh-TW" altLang="en-US" sz="2800" dirty="0">
                <a:solidFill>
                  <a:srgbClr val="000066"/>
                </a:solidFill>
                <a:latin typeface="華康中圓體" panose="020F0509000000000000" pitchFamily="49" charset="-120"/>
                <a:ea typeface="華康中圓體" panose="020F0509000000000000" pitchFamily="49" charset="-120"/>
              </a:rPr>
              <a:t>基隆槓子寮炮台的古地洞有數條，縱橫相交，出口有好幾處，此地洞出口已塌陷不通</a:t>
            </a:r>
            <a:r>
              <a:rPr lang="en-US" altLang="zh-TW" sz="2800" dirty="0">
                <a:solidFill>
                  <a:srgbClr val="000066"/>
                </a:solidFill>
                <a:latin typeface="華康中圓體" panose="020F0509000000000000" pitchFamily="49" charset="-120"/>
                <a:ea typeface="華康中圓體" panose="020F0509000000000000" pitchFamily="49" charset="-120"/>
              </a:rPr>
              <a:t>(</a:t>
            </a:r>
            <a:r>
              <a:rPr lang="zh-TW" altLang="en-US" sz="2800" dirty="0">
                <a:solidFill>
                  <a:srgbClr val="000066"/>
                </a:solidFill>
                <a:latin typeface="華康中圓體" panose="020F0509000000000000" pitchFamily="49" charset="-120"/>
                <a:ea typeface="華康中圓體" panose="020F0509000000000000" pitchFamily="49" charset="-120"/>
              </a:rPr>
              <a:t>左</a:t>
            </a:r>
            <a:r>
              <a:rPr lang="en-US" altLang="zh-TW" sz="2800" dirty="0">
                <a:solidFill>
                  <a:srgbClr val="000066"/>
                </a:solidFill>
                <a:latin typeface="華康中圓體" panose="020F0509000000000000" pitchFamily="49" charset="-120"/>
                <a:ea typeface="華康中圓體" panose="020F0509000000000000" pitchFamily="49" charset="-120"/>
              </a:rPr>
              <a:t>)</a:t>
            </a:r>
            <a:r>
              <a:rPr lang="zh-TW" altLang="en-US" sz="2800" dirty="0">
                <a:solidFill>
                  <a:srgbClr val="000066"/>
                </a:solidFill>
                <a:latin typeface="華康中圓體" panose="020F0509000000000000" pitchFamily="49" charset="-120"/>
                <a:ea typeface="華康中圓體" panose="020F0509000000000000" pitchFamily="49" charset="-120"/>
              </a:rPr>
              <a:t>。大屯山群地洞約有三十餘個，此為最大的北投大地洞，在興福寮古道附近</a:t>
            </a:r>
            <a:r>
              <a:rPr lang="en-US" altLang="zh-TW" sz="2800" dirty="0">
                <a:solidFill>
                  <a:srgbClr val="000066"/>
                </a:solidFill>
                <a:latin typeface="華康中圓體" panose="020F0509000000000000" pitchFamily="49" charset="-120"/>
                <a:ea typeface="華康中圓體" panose="020F0509000000000000" pitchFamily="49" charset="-120"/>
              </a:rPr>
              <a:t>(</a:t>
            </a:r>
            <a:r>
              <a:rPr lang="zh-TW" altLang="en-US" sz="2800" dirty="0">
                <a:solidFill>
                  <a:srgbClr val="000066"/>
                </a:solidFill>
                <a:latin typeface="華康中圓體" panose="020F0509000000000000" pitchFamily="49" charset="-120"/>
                <a:ea typeface="華康中圓體" panose="020F0509000000000000" pitchFamily="49" charset="-120"/>
              </a:rPr>
              <a:t>中</a:t>
            </a:r>
            <a:r>
              <a:rPr lang="en-US" altLang="zh-TW" sz="2800" dirty="0">
                <a:solidFill>
                  <a:srgbClr val="000066"/>
                </a:solidFill>
                <a:latin typeface="華康中圓體" panose="020F0509000000000000" pitchFamily="49" charset="-120"/>
                <a:ea typeface="華康中圓體" panose="020F0509000000000000" pitchFamily="49" charset="-120"/>
              </a:rPr>
              <a:t>)</a:t>
            </a:r>
            <a:r>
              <a:rPr lang="zh-TW" altLang="en-US" sz="2800" dirty="0">
                <a:solidFill>
                  <a:srgbClr val="000066"/>
                </a:solidFill>
                <a:latin typeface="華康中圓體" panose="020F0509000000000000" pitchFamily="49" charset="-120"/>
                <a:ea typeface="華康中圓體" panose="020F0509000000000000" pitchFamily="49" charset="-120"/>
              </a:rPr>
              <a:t>。在陽金公路旁陽明山國家公園入口附近，辜家大宅內有大地洞，洞內有寬敞空間，共分出五條地洞通往不同的出口</a:t>
            </a:r>
            <a:r>
              <a:rPr lang="en-US" altLang="zh-TW" sz="2800" dirty="0">
                <a:solidFill>
                  <a:srgbClr val="000066"/>
                </a:solidFill>
                <a:latin typeface="華康中圓體" panose="020F0509000000000000" pitchFamily="49" charset="-120"/>
                <a:ea typeface="華康中圓體" panose="020F0509000000000000" pitchFamily="49" charset="-120"/>
              </a:rPr>
              <a:t>(</a:t>
            </a:r>
            <a:r>
              <a:rPr lang="zh-TW" altLang="en-US" sz="2800" dirty="0">
                <a:solidFill>
                  <a:srgbClr val="000066"/>
                </a:solidFill>
                <a:latin typeface="華康中圓體" panose="020F0509000000000000" pitchFamily="49" charset="-120"/>
                <a:ea typeface="華康中圓體" panose="020F0509000000000000" pitchFamily="49" charset="-120"/>
              </a:rPr>
              <a:t>右</a:t>
            </a:r>
            <a:r>
              <a:rPr lang="en-US" altLang="zh-TW" sz="2800" dirty="0">
                <a:solidFill>
                  <a:srgbClr val="000066"/>
                </a:solidFill>
                <a:latin typeface="華康中圓體" panose="020F0509000000000000" pitchFamily="49" charset="-120"/>
                <a:ea typeface="華康中圓體" panose="020F0509000000000000" pitchFamily="49" charset="-120"/>
              </a:rPr>
              <a:t>)</a:t>
            </a:r>
            <a:r>
              <a:rPr lang="zh-TW" altLang="en-US" sz="2800" dirty="0">
                <a:solidFill>
                  <a:srgbClr val="000066"/>
                </a:solidFill>
                <a:latin typeface="華康中圓體" panose="020F0509000000000000" pitchFamily="49" charset="-120"/>
                <a:ea typeface="華康中圓體" panose="020F0509000000000000" pitchFamily="49" charset="-120"/>
              </a:rPr>
              <a:t>。</a:t>
            </a:r>
          </a:p>
        </p:txBody>
      </p:sp>
      <p:sp>
        <p:nvSpPr>
          <p:cNvPr id="2" name="矩形 1"/>
          <p:cNvSpPr/>
          <p:nvPr/>
        </p:nvSpPr>
        <p:spPr>
          <a:xfrm>
            <a:off x="878854" y="6097423"/>
            <a:ext cx="3057247" cy="523220"/>
          </a:xfrm>
          <a:prstGeom prst="rect">
            <a:avLst/>
          </a:prstGeom>
        </p:spPr>
        <p:txBody>
          <a:bodyPr wrap="none">
            <a:spAutoFit/>
          </a:bodyPr>
          <a:lstStyle/>
          <a:p>
            <a:r>
              <a:rPr lang="zh-TW" altLang="en-US" sz="2800" b="1" dirty="0">
                <a:solidFill>
                  <a:srgbClr val="3333FF"/>
                </a:solidFill>
                <a:latin typeface="華康標楷體" panose="03000509000000000000" pitchFamily="65" charset="-120"/>
                <a:ea typeface="華康標楷體" panose="03000509000000000000" pitchFamily="65" charset="-120"/>
              </a:rPr>
              <a:t>基隆槓子寮古地洞</a:t>
            </a:r>
          </a:p>
        </p:txBody>
      </p:sp>
      <p:sp>
        <p:nvSpPr>
          <p:cNvPr id="3" name="矩形 2"/>
          <p:cNvSpPr/>
          <p:nvPr/>
        </p:nvSpPr>
        <p:spPr>
          <a:xfrm>
            <a:off x="5198654" y="6097423"/>
            <a:ext cx="3057247" cy="523220"/>
          </a:xfrm>
          <a:prstGeom prst="rect">
            <a:avLst/>
          </a:prstGeom>
        </p:spPr>
        <p:txBody>
          <a:bodyPr wrap="none">
            <a:spAutoFit/>
          </a:bodyPr>
          <a:lstStyle/>
          <a:p>
            <a:r>
              <a:rPr lang="zh-TW" altLang="en-US" sz="2800" b="1" dirty="0">
                <a:solidFill>
                  <a:srgbClr val="3333FF"/>
                </a:solidFill>
                <a:latin typeface="華康標楷體" panose="03000509000000000000" pitchFamily="65" charset="-120"/>
                <a:ea typeface="華康標楷體" panose="03000509000000000000" pitchFamily="65" charset="-120"/>
              </a:rPr>
              <a:t>大屯山北投大地洞</a:t>
            </a:r>
          </a:p>
        </p:txBody>
      </p:sp>
      <p:sp>
        <p:nvSpPr>
          <p:cNvPr id="11" name="Text Box 5"/>
          <p:cNvSpPr txBox="1">
            <a:spLocks noChangeArrowheads="1"/>
          </p:cNvSpPr>
          <p:nvPr/>
        </p:nvSpPr>
        <p:spPr bwMode="auto">
          <a:xfrm>
            <a:off x="8644467" y="6097423"/>
            <a:ext cx="343486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4400">
                <a:solidFill>
                  <a:schemeClr val="tx1"/>
                </a:solidFill>
                <a:latin typeface="Arial" charset="0"/>
                <a:ea typeface="華康儷粗圓" pitchFamily="49" charset="-120"/>
              </a:defRPr>
            </a:lvl1pPr>
            <a:lvl2pPr marL="742950" indent="-285750" eaLnBrk="0" hangingPunct="0">
              <a:defRPr kumimoji="1" sz="4400">
                <a:solidFill>
                  <a:schemeClr val="tx1"/>
                </a:solidFill>
                <a:latin typeface="Arial" charset="0"/>
                <a:ea typeface="華康儷粗圓" pitchFamily="49" charset="-120"/>
              </a:defRPr>
            </a:lvl2pPr>
            <a:lvl3pPr marL="1143000" indent="-228600" eaLnBrk="0" hangingPunct="0">
              <a:defRPr kumimoji="1" sz="4400">
                <a:solidFill>
                  <a:schemeClr val="tx1"/>
                </a:solidFill>
                <a:latin typeface="Arial" charset="0"/>
                <a:ea typeface="華康儷粗圓" pitchFamily="49" charset="-120"/>
              </a:defRPr>
            </a:lvl3pPr>
            <a:lvl4pPr marL="1600200" indent="-228600" eaLnBrk="0" hangingPunct="0">
              <a:defRPr kumimoji="1" sz="4400">
                <a:solidFill>
                  <a:schemeClr val="tx1"/>
                </a:solidFill>
                <a:latin typeface="Arial" charset="0"/>
                <a:ea typeface="華康儷粗圓" pitchFamily="49" charset="-120"/>
              </a:defRPr>
            </a:lvl4pPr>
            <a:lvl5pPr marL="2057400" indent="-228600" eaLnBrk="0" hangingPunct="0">
              <a:defRPr kumimoji="1" sz="4400">
                <a:solidFill>
                  <a:schemeClr val="tx1"/>
                </a:solidFill>
                <a:latin typeface="Arial" charset="0"/>
                <a:ea typeface="華康儷粗圓" pitchFamily="49" charset="-120"/>
              </a:defRPr>
            </a:lvl5pPr>
            <a:lvl6pPr marL="2514600" indent="-228600" eaLnBrk="0" fontAlgn="ctr" hangingPunct="0">
              <a:spcBef>
                <a:spcPct val="0"/>
              </a:spcBef>
              <a:spcAft>
                <a:spcPct val="0"/>
              </a:spcAft>
              <a:defRPr kumimoji="1" sz="4400">
                <a:solidFill>
                  <a:schemeClr val="tx1"/>
                </a:solidFill>
                <a:latin typeface="Arial" charset="0"/>
                <a:ea typeface="華康儷粗圓" pitchFamily="49" charset="-120"/>
              </a:defRPr>
            </a:lvl6pPr>
            <a:lvl7pPr marL="2971800" indent="-228600" eaLnBrk="0" fontAlgn="ctr" hangingPunct="0">
              <a:spcBef>
                <a:spcPct val="0"/>
              </a:spcBef>
              <a:spcAft>
                <a:spcPct val="0"/>
              </a:spcAft>
              <a:defRPr kumimoji="1" sz="4400">
                <a:solidFill>
                  <a:schemeClr val="tx1"/>
                </a:solidFill>
                <a:latin typeface="Arial" charset="0"/>
                <a:ea typeface="華康儷粗圓" pitchFamily="49" charset="-120"/>
              </a:defRPr>
            </a:lvl7pPr>
            <a:lvl8pPr marL="3429000" indent="-228600" eaLnBrk="0" fontAlgn="ctr" hangingPunct="0">
              <a:spcBef>
                <a:spcPct val="0"/>
              </a:spcBef>
              <a:spcAft>
                <a:spcPct val="0"/>
              </a:spcAft>
              <a:defRPr kumimoji="1" sz="4400">
                <a:solidFill>
                  <a:schemeClr val="tx1"/>
                </a:solidFill>
                <a:latin typeface="Arial" charset="0"/>
                <a:ea typeface="華康儷粗圓" pitchFamily="49" charset="-120"/>
              </a:defRPr>
            </a:lvl8pPr>
            <a:lvl9pPr marL="3886200" indent="-228600" eaLnBrk="0" fontAlgn="ctr" hangingPunct="0">
              <a:spcBef>
                <a:spcPct val="0"/>
              </a:spcBef>
              <a:spcAft>
                <a:spcPct val="0"/>
              </a:spcAft>
              <a:defRPr kumimoji="1" sz="4400">
                <a:solidFill>
                  <a:schemeClr val="tx1"/>
                </a:solidFill>
                <a:latin typeface="Arial" charset="0"/>
                <a:ea typeface="華康儷粗圓" pitchFamily="49" charset="-120"/>
              </a:defRPr>
            </a:lvl9pPr>
          </a:lstStyle>
          <a:p>
            <a:pPr algn="ctr" eaLnBrk="1" hangingPunct="1">
              <a:spcBef>
                <a:spcPct val="50000"/>
              </a:spcBef>
            </a:pPr>
            <a:r>
              <a:rPr lang="zh-TW" altLang="en-US" sz="2800" b="1" dirty="0">
                <a:solidFill>
                  <a:srgbClr val="3333FF"/>
                </a:solidFill>
                <a:latin typeface="華康標楷體" panose="03000509000000000000" pitchFamily="65" charset="-120"/>
                <a:ea typeface="華康標楷體" panose="03000509000000000000" pitchFamily="65" charset="-120"/>
              </a:rPr>
              <a:t>陽明山辜宅大地洞</a:t>
            </a:r>
          </a:p>
        </p:txBody>
      </p:sp>
      <p:pic>
        <p:nvPicPr>
          <p:cNvPr id="5" name="圖片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554112" y="2807343"/>
            <a:ext cx="3403426" cy="3390336"/>
          </a:xfrm>
          <a:prstGeom prst="rect">
            <a:avLst/>
          </a:prstGeom>
          <a:ln w="12700">
            <a:solidFill>
              <a:schemeClr val="tx1"/>
            </a:solidFill>
          </a:ln>
        </p:spPr>
      </p:pic>
      <p:pic>
        <p:nvPicPr>
          <p:cNvPr id="12" name="圖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52584" y="2774273"/>
            <a:ext cx="3730783" cy="3423406"/>
          </a:xfrm>
          <a:prstGeom prst="rect">
            <a:avLst/>
          </a:prstGeom>
          <a:ln w="12700">
            <a:solidFill>
              <a:schemeClr val="tx1"/>
            </a:solidFill>
          </a:ln>
        </p:spPr>
      </p:pic>
      <p:pic>
        <p:nvPicPr>
          <p:cNvPr id="10" name="Picture 5" descr="槓洞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33114" y="2759883"/>
            <a:ext cx="4548725" cy="341338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7169963"/>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標題 1"/>
          <p:cNvSpPr>
            <a:spLocks noGrp="1"/>
          </p:cNvSpPr>
          <p:nvPr>
            <p:ph type="title"/>
          </p:nvPr>
        </p:nvSpPr>
        <p:spPr>
          <a:xfrm>
            <a:off x="2152650" y="378758"/>
            <a:ext cx="7886700" cy="800100"/>
          </a:xfrm>
        </p:spPr>
        <p:txBody>
          <a:bodyPr>
            <a:normAutofit/>
          </a:bodyPr>
          <a:lstStyle/>
          <a:p>
            <a:pPr algn="ctr">
              <a:lnSpc>
                <a:spcPts val="3400"/>
              </a:lnSpc>
            </a:pPr>
            <a:r>
              <a:rPr lang="zh-TW" altLang="en-US" sz="3600" dirty="0">
                <a:solidFill>
                  <a:srgbClr val="A50021"/>
                </a:solidFill>
                <a:latin typeface="華康中特圓體" panose="020F0809000000000000" pitchFamily="49" charset="-120"/>
                <a:ea typeface="華康中特圓體" panose="020F0809000000000000" pitchFamily="49" charset="-120"/>
              </a:rPr>
              <a:t>台北圓山大飯店逃生地洞</a:t>
            </a:r>
          </a:p>
        </p:txBody>
      </p:sp>
      <p:sp>
        <p:nvSpPr>
          <p:cNvPr id="53252" name="矩形 3"/>
          <p:cNvSpPr>
            <a:spLocks noChangeArrowheads="1"/>
          </p:cNvSpPr>
          <p:nvPr/>
        </p:nvSpPr>
        <p:spPr bwMode="auto">
          <a:xfrm>
            <a:off x="6346228" y="1114820"/>
            <a:ext cx="5570790" cy="5276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just" hangingPunct="0">
              <a:lnSpc>
                <a:spcPts val="3400"/>
              </a:lnSpc>
              <a:spcBef>
                <a:spcPct val="0"/>
              </a:spcBef>
              <a:buNone/>
            </a:pPr>
            <a:r>
              <a:rPr lang="zh-TW" altLang="zh-TW" sz="2800" dirty="0">
                <a:solidFill>
                  <a:srgbClr val="000066"/>
                </a:solidFill>
                <a:latin typeface="華康中圓體" panose="020F0509000000000000" pitchFamily="49" charset="-120"/>
                <a:ea typeface="華康中圓體" panose="020F0509000000000000" pitchFamily="49" charset="-120"/>
              </a:rPr>
              <a:t>逃生</a:t>
            </a:r>
            <a:r>
              <a:rPr lang="zh-TW" altLang="zh-TW"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地</a:t>
            </a:r>
            <a:r>
              <a:rPr lang="zh-TW" altLang="en-US"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洞</a:t>
            </a:r>
            <a:r>
              <a:rPr lang="zh-TW" altLang="zh-TW"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位於</a:t>
            </a:r>
            <a:r>
              <a:rPr lang="zh-TW" altLang="en-US" sz="2800" dirty="0">
                <a:solidFill>
                  <a:srgbClr val="000066"/>
                </a:solidFill>
                <a:latin typeface="華康中圓體" panose="020F0509000000000000" pitchFamily="49" charset="-120"/>
                <a:ea typeface="華康中圓體" panose="020F0509000000000000" pitchFamily="49" charset="-120"/>
              </a:rPr>
              <a:t>圓山飯店內，</a:t>
            </a:r>
            <a:r>
              <a:rPr lang="zh-TW" altLang="zh-TW"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東西兩側各有一條</a:t>
            </a:r>
            <a:r>
              <a:rPr lang="zh-TW" altLang="en-US"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a:t>
            </a:r>
            <a:r>
              <a:rPr lang="zh-TW" altLang="zh-TW"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東側出口通往北安公園</a:t>
            </a:r>
            <a:r>
              <a:rPr lang="zh-TW" altLang="en-US"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a:t>
            </a:r>
            <a:r>
              <a:rPr lang="zh-TW" altLang="zh-TW"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全長</a:t>
            </a:r>
            <a:r>
              <a:rPr lang="en-US" altLang="zh-TW" sz="2800" dirty="0">
                <a:solidFill>
                  <a:srgbClr val="000066"/>
                </a:solidFill>
                <a:latin typeface="華康中圓體" panose="020F0509000000000000" pitchFamily="49" charset="-120"/>
                <a:ea typeface="華康中圓體" panose="020F0509000000000000" pitchFamily="49" charset="-120"/>
              </a:rPr>
              <a:t>178</a:t>
            </a:r>
            <a:r>
              <a:rPr lang="zh-TW" altLang="zh-TW" sz="2800" dirty="0">
                <a:solidFill>
                  <a:srgbClr val="000066"/>
                </a:solidFill>
                <a:latin typeface="華康中圓體" panose="020F0509000000000000" pitchFamily="49" charset="-120"/>
                <a:ea typeface="華康中圓體" panose="020F0509000000000000" pitchFamily="49" charset="-120"/>
              </a:rPr>
              <a:t>公尺</a:t>
            </a:r>
            <a:r>
              <a:rPr lang="zh-TW" altLang="en-US" sz="2800" dirty="0">
                <a:solidFill>
                  <a:srgbClr val="000066"/>
                </a:solidFill>
                <a:latin typeface="華康中圓體" panose="020F0509000000000000" pitchFamily="49" charset="-120"/>
                <a:ea typeface="華康中圓體" panose="020F0509000000000000" pitchFamily="49" charset="-120"/>
              </a:rPr>
              <a:t>；</a:t>
            </a:r>
            <a:r>
              <a:rPr lang="zh-TW" altLang="zh-TW" sz="2800" dirty="0">
                <a:solidFill>
                  <a:srgbClr val="000066"/>
                </a:solidFill>
                <a:latin typeface="華康中圓體" panose="020F0509000000000000" pitchFamily="49" charset="-120"/>
                <a:ea typeface="華康中圓體" panose="020F0509000000000000" pitchFamily="49" charset="-120"/>
              </a:rPr>
              <a:t>西側出口通往劍潭公園</a:t>
            </a:r>
            <a:r>
              <a:rPr lang="zh-TW" altLang="en-US" sz="2800" dirty="0">
                <a:solidFill>
                  <a:srgbClr val="000066"/>
                </a:solidFill>
                <a:latin typeface="華康中圓體" panose="020F0509000000000000" pitchFamily="49" charset="-120"/>
                <a:ea typeface="華康中圓體" panose="020F0509000000000000" pitchFamily="49" charset="-120"/>
              </a:rPr>
              <a:t>，</a:t>
            </a:r>
            <a:r>
              <a:rPr lang="zh-TW" altLang="zh-TW" sz="2800" dirty="0">
                <a:solidFill>
                  <a:srgbClr val="000066"/>
                </a:solidFill>
                <a:latin typeface="華康中圓體" panose="020F0509000000000000" pitchFamily="49" charset="-120"/>
                <a:ea typeface="華康中圓體" panose="020F0509000000000000" pitchFamily="49" charset="-120"/>
              </a:rPr>
              <a:t>全長</a:t>
            </a:r>
            <a:r>
              <a:rPr lang="en-US" altLang="zh-TW" sz="2800" dirty="0">
                <a:solidFill>
                  <a:srgbClr val="000066"/>
                </a:solidFill>
                <a:latin typeface="華康中圓體" panose="020F0509000000000000" pitchFamily="49" charset="-120"/>
                <a:ea typeface="華康中圓體" panose="020F0509000000000000" pitchFamily="49" charset="-120"/>
              </a:rPr>
              <a:t>180</a:t>
            </a:r>
            <a:r>
              <a:rPr lang="zh-TW" altLang="zh-TW" sz="2800" dirty="0">
                <a:solidFill>
                  <a:srgbClr val="000066"/>
                </a:solidFill>
                <a:latin typeface="華康中圓體" panose="020F0509000000000000" pitchFamily="49" charset="-120"/>
                <a:ea typeface="華康中圓體" panose="020F0509000000000000" pitchFamily="49" charset="-120"/>
              </a:rPr>
              <a:t>公尺。都是高</a:t>
            </a:r>
            <a:r>
              <a:rPr lang="en-US" altLang="zh-TW" sz="2800" dirty="0">
                <a:solidFill>
                  <a:srgbClr val="000066"/>
                </a:solidFill>
                <a:latin typeface="華康中圓體" panose="020F0509000000000000" pitchFamily="49" charset="-120"/>
                <a:ea typeface="華康中圓體" panose="020F0509000000000000" pitchFamily="49" charset="-120"/>
              </a:rPr>
              <a:t>2.1</a:t>
            </a:r>
            <a:r>
              <a:rPr lang="zh-TW" altLang="zh-TW" sz="2800" dirty="0">
                <a:solidFill>
                  <a:srgbClr val="000066"/>
                </a:solidFill>
                <a:latin typeface="華康中圓體" panose="020F0509000000000000" pitchFamily="49" charset="-120"/>
                <a:ea typeface="華康中圓體" panose="020F0509000000000000" pitchFamily="49" charset="-120"/>
              </a:rPr>
              <a:t>公尺</a:t>
            </a:r>
            <a:r>
              <a:rPr lang="zh-TW" altLang="en-US" sz="2800" dirty="0">
                <a:solidFill>
                  <a:srgbClr val="000066"/>
                </a:solidFill>
                <a:latin typeface="華康中圓體" panose="020F0509000000000000" pitchFamily="49" charset="-120"/>
                <a:ea typeface="華康中圓體" panose="020F0509000000000000" pitchFamily="49" charset="-120"/>
              </a:rPr>
              <a:t>，</a:t>
            </a:r>
            <a:r>
              <a:rPr lang="zh-TW" altLang="zh-TW" sz="2800" dirty="0">
                <a:solidFill>
                  <a:srgbClr val="000066"/>
                </a:solidFill>
                <a:latin typeface="華康中圓體" panose="020F0509000000000000" pitchFamily="49" charset="-120"/>
                <a:ea typeface="華康中圓體" panose="020F0509000000000000" pitchFamily="49" charset="-120"/>
              </a:rPr>
              <a:t>寬</a:t>
            </a:r>
            <a:r>
              <a:rPr lang="en-US" altLang="zh-TW" sz="2800" dirty="0">
                <a:solidFill>
                  <a:srgbClr val="000066"/>
                </a:solidFill>
                <a:latin typeface="華康中圓體" panose="020F0509000000000000" pitchFamily="49" charset="-120"/>
                <a:ea typeface="華康中圓體" panose="020F0509000000000000" pitchFamily="49" charset="-120"/>
              </a:rPr>
              <a:t>2.3</a:t>
            </a:r>
            <a:r>
              <a:rPr lang="zh-TW" altLang="zh-TW" sz="2800" dirty="0">
                <a:solidFill>
                  <a:srgbClr val="000066"/>
                </a:solidFill>
                <a:latin typeface="華康中圓體" panose="020F0509000000000000" pitchFamily="49" charset="-120"/>
                <a:ea typeface="華康中圓體" panose="020F0509000000000000" pitchFamily="49" charset="-120"/>
              </a:rPr>
              <a:t>公尺</a:t>
            </a:r>
            <a:r>
              <a:rPr lang="zh-TW" altLang="en-US" sz="2800" dirty="0">
                <a:solidFill>
                  <a:srgbClr val="000066"/>
                </a:solidFill>
                <a:latin typeface="華康中圓體" panose="020F0509000000000000" pitchFamily="49" charset="-120"/>
                <a:ea typeface="華康中圓體" panose="020F0509000000000000" pitchFamily="49" charset="-120"/>
              </a:rPr>
              <a:t>，</a:t>
            </a:r>
            <a:r>
              <a:rPr lang="zh-TW" altLang="zh-TW" sz="2800" dirty="0">
                <a:solidFill>
                  <a:srgbClr val="000066"/>
                </a:solidFill>
                <a:latin typeface="華康中圓體" panose="020F0509000000000000" pitchFamily="49" charset="-120"/>
                <a:ea typeface="華康中圓體" panose="020F0509000000000000" pitchFamily="49" charset="-120"/>
              </a:rPr>
              <a:t>足以容納</a:t>
            </a:r>
            <a:r>
              <a:rPr lang="en-US" altLang="zh-TW" sz="2800" dirty="0">
                <a:solidFill>
                  <a:srgbClr val="000066"/>
                </a:solidFill>
                <a:latin typeface="華康中圓體" panose="020F0509000000000000" pitchFamily="49" charset="-120"/>
                <a:ea typeface="華康中圓體" panose="020F0509000000000000" pitchFamily="49" charset="-120"/>
              </a:rPr>
              <a:t>3</a:t>
            </a:r>
            <a:r>
              <a:rPr lang="zh-TW" altLang="zh-TW" sz="2800" dirty="0">
                <a:solidFill>
                  <a:srgbClr val="000066"/>
                </a:solidFill>
                <a:latin typeface="華康中圓體" panose="020F0509000000000000" pitchFamily="49" charset="-120"/>
                <a:ea typeface="華康中圓體" panose="020F0509000000000000" pitchFamily="49" charset="-120"/>
              </a:rPr>
              <a:t>人並行</a:t>
            </a:r>
            <a:r>
              <a:rPr lang="zh-TW" altLang="en-US" sz="2800" dirty="0">
                <a:solidFill>
                  <a:srgbClr val="000066"/>
                </a:solidFill>
                <a:latin typeface="華康中圓體" panose="020F0509000000000000" pitchFamily="49" charset="-120"/>
                <a:ea typeface="華康中圓體" panose="020F0509000000000000" pitchFamily="49" charset="-120"/>
              </a:rPr>
              <a:t>，</a:t>
            </a:r>
            <a:r>
              <a:rPr lang="zh-TW" altLang="zh-TW" sz="2800" dirty="0">
                <a:solidFill>
                  <a:srgbClr val="000066"/>
                </a:solidFill>
                <a:latin typeface="華康中圓體" panose="020F0509000000000000" pitchFamily="49" charset="-120"/>
                <a:ea typeface="華康中圓體" panose="020F0509000000000000" pitchFamily="49" charset="-120"/>
              </a:rPr>
              <a:t>有如螺旋狀的走道一路向下盤旋。在西側通道</a:t>
            </a:r>
            <a:r>
              <a:rPr lang="zh-TW" altLang="en-US" sz="2800" dirty="0">
                <a:solidFill>
                  <a:srgbClr val="000066"/>
                </a:solidFill>
                <a:latin typeface="華康中圓體" panose="020F0509000000000000" pitchFamily="49" charset="-120"/>
                <a:ea typeface="華康中圓體" panose="020F0509000000000000" pitchFamily="49" charset="-120"/>
              </a:rPr>
              <a:t>內有</a:t>
            </a:r>
            <a:r>
              <a:rPr lang="zh-TW" altLang="zh-TW" sz="2800" dirty="0">
                <a:solidFill>
                  <a:srgbClr val="000066"/>
                </a:solidFill>
                <a:latin typeface="華康中圓體" panose="020F0509000000000000" pitchFamily="49" charset="-120"/>
                <a:ea typeface="華康中圓體" panose="020F0509000000000000" pitchFamily="49" charset="-120"/>
              </a:rPr>
              <a:t>寬約</a:t>
            </a:r>
            <a:r>
              <a:rPr lang="en-US" altLang="zh-TW" sz="2800" dirty="0">
                <a:solidFill>
                  <a:srgbClr val="000066"/>
                </a:solidFill>
                <a:latin typeface="華康中圓體" panose="020F0509000000000000" pitchFamily="49" charset="-120"/>
                <a:ea typeface="華康中圓體" panose="020F0509000000000000" pitchFamily="49" charset="-120"/>
              </a:rPr>
              <a:t>1</a:t>
            </a:r>
            <a:r>
              <a:rPr lang="zh-TW" altLang="zh-TW" sz="2800" dirty="0">
                <a:solidFill>
                  <a:srgbClr val="000066"/>
                </a:solidFill>
                <a:latin typeface="華康中圓體" panose="020F0509000000000000" pitchFamily="49" charset="-120"/>
                <a:ea typeface="華康中圓體" panose="020F0509000000000000" pitchFamily="49" charset="-120"/>
              </a:rPr>
              <a:t>人的</a:t>
            </a:r>
            <a:r>
              <a:rPr lang="en-US" altLang="zh-TW" sz="2800" dirty="0">
                <a:solidFill>
                  <a:srgbClr val="000066"/>
                </a:solidFill>
                <a:latin typeface="華康中圓體" panose="020F0509000000000000" pitchFamily="49" charset="-120"/>
                <a:ea typeface="華康中圓體" panose="020F0509000000000000" pitchFamily="49" charset="-120"/>
              </a:rPr>
              <a:t>70</a:t>
            </a:r>
            <a:r>
              <a:rPr lang="zh-TW" altLang="zh-TW" sz="2800" dirty="0">
                <a:solidFill>
                  <a:srgbClr val="000066"/>
                </a:solidFill>
                <a:latin typeface="華康中圓體" panose="020F0509000000000000" pitchFamily="49" charset="-120"/>
                <a:ea typeface="華康中圓體" panose="020F0509000000000000" pitchFamily="49" charset="-120"/>
              </a:rPr>
              <a:t>米滑行坡道</a:t>
            </a:r>
            <a:r>
              <a:rPr lang="zh-TW" altLang="en-US" sz="2800" dirty="0">
                <a:solidFill>
                  <a:srgbClr val="000066"/>
                </a:solidFill>
                <a:latin typeface="華康中圓體" panose="020F0509000000000000" pitchFamily="49" charset="-120"/>
                <a:ea typeface="華康中圓體" panose="020F0509000000000000" pitchFamily="49" charset="-120"/>
              </a:rPr>
              <a:t>，</a:t>
            </a:r>
            <a:r>
              <a:rPr lang="zh-TW" altLang="zh-TW" sz="2800" dirty="0">
                <a:solidFill>
                  <a:srgbClr val="000066"/>
                </a:solidFill>
                <a:latin typeface="華康中圓體" panose="020F0509000000000000" pitchFamily="49" charset="-120"/>
                <a:ea typeface="華康中圓體" panose="020F0509000000000000" pitchFamily="49" charset="-120"/>
              </a:rPr>
              <a:t>以磨石子為底</a:t>
            </a:r>
            <a:r>
              <a:rPr lang="zh-TW" altLang="en-US" sz="2800" dirty="0">
                <a:solidFill>
                  <a:srgbClr val="000066"/>
                </a:solidFill>
                <a:latin typeface="華康中圓體" panose="020F0509000000000000" pitchFamily="49" charset="-120"/>
                <a:ea typeface="華康中圓體" panose="020F0509000000000000" pitchFamily="49" charset="-120"/>
              </a:rPr>
              <a:t>，可以滑行逃生，故稱為</a:t>
            </a:r>
            <a:r>
              <a:rPr lang="zh-TW" altLang="zh-TW" sz="2800" dirty="0">
                <a:solidFill>
                  <a:srgbClr val="000066"/>
                </a:solidFill>
                <a:latin typeface="華康中圓體" panose="020F0509000000000000" pitchFamily="49" charset="-120"/>
                <a:ea typeface="華康中圓體" panose="020F0509000000000000" pitchFamily="49" charset="-120"/>
              </a:rPr>
              <a:t>逃生</a:t>
            </a:r>
            <a:r>
              <a:rPr lang="zh-TW" altLang="en-US" sz="2800" dirty="0">
                <a:solidFill>
                  <a:srgbClr val="000066"/>
                </a:solidFill>
                <a:latin typeface="華康中圓體" panose="020F0509000000000000" pitchFamily="49" charset="-120"/>
                <a:ea typeface="華康中圓體" panose="020F0509000000000000" pitchFamily="49" charset="-120"/>
              </a:rPr>
              <a:t>密道。這個</a:t>
            </a:r>
            <a:r>
              <a:rPr lang="zh-TW" altLang="zh-TW"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地道</a:t>
            </a:r>
            <a:r>
              <a:rPr lang="zh-TW" altLang="en-US"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洞口旁就是</a:t>
            </a:r>
            <a:r>
              <a:rPr lang="zh-TW" altLang="en-US" sz="2800" dirty="0">
                <a:solidFill>
                  <a:srgbClr val="000066"/>
                </a:solidFill>
                <a:latin typeface="華康中圓體" panose="020F0509000000000000" pitchFamily="49" charset="-120"/>
                <a:ea typeface="華康中圓體" panose="020F0509000000000000" pitchFamily="49" charset="-120"/>
              </a:rPr>
              <a:t>圓山貝塚，顯示圓山</a:t>
            </a:r>
            <a:r>
              <a:rPr lang="zh-TW" altLang="zh-TW"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地</a:t>
            </a:r>
            <a:r>
              <a:rPr lang="zh-TW" altLang="en-US"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洞是古</a:t>
            </a:r>
            <a:r>
              <a:rPr lang="zh-TW" altLang="zh-TW"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地</a:t>
            </a:r>
            <a:r>
              <a:rPr lang="zh-TW" altLang="en-US"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洞，再經加工形成</a:t>
            </a:r>
            <a:r>
              <a:rPr lang="zh-TW" altLang="zh-TW" sz="2800" dirty="0">
                <a:solidFill>
                  <a:srgbClr val="000066"/>
                </a:solidFill>
                <a:latin typeface="華康中圓體" panose="020F0509000000000000" pitchFamily="49" charset="-120"/>
                <a:ea typeface="華康中圓體" panose="020F0509000000000000" pitchFamily="49" charset="-120"/>
              </a:rPr>
              <a:t>逃生</a:t>
            </a:r>
            <a:r>
              <a:rPr lang="zh-TW" altLang="en-US" sz="2800" dirty="0">
                <a:solidFill>
                  <a:srgbClr val="000066"/>
                </a:solidFill>
                <a:latin typeface="華康中圓體" panose="020F0509000000000000" pitchFamily="49" charset="-120"/>
                <a:ea typeface="華康中圓體" panose="020F0509000000000000" pitchFamily="49" charset="-120"/>
              </a:rPr>
              <a:t>密道</a:t>
            </a:r>
            <a:r>
              <a:rPr lang="zh-TW" altLang="en-US"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a:t>
            </a:r>
            <a:endParaRPr lang="zh-TW" altLang="en-US" sz="2800" dirty="0">
              <a:solidFill>
                <a:srgbClr val="000066"/>
              </a:solidFill>
              <a:latin typeface="華康中圓體" panose="020F0509000000000000" pitchFamily="49" charset="-120"/>
              <a:ea typeface="華康中圓體" panose="020F0509000000000000" pitchFamily="49" charset="-120"/>
            </a:endParaRPr>
          </a:p>
        </p:txBody>
      </p:sp>
      <p:sp>
        <p:nvSpPr>
          <p:cNvPr id="2" name="矩形 1"/>
          <p:cNvSpPr/>
          <p:nvPr/>
        </p:nvSpPr>
        <p:spPr>
          <a:xfrm>
            <a:off x="779980" y="5341679"/>
            <a:ext cx="5225912" cy="523220"/>
          </a:xfrm>
          <a:prstGeom prst="rect">
            <a:avLst/>
          </a:prstGeom>
        </p:spPr>
        <p:txBody>
          <a:bodyPr wrap="square">
            <a:spAutoFit/>
          </a:bodyPr>
          <a:lstStyle/>
          <a:p>
            <a:r>
              <a:rPr lang="zh-TW" altLang="en-US" sz="2800" b="1" dirty="0">
                <a:solidFill>
                  <a:srgbClr val="3333FF"/>
                </a:solidFill>
                <a:latin typeface="華康標楷體" panose="03000509000000000000" pitchFamily="65" charset="-120"/>
                <a:ea typeface="華康標楷體" panose="03000509000000000000" pitchFamily="65" charset="-120"/>
              </a:rPr>
              <a:t>圓山</a:t>
            </a:r>
            <a:r>
              <a:rPr lang="zh-TW" altLang="en-US" sz="2800" b="1" dirty="0">
                <a:solidFill>
                  <a:srgbClr val="3333FF"/>
                </a:solidFill>
                <a:latin typeface="華康標楷體" panose="03000509000000000000" pitchFamily="65" charset="-120"/>
                <a:ea typeface="華康標楷體" panose="03000509000000000000" pitchFamily="65" charset="-120"/>
                <a:cs typeface="Times New Roman" panose="02020603050405020304" pitchFamily="18" charset="0"/>
              </a:rPr>
              <a:t>古</a:t>
            </a:r>
            <a:r>
              <a:rPr lang="zh-TW" altLang="zh-TW" sz="2800" b="1" dirty="0">
                <a:solidFill>
                  <a:srgbClr val="3333FF"/>
                </a:solidFill>
                <a:latin typeface="華康標楷體" panose="03000509000000000000" pitchFamily="65" charset="-120"/>
                <a:ea typeface="華康標楷體" panose="03000509000000000000" pitchFamily="65" charset="-120"/>
                <a:cs typeface="Times New Roman" panose="02020603050405020304" pitchFamily="18" charset="0"/>
              </a:rPr>
              <a:t>地</a:t>
            </a:r>
            <a:r>
              <a:rPr lang="zh-TW" altLang="en-US" sz="2800" b="1" dirty="0">
                <a:solidFill>
                  <a:srgbClr val="3333FF"/>
                </a:solidFill>
                <a:latin typeface="華康標楷體" panose="03000509000000000000" pitchFamily="65" charset="-120"/>
                <a:ea typeface="華康標楷體" panose="03000509000000000000" pitchFamily="65" charset="-120"/>
                <a:cs typeface="Times New Roman" panose="02020603050405020304" pitchFamily="18" charset="0"/>
              </a:rPr>
              <a:t>洞經加工形成</a:t>
            </a:r>
            <a:r>
              <a:rPr lang="zh-TW" altLang="zh-TW" sz="2800" b="1" dirty="0">
                <a:solidFill>
                  <a:srgbClr val="3333FF"/>
                </a:solidFill>
                <a:latin typeface="華康標楷體" panose="03000509000000000000" pitchFamily="65" charset="-120"/>
                <a:ea typeface="華康標楷體" panose="03000509000000000000" pitchFamily="65" charset="-120"/>
              </a:rPr>
              <a:t>逃生</a:t>
            </a:r>
            <a:r>
              <a:rPr lang="zh-TW" altLang="en-US" sz="2800" b="1" dirty="0">
                <a:solidFill>
                  <a:srgbClr val="3333FF"/>
                </a:solidFill>
                <a:latin typeface="華康標楷體" panose="03000509000000000000" pitchFamily="65" charset="-120"/>
                <a:ea typeface="華康標楷體" panose="03000509000000000000" pitchFamily="65" charset="-120"/>
              </a:rPr>
              <a:t>密道</a:t>
            </a:r>
          </a:p>
        </p:txBody>
      </p:sp>
      <p:pic>
        <p:nvPicPr>
          <p:cNvPr id="3" name="圖片 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05864" y="1178858"/>
            <a:ext cx="5570789" cy="4178091"/>
          </a:xfrm>
          <a:prstGeom prst="rect">
            <a:avLst/>
          </a:prstGeom>
        </p:spPr>
      </p:pic>
    </p:spTree>
    <p:extLst>
      <p:ext uri="{BB962C8B-B14F-4D97-AF65-F5344CB8AC3E}">
        <p14:creationId xmlns:p14="http://schemas.microsoft.com/office/powerpoint/2010/main" val="3813740121"/>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4"/>
          <p:cNvSpPr>
            <a:spLocks noGrp="1" noChangeArrowheads="1"/>
          </p:cNvSpPr>
          <p:nvPr>
            <p:ph type="title"/>
          </p:nvPr>
        </p:nvSpPr>
        <p:spPr>
          <a:xfrm>
            <a:off x="2213362" y="-4110"/>
            <a:ext cx="8229600" cy="777875"/>
          </a:xfrm>
        </p:spPr>
        <p:txBody>
          <a:bodyPr>
            <a:normAutofit/>
          </a:bodyPr>
          <a:lstStyle/>
          <a:p>
            <a:pPr algn="ctr" eaLnBrk="1" hangingPunct="1"/>
            <a:r>
              <a:rPr lang="zh-TW" altLang="en-US" sz="3600" dirty="0">
                <a:solidFill>
                  <a:srgbClr val="A50021"/>
                </a:solidFill>
                <a:latin typeface="華康中特圓體" panose="020F0809000000000000" pitchFamily="49" charset="-120"/>
                <a:ea typeface="華康中特圓體" panose="020F0809000000000000" pitchFamily="49" charset="-120"/>
              </a:rPr>
              <a:t>貢寮番仔山核四廠區地洞</a:t>
            </a:r>
          </a:p>
        </p:txBody>
      </p:sp>
      <p:sp>
        <p:nvSpPr>
          <p:cNvPr id="16390" name="Text Box 8"/>
          <p:cNvSpPr txBox="1">
            <a:spLocks noChangeArrowheads="1"/>
          </p:cNvSpPr>
          <p:nvPr/>
        </p:nvSpPr>
        <p:spPr bwMode="auto">
          <a:xfrm>
            <a:off x="1202343" y="6151826"/>
            <a:ext cx="944063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4400">
                <a:solidFill>
                  <a:schemeClr val="tx1"/>
                </a:solidFill>
                <a:latin typeface="Arial" charset="0"/>
                <a:ea typeface="華康儷粗圓" pitchFamily="49" charset="-120"/>
              </a:defRPr>
            </a:lvl1pPr>
            <a:lvl2pPr marL="742950" indent="-285750" eaLnBrk="0" hangingPunct="0">
              <a:defRPr kumimoji="1" sz="4400">
                <a:solidFill>
                  <a:schemeClr val="tx1"/>
                </a:solidFill>
                <a:latin typeface="Arial" charset="0"/>
                <a:ea typeface="華康儷粗圓" pitchFamily="49" charset="-120"/>
              </a:defRPr>
            </a:lvl2pPr>
            <a:lvl3pPr marL="1143000" indent="-228600" eaLnBrk="0" hangingPunct="0">
              <a:defRPr kumimoji="1" sz="4400">
                <a:solidFill>
                  <a:schemeClr val="tx1"/>
                </a:solidFill>
                <a:latin typeface="Arial" charset="0"/>
                <a:ea typeface="華康儷粗圓" pitchFamily="49" charset="-120"/>
              </a:defRPr>
            </a:lvl3pPr>
            <a:lvl4pPr marL="1600200" indent="-228600" eaLnBrk="0" hangingPunct="0">
              <a:defRPr kumimoji="1" sz="4400">
                <a:solidFill>
                  <a:schemeClr val="tx1"/>
                </a:solidFill>
                <a:latin typeface="Arial" charset="0"/>
                <a:ea typeface="華康儷粗圓" pitchFamily="49" charset="-120"/>
              </a:defRPr>
            </a:lvl4pPr>
            <a:lvl5pPr marL="2057400" indent="-228600" eaLnBrk="0" hangingPunct="0">
              <a:defRPr kumimoji="1" sz="4400">
                <a:solidFill>
                  <a:schemeClr val="tx1"/>
                </a:solidFill>
                <a:latin typeface="Arial" charset="0"/>
                <a:ea typeface="華康儷粗圓" pitchFamily="49" charset="-120"/>
              </a:defRPr>
            </a:lvl5pPr>
            <a:lvl6pPr marL="2514600" indent="-228600" eaLnBrk="0" fontAlgn="ctr" hangingPunct="0">
              <a:spcBef>
                <a:spcPct val="0"/>
              </a:spcBef>
              <a:spcAft>
                <a:spcPct val="0"/>
              </a:spcAft>
              <a:defRPr kumimoji="1" sz="4400">
                <a:solidFill>
                  <a:schemeClr val="tx1"/>
                </a:solidFill>
                <a:latin typeface="Arial" charset="0"/>
                <a:ea typeface="華康儷粗圓" pitchFamily="49" charset="-120"/>
              </a:defRPr>
            </a:lvl6pPr>
            <a:lvl7pPr marL="2971800" indent="-228600" eaLnBrk="0" fontAlgn="ctr" hangingPunct="0">
              <a:spcBef>
                <a:spcPct val="0"/>
              </a:spcBef>
              <a:spcAft>
                <a:spcPct val="0"/>
              </a:spcAft>
              <a:defRPr kumimoji="1" sz="4400">
                <a:solidFill>
                  <a:schemeClr val="tx1"/>
                </a:solidFill>
                <a:latin typeface="Arial" charset="0"/>
                <a:ea typeface="華康儷粗圓" pitchFamily="49" charset="-120"/>
              </a:defRPr>
            </a:lvl7pPr>
            <a:lvl8pPr marL="3429000" indent="-228600" eaLnBrk="0" fontAlgn="ctr" hangingPunct="0">
              <a:spcBef>
                <a:spcPct val="0"/>
              </a:spcBef>
              <a:spcAft>
                <a:spcPct val="0"/>
              </a:spcAft>
              <a:defRPr kumimoji="1" sz="4400">
                <a:solidFill>
                  <a:schemeClr val="tx1"/>
                </a:solidFill>
                <a:latin typeface="Arial" charset="0"/>
                <a:ea typeface="華康儷粗圓" pitchFamily="49" charset="-120"/>
              </a:defRPr>
            </a:lvl8pPr>
            <a:lvl9pPr marL="3886200" indent="-228600" eaLnBrk="0" fontAlgn="ctr" hangingPunct="0">
              <a:spcBef>
                <a:spcPct val="0"/>
              </a:spcBef>
              <a:spcAft>
                <a:spcPct val="0"/>
              </a:spcAft>
              <a:defRPr kumimoji="1" sz="4400">
                <a:solidFill>
                  <a:schemeClr val="tx1"/>
                </a:solidFill>
                <a:latin typeface="Arial" charset="0"/>
                <a:ea typeface="華康儷粗圓" pitchFamily="49" charset="-120"/>
              </a:defRPr>
            </a:lvl9pPr>
          </a:lstStyle>
          <a:p>
            <a:pPr eaLnBrk="1" hangingPunct="1">
              <a:spcBef>
                <a:spcPct val="50000"/>
              </a:spcBef>
            </a:pPr>
            <a:r>
              <a:rPr lang="zh-TW" altLang="en-US" sz="2800" b="1" dirty="0">
                <a:solidFill>
                  <a:srgbClr val="3333FF"/>
                </a:solidFill>
                <a:latin typeface="華康標楷體" panose="03000509000000000000" pitchFamily="65" charset="-120"/>
                <a:ea typeface="華康標楷體" panose="03000509000000000000" pitchFamily="65" charset="-120"/>
              </a:rPr>
              <a:t>第一號地洞    　　   第二號地洞     　   第三號地洞</a:t>
            </a:r>
          </a:p>
        </p:txBody>
      </p:sp>
      <p:sp>
        <p:nvSpPr>
          <p:cNvPr id="2" name="矩形 1"/>
          <p:cNvSpPr/>
          <p:nvPr/>
        </p:nvSpPr>
        <p:spPr>
          <a:xfrm>
            <a:off x="464132" y="592632"/>
            <a:ext cx="11423709" cy="1384995"/>
          </a:xfrm>
          <a:prstGeom prst="rect">
            <a:avLst/>
          </a:prstGeom>
        </p:spPr>
        <p:txBody>
          <a:bodyPr wrap="square">
            <a:spAutoFit/>
          </a:bodyPr>
          <a:lstStyle/>
          <a:p>
            <a:pPr>
              <a:spcBef>
                <a:spcPct val="50000"/>
              </a:spcBef>
            </a:pPr>
            <a:r>
              <a:rPr lang="zh-TW" altLang="en-US" sz="2800" dirty="0">
                <a:solidFill>
                  <a:srgbClr val="000066"/>
                </a:solidFill>
                <a:latin typeface="華康中圓體" panose="020F0509000000000000" pitchFamily="49" charset="-120"/>
                <a:ea typeface="華康中圓體" panose="020F0509000000000000" pitchFamily="49" charset="-120"/>
              </a:rPr>
              <a:t>番仔山核四廠區地洞是重型推土機整地時突然陷落而發現，顯出三個洞互通。第三號地洞已被砂石填免，無法入內。第一號和第二號地洞內壁金光閃閃，顯示冶煉金屬工場的煉</a:t>
            </a:r>
            <a:r>
              <a:rPr lang="zh-TW" altLang="en-US" sz="2800" dirty="0">
                <a:solidFill>
                  <a:srgbClr val="000066"/>
                </a:solidFill>
                <a:latin typeface="華康細圓體" panose="020F0309000000000000" pitchFamily="49" charset="-120"/>
                <a:ea typeface="華康細圓體" panose="020F0309000000000000" pitchFamily="49" charset="-120"/>
              </a:rPr>
              <a:t>爐</a:t>
            </a:r>
            <a:r>
              <a:rPr lang="zh-TW" altLang="en-US" sz="2800" dirty="0">
                <a:solidFill>
                  <a:srgbClr val="000066"/>
                </a:solidFill>
                <a:latin typeface="華康中圓體" panose="020F0509000000000000" pitchFamily="49" charset="-120"/>
                <a:ea typeface="華康中圓體" panose="020F0509000000000000" pitchFamily="49" charset="-120"/>
              </a:rPr>
              <a:t>風洞坑道</a:t>
            </a:r>
            <a:r>
              <a:rPr lang="zh-TW" altLang="zh-TW" sz="2800" dirty="0">
                <a:solidFill>
                  <a:srgbClr val="000066"/>
                </a:solidFill>
                <a:latin typeface="華康細圓體" panose="020F0309000000000000" pitchFamily="49" charset="-120"/>
                <a:ea typeface="華康細圓體" panose="020F0309000000000000" pitchFamily="49" charset="-120"/>
              </a:rPr>
              <a:t>遺</a:t>
            </a:r>
            <a:r>
              <a:rPr lang="zh-TW" altLang="en-US" sz="2800" dirty="0">
                <a:solidFill>
                  <a:srgbClr val="000066"/>
                </a:solidFill>
                <a:latin typeface="華康中圓體" panose="020F0509000000000000" pitchFamily="49" charset="-120"/>
                <a:ea typeface="華康中圓體" panose="020F0509000000000000" pitchFamily="49" charset="-120"/>
              </a:rPr>
              <a:t>址。</a:t>
            </a:r>
          </a:p>
        </p:txBody>
      </p:sp>
      <p:pic>
        <p:nvPicPr>
          <p:cNvPr id="3" name="圖片 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89916" y="2004646"/>
            <a:ext cx="2846892" cy="4207671"/>
          </a:xfrm>
          <a:prstGeom prst="rect">
            <a:avLst/>
          </a:prstGeom>
          <a:ln w="12700">
            <a:solidFill>
              <a:schemeClr val="tx1"/>
            </a:solidFill>
          </a:ln>
        </p:spPr>
      </p:pic>
      <p:pic>
        <p:nvPicPr>
          <p:cNvPr id="4" name="圖片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497263" y="2004646"/>
            <a:ext cx="2850799" cy="4234451"/>
          </a:xfrm>
          <a:prstGeom prst="rect">
            <a:avLst/>
          </a:prstGeom>
          <a:ln w="12700">
            <a:solidFill>
              <a:schemeClr val="tx1"/>
            </a:solidFill>
          </a:ln>
        </p:spPr>
      </p:pic>
      <p:pic>
        <p:nvPicPr>
          <p:cNvPr id="5" name="圖片 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226586" y="2073310"/>
            <a:ext cx="2812495" cy="4165787"/>
          </a:xfrm>
          <a:prstGeom prst="rect">
            <a:avLst/>
          </a:prstGeom>
          <a:ln w="12700">
            <a:solidFill>
              <a:schemeClr val="tx1"/>
            </a:solidFill>
          </a:ln>
        </p:spPr>
      </p:pic>
    </p:spTree>
    <p:extLst>
      <p:ext uri="{BB962C8B-B14F-4D97-AF65-F5344CB8AC3E}">
        <p14:creationId xmlns:p14="http://schemas.microsoft.com/office/powerpoint/2010/main" val="2919723484"/>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p:cNvSpPr txBox="1">
            <a:spLocks/>
          </p:cNvSpPr>
          <p:nvPr/>
        </p:nvSpPr>
        <p:spPr>
          <a:xfrm>
            <a:off x="0" y="85142"/>
            <a:ext cx="12192000" cy="6949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4800"/>
              </a:lnSpc>
            </a:pPr>
            <a:r>
              <a:rPr lang="zh-TW" altLang="en-US" sz="3600" dirty="0">
                <a:solidFill>
                  <a:srgbClr val="A50021"/>
                </a:solidFill>
                <a:latin typeface="華康中特圓體" panose="020F0809000000000000" pitchFamily="49" charset="-120"/>
                <a:ea typeface="華康中特圓體" panose="020F0809000000000000" pitchFamily="49" charset="-120"/>
              </a:rPr>
              <a:t>古代</a:t>
            </a:r>
            <a:r>
              <a:rPr lang="zh-TW" altLang="zh-TW" sz="3600" dirty="0">
                <a:solidFill>
                  <a:srgbClr val="A50021"/>
                </a:solidFill>
                <a:latin typeface="華康中特圓體" panose="020F0809000000000000" pitchFamily="49" charset="-120"/>
                <a:ea typeface="華康中特圓體" panose="020F0809000000000000" pitchFamily="49" charset="-120"/>
              </a:rPr>
              <a:t>遺留台灣</a:t>
            </a:r>
            <a:r>
              <a:rPr lang="zh-TW" altLang="en-US" sz="3600" dirty="0">
                <a:solidFill>
                  <a:srgbClr val="A50021"/>
                </a:solidFill>
                <a:latin typeface="華康中特圓體" panose="020F0809000000000000" pitchFamily="49" charset="-120"/>
                <a:ea typeface="華康中特圓體" panose="020F0809000000000000" pitchFamily="49" charset="-120"/>
              </a:rPr>
              <a:t>的巨石文化遺跡有十二種形式</a:t>
            </a:r>
          </a:p>
        </p:txBody>
      </p:sp>
      <p:sp>
        <p:nvSpPr>
          <p:cNvPr id="5" name="矩形 4"/>
          <p:cNvSpPr/>
          <p:nvPr/>
        </p:nvSpPr>
        <p:spPr>
          <a:xfrm>
            <a:off x="1738443" y="624496"/>
            <a:ext cx="8715114" cy="769441"/>
          </a:xfrm>
          <a:prstGeom prst="rect">
            <a:avLst/>
          </a:prstGeom>
        </p:spPr>
        <p:txBody>
          <a:bodyPr wrap="square">
            <a:spAutoFit/>
          </a:bodyPr>
          <a:lstStyle/>
          <a:p>
            <a:pPr algn="ctr"/>
            <a:r>
              <a:rPr lang="zh-TW" altLang="en-US" sz="4400" dirty="0">
                <a:solidFill>
                  <a:srgbClr val="7030A0"/>
                </a:solidFill>
                <a:latin typeface="華康中特圓體" panose="020F0809000000000000" pitchFamily="49" charset="-120"/>
                <a:ea typeface="華康中特圓體" panose="020F0809000000000000" pitchFamily="49" charset="-120"/>
              </a:rPr>
              <a:t>一、石塔</a:t>
            </a:r>
          </a:p>
        </p:txBody>
      </p:sp>
      <p:pic>
        <p:nvPicPr>
          <p:cNvPr id="6" name="圖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9806" y="2623315"/>
            <a:ext cx="6240344" cy="4006086"/>
          </a:xfrm>
          <a:prstGeom prst="rect">
            <a:avLst/>
          </a:prstGeom>
          <a:ln w="12700">
            <a:solidFill>
              <a:schemeClr val="tx1"/>
            </a:solidFill>
          </a:ln>
        </p:spPr>
      </p:pic>
      <p:sp>
        <p:nvSpPr>
          <p:cNvPr id="3" name="矩形 2"/>
          <p:cNvSpPr/>
          <p:nvPr/>
        </p:nvSpPr>
        <p:spPr>
          <a:xfrm>
            <a:off x="8820149" y="4033285"/>
            <a:ext cx="2339463" cy="954107"/>
          </a:xfrm>
          <a:prstGeom prst="rect">
            <a:avLst/>
          </a:prstGeom>
        </p:spPr>
        <p:txBody>
          <a:bodyPr wrap="square">
            <a:spAutoFit/>
          </a:bodyPr>
          <a:lstStyle/>
          <a:p>
            <a:pPr algn="ctr"/>
            <a:r>
              <a:rPr lang="zh-TW" altLang="en-US" sz="2800" b="1" dirty="0">
                <a:solidFill>
                  <a:srgbClr val="3333FF"/>
                </a:solidFill>
                <a:latin typeface="華康標楷體" panose="03000509000000000000" pitchFamily="65" charset="-120"/>
                <a:ea typeface="華康標楷體" panose="03000509000000000000" pitchFamily="65" charset="-120"/>
              </a:rPr>
              <a:t>台北市</a:t>
            </a:r>
            <a:r>
              <a:rPr lang="zh-TW" altLang="en-US" sz="2800" b="1" kern="0" dirty="0">
                <a:solidFill>
                  <a:srgbClr val="3333FF"/>
                </a:solidFill>
                <a:latin typeface="華康標楷體" panose="03000509000000000000" pitchFamily="65" charset="-120"/>
                <a:ea typeface="華康標楷體" panose="03000509000000000000" pitchFamily="65" charset="-120"/>
              </a:rPr>
              <a:t>七星山金字塔</a:t>
            </a:r>
            <a:endParaRPr lang="zh-TW" altLang="en-US" sz="2800" b="1" dirty="0">
              <a:solidFill>
                <a:srgbClr val="3333FF"/>
              </a:solidFill>
            </a:endParaRPr>
          </a:p>
        </p:txBody>
      </p:sp>
      <p:sp>
        <p:nvSpPr>
          <p:cNvPr id="2" name="矩形 1"/>
          <p:cNvSpPr/>
          <p:nvPr/>
        </p:nvSpPr>
        <p:spPr>
          <a:xfrm>
            <a:off x="685801" y="1238320"/>
            <a:ext cx="10960504" cy="1384995"/>
          </a:xfrm>
          <a:prstGeom prst="rect">
            <a:avLst/>
          </a:prstGeom>
        </p:spPr>
        <p:txBody>
          <a:bodyPr wrap="square">
            <a:spAutoFit/>
          </a:bodyPr>
          <a:lstStyle/>
          <a:p>
            <a:r>
              <a:rPr lang="zh-TW" altLang="zh-TW" sz="2800" dirty="0">
                <a:solidFill>
                  <a:srgbClr val="000066"/>
                </a:solidFill>
                <a:latin typeface="華康中圓體" panose="020F0509000000000000" pitchFamily="49" charset="-120"/>
                <a:ea typeface="華康中圓體" panose="020F0509000000000000" pitchFamily="49" charset="-120"/>
                <a:cs typeface="Times New Roman" panose="02020603050405020304" pitchFamily="18" charset="0"/>
              </a:rPr>
              <a:t>石塔一般認為是金字塔</a:t>
            </a:r>
            <a:r>
              <a:rPr lang="zh-TW" altLang="en-US" sz="2800" dirty="0">
                <a:solidFill>
                  <a:srgbClr val="000066"/>
                </a:solidFill>
                <a:latin typeface="華康中圓體" panose="020F0509000000000000" pitchFamily="49" charset="-120"/>
                <a:ea typeface="華康中圓體" panose="020F0509000000000000" pitchFamily="49" charset="-120"/>
              </a:rPr>
              <a:t>金字塔並不只是三角錐的山形，而是根據地形與石頭的配置，而產生出能量收集與增加的一種構造體，藉以吸收能量，促進動植物的生長。</a:t>
            </a:r>
          </a:p>
        </p:txBody>
      </p:sp>
    </p:spTree>
    <p:extLst>
      <p:ext uri="{BB962C8B-B14F-4D97-AF65-F5344CB8AC3E}">
        <p14:creationId xmlns:p14="http://schemas.microsoft.com/office/powerpoint/2010/main" val="2988207868"/>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p:cNvSpPr txBox="1">
            <a:spLocks noChangeArrowheads="1"/>
          </p:cNvSpPr>
          <p:nvPr/>
        </p:nvSpPr>
        <p:spPr bwMode="auto">
          <a:xfrm>
            <a:off x="287002" y="5702220"/>
            <a:ext cx="12192000" cy="631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新細明體" charset="-120"/>
              </a:defRPr>
            </a:lvl2pPr>
            <a:lvl3pPr algn="ctr" rtl="0" eaLnBrk="0" fontAlgn="base" hangingPunct="0">
              <a:spcBef>
                <a:spcPct val="0"/>
              </a:spcBef>
              <a:spcAft>
                <a:spcPct val="0"/>
              </a:spcAft>
              <a:defRPr kumimoji="1" sz="4400">
                <a:solidFill>
                  <a:schemeClr val="tx2"/>
                </a:solidFill>
                <a:latin typeface="Arial" charset="0"/>
                <a:ea typeface="新細明體" charset="-120"/>
              </a:defRPr>
            </a:lvl3pPr>
            <a:lvl4pPr algn="ctr" rtl="0" eaLnBrk="0" fontAlgn="base" hangingPunct="0">
              <a:spcBef>
                <a:spcPct val="0"/>
              </a:spcBef>
              <a:spcAft>
                <a:spcPct val="0"/>
              </a:spcAft>
              <a:defRPr kumimoji="1" sz="4400">
                <a:solidFill>
                  <a:schemeClr val="tx2"/>
                </a:solidFill>
                <a:latin typeface="Arial" charset="0"/>
                <a:ea typeface="新細明體" charset="-120"/>
              </a:defRPr>
            </a:lvl4pPr>
            <a:lvl5pPr algn="ctr" rtl="0" eaLnBrk="0" fontAlgn="base" hangingPunct="0">
              <a:spcBef>
                <a:spcPct val="0"/>
              </a:spcBef>
              <a:spcAft>
                <a:spcPct val="0"/>
              </a:spcAft>
              <a:defRPr kumimoji="1" sz="4400">
                <a:solidFill>
                  <a:schemeClr val="tx2"/>
                </a:solidFill>
                <a:latin typeface="Arial" charset="0"/>
                <a:ea typeface="新細明體" charset="-120"/>
              </a:defRPr>
            </a:lvl5pPr>
            <a:lvl6pPr marL="457200" algn="ctr" rtl="0" fontAlgn="base">
              <a:spcBef>
                <a:spcPct val="0"/>
              </a:spcBef>
              <a:spcAft>
                <a:spcPct val="0"/>
              </a:spcAft>
              <a:defRPr kumimoji="1" sz="4400">
                <a:solidFill>
                  <a:schemeClr val="tx2"/>
                </a:solidFill>
                <a:latin typeface="Arial" charset="0"/>
                <a:ea typeface="新細明體" charset="-120"/>
              </a:defRPr>
            </a:lvl6pPr>
            <a:lvl7pPr marL="914400" algn="ctr" rtl="0" fontAlgn="base">
              <a:spcBef>
                <a:spcPct val="0"/>
              </a:spcBef>
              <a:spcAft>
                <a:spcPct val="0"/>
              </a:spcAft>
              <a:defRPr kumimoji="1" sz="4400">
                <a:solidFill>
                  <a:schemeClr val="tx2"/>
                </a:solidFill>
                <a:latin typeface="Arial" charset="0"/>
                <a:ea typeface="新細明體" charset="-120"/>
              </a:defRPr>
            </a:lvl7pPr>
            <a:lvl8pPr marL="1371600" algn="ctr" rtl="0" fontAlgn="base">
              <a:spcBef>
                <a:spcPct val="0"/>
              </a:spcBef>
              <a:spcAft>
                <a:spcPct val="0"/>
              </a:spcAft>
              <a:defRPr kumimoji="1" sz="4400">
                <a:solidFill>
                  <a:schemeClr val="tx2"/>
                </a:solidFill>
                <a:latin typeface="Arial" charset="0"/>
                <a:ea typeface="新細明體" charset="-120"/>
              </a:defRPr>
            </a:lvl8pPr>
            <a:lvl9pPr marL="1828800" algn="ctr" rtl="0" fontAlgn="base">
              <a:spcBef>
                <a:spcPct val="0"/>
              </a:spcBef>
              <a:spcAft>
                <a:spcPct val="0"/>
              </a:spcAft>
              <a:defRPr kumimoji="1" sz="4400">
                <a:solidFill>
                  <a:schemeClr val="tx2"/>
                </a:solidFill>
                <a:latin typeface="Arial" charset="0"/>
                <a:ea typeface="新細明體" charset="-120"/>
              </a:defRPr>
            </a:lvl9pPr>
          </a:lstStyle>
          <a:p>
            <a:pPr eaLnBrk="1" hangingPunct="1"/>
            <a:r>
              <a:rPr lang="zh-TW" altLang="en-US" sz="2800" b="1" dirty="0">
                <a:solidFill>
                  <a:srgbClr val="3333FF"/>
                </a:solidFill>
                <a:latin typeface="華康標楷體" panose="03000509000000000000" pitchFamily="65" charset="-120"/>
                <a:ea typeface="華康標楷體" panose="03000509000000000000" pitchFamily="65" charset="-120"/>
              </a:rPr>
              <a:t>台北</a:t>
            </a:r>
            <a:r>
              <a:rPr lang="zh-TW" altLang="en-US" sz="2800" b="1" kern="0" dirty="0">
                <a:solidFill>
                  <a:srgbClr val="3333FF"/>
                </a:solidFill>
                <a:latin typeface="華康標楷體" panose="03000509000000000000" pitchFamily="65" charset="-120"/>
                <a:ea typeface="華康標楷體" panose="03000509000000000000" pitchFamily="65" charset="-120"/>
              </a:rPr>
              <a:t>七星山金字塔南面和北面</a:t>
            </a:r>
            <a:endParaRPr lang="en-US" altLang="zh-TW" sz="2800" b="1" kern="0" dirty="0">
              <a:solidFill>
                <a:srgbClr val="3333FF"/>
              </a:solidFill>
              <a:latin typeface="華康標楷體" panose="03000509000000000000" pitchFamily="65" charset="-120"/>
              <a:ea typeface="華康標楷體" panose="03000509000000000000" pitchFamily="65" charset="-120"/>
            </a:endParaRPr>
          </a:p>
        </p:txBody>
      </p:sp>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654" y="1073935"/>
            <a:ext cx="6116513" cy="4634638"/>
          </a:xfrm>
          <a:prstGeom prst="rect">
            <a:avLst/>
          </a:prstGeom>
          <a:ln w="12700">
            <a:solidFill>
              <a:schemeClr val="tx1"/>
            </a:solidFill>
          </a:ln>
        </p:spPr>
      </p:pic>
      <p:pic>
        <p:nvPicPr>
          <p:cNvPr id="4" name="圖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0641" y="1073935"/>
            <a:ext cx="5329311" cy="4628285"/>
          </a:xfrm>
          <a:prstGeom prst="rect">
            <a:avLst/>
          </a:prstGeom>
          <a:ln w="12700">
            <a:solidFill>
              <a:schemeClr val="tx1"/>
            </a:solidFill>
          </a:ln>
        </p:spPr>
      </p:pic>
    </p:spTree>
    <p:extLst>
      <p:ext uri="{BB962C8B-B14F-4D97-AF65-F5344CB8AC3E}">
        <p14:creationId xmlns:p14="http://schemas.microsoft.com/office/powerpoint/2010/main" val="162682199"/>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txBox="1">
            <a:spLocks noChangeArrowheads="1"/>
          </p:cNvSpPr>
          <p:nvPr/>
        </p:nvSpPr>
        <p:spPr>
          <a:xfrm>
            <a:off x="1432437" y="171396"/>
            <a:ext cx="8229600" cy="47478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3600" b="1" dirty="0">
                <a:solidFill>
                  <a:srgbClr val="A50021"/>
                </a:solidFill>
                <a:latin typeface="華康中特圓體" panose="020F0809000000000000" pitchFamily="49" charset="-120"/>
                <a:ea typeface="華康中特圓體" panose="020F0809000000000000" pitchFamily="49" charset="-120"/>
              </a:rPr>
              <a:t>新北市貢寮區福隆七星堆石塔</a:t>
            </a:r>
          </a:p>
        </p:txBody>
      </p:sp>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2220" y="752541"/>
            <a:ext cx="4016171" cy="5352447"/>
          </a:xfrm>
          <a:prstGeom prst="rect">
            <a:avLst/>
          </a:prstGeom>
          <a:ln w="12700">
            <a:solidFill>
              <a:schemeClr val="tx1"/>
            </a:solidFill>
          </a:ln>
        </p:spPr>
      </p:pic>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0214" y="752541"/>
            <a:ext cx="4016171" cy="5342310"/>
          </a:xfrm>
          <a:prstGeom prst="rect">
            <a:avLst/>
          </a:prstGeom>
          <a:ln w="12700">
            <a:solidFill>
              <a:schemeClr val="tx1"/>
            </a:solidFill>
          </a:ln>
        </p:spPr>
      </p:pic>
      <p:sp>
        <p:nvSpPr>
          <p:cNvPr id="6" name="文字方塊 5">
            <a:extLst>
              <a:ext uri="{FF2B5EF4-FFF2-40B4-BE49-F238E27FC236}">
                <a16:creationId xmlns:a16="http://schemas.microsoft.com/office/drawing/2014/main" id="{4F44C1FE-45E7-C3CA-D0AA-E1D341EEAFF0}"/>
              </a:ext>
            </a:extLst>
          </p:cNvPr>
          <p:cNvSpPr txBox="1"/>
          <p:nvPr/>
        </p:nvSpPr>
        <p:spPr>
          <a:xfrm>
            <a:off x="2983787" y="6055523"/>
            <a:ext cx="6096000" cy="523220"/>
          </a:xfrm>
          <a:prstGeom prst="rect">
            <a:avLst/>
          </a:prstGeom>
          <a:noFill/>
        </p:spPr>
        <p:txBody>
          <a:bodyPr wrap="square">
            <a:spAutoFit/>
          </a:bodyPr>
          <a:lstStyle/>
          <a:p>
            <a:pPr algn="ctr"/>
            <a:r>
              <a:rPr lang="zh-TW" altLang="en-US" sz="2800" b="1" dirty="0">
                <a:solidFill>
                  <a:srgbClr val="3333FF"/>
                </a:solidFill>
                <a:latin typeface="華康標楷體" panose="03000509000000000000" pitchFamily="65" charset="-120"/>
                <a:ea typeface="華康標楷體" panose="03000509000000000000" pitchFamily="65" charset="-120"/>
              </a:rPr>
              <a:t>七星堆石塔及內洞</a:t>
            </a:r>
          </a:p>
        </p:txBody>
      </p:sp>
    </p:spTree>
    <p:extLst>
      <p:ext uri="{BB962C8B-B14F-4D97-AF65-F5344CB8AC3E}">
        <p14:creationId xmlns:p14="http://schemas.microsoft.com/office/powerpoint/2010/main" val="544491581"/>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5" name="Picture 5" descr="天龍石堆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5499" y="1234471"/>
            <a:ext cx="6130945" cy="490196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8677" name="Text Box 8"/>
          <p:cNvSpPr txBox="1">
            <a:spLocks noChangeArrowheads="1"/>
          </p:cNvSpPr>
          <p:nvPr/>
        </p:nvSpPr>
        <p:spPr bwMode="auto">
          <a:xfrm>
            <a:off x="727864" y="6032963"/>
            <a:ext cx="1073627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4400">
                <a:solidFill>
                  <a:schemeClr val="tx1"/>
                </a:solidFill>
                <a:latin typeface="Arial" charset="0"/>
                <a:ea typeface="華康儷粗圓" pitchFamily="49" charset="-120"/>
              </a:defRPr>
            </a:lvl1pPr>
            <a:lvl2pPr marL="742950" indent="-285750" eaLnBrk="0" hangingPunct="0">
              <a:defRPr kumimoji="1" sz="4400">
                <a:solidFill>
                  <a:schemeClr val="tx1"/>
                </a:solidFill>
                <a:latin typeface="Arial" charset="0"/>
                <a:ea typeface="華康儷粗圓" pitchFamily="49" charset="-120"/>
              </a:defRPr>
            </a:lvl2pPr>
            <a:lvl3pPr marL="1143000" indent="-228600" eaLnBrk="0" hangingPunct="0">
              <a:defRPr kumimoji="1" sz="4400">
                <a:solidFill>
                  <a:schemeClr val="tx1"/>
                </a:solidFill>
                <a:latin typeface="Arial" charset="0"/>
                <a:ea typeface="華康儷粗圓" pitchFamily="49" charset="-120"/>
              </a:defRPr>
            </a:lvl3pPr>
            <a:lvl4pPr marL="1600200" indent="-228600" eaLnBrk="0" hangingPunct="0">
              <a:defRPr kumimoji="1" sz="4400">
                <a:solidFill>
                  <a:schemeClr val="tx1"/>
                </a:solidFill>
                <a:latin typeface="Arial" charset="0"/>
                <a:ea typeface="華康儷粗圓" pitchFamily="49" charset="-120"/>
              </a:defRPr>
            </a:lvl4pPr>
            <a:lvl5pPr marL="2057400" indent="-228600" eaLnBrk="0" hangingPunct="0">
              <a:defRPr kumimoji="1" sz="4400">
                <a:solidFill>
                  <a:schemeClr val="tx1"/>
                </a:solidFill>
                <a:latin typeface="Arial" charset="0"/>
                <a:ea typeface="華康儷粗圓" pitchFamily="49" charset="-120"/>
              </a:defRPr>
            </a:lvl5pPr>
            <a:lvl6pPr marL="2514600" indent="-228600" eaLnBrk="0" fontAlgn="ctr" hangingPunct="0">
              <a:spcBef>
                <a:spcPct val="0"/>
              </a:spcBef>
              <a:spcAft>
                <a:spcPct val="0"/>
              </a:spcAft>
              <a:defRPr kumimoji="1" sz="4400">
                <a:solidFill>
                  <a:schemeClr val="tx1"/>
                </a:solidFill>
                <a:latin typeface="Arial" charset="0"/>
                <a:ea typeface="華康儷粗圓" pitchFamily="49" charset="-120"/>
              </a:defRPr>
            </a:lvl6pPr>
            <a:lvl7pPr marL="2971800" indent="-228600" eaLnBrk="0" fontAlgn="ctr" hangingPunct="0">
              <a:spcBef>
                <a:spcPct val="0"/>
              </a:spcBef>
              <a:spcAft>
                <a:spcPct val="0"/>
              </a:spcAft>
              <a:defRPr kumimoji="1" sz="4400">
                <a:solidFill>
                  <a:schemeClr val="tx1"/>
                </a:solidFill>
                <a:latin typeface="Arial" charset="0"/>
                <a:ea typeface="華康儷粗圓" pitchFamily="49" charset="-120"/>
              </a:defRPr>
            </a:lvl7pPr>
            <a:lvl8pPr marL="3429000" indent="-228600" eaLnBrk="0" fontAlgn="ctr" hangingPunct="0">
              <a:spcBef>
                <a:spcPct val="0"/>
              </a:spcBef>
              <a:spcAft>
                <a:spcPct val="0"/>
              </a:spcAft>
              <a:defRPr kumimoji="1" sz="4400">
                <a:solidFill>
                  <a:schemeClr val="tx1"/>
                </a:solidFill>
                <a:latin typeface="Arial" charset="0"/>
                <a:ea typeface="華康儷粗圓" pitchFamily="49" charset="-120"/>
              </a:defRPr>
            </a:lvl8pPr>
            <a:lvl9pPr marL="3886200" indent="-228600" eaLnBrk="0" fontAlgn="ctr" hangingPunct="0">
              <a:spcBef>
                <a:spcPct val="0"/>
              </a:spcBef>
              <a:spcAft>
                <a:spcPct val="0"/>
              </a:spcAft>
              <a:defRPr kumimoji="1" sz="4400">
                <a:solidFill>
                  <a:schemeClr val="tx1"/>
                </a:solidFill>
                <a:latin typeface="Arial" charset="0"/>
                <a:ea typeface="華康儷粗圓" pitchFamily="49" charset="-120"/>
              </a:defRPr>
            </a:lvl9pPr>
          </a:lstStyle>
          <a:p>
            <a:pPr eaLnBrk="1" hangingPunct="1">
              <a:spcBef>
                <a:spcPct val="50000"/>
              </a:spcBef>
            </a:pPr>
            <a:r>
              <a:rPr lang="zh-TW" altLang="en-US" sz="2800" b="1" dirty="0">
                <a:solidFill>
                  <a:srgbClr val="3333FF"/>
                </a:solidFill>
                <a:latin typeface="華康標楷體" panose="03000509000000000000" pitchFamily="65" charset="-120"/>
                <a:ea typeface="華康標楷體" panose="03000509000000000000" pitchFamily="65" charset="-120"/>
              </a:rPr>
              <a:t>台北七星山巨龍巨石堆群主峰南坡面有十座巨石堆點綴出一條巨龍</a:t>
            </a:r>
          </a:p>
        </p:txBody>
      </p:sp>
      <p:sp>
        <p:nvSpPr>
          <p:cNvPr id="6" name="矩形 5"/>
          <p:cNvSpPr/>
          <p:nvPr/>
        </p:nvSpPr>
        <p:spPr>
          <a:xfrm>
            <a:off x="1416294" y="85725"/>
            <a:ext cx="9082156" cy="769441"/>
          </a:xfrm>
          <a:prstGeom prst="rect">
            <a:avLst/>
          </a:prstGeom>
        </p:spPr>
        <p:txBody>
          <a:bodyPr wrap="square">
            <a:spAutoFit/>
          </a:bodyPr>
          <a:lstStyle/>
          <a:p>
            <a:pPr algn="ctr"/>
            <a:r>
              <a:rPr lang="zh-TW" altLang="en-US" sz="4400" dirty="0">
                <a:solidFill>
                  <a:srgbClr val="7030A0"/>
                </a:solidFill>
                <a:latin typeface="華康中特圓體" panose="020F0809000000000000" pitchFamily="49" charset="-120"/>
                <a:ea typeface="華康中特圓體" panose="020F0809000000000000" pitchFamily="49" charset="-120"/>
              </a:rPr>
              <a:t>二、巨石堆</a:t>
            </a:r>
          </a:p>
        </p:txBody>
      </p:sp>
      <p:sp>
        <p:nvSpPr>
          <p:cNvPr id="2" name="矩形 1"/>
          <p:cNvSpPr/>
          <p:nvPr/>
        </p:nvSpPr>
        <p:spPr>
          <a:xfrm>
            <a:off x="1906259" y="711251"/>
            <a:ext cx="9060873" cy="523220"/>
          </a:xfrm>
          <a:prstGeom prst="rect">
            <a:avLst/>
          </a:prstGeom>
        </p:spPr>
        <p:txBody>
          <a:bodyPr wrap="square">
            <a:spAutoFit/>
          </a:bodyPr>
          <a:lstStyle/>
          <a:p>
            <a:r>
              <a:rPr lang="zh-TW" altLang="zh-TW" sz="2800" dirty="0">
                <a:solidFill>
                  <a:srgbClr val="000066"/>
                </a:solidFill>
                <a:latin typeface="華康中圓體" panose="020F0509000000000000" pitchFamily="49" charset="-120"/>
                <a:ea typeface="華康中圓體" panose="020F0509000000000000" pitchFamily="49" charset="-120"/>
                <a:cs typeface="Arial" panose="020B0604020202020204" pitchFamily="34" charset="0"/>
              </a:rPr>
              <a:t>巨石堆是由數塊巨石堆積而形成的形貌，供特殊的用途。</a:t>
            </a:r>
            <a:endParaRPr lang="zh-TW" altLang="en-US" sz="2800" dirty="0">
              <a:solidFill>
                <a:srgbClr val="000066"/>
              </a:solidFill>
              <a:latin typeface="華康中圓體" panose="020F0509000000000000" pitchFamily="49" charset="-120"/>
              <a:ea typeface="華康中圓體" panose="020F0509000000000000" pitchFamily="49" charset="-120"/>
            </a:endParaRPr>
          </a:p>
        </p:txBody>
      </p:sp>
    </p:spTree>
    <p:extLst>
      <p:ext uri="{BB962C8B-B14F-4D97-AF65-F5344CB8AC3E}">
        <p14:creationId xmlns:p14="http://schemas.microsoft.com/office/powerpoint/2010/main" val="1138105425"/>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4"/>
          <p:cNvSpPr>
            <a:spLocks noGrp="1" noChangeArrowheads="1"/>
          </p:cNvSpPr>
          <p:nvPr>
            <p:ph type="title"/>
          </p:nvPr>
        </p:nvSpPr>
        <p:spPr>
          <a:xfrm>
            <a:off x="5334000" y="144962"/>
            <a:ext cx="4500066" cy="615268"/>
          </a:xfrm>
        </p:spPr>
        <p:txBody>
          <a:bodyPr>
            <a:normAutofit/>
          </a:bodyPr>
          <a:lstStyle/>
          <a:p>
            <a:pPr algn="ctr"/>
            <a:r>
              <a:rPr lang="zh-TW" altLang="en-US" sz="3600" dirty="0">
                <a:solidFill>
                  <a:srgbClr val="A50021"/>
                </a:solidFill>
                <a:latin typeface="華康中特圓體" panose="020F0809000000000000" pitchFamily="49" charset="-120"/>
                <a:ea typeface="華康中特圓體" panose="020F0809000000000000" pitchFamily="49" charset="-120"/>
              </a:rPr>
              <a:t>台北七星山祭天壇</a:t>
            </a:r>
          </a:p>
        </p:txBody>
      </p:sp>
      <p:sp>
        <p:nvSpPr>
          <p:cNvPr id="27652" name="Text Box 6"/>
          <p:cNvSpPr txBox="1">
            <a:spLocks noChangeArrowheads="1"/>
          </p:cNvSpPr>
          <p:nvPr/>
        </p:nvSpPr>
        <p:spPr bwMode="auto">
          <a:xfrm>
            <a:off x="5181600" y="659034"/>
            <a:ext cx="6366934"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4400">
                <a:solidFill>
                  <a:schemeClr val="tx1"/>
                </a:solidFill>
                <a:latin typeface="Arial" charset="0"/>
                <a:ea typeface="華康儷粗圓" pitchFamily="49" charset="-120"/>
              </a:defRPr>
            </a:lvl1pPr>
            <a:lvl2pPr marL="742950" indent="-285750" eaLnBrk="0" hangingPunct="0">
              <a:defRPr kumimoji="1" sz="4400">
                <a:solidFill>
                  <a:schemeClr val="tx1"/>
                </a:solidFill>
                <a:latin typeface="Arial" charset="0"/>
                <a:ea typeface="華康儷粗圓" pitchFamily="49" charset="-120"/>
              </a:defRPr>
            </a:lvl2pPr>
            <a:lvl3pPr marL="1143000" indent="-228600" eaLnBrk="0" hangingPunct="0">
              <a:defRPr kumimoji="1" sz="4400">
                <a:solidFill>
                  <a:schemeClr val="tx1"/>
                </a:solidFill>
                <a:latin typeface="Arial" charset="0"/>
                <a:ea typeface="華康儷粗圓" pitchFamily="49" charset="-120"/>
              </a:defRPr>
            </a:lvl3pPr>
            <a:lvl4pPr marL="1600200" indent="-228600" eaLnBrk="0" hangingPunct="0">
              <a:defRPr kumimoji="1" sz="4400">
                <a:solidFill>
                  <a:schemeClr val="tx1"/>
                </a:solidFill>
                <a:latin typeface="Arial" charset="0"/>
                <a:ea typeface="華康儷粗圓" pitchFamily="49" charset="-120"/>
              </a:defRPr>
            </a:lvl4pPr>
            <a:lvl5pPr marL="2057400" indent="-228600" eaLnBrk="0" hangingPunct="0">
              <a:defRPr kumimoji="1" sz="4400">
                <a:solidFill>
                  <a:schemeClr val="tx1"/>
                </a:solidFill>
                <a:latin typeface="Arial" charset="0"/>
                <a:ea typeface="華康儷粗圓" pitchFamily="49" charset="-120"/>
              </a:defRPr>
            </a:lvl5pPr>
            <a:lvl6pPr marL="2514600" indent="-228600" eaLnBrk="0" fontAlgn="ctr" hangingPunct="0">
              <a:spcBef>
                <a:spcPct val="0"/>
              </a:spcBef>
              <a:spcAft>
                <a:spcPct val="0"/>
              </a:spcAft>
              <a:defRPr kumimoji="1" sz="4400">
                <a:solidFill>
                  <a:schemeClr val="tx1"/>
                </a:solidFill>
                <a:latin typeface="Arial" charset="0"/>
                <a:ea typeface="華康儷粗圓" pitchFamily="49" charset="-120"/>
              </a:defRPr>
            </a:lvl6pPr>
            <a:lvl7pPr marL="2971800" indent="-228600" eaLnBrk="0" fontAlgn="ctr" hangingPunct="0">
              <a:spcBef>
                <a:spcPct val="0"/>
              </a:spcBef>
              <a:spcAft>
                <a:spcPct val="0"/>
              </a:spcAft>
              <a:defRPr kumimoji="1" sz="4400">
                <a:solidFill>
                  <a:schemeClr val="tx1"/>
                </a:solidFill>
                <a:latin typeface="Arial" charset="0"/>
                <a:ea typeface="華康儷粗圓" pitchFamily="49" charset="-120"/>
              </a:defRPr>
            </a:lvl7pPr>
            <a:lvl8pPr marL="3429000" indent="-228600" eaLnBrk="0" fontAlgn="ctr" hangingPunct="0">
              <a:spcBef>
                <a:spcPct val="0"/>
              </a:spcBef>
              <a:spcAft>
                <a:spcPct val="0"/>
              </a:spcAft>
              <a:defRPr kumimoji="1" sz="4400">
                <a:solidFill>
                  <a:schemeClr val="tx1"/>
                </a:solidFill>
                <a:latin typeface="Arial" charset="0"/>
                <a:ea typeface="華康儷粗圓" pitchFamily="49" charset="-120"/>
              </a:defRPr>
            </a:lvl8pPr>
            <a:lvl9pPr marL="3886200" indent="-228600" eaLnBrk="0" fontAlgn="ctr" hangingPunct="0">
              <a:spcBef>
                <a:spcPct val="0"/>
              </a:spcBef>
              <a:spcAft>
                <a:spcPct val="0"/>
              </a:spcAft>
              <a:defRPr kumimoji="1" sz="4400">
                <a:solidFill>
                  <a:schemeClr val="tx1"/>
                </a:solidFill>
                <a:latin typeface="Arial" charset="0"/>
                <a:ea typeface="華康儷粗圓" pitchFamily="49" charset="-120"/>
              </a:defRPr>
            </a:lvl9pPr>
          </a:lstStyle>
          <a:p>
            <a:pPr eaLnBrk="1" hangingPunct="1">
              <a:spcBef>
                <a:spcPct val="50000"/>
              </a:spcBef>
            </a:pPr>
            <a:r>
              <a:rPr lang="zh-TW" altLang="en-US" sz="2800" dirty="0">
                <a:solidFill>
                  <a:srgbClr val="000066"/>
                </a:solidFill>
                <a:latin typeface="華康中圓體" panose="020F0509000000000000" pitchFamily="49" charset="-120"/>
                <a:ea typeface="華康中圓體" panose="020F0509000000000000" pitchFamily="49" charset="-120"/>
              </a:rPr>
              <a:t>台北七星山祭天壇巨石堆前有三石碑及月牙塘，巨石堆石牆由六大石塊人為堆砌而成，面對七星山金字塔。</a:t>
            </a:r>
          </a:p>
        </p:txBody>
      </p:sp>
      <p:sp>
        <p:nvSpPr>
          <p:cNvPr id="2" name="矩形 1"/>
          <p:cNvSpPr/>
          <p:nvPr/>
        </p:nvSpPr>
        <p:spPr>
          <a:xfrm>
            <a:off x="634590" y="6197256"/>
            <a:ext cx="3416320" cy="523220"/>
          </a:xfrm>
          <a:prstGeom prst="rect">
            <a:avLst/>
          </a:prstGeom>
        </p:spPr>
        <p:txBody>
          <a:bodyPr wrap="none">
            <a:spAutoFit/>
          </a:bodyPr>
          <a:lstStyle/>
          <a:p>
            <a:r>
              <a:rPr lang="zh-TW" altLang="en-US" sz="2800" b="1" dirty="0">
                <a:solidFill>
                  <a:srgbClr val="3333FF"/>
                </a:solidFill>
                <a:latin typeface="華康標楷體" panose="03000509000000000000" pitchFamily="65" charset="-120"/>
                <a:ea typeface="華康標楷體" panose="03000509000000000000" pitchFamily="65" charset="-120"/>
              </a:rPr>
              <a:t>七星山祭天壇巨石堆</a:t>
            </a:r>
          </a:p>
        </p:txBody>
      </p:sp>
      <p:sp>
        <p:nvSpPr>
          <p:cNvPr id="8" name="矩形 7"/>
          <p:cNvSpPr/>
          <p:nvPr/>
        </p:nvSpPr>
        <p:spPr>
          <a:xfrm>
            <a:off x="6197796" y="6209482"/>
            <a:ext cx="4493538" cy="523220"/>
          </a:xfrm>
          <a:prstGeom prst="rect">
            <a:avLst/>
          </a:prstGeom>
        </p:spPr>
        <p:txBody>
          <a:bodyPr wrap="none">
            <a:spAutoFit/>
          </a:bodyPr>
          <a:lstStyle/>
          <a:p>
            <a:r>
              <a:rPr lang="zh-TW" altLang="en-US" sz="2800" b="1" dirty="0">
                <a:solidFill>
                  <a:srgbClr val="3333FF"/>
                </a:solidFill>
                <a:latin typeface="華康標楷體" panose="03000509000000000000" pitchFamily="65" charset="-120"/>
                <a:ea typeface="華康標楷體" panose="03000509000000000000" pitchFamily="65" charset="-120"/>
              </a:rPr>
              <a:t>巨石堆由六大石塊堆砌而成</a:t>
            </a:r>
          </a:p>
        </p:txBody>
      </p:sp>
      <p:pic>
        <p:nvPicPr>
          <p:cNvPr id="10" name="圖片 9"/>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565332" y="2195908"/>
            <a:ext cx="5460802" cy="4103641"/>
          </a:xfrm>
          <a:prstGeom prst="rect">
            <a:avLst/>
          </a:prstGeom>
          <a:ln w="12700">
            <a:solidFill>
              <a:schemeClr val="tx1"/>
            </a:solidFill>
          </a:ln>
        </p:spPr>
      </p:pic>
      <p:pic>
        <p:nvPicPr>
          <p:cNvPr id="3" name="圖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901" y="267919"/>
            <a:ext cx="4532241" cy="6031630"/>
          </a:xfrm>
          <a:prstGeom prst="rect">
            <a:avLst/>
          </a:prstGeom>
        </p:spPr>
      </p:pic>
    </p:spTree>
    <p:extLst>
      <p:ext uri="{BB962C8B-B14F-4D97-AF65-F5344CB8AC3E}">
        <p14:creationId xmlns:p14="http://schemas.microsoft.com/office/powerpoint/2010/main" val="1553506722"/>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3591187" y="245853"/>
            <a:ext cx="4339650" cy="646331"/>
          </a:xfrm>
          <a:prstGeom prst="rect">
            <a:avLst/>
          </a:prstGeom>
        </p:spPr>
        <p:txBody>
          <a:bodyPr wrap="none">
            <a:spAutoFit/>
          </a:bodyPr>
          <a:lstStyle/>
          <a:p>
            <a:r>
              <a:rPr lang="zh-TW" altLang="en-US" sz="3600" dirty="0">
                <a:solidFill>
                  <a:srgbClr val="A50021"/>
                </a:solidFill>
                <a:latin typeface="華康中特圓體" panose="020F0809000000000000" pitchFamily="49" charset="-120"/>
                <a:ea typeface="華康中特圓體" panose="020F0809000000000000" pitchFamily="49" charset="-120"/>
              </a:rPr>
              <a:t>台北蔡公坑山反經石</a:t>
            </a:r>
          </a:p>
        </p:txBody>
      </p:sp>
      <p:sp>
        <p:nvSpPr>
          <p:cNvPr id="4" name="矩形 3"/>
          <p:cNvSpPr/>
          <p:nvPr/>
        </p:nvSpPr>
        <p:spPr>
          <a:xfrm>
            <a:off x="815731" y="757579"/>
            <a:ext cx="10567687" cy="954107"/>
          </a:xfrm>
          <a:prstGeom prst="rect">
            <a:avLst/>
          </a:prstGeom>
        </p:spPr>
        <p:txBody>
          <a:bodyPr wrap="square">
            <a:spAutoFit/>
          </a:bodyPr>
          <a:lstStyle/>
          <a:p>
            <a:r>
              <a:rPr lang="zh-TW" altLang="en-US" sz="2800" dirty="0">
                <a:solidFill>
                  <a:srgbClr val="000066"/>
                </a:solidFill>
                <a:latin typeface="華康中圓體" panose="020F0509000000000000" pitchFamily="49" charset="-120"/>
                <a:ea typeface="華康中圓體" panose="020F0509000000000000" pitchFamily="49" charset="-120"/>
              </a:rPr>
              <a:t>巨石堆正面巨石形如狒狒臉部，由背面可看出數塊巨石堆置而成，具有使羅盤方位錯亂的反經石特性。</a:t>
            </a:r>
          </a:p>
        </p:txBody>
      </p:sp>
      <p:pic>
        <p:nvPicPr>
          <p:cNvPr id="6" name="圖片 5"/>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364517" y="1757485"/>
            <a:ext cx="6366874" cy="4517039"/>
          </a:xfrm>
          <a:prstGeom prst="rect">
            <a:avLst/>
          </a:prstGeom>
          <a:ln w="12700">
            <a:solidFill>
              <a:schemeClr val="tx1"/>
            </a:solidFill>
          </a:ln>
        </p:spPr>
      </p:pic>
      <p:sp>
        <p:nvSpPr>
          <p:cNvPr id="7" name="矩形 6"/>
          <p:cNvSpPr/>
          <p:nvPr/>
        </p:nvSpPr>
        <p:spPr>
          <a:xfrm>
            <a:off x="1115406" y="6214010"/>
            <a:ext cx="3410339" cy="523220"/>
          </a:xfrm>
          <a:prstGeom prst="rect">
            <a:avLst/>
          </a:prstGeom>
        </p:spPr>
        <p:txBody>
          <a:bodyPr wrap="square">
            <a:spAutoFit/>
          </a:bodyPr>
          <a:lstStyle/>
          <a:p>
            <a:r>
              <a:rPr lang="zh-TW" altLang="en-US" sz="2800" b="1" dirty="0">
                <a:solidFill>
                  <a:srgbClr val="3333FF"/>
                </a:solidFill>
                <a:latin typeface="華康標楷體" panose="03000509000000000000" pitchFamily="65" charset="-120"/>
                <a:ea typeface="華康標楷體" panose="03000509000000000000" pitchFamily="65" charset="-120"/>
              </a:rPr>
              <a:t>蔡公坑山反經石正面</a:t>
            </a:r>
          </a:p>
        </p:txBody>
      </p:sp>
      <p:sp>
        <p:nvSpPr>
          <p:cNvPr id="8" name="矩形 7"/>
          <p:cNvSpPr/>
          <p:nvPr/>
        </p:nvSpPr>
        <p:spPr>
          <a:xfrm>
            <a:off x="6693624" y="6194346"/>
            <a:ext cx="3416320" cy="523220"/>
          </a:xfrm>
          <a:prstGeom prst="rect">
            <a:avLst/>
          </a:prstGeom>
        </p:spPr>
        <p:txBody>
          <a:bodyPr wrap="none">
            <a:spAutoFit/>
          </a:bodyPr>
          <a:lstStyle/>
          <a:p>
            <a:r>
              <a:rPr lang="zh-TW" altLang="en-US" sz="2800" b="1" dirty="0">
                <a:solidFill>
                  <a:srgbClr val="3333FF"/>
                </a:solidFill>
                <a:latin typeface="華康標楷體" panose="03000509000000000000" pitchFamily="65" charset="-120"/>
                <a:ea typeface="華康標楷體" panose="03000509000000000000" pitchFamily="65" charset="-120"/>
              </a:rPr>
              <a:t>蔡公坑山反經石背面</a:t>
            </a:r>
          </a:p>
        </p:txBody>
      </p:sp>
      <p:pic>
        <p:nvPicPr>
          <p:cNvPr id="2"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609" y="1757485"/>
            <a:ext cx="4719934" cy="4531496"/>
          </a:xfrm>
          <a:prstGeom prst="rect">
            <a:avLst/>
          </a:prstGeom>
          <a:ln w="12700">
            <a:solidFill>
              <a:schemeClr val="tx1"/>
            </a:solidFill>
          </a:ln>
        </p:spPr>
      </p:pic>
    </p:spTree>
    <p:extLst>
      <p:ext uri="{BB962C8B-B14F-4D97-AF65-F5344CB8AC3E}">
        <p14:creationId xmlns:p14="http://schemas.microsoft.com/office/powerpoint/2010/main" val="2066212942"/>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918385" y="117048"/>
            <a:ext cx="8763000" cy="5992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3600" dirty="0">
                <a:solidFill>
                  <a:srgbClr val="A50021"/>
                </a:solidFill>
                <a:latin typeface="華康中特圓體" panose="020F0809000000000000" pitchFamily="49" charset="-120"/>
                <a:ea typeface="華康中特圓體" panose="020F0809000000000000" pitchFamily="49" charset="-120"/>
              </a:rPr>
              <a:t>姆大陸應在台灣和琉球附近</a:t>
            </a:r>
          </a:p>
        </p:txBody>
      </p:sp>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2089" y="716286"/>
            <a:ext cx="7066983" cy="5522589"/>
          </a:xfrm>
          <a:prstGeom prst="rect">
            <a:avLst/>
          </a:prstGeom>
          <a:ln w="12700">
            <a:solidFill>
              <a:schemeClr val="tx1"/>
            </a:solidFill>
          </a:ln>
        </p:spPr>
      </p:pic>
      <p:sp>
        <p:nvSpPr>
          <p:cNvPr id="5" name="矩形 4"/>
          <p:cNvSpPr/>
          <p:nvPr/>
        </p:nvSpPr>
        <p:spPr>
          <a:xfrm>
            <a:off x="7920317" y="1240722"/>
            <a:ext cx="3509683" cy="3108543"/>
          </a:xfrm>
          <a:prstGeom prst="rect">
            <a:avLst/>
          </a:prstGeom>
        </p:spPr>
        <p:txBody>
          <a:bodyPr wrap="square">
            <a:spAutoFit/>
          </a:bodyPr>
          <a:lstStyle/>
          <a:p>
            <a:r>
              <a:rPr lang="zh-TW" altLang="en-US" sz="2800" dirty="0">
                <a:solidFill>
                  <a:srgbClr val="000066"/>
                </a:solidFill>
                <a:latin typeface="華康中圓體" panose="020F0509000000000000" pitchFamily="49" charset="-120"/>
                <a:ea typeface="華康中圓體" panose="020F0509000000000000" pitchFamily="49" charset="-120"/>
              </a:rPr>
              <a:t>從海洋地質學的立場來看，姆大陸並不在太平洋中央。姆大陸火山爆發和沉沒應在台灣或琉球的附近才可能發生。</a:t>
            </a:r>
          </a:p>
          <a:p>
            <a:endParaRPr lang="zh-TW" altLang="en-US" sz="2800" dirty="0"/>
          </a:p>
        </p:txBody>
      </p:sp>
      <p:sp>
        <p:nvSpPr>
          <p:cNvPr id="6" name="矩形 5"/>
          <p:cNvSpPr/>
          <p:nvPr/>
        </p:nvSpPr>
        <p:spPr>
          <a:xfrm flipH="1">
            <a:off x="2358838" y="6141714"/>
            <a:ext cx="4411475" cy="523220"/>
          </a:xfrm>
          <a:prstGeom prst="rect">
            <a:avLst/>
          </a:prstGeom>
        </p:spPr>
        <p:txBody>
          <a:bodyPr wrap="square">
            <a:spAutoFit/>
          </a:bodyPr>
          <a:lstStyle/>
          <a:p>
            <a:r>
              <a:rPr lang="zh-TW" altLang="en-US" sz="2800" b="1" dirty="0">
                <a:solidFill>
                  <a:srgbClr val="3333FF"/>
                </a:solidFill>
                <a:latin typeface="華康標楷體" panose="03000509000000000000" pitchFamily="65" charset="-120"/>
                <a:ea typeface="華康標楷體" panose="03000509000000000000" pitchFamily="65" charset="-120"/>
              </a:rPr>
              <a:t>環太平洋火山地震帶地圖</a:t>
            </a:r>
          </a:p>
        </p:txBody>
      </p:sp>
    </p:spTree>
    <p:extLst>
      <p:ext uri="{BB962C8B-B14F-4D97-AF65-F5344CB8AC3E}">
        <p14:creationId xmlns:p14="http://schemas.microsoft.com/office/powerpoint/2010/main" val="993730654"/>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3997285" y="52521"/>
            <a:ext cx="3674130" cy="769441"/>
          </a:xfrm>
          <a:prstGeom prst="rect">
            <a:avLst/>
          </a:prstGeom>
        </p:spPr>
        <p:txBody>
          <a:bodyPr wrap="square">
            <a:spAutoFit/>
          </a:bodyPr>
          <a:lstStyle/>
          <a:p>
            <a:pPr algn="ctr"/>
            <a:r>
              <a:rPr lang="zh-TW" altLang="en-US" sz="4400" dirty="0">
                <a:solidFill>
                  <a:srgbClr val="7030A0"/>
                </a:solidFill>
                <a:latin typeface="華康中特圓體" panose="020F0809000000000000" pitchFamily="49" charset="-120"/>
                <a:ea typeface="華康中特圓體" panose="020F0809000000000000" pitchFamily="49" charset="-120"/>
              </a:rPr>
              <a:t>三、石柱</a:t>
            </a:r>
          </a:p>
        </p:txBody>
      </p:sp>
      <p:sp>
        <p:nvSpPr>
          <p:cNvPr id="3" name="矩形 2"/>
          <p:cNvSpPr/>
          <p:nvPr/>
        </p:nvSpPr>
        <p:spPr>
          <a:xfrm>
            <a:off x="3900237" y="6104989"/>
            <a:ext cx="4735642" cy="523220"/>
          </a:xfrm>
          <a:prstGeom prst="rect">
            <a:avLst/>
          </a:prstGeom>
        </p:spPr>
        <p:txBody>
          <a:bodyPr wrap="square">
            <a:spAutoFit/>
          </a:bodyPr>
          <a:lstStyle/>
          <a:p>
            <a:pPr algn="ctr"/>
            <a:r>
              <a:rPr lang="zh-TW" altLang="en-US" sz="2800" b="1" dirty="0">
                <a:solidFill>
                  <a:srgbClr val="3333FF"/>
                </a:solidFill>
                <a:latin typeface="華康標楷體" panose="03000509000000000000" pitchFamily="65" charset="-120"/>
                <a:ea typeface="華康標楷體" panose="03000509000000000000" pitchFamily="65" charset="-120"/>
              </a:rPr>
              <a:t>花蓮掃叭石柱</a:t>
            </a:r>
          </a:p>
        </p:txBody>
      </p:sp>
      <p:pic>
        <p:nvPicPr>
          <p:cNvPr id="6" name="圖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71825" y="1345182"/>
            <a:ext cx="5946776" cy="4861674"/>
          </a:xfrm>
          <a:prstGeom prst="rect">
            <a:avLst/>
          </a:prstGeom>
          <a:ln w="12700">
            <a:solidFill>
              <a:schemeClr val="tx1"/>
            </a:solidFill>
          </a:ln>
        </p:spPr>
      </p:pic>
      <p:sp>
        <p:nvSpPr>
          <p:cNvPr id="2" name="矩形 1"/>
          <p:cNvSpPr/>
          <p:nvPr/>
        </p:nvSpPr>
        <p:spPr>
          <a:xfrm>
            <a:off x="931333" y="753011"/>
            <a:ext cx="10888133" cy="523220"/>
          </a:xfrm>
          <a:prstGeom prst="rect">
            <a:avLst/>
          </a:prstGeom>
        </p:spPr>
        <p:txBody>
          <a:bodyPr wrap="square">
            <a:spAutoFit/>
          </a:bodyPr>
          <a:lstStyle/>
          <a:p>
            <a:r>
              <a:rPr lang="zh-TW" altLang="zh-TW" sz="2800" dirty="0">
                <a:solidFill>
                  <a:srgbClr val="000066"/>
                </a:solidFill>
                <a:latin typeface="華康中圓體" panose="020F0509000000000000" pitchFamily="49" charset="-120"/>
                <a:ea typeface="華康中圓體" panose="020F0509000000000000" pitchFamily="49" charset="-120"/>
                <a:cs typeface="Arial" panose="020B0604020202020204" pitchFamily="34" charset="0"/>
              </a:rPr>
              <a:t>石柱</a:t>
            </a:r>
            <a:r>
              <a:rPr lang="zh-TW" altLang="en-US" sz="2800" dirty="0">
                <a:solidFill>
                  <a:srgbClr val="000066"/>
                </a:solidFill>
                <a:latin typeface="華康中圓體" panose="020F0509000000000000" pitchFamily="49" charset="-120"/>
                <a:ea typeface="華康中圓體" panose="020F0509000000000000" pitchFamily="49" charset="-120"/>
                <a:cs typeface="Arial" panose="020B0604020202020204" pitchFamily="34" charset="0"/>
              </a:rPr>
              <a:t>是房屋架構的支柱，</a:t>
            </a:r>
            <a:r>
              <a:rPr lang="zh-TW" altLang="zh-TW" sz="2800" dirty="0">
                <a:solidFill>
                  <a:srgbClr val="000066"/>
                </a:solidFill>
                <a:latin typeface="華康中圓體" panose="020F0509000000000000" pitchFamily="49" charset="-120"/>
                <a:ea typeface="華康中圓體" panose="020F0509000000000000" pitchFamily="49" charset="-120"/>
                <a:cs typeface="Arial" panose="020B0604020202020204" pitchFamily="34" charset="0"/>
              </a:rPr>
              <a:t>長度在數公尺以上的</a:t>
            </a:r>
            <a:r>
              <a:rPr lang="zh-TW" altLang="zh-TW" sz="2800" dirty="0">
                <a:solidFill>
                  <a:srgbClr val="000066"/>
                </a:solidFill>
                <a:latin typeface="華康中圓體" panose="020F0509000000000000" pitchFamily="49" charset="-120"/>
                <a:ea typeface="華康中圓體" panose="020F0509000000000000" pitchFamily="49" charset="-120"/>
              </a:rPr>
              <a:t>人為加工</a:t>
            </a:r>
            <a:r>
              <a:rPr lang="zh-TW" altLang="zh-TW" sz="2800" dirty="0">
                <a:solidFill>
                  <a:srgbClr val="000066"/>
                </a:solidFill>
                <a:latin typeface="華康中圓體" panose="020F0509000000000000" pitchFamily="49" charset="-120"/>
                <a:ea typeface="華康中圓體" panose="020F0509000000000000" pitchFamily="49" charset="-120"/>
                <a:cs typeface="Arial" panose="020B0604020202020204" pitchFamily="34" charset="0"/>
              </a:rPr>
              <a:t>大型柱狀石</a:t>
            </a:r>
            <a:r>
              <a:rPr lang="zh-TW" altLang="en-US" sz="2800" dirty="0">
                <a:solidFill>
                  <a:srgbClr val="000066"/>
                </a:solidFill>
                <a:latin typeface="華康中圓體" panose="020F0509000000000000" pitchFamily="49" charset="-120"/>
                <a:ea typeface="華康中圓體" panose="020F0509000000000000" pitchFamily="49" charset="-120"/>
                <a:cs typeface="Arial" panose="020B0604020202020204" pitchFamily="34" charset="0"/>
              </a:rPr>
              <a:t>。</a:t>
            </a:r>
            <a:endParaRPr lang="zh-TW" altLang="en-US" sz="2800" dirty="0">
              <a:solidFill>
                <a:srgbClr val="000066"/>
              </a:solidFill>
              <a:latin typeface="華康中圓體" panose="020F0509000000000000" pitchFamily="49" charset="-120"/>
              <a:ea typeface="華康中圓體" panose="020F0509000000000000" pitchFamily="49" charset="-120"/>
            </a:endParaRPr>
          </a:p>
        </p:txBody>
      </p:sp>
    </p:spTree>
    <p:extLst>
      <p:ext uri="{BB962C8B-B14F-4D97-AF65-F5344CB8AC3E}">
        <p14:creationId xmlns:p14="http://schemas.microsoft.com/office/powerpoint/2010/main" val="3332838959"/>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7486825" y="6245471"/>
            <a:ext cx="3775393" cy="523220"/>
          </a:xfrm>
          <a:prstGeom prst="rect">
            <a:avLst/>
          </a:prstGeom>
        </p:spPr>
        <p:txBody>
          <a:bodyPr wrap="none">
            <a:spAutoFit/>
          </a:bodyPr>
          <a:lstStyle/>
          <a:p>
            <a:r>
              <a:rPr lang="zh-TW" altLang="en-US" sz="2800" b="1" dirty="0">
                <a:solidFill>
                  <a:srgbClr val="3333FF"/>
                </a:solidFill>
                <a:latin typeface="華康標楷體" panose="03000509000000000000" pitchFamily="65" charset="-120"/>
                <a:ea typeface="華康標楷體" panose="03000509000000000000" pitchFamily="65" charset="-120"/>
              </a:rPr>
              <a:t>台東卑南月形石柱現貌</a:t>
            </a:r>
          </a:p>
        </p:txBody>
      </p:sp>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26109" y="178005"/>
            <a:ext cx="4626085" cy="6156775"/>
          </a:xfrm>
          <a:prstGeom prst="rect">
            <a:avLst/>
          </a:prstGeom>
          <a:ln w="12700">
            <a:solidFill>
              <a:schemeClr val="tx1"/>
            </a:solidFill>
          </a:ln>
        </p:spPr>
      </p:pic>
      <p:sp>
        <p:nvSpPr>
          <p:cNvPr id="5" name="文字方塊 2"/>
          <p:cNvSpPr txBox="1">
            <a:spLocks noChangeArrowheads="1"/>
          </p:cNvSpPr>
          <p:nvPr/>
        </p:nvSpPr>
        <p:spPr bwMode="auto">
          <a:xfrm>
            <a:off x="-371407" y="6245471"/>
            <a:ext cx="756825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4400">
                <a:solidFill>
                  <a:schemeClr val="tx1"/>
                </a:solidFill>
                <a:latin typeface="Arial" charset="0"/>
                <a:ea typeface="華康儷粗圓" pitchFamily="49" charset="-120"/>
              </a:defRPr>
            </a:lvl1pPr>
            <a:lvl2pPr marL="742950" indent="-285750" eaLnBrk="0" hangingPunct="0">
              <a:defRPr kumimoji="1" sz="4400">
                <a:solidFill>
                  <a:schemeClr val="tx1"/>
                </a:solidFill>
                <a:latin typeface="Arial" charset="0"/>
                <a:ea typeface="華康儷粗圓" pitchFamily="49" charset="-120"/>
              </a:defRPr>
            </a:lvl2pPr>
            <a:lvl3pPr marL="1143000" indent="-228600" eaLnBrk="0" hangingPunct="0">
              <a:defRPr kumimoji="1" sz="4400">
                <a:solidFill>
                  <a:schemeClr val="tx1"/>
                </a:solidFill>
                <a:latin typeface="Arial" charset="0"/>
                <a:ea typeface="華康儷粗圓" pitchFamily="49" charset="-120"/>
              </a:defRPr>
            </a:lvl3pPr>
            <a:lvl4pPr marL="1600200" indent="-228600" eaLnBrk="0" hangingPunct="0">
              <a:defRPr kumimoji="1" sz="4400">
                <a:solidFill>
                  <a:schemeClr val="tx1"/>
                </a:solidFill>
                <a:latin typeface="Arial" charset="0"/>
                <a:ea typeface="華康儷粗圓" pitchFamily="49" charset="-120"/>
              </a:defRPr>
            </a:lvl4pPr>
            <a:lvl5pPr marL="2057400" indent="-228600" eaLnBrk="0" hangingPunct="0">
              <a:defRPr kumimoji="1" sz="4400">
                <a:solidFill>
                  <a:schemeClr val="tx1"/>
                </a:solidFill>
                <a:latin typeface="Arial" charset="0"/>
                <a:ea typeface="華康儷粗圓" pitchFamily="49" charset="-120"/>
              </a:defRPr>
            </a:lvl5pPr>
            <a:lvl6pPr marL="2514600" indent="-228600" eaLnBrk="0" fontAlgn="ctr" hangingPunct="0">
              <a:spcBef>
                <a:spcPct val="0"/>
              </a:spcBef>
              <a:spcAft>
                <a:spcPct val="0"/>
              </a:spcAft>
              <a:defRPr kumimoji="1" sz="4400">
                <a:solidFill>
                  <a:schemeClr val="tx1"/>
                </a:solidFill>
                <a:latin typeface="Arial" charset="0"/>
                <a:ea typeface="華康儷粗圓" pitchFamily="49" charset="-120"/>
              </a:defRPr>
            </a:lvl6pPr>
            <a:lvl7pPr marL="2971800" indent="-228600" eaLnBrk="0" fontAlgn="ctr" hangingPunct="0">
              <a:spcBef>
                <a:spcPct val="0"/>
              </a:spcBef>
              <a:spcAft>
                <a:spcPct val="0"/>
              </a:spcAft>
              <a:defRPr kumimoji="1" sz="4400">
                <a:solidFill>
                  <a:schemeClr val="tx1"/>
                </a:solidFill>
                <a:latin typeface="Arial" charset="0"/>
                <a:ea typeface="華康儷粗圓" pitchFamily="49" charset="-120"/>
              </a:defRPr>
            </a:lvl7pPr>
            <a:lvl8pPr marL="3429000" indent="-228600" eaLnBrk="0" fontAlgn="ctr" hangingPunct="0">
              <a:spcBef>
                <a:spcPct val="0"/>
              </a:spcBef>
              <a:spcAft>
                <a:spcPct val="0"/>
              </a:spcAft>
              <a:defRPr kumimoji="1" sz="4400">
                <a:solidFill>
                  <a:schemeClr val="tx1"/>
                </a:solidFill>
                <a:latin typeface="Arial" charset="0"/>
                <a:ea typeface="華康儷粗圓" pitchFamily="49" charset="-120"/>
              </a:defRPr>
            </a:lvl8pPr>
            <a:lvl9pPr marL="3886200" indent="-228600" eaLnBrk="0" fontAlgn="ctr" hangingPunct="0">
              <a:spcBef>
                <a:spcPct val="0"/>
              </a:spcBef>
              <a:spcAft>
                <a:spcPct val="0"/>
              </a:spcAft>
              <a:defRPr kumimoji="1" sz="4400">
                <a:solidFill>
                  <a:schemeClr val="tx1"/>
                </a:solidFill>
                <a:latin typeface="Arial" charset="0"/>
                <a:ea typeface="華康儷粗圓" pitchFamily="49" charset="-120"/>
              </a:defRPr>
            </a:lvl9pPr>
          </a:lstStyle>
          <a:p>
            <a:pPr algn="ctr" eaLnBrk="1" hangingPunct="1"/>
            <a:r>
              <a:rPr lang="zh-TW" altLang="en-US" sz="2800" b="1" dirty="0">
                <a:solidFill>
                  <a:srgbClr val="3333FF"/>
                </a:solidFill>
                <a:latin typeface="華康標楷體" panose="03000509000000000000" pitchFamily="65" charset="-120"/>
                <a:ea typeface="華康標楷體" panose="03000509000000000000" pitchFamily="65" charset="-120"/>
              </a:rPr>
              <a:t>台東卑南石陣遺址卑南月形石柱原貌</a:t>
            </a:r>
          </a:p>
        </p:txBody>
      </p:sp>
      <p:pic>
        <p:nvPicPr>
          <p:cNvPr id="6" name="圖片 5" descr="一張含有 建築, 戶外, 天空, 黑與白 的圖片&#10;&#10;AI 產生的內容可能不正確。">
            <a:extLst>
              <a:ext uri="{FF2B5EF4-FFF2-40B4-BE49-F238E27FC236}">
                <a16:creationId xmlns:a16="http://schemas.microsoft.com/office/drawing/2014/main" id="{D63D1520-D722-5390-7CA4-ECD302E031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146" y="178005"/>
            <a:ext cx="6285938" cy="6156775"/>
          </a:xfrm>
          <a:prstGeom prst="rect">
            <a:avLst/>
          </a:prstGeom>
          <a:ln w="6350">
            <a:solidFill>
              <a:schemeClr val="tx1"/>
            </a:solidFill>
          </a:ln>
        </p:spPr>
      </p:pic>
    </p:spTree>
    <p:extLst>
      <p:ext uri="{BB962C8B-B14F-4D97-AF65-F5344CB8AC3E}">
        <p14:creationId xmlns:p14="http://schemas.microsoft.com/office/powerpoint/2010/main" val="2595948229"/>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369368" y="298113"/>
            <a:ext cx="9453264" cy="646331"/>
          </a:xfrm>
          <a:prstGeom prst="rect">
            <a:avLst/>
          </a:prstGeom>
        </p:spPr>
        <p:txBody>
          <a:bodyPr wrap="square">
            <a:spAutoFit/>
          </a:bodyPr>
          <a:lstStyle/>
          <a:p>
            <a:pPr algn="ctr"/>
            <a:r>
              <a:rPr lang="zh-TW" altLang="zh-TW" sz="3600" b="0" i="0" kern="100" dirty="0">
                <a:solidFill>
                  <a:srgbClr val="A50021"/>
                </a:solidFill>
                <a:effectLst/>
                <a:latin typeface="華康中特圓體" panose="020F0809000000000000" pitchFamily="49" charset="-120"/>
                <a:ea typeface="華康中特圓體" panose="020F0809000000000000" pitchFamily="49" charset="-120"/>
                <a:cs typeface="Times New Roman" panose="02020603050405020304" pitchFamily="18" charset="0"/>
              </a:rPr>
              <a:t>石柱是台灣原住民干欄屋的基石</a:t>
            </a:r>
            <a:endParaRPr lang="zh-TW" altLang="en-US" sz="3600" b="0" i="0" dirty="0">
              <a:solidFill>
                <a:srgbClr val="A50021"/>
              </a:solidFill>
              <a:latin typeface="華康中特圓體" panose="020F0809000000000000" pitchFamily="49" charset="-120"/>
              <a:ea typeface="華康中特圓體" panose="020F0809000000000000" pitchFamily="49" charset="-120"/>
            </a:endParaRPr>
          </a:p>
        </p:txBody>
      </p:sp>
      <p:sp>
        <p:nvSpPr>
          <p:cNvPr id="5" name="矩形 4"/>
          <p:cNvSpPr/>
          <p:nvPr/>
        </p:nvSpPr>
        <p:spPr>
          <a:xfrm>
            <a:off x="1411591" y="4858410"/>
            <a:ext cx="3478837" cy="810478"/>
          </a:xfrm>
          <a:prstGeom prst="rect">
            <a:avLst/>
          </a:prstGeom>
        </p:spPr>
        <p:txBody>
          <a:bodyPr wrap="square">
            <a:spAutoFit/>
          </a:bodyPr>
          <a:lstStyle/>
          <a:p>
            <a:pPr algn="just" hangingPunct="0">
              <a:lnSpc>
                <a:spcPts val="2800"/>
              </a:lnSpc>
            </a:pPr>
            <a:r>
              <a:rPr lang="zh-TW" altLang="en-US" sz="2800" i="0" kern="100" dirty="0">
                <a:solidFill>
                  <a:srgbClr val="3333FF"/>
                </a:solidFill>
                <a:ea typeface="華康標楷體" panose="03000509000000000000" pitchFamily="65" charset="-120"/>
                <a:cs typeface="Times New Roman" panose="02020603050405020304" pitchFamily="18" charset="0"/>
              </a:rPr>
              <a:t>台北</a:t>
            </a:r>
            <a:r>
              <a:rPr lang="zh-TW" altLang="zh-TW" sz="2800" i="0" kern="100" dirty="0">
                <a:solidFill>
                  <a:srgbClr val="3333FF"/>
                </a:solidFill>
                <a:ea typeface="華康標楷體" panose="03000509000000000000" pitchFamily="65" charset="-120"/>
                <a:cs typeface="Times New Roman" panose="02020603050405020304" pitchFamily="18" charset="0"/>
              </a:rPr>
              <a:t>大屯社遺址砂岩立柱是干欄屋基石</a:t>
            </a:r>
            <a:r>
              <a:rPr lang="zh-TW" altLang="en-US" sz="2800" i="0" kern="100" dirty="0">
                <a:solidFill>
                  <a:srgbClr val="3333FF"/>
                </a:solidFill>
                <a:ea typeface="華康標楷體" panose="03000509000000000000" pitchFamily="65" charset="-120"/>
                <a:cs typeface="Times New Roman" panose="02020603050405020304" pitchFamily="18" charset="0"/>
              </a:rPr>
              <a:t>。</a:t>
            </a:r>
            <a:endParaRPr lang="zh-TW" altLang="en-US" sz="2800" i="0" dirty="0">
              <a:solidFill>
                <a:srgbClr val="3333FF"/>
              </a:solidFill>
            </a:endParaRPr>
          </a:p>
        </p:txBody>
      </p:sp>
      <p:sp>
        <p:nvSpPr>
          <p:cNvPr id="9" name="矩形 8"/>
          <p:cNvSpPr/>
          <p:nvPr/>
        </p:nvSpPr>
        <p:spPr>
          <a:xfrm>
            <a:off x="7296323" y="4858018"/>
            <a:ext cx="3863362" cy="810478"/>
          </a:xfrm>
          <a:prstGeom prst="rect">
            <a:avLst/>
          </a:prstGeom>
        </p:spPr>
        <p:txBody>
          <a:bodyPr wrap="square">
            <a:spAutoFit/>
          </a:bodyPr>
          <a:lstStyle/>
          <a:p>
            <a:pPr>
              <a:lnSpc>
                <a:spcPts val="2800"/>
              </a:lnSpc>
            </a:pPr>
            <a:r>
              <a:rPr lang="zh-TW" altLang="zh-TW" sz="2800" b="1" dirty="0">
                <a:solidFill>
                  <a:srgbClr val="3333FF"/>
                </a:solidFill>
                <a:latin typeface="華康標楷體" panose="03000509000000000000" pitchFamily="65" charset="-120"/>
                <a:ea typeface="華康標楷體" panose="03000509000000000000" pitchFamily="65" charset="-120"/>
              </a:rPr>
              <a:t>南洋</a:t>
            </a:r>
            <a:r>
              <a:rPr lang="zh-TW" altLang="en-US" sz="2800" b="1" dirty="0">
                <a:solidFill>
                  <a:srgbClr val="3333FF"/>
                </a:solidFill>
                <a:latin typeface="華康標楷體" panose="03000509000000000000" pitchFamily="65" charset="-120"/>
                <a:ea typeface="華康標楷體" panose="03000509000000000000" pitchFamily="65" charset="-120"/>
              </a:rPr>
              <a:t>南島語族的長屋是</a:t>
            </a:r>
            <a:r>
              <a:rPr lang="zh-TW" altLang="zh-TW" sz="2800" b="1" dirty="0">
                <a:solidFill>
                  <a:srgbClr val="3333FF"/>
                </a:solidFill>
                <a:latin typeface="華康標楷體" panose="03000509000000000000" pitchFamily="65" charset="-120"/>
                <a:ea typeface="華康標楷體" panose="03000509000000000000" pitchFamily="65" charset="-120"/>
              </a:rPr>
              <a:t>台灣干欄屋建築模式</a:t>
            </a:r>
            <a:r>
              <a:rPr lang="zh-TW" altLang="en-US" sz="2800" b="1" dirty="0">
                <a:solidFill>
                  <a:srgbClr val="3333FF"/>
                </a:solidFill>
                <a:latin typeface="華康標楷體" panose="03000509000000000000" pitchFamily="65" charset="-120"/>
                <a:ea typeface="華康標楷體" panose="03000509000000000000" pitchFamily="65" charset="-120"/>
              </a:rPr>
              <a:t>。</a:t>
            </a:r>
          </a:p>
        </p:txBody>
      </p:sp>
      <p:pic>
        <p:nvPicPr>
          <p:cNvPr id="7" name="圖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40089" y="944444"/>
            <a:ext cx="5722173" cy="3913966"/>
          </a:xfrm>
          <a:prstGeom prst="rect">
            <a:avLst/>
          </a:prstGeom>
          <a:ln w="12700">
            <a:solidFill>
              <a:schemeClr val="tx1"/>
            </a:solidFill>
          </a:ln>
        </p:spPr>
      </p:pic>
      <p:pic>
        <p:nvPicPr>
          <p:cNvPr id="6" name="圖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3218" y="972589"/>
            <a:ext cx="5715584" cy="3885821"/>
          </a:xfrm>
          <a:prstGeom prst="rect">
            <a:avLst/>
          </a:prstGeom>
          <a:ln w="12700">
            <a:solidFill>
              <a:schemeClr val="tx1"/>
            </a:solidFill>
          </a:ln>
        </p:spPr>
      </p:pic>
    </p:spTree>
    <p:extLst>
      <p:ext uri="{BB962C8B-B14F-4D97-AF65-F5344CB8AC3E}">
        <p14:creationId xmlns:p14="http://schemas.microsoft.com/office/powerpoint/2010/main" val="4260619288"/>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4"/>
          <p:cNvSpPr>
            <a:spLocks noGrp="1" noChangeArrowheads="1"/>
          </p:cNvSpPr>
          <p:nvPr>
            <p:ph type="title"/>
          </p:nvPr>
        </p:nvSpPr>
        <p:spPr>
          <a:xfrm>
            <a:off x="3835888" y="1477267"/>
            <a:ext cx="4774192" cy="706437"/>
          </a:xfrm>
        </p:spPr>
        <p:txBody>
          <a:bodyPr>
            <a:normAutofit/>
          </a:bodyPr>
          <a:lstStyle/>
          <a:p>
            <a:pPr algn="ctr"/>
            <a:r>
              <a:rPr lang="zh-TW" altLang="en-US" sz="3600" dirty="0">
                <a:solidFill>
                  <a:srgbClr val="A50021"/>
                </a:solidFill>
                <a:latin typeface="華康中特圓體" panose="020F0809000000000000" pitchFamily="49" charset="-120"/>
                <a:ea typeface="華康中特圓體" panose="020F0809000000000000" pitchFamily="49" charset="-120"/>
              </a:rPr>
              <a:t>花蓮瑞穗舞鶴石陣遺址</a:t>
            </a:r>
          </a:p>
        </p:txBody>
      </p:sp>
      <p:sp>
        <p:nvSpPr>
          <p:cNvPr id="32771" name="Text Box 5"/>
          <p:cNvSpPr txBox="1">
            <a:spLocks noChangeArrowheads="1"/>
          </p:cNvSpPr>
          <p:nvPr/>
        </p:nvSpPr>
        <p:spPr bwMode="auto">
          <a:xfrm>
            <a:off x="7353163" y="2054098"/>
            <a:ext cx="4429418" cy="4196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4400">
                <a:solidFill>
                  <a:schemeClr val="tx1"/>
                </a:solidFill>
                <a:latin typeface="Arial" charset="0"/>
                <a:ea typeface="華康儷粗圓" pitchFamily="49" charset="-120"/>
              </a:defRPr>
            </a:lvl1pPr>
            <a:lvl2pPr marL="742950" indent="-285750" eaLnBrk="0" hangingPunct="0">
              <a:defRPr kumimoji="1" sz="4400">
                <a:solidFill>
                  <a:schemeClr val="tx1"/>
                </a:solidFill>
                <a:latin typeface="Arial" charset="0"/>
                <a:ea typeface="華康儷粗圓" pitchFamily="49" charset="-120"/>
              </a:defRPr>
            </a:lvl2pPr>
            <a:lvl3pPr marL="1143000" indent="-228600" eaLnBrk="0" hangingPunct="0">
              <a:defRPr kumimoji="1" sz="4400">
                <a:solidFill>
                  <a:schemeClr val="tx1"/>
                </a:solidFill>
                <a:latin typeface="Arial" charset="0"/>
                <a:ea typeface="華康儷粗圓" pitchFamily="49" charset="-120"/>
              </a:defRPr>
            </a:lvl3pPr>
            <a:lvl4pPr marL="1600200" indent="-228600" eaLnBrk="0" hangingPunct="0">
              <a:defRPr kumimoji="1" sz="4400">
                <a:solidFill>
                  <a:schemeClr val="tx1"/>
                </a:solidFill>
                <a:latin typeface="Arial" charset="0"/>
                <a:ea typeface="華康儷粗圓" pitchFamily="49" charset="-120"/>
              </a:defRPr>
            </a:lvl4pPr>
            <a:lvl5pPr marL="2057400" indent="-228600" eaLnBrk="0" hangingPunct="0">
              <a:defRPr kumimoji="1" sz="4400">
                <a:solidFill>
                  <a:schemeClr val="tx1"/>
                </a:solidFill>
                <a:latin typeface="Arial" charset="0"/>
                <a:ea typeface="華康儷粗圓" pitchFamily="49" charset="-120"/>
              </a:defRPr>
            </a:lvl5pPr>
            <a:lvl6pPr marL="2514600" indent="-228600" eaLnBrk="0" fontAlgn="ctr" hangingPunct="0">
              <a:spcBef>
                <a:spcPct val="0"/>
              </a:spcBef>
              <a:spcAft>
                <a:spcPct val="0"/>
              </a:spcAft>
              <a:defRPr kumimoji="1" sz="4400">
                <a:solidFill>
                  <a:schemeClr val="tx1"/>
                </a:solidFill>
                <a:latin typeface="Arial" charset="0"/>
                <a:ea typeface="華康儷粗圓" pitchFamily="49" charset="-120"/>
              </a:defRPr>
            </a:lvl6pPr>
            <a:lvl7pPr marL="2971800" indent="-228600" eaLnBrk="0" fontAlgn="ctr" hangingPunct="0">
              <a:spcBef>
                <a:spcPct val="0"/>
              </a:spcBef>
              <a:spcAft>
                <a:spcPct val="0"/>
              </a:spcAft>
              <a:defRPr kumimoji="1" sz="4400">
                <a:solidFill>
                  <a:schemeClr val="tx1"/>
                </a:solidFill>
                <a:latin typeface="Arial" charset="0"/>
                <a:ea typeface="華康儷粗圓" pitchFamily="49" charset="-120"/>
              </a:defRPr>
            </a:lvl7pPr>
            <a:lvl8pPr marL="3429000" indent="-228600" eaLnBrk="0" fontAlgn="ctr" hangingPunct="0">
              <a:spcBef>
                <a:spcPct val="0"/>
              </a:spcBef>
              <a:spcAft>
                <a:spcPct val="0"/>
              </a:spcAft>
              <a:defRPr kumimoji="1" sz="4400">
                <a:solidFill>
                  <a:schemeClr val="tx1"/>
                </a:solidFill>
                <a:latin typeface="Arial" charset="0"/>
                <a:ea typeface="華康儷粗圓" pitchFamily="49" charset="-120"/>
              </a:defRPr>
            </a:lvl8pPr>
            <a:lvl9pPr marL="3886200" indent="-228600" eaLnBrk="0" fontAlgn="ctr" hangingPunct="0">
              <a:spcBef>
                <a:spcPct val="0"/>
              </a:spcBef>
              <a:spcAft>
                <a:spcPct val="0"/>
              </a:spcAft>
              <a:defRPr kumimoji="1" sz="4400">
                <a:solidFill>
                  <a:schemeClr val="tx1"/>
                </a:solidFill>
                <a:latin typeface="Arial" charset="0"/>
                <a:ea typeface="華康儷粗圓" pitchFamily="49" charset="-120"/>
              </a:defRPr>
            </a:lvl9pPr>
          </a:lstStyle>
          <a:p>
            <a:pPr algn="just" eaLnBrk="1">
              <a:lnSpc>
                <a:spcPts val="3200"/>
              </a:lnSpc>
              <a:spcBef>
                <a:spcPct val="50000"/>
              </a:spcBef>
            </a:pPr>
            <a:r>
              <a:rPr lang="zh-TW" altLang="en-US" sz="2800" dirty="0">
                <a:solidFill>
                  <a:srgbClr val="000066"/>
                </a:solidFill>
                <a:latin typeface="華康中圓體" panose="020F0509000000000000" pitchFamily="49" charset="-120"/>
                <a:ea typeface="華康中圓體" panose="020F0509000000000000" pitchFamily="49" charset="-120"/>
              </a:rPr>
              <a:t>花蓮瑞穗鄉舞鶴台地上舞鶴文化</a:t>
            </a:r>
            <a:r>
              <a:rPr lang="zh-TW" altLang="zh-TW" sz="2800" dirty="0">
                <a:solidFill>
                  <a:srgbClr val="000066"/>
                </a:solidFill>
                <a:latin typeface="華康細圓體" panose="020F0309000000000000" pitchFamily="49" charset="-120"/>
                <a:ea typeface="華康細圓體" panose="020F0309000000000000" pitchFamily="49" charset="-120"/>
              </a:rPr>
              <a:t>遺</a:t>
            </a:r>
            <a:r>
              <a:rPr lang="zh-TW" altLang="en-US" sz="2800" dirty="0">
                <a:solidFill>
                  <a:srgbClr val="000066"/>
                </a:solidFill>
                <a:latin typeface="華康中圓體" panose="020F0509000000000000" pitchFamily="49" charset="-120"/>
                <a:ea typeface="華康中圓體" panose="020F0509000000000000" pitchFamily="49" charset="-120"/>
              </a:rPr>
              <a:t>址，分佈約成一橢圓形，南北長約六百公尺，東西寬約四百公尺。區內遍佈大石柱、陽石、陰石，即為石陣；但近幾十年來被民眾取走，以致現在僅留二支最大的「掃叭石柱」，其餘的石造物均已</a:t>
            </a:r>
            <a:r>
              <a:rPr lang="zh-TW" altLang="zh-TW" sz="2800" dirty="0">
                <a:solidFill>
                  <a:srgbClr val="000066"/>
                </a:solidFill>
                <a:latin typeface="華康細圓體" panose="020F0309000000000000" pitchFamily="49" charset="-120"/>
                <a:ea typeface="華康細圓體" panose="020F0309000000000000" pitchFamily="49" charset="-120"/>
              </a:rPr>
              <a:t>遺</a:t>
            </a:r>
            <a:r>
              <a:rPr lang="zh-TW" altLang="en-US" sz="2800" dirty="0">
                <a:solidFill>
                  <a:srgbClr val="000066"/>
                </a:solidFill>
                <a:latin typeface="華康中圓體" panose="020F0509000000000000" pitchFamily="49" charset="-120"/>
                <a:ea typeface="華康中圓體" panose="020F0509000000000000" pitchFamily="49" charset="-120"/>
              </a:rPr>
              <a:t>失。</a:t>
            </a:r>
          </a:p>
        </p:txBody>
      </p:sp>
      <p:sp>
        <p:nvSpPr>
          <p:cNvPr id="7" name="矩形 6"/>
          <p:cNvSpPr/>
          <p:nvPr/>
        </p:nvSpPr>
        <p:spPr>
          <a:xfrm>
            <a:off x="1642832" y="250978"/>
            <a:ext cx="8715114" cy="769441"/>
          </a:xfrm>
          <a:prstGeom prst="rect">
            <a:avLst/>
          </a:prstGeom>
        </p:spPr>
        <p:txBody>
          <a:bodyPr wrap="square">
            <a:spAutoFit/>
          </a:bodyPr>
          <a:lstStyle/>
          <a:p>
            <a:pPr algn="ctr"/>
            <a:r>
              <a:rPr lang="zh-TW" altLang="en-US" sz="4400" dirty="0">
                <a:solidFill>
                  <a:srgbClr val="7030A0"/>
                </a:solidFill>
                <a:latin typeface="華康中特圓體" panose="020F0809000000000000" pitchFamily="49" charset="-120"/>
                <a:ea typeface="華康中特圓體" panose="020F0809000000000000" pitchFamily="49" charset="-120"/>
              </a:rPr>
              <a:t>四、石陣</a:t>
            </a:r>
          </a:p>
        </p:txBody>
      </p:sp>
      <p:sp>
        <p:nvSpPr>
          <p:cNvPr id="3" name="文字方塊 2"/>
          <p:cNvSpPr txBox="1"/>
          <p:nvPr/>
        </p:nvSpPr>
        <p:spPr>
          <a:xfrm>
            <a:off x="2349941" y="6082583"/>
            <a:ext cx="3426086" cy="524439"/>
          </a:xfrm>
          <a:prstGeom prst="rect">
            <a:avLst/>
          </a:prstGeom>
          <a:noFill/>
        </p:spPr>
        <p:txBody>
          <a:bodyPr wrap="square" rtlCol="0">
            <a:spAutoFit/>
          </a:bodyPr>
          <a:lstStyle/>
          <a:p>
            <a:pPr algn="ctr">
              <a:lnSpc>
                <a:spcPts val="3600"/>
              </a:lnSpc>
            </a:pPr>
            <a:r>
              <a:rPr lang="zh-TW" altLang="en-US" sz="2800" b="1" dirty="0">
                <a:solidFill>
                  <a:srgbClr val="3333FF"/>
                </a:solidFill>
                <a:latin typeface="華康標楷體" panose="03000509000000000000" pitchFamily="65" charset="-120"/>
                <a:ea typeface="華康標楷體" panose="03000509000000000000" pitchFamily="65" charset="-120"/>
              </a:rPr>
              <a:t>台灣原住民小型石陣</a:t>
            </a:r>
            <a:endParaRPr lang="en-US" altLang="zh-TW" sz="2800" b="1" dirty="0">
              <a:solidFill>
                <a:srgbClr val="3333FF"/>
              </a:solidFill>
              <a:latin typeface="華康標楷體" panose="03000509000000000000" pitchFamily="65" charset="-120"/>
              <a:ea typeface="華康標楷體" panose="03000509000000000000" pitchFamily="65" charset="-120"/>
            </a:endParaRPr>
          </a:p>
        </p:txBody>
      </p:sp>
      <p:sp>
        <p:nvSpPr>
          <p:cNvPr id="2" name="矩形 1"/>
          <p:cNvSpPr/>
          <p:nvPr/>
        </p:nvSpPr>
        <p:spPr>
          <a:xfrm>
            <a:off x="3049924" y="980707"/>
            <a:ext cx="6647974" cy="523220"/>
          </a:xfrm>
          <a:prstGeom prst="rect">
            <a:avLst/>
          </a:prstGeom>
        </p:spPr>
        <p:txBody>
          <a:bodyPr wrap="none">
            <a:spAutoFit/>
          </a:bodyPr>
          <a:lstStyle/>
          <a:p>
            <a:r>
              <a:rPr lang="zh-TW" altLang="en-US" sz="2800" dirty="0">
                <a:solidFill>
                  <a:srgbClr val="000066"/>
                </a:solidFill>
                <a:latin typeface="華康中圓體" panose="020F0509000000000000" pitchFamily="49" charset="-120"/>
                <a:ea typeface="華康中圓體" panose="020F0509000000000000" pitchFamily="49" charset="-120"/>
              </a:rPr>
              <a:t>台灣的「石陣」作用為何？尚無人知悉。</a:t>
            </a:r>
            <a:endParaRPr lang="zh-TW" altLang="en-US" sz="2800" dirty="0"/>
          </a:p>
        </p:txBody>
      </p:sp>
      <p:pic>
        <p:nvPicPr>
          <p:cNvPr id="5" name="圖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222" y="2135238"/>
            <a:ext cx="6852941" cy="4033740"/>
          </a:xfrm>
          <a:prstGeom prst="rect">
            <a:avLst/>
          </a:prstGeom>
          <a:ln w="12700">
            <a:solidFill>
              <a:schemeClr val="tx1"/>
            </a:solidFill>
          </a:ln>
        </p:spPr>
      </p:pic>
    </p:spTree>
    <p:extLst>
      <p:ext uri="{BB962C8B-B14F-4D97-AF65-F5344CB8AC3E}">
        <p14:creationId xmlns:p14="http://schemas.microsoft.com/office/powerpoint/2010/main" val="3121502247"/>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4"/>
          <p:cNvSpPr>
            <a:spLocks noGrp="1" noChangeArrowheads="1"/>
          </p:cNvSpPr>
          <p:nvPr>
            <p:ph type="title"/>
          </p:nvPr>
        </p:nvSpPr>
        <p:spPr>
          <a:xfrm>
            <a:off x="1630583" y="5877146"/>
            <a:ext cx="8229600" cy="689229"/>
          </a:xfrm>
        </p:spPr>
        <p:txBody>
          <a:bodyPr>
            <a:normAutofit/>
          </a:bodyPr>
          <a:lstStyle/>
          <a:p>
            <a:pPr algn="ctr"/>
            <a:r>
              <a:rPr lang="zh-TW" altLang="en-US" sz="2800" b="1" dirty="0">
                <a:solidFill>
                  <a:srgbClr val="3333FF"/>
                </a:solidFill>
                <a:latin typeface="華康標楷體" panose="03000509000000000000" pitchFamily="65" charset="-120"/>
                <a:ea typeface="華康標楷體" panose="03000509000000000000" pitchFamily="65" charset="-120"/>
              </a:rPr>
              <a:t>台北七星山龜紋圖岩雕</a:t>
            </a:r>
          </a:p>
        </p:txBody>
      </p:sp>
      <p:pic>
        <p:nvPicPr>
          <p:cNvPr id="33796" name="Picture 6" descr="龜圖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0581" y="1822158"/>
            <a:ext cx="6326426" cy="418900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 name="矩形 7"/>
          <p:cNvSpPr/>
          <p:nvPr/>
        </p:nvSpPr>
        <p:spPr>
          <a:xfrm>
            <a:off x="1423024" y="122923"/>
            <a:ext cx="8715114" cy="769441"/>
          </a:xfrm>
          <a:prstGeom prst="rect">
            <a:avLst/>
          </a:prstGeom>
        </p:spPr>
        <p:txBody>
          <a:bodyPr wrap="square">
            <a:spAutoFit/>
          </a:bodyPr>
          <a:lstStyle/>
          <a:p>
            <a:pPr algn="ctr"/>
            <a:r>
              <a:rPr lang="zh-TW" altLang="en-US" sz="4400" dirty="0">
                <a:solidFill>
                  <a:srgbClr val="7030A0"/>
                </a:solidFill>
                <a:latin typeface="華康中特圓體" panose="020F0809000000000000" pitchFamily="49" charset="-120"/>
                <a:ea typeface="華康中特圓體" panose="020F0809000000000000" pitchFamily="49" charset="-120"/>
              </a:rPr>
              <a:t>五、岩雕</a:t>
            </a:r>
          </a:p>
        </p:txBody>
      </p:sp>
      <p:pic>
        <p:nvPicPr>
          <p:cNvPr id="9" name="圖片 8"/>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79541" y="1822158"/>
            <a:ext cx="5530643" cy="4143478"/>
          </a:xfrm>
          <a:prstGeom prst="rect">
            <a:avLst/>
          </a:prstGeom>
          <a:ln w="12700">
            <a:solidFill>
              <a:schemeClr val="tx1"/>
            </a:solidFill>
          </a:ln>
        </p:spPr>
      </p:pic>
      <p:sp>
        <p:nvSpPr>
          <p:cNvPr id="4" name="矩形 3"/>
          <p:cNvSpPr/>
          <p:nvPr/>
        </p:nvSpPr>
        <p:spPr>
          <a:xfrm>
            <a:off x="275748" y="769441"/>
            <a:ext cx="11640503" cy="954107"/>
          </a:xfrm>
          <a:prstGeom prst="rect">
            <a:avLst/>
          </a:prstGeom>
        </p:spPr>
        <p:txBody>
          <a:bodyPr wrap="square">
            <a:spAutoFit/>
          </a:bodyPr>
          <a:lstStyle/>
          <a:p>
            <a:r>
              <a:rPr lang="zh-TW" altLang="en-US" sz="2800" dirty="0">
                <a:solidFill>
                  <a:srgbClr val="000066"/>
                </a:solidFill>
                <a:latin typeface="華康中圓體" panose="020F0509000000000000" pitchFamily="49" charset="-120"/>
                <a:ea typeface="華康中圓體" panose="020F0509000000000000" pitchFamily="49" charset="-120"/>
                <a:cs typeface="新細明體" panose="02020500000000000000" pitchFamily="18" charset="-120"/>
              </a:rPr>
              <a:t>岩雕是</a:t>
            </a:r>
            <a:r>
              <a:rPr lang="zh-TW" altLang="zh-TW" sz="2800" dirty="0">
                <a:solidFill>
                  <a:srgbClr val="000066"/>
                </a:solidFill>
                <a:latin typeface="華康中圓體" panose="020F0509000000000000" pitchFamily="49" charset="-120"/>
                <a:ea typeface="華康中圓體" panose="020F0509000000000000" pitchFamily="49" charset="-120"/>
                <a:cs typeface="新細明體" panose="02020500000000000000" pitchFamily="18" charset="-120"/>
              </a:rPr>
              <a:t>台灣史前先民的美術創作活動紀錄</a:t>
            </a:r>
            <a:r>
              <a:rPr lang="zh-TW" altLang="en-US" sz="2800" dirty="0">
                <a:solidFill>
                  <a:srgbClr val="000066"/>
                </a:solidFill>
                <a:latin typeface="華康中圓體" panose="020F0509000000000000" pitchFamily="49" charset="-120"/>
                <a:ea typeface="華康中圓體" panose="020F0509000000000000" pitchFamily="49" charset="-120"/>
                <a:cs typeface="新細明體" panose="02020500000000000000" pitchFamily="18" charset="-120"/>
              </a:rPr>
              <a:t>，因地區不同而有差異，分布於台灣北部山區和南部高雄茂林山區，分述如後。</a:t>
            </a:r>
            <a:endParaRPr lang="zh-TW" altLang="en-US" sz="2800" dirty="0">
              <a:solidFill>
                <a:srgbClr val="000066"/>
              </a:solidFill>
              <a:latin typeface="華康中圓體" panose="020F0509000000000000" pitchFamily="49" charset="-120"/>
              <a:ea typeface="華康中圓體" panose="020F0509000000000000" pitchFamily="49" charset="-120"/>
            </a:endParaRPr>
          </a:p>
        </p:txBody>
      </p:sp>
    </p:spTree>
    <p:extLst>
      <p:ext uri="{BB962C8B-B14F-4D97-AF65-F5344CB8AC3E}">
        <p14:creationId xmlns:p14="http://schemas.microsoft.com/office/powerpoint/2010/main" val="1490716256"/>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4"/>
          <p:cNvSpPr>
            <a:spLocks noGrp="1" noChangeArrowheads="1"/>
          </p:cNvSpPr>
          <p:nvPr>
            <p:ph type="title"/>
          </p:nvPr>
        </p:nvSpPr>
        <p:spPr>
          <a:xfrm>
            <a:off x="1891000" y="0"/>
            <a:ext cx="8229600" cy="850900"/>
          </a:xfrm>
        </p:spPr>
        <p:txBody>
          <a:bodyPr>
            <a:normAutofit/>
          </a:bodyPr>
          <a:lstStyle/>
          <a:p>
            <a:pPr algn="ctr"/>
            <a:r>
              <a:rPr lang="zh-TW" altLang="en-US" sz="3600" dirty="0">
                <a:solidFill>
                  <a:srgbClr val="A50021"/>
                </a:solidFill>
                <a:latin typeface="華康中特圓體" panose="020F0809000000000000" pitchFamily="49" charset="-120"/>
                <a:ea typeface="華康中特圓體" panose="020F0809000000000000" pitchFamily="49" charset="-120"/>
              </a:rPr>
              <a:t>新北市貢寮荖蘭山岩雕</a:t>
            </a:r>
          </a:p>
        </p:txBody>
      </p:sp>
      <p:pic>
        <p:nvPicPr>
          <p:cNvPr id="36868" name="Picture 7" descr="卯里古石雕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1444" y="2474575"/>
            <a:ext cx="5073337" cy="381223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6869" name="Text Box 8"/>
          <p:cNvSpPr txBox="1">
            <a:spLocks noChangeArrowheads="1"/>
          </p:cNvSpPr>
          <p:nvPr/>
        </p:nvSpPr>
        <p:spPr bwMode="auto">
          <a:xfrm>
            <a:off x="314985" y="638174"/>
            <a:ext cx="11562029" cy="183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4400">
                <a:solidFill>
                  <a:schemeClr val="tx1"/>
                </a:solidFill>
                <a:latin typeface="Arial" charset="0"/>
                <a:ea typeface="華康儷粗圓" pitchFamily="49" charset="-120"/>
              </a:defRPr>
            </a:lvl1pPr>
            <a:lvl2pPr marL="742950" indent="-285750" eaLnBrk="0" hangingPunct="0">
              <a:defRPr kumimoji="1" sz="4400">
                <a:solidFill>
                  <a:schemeClr val="tx1"/>
                </a:solidFill>
                <a:latin typeface="Arial" charset="0"/>
                <a:ea typeface="華康儷粗圓" pitchFamily="49" charset="-120"/>
              </a:defRPr>
            </a:lvl2pPr>
            <a:lvl3pPr marL="1143000" indent="-228600" eaLnBrk="0" hangingPunct="0">
              <a:defRPr kumimoji="1" sz="4400">
                <a:solidFill>
                  <a:schemeClr val="tx1"/>
                </a:solidFill>
                <a:latin typeface="Arial" charset="0"/>
                <a:ea typeface="華康儷粗圓" pitchFamily="49" charset="-120"/>
              </a:defRPr>
            </a:lvl3pPr>
            <a:lvl4pPr marL="1600200" indent="-228600" eaLnBrk="0" hangingPunct="0">
              <a:defRPr kumimoji="1" sz="4400">
                <a:solidFill>
                  <a:schemeClr val="tx1"/>
                </a:solidFill>
                <a:latin typeface="Arial" charset="0"/>
                <a:ea typeface="華康儷粗圓" pitchFamily="49" charset="-120"/>
              </a:defRPr>
            </a:lvl4pPr>
            <a:lvl5pPr marL="2057400" indent="-228600" eaLnBrk="0" hangingPunct="0">
              <a:defRPr kumimoji="1" sz="4400">
                <a:solidFill>
                  <a:schemeClr val="tx1"/>
                </a:solidFill>
                <a:latin typeface="Arial" charset="0"/>
                <a:ea typeface="華康儷粗圓" pitchFamily="49" charset="-120"/>
              </a:defRPr>
            </a:lvl5pPr>
            <a:lvl6pPr marL="2514600" indent="-228600" eaLnBrk="0" fontAlgn="ctr" hangingPunct="0">
              <a:spcBef>
                <a:spcPct val="0"/>
              </a:spcBef>
              <a:spcAft>
                <a:spcPct val="0"/>
              </a:spcAft>
              <a:defRPr kumimoji="1" sz="4400">
                <a:solidFill>
                  <a:schemeClr val="tx1"/>
                </a:solidFill>
                <a:latin typeface="Arial" charset="0"/>
                <a:ea typeface="華康儷粗圓" pitchFamily="49" charset="-120"/>
              </a:defRPr>
            </a:lvl6pPr>
            <a:lvl7pPr marL="2971800" indent="-228600" eaLnBrk="0" fontAlgn="ctr" hangingPunct="0">
              <a:spcBef>
                <a:spcPct val="0"/>
              </a:spcBef>
              <a:spcAft>
                <a:spcPct val="0"/>
              </a:spcAft>
              <a:defRPr kumimoji="1" sz="4400">
                <a:solidFill>
                  <a:schemeClr val="tx1"/>
                </a:solidFill>
                <a:latin typeface="Arial" charset="0"/>
                <a:ea typeface="華康儷粗圓" pitchFamily="49" charset="-120"/>
              </a:defRPr>
            </a:lvl7pPr>
            <a:lvl8pPr marL="3429000" indent="-228600" eaLnBrk="0" fontAlgn="ctr" hangingPunct="0">
              <a:spcBef>
                <a:spcPct val="0"/>
              </a:spcBef>
              <a:spcAft>
                <a:spcPct val="0"/>
              </a:spcAft>
              <a:defRPr kumimoji="1" sz="4400">
                <a:solidFill>
                  <a:schemeClr val="tx1"/>
                </a:solidFill>
                <a:latin typeface="Arial" charset="0"/>
                <a:ea typeface="華康儷粗圓" pitchFamily="49" charset="-120"/>
              </a:defRPr>
            </a:lvl8pPr>
            <a:lvl9pPr marL="3886200" indent="-228600" eaLnBrk="0" fontAlgn="ctr" hangingPunct="0">
              <a:spcBef>
                <a:spcPct val="0"/>
              </a:spcBef>
              <a:spcAft>
                <a:spcPct val="0"/>
              </a:spcAft>
              <a:defRPr kumimoji="1" sz="4400">
                <a:solidFill>
                  <a:schemeClr val="tx1"/>
                </a:solidFill>
                <a:latin typeface="Arial" charset="0"/>
                <a:ea typeface="華康儷粗圓" pitchFamily="49" charset="-120"/>
              </a:defRPr>
            </a:lvl9pPr>
          </a:lstStyle>
          <a:p>
            <a:pPr algn="just" eaLnBrk="1" hangingPunct="1">
              <a:lnSpc>
                <a:spcPts val="3400"/>
              </a:lnSpc>
              <a:spcBef>
                <a:spcPct val="50000"/>
              </a:spcBef>
            </a:pPr>
            <a:r>
              <a:rPr lang="zh-TW" altLang="en-US" sz="2800" dirty="0">
                <a:solidFill>
                  <a:srgbClr val="000066"/>
                </a:solidFill>
                <a:latin typeface="華康中圓體" panose="020F0509000000000000" pitchFamily="49" charset="-120"/>
                <a:ea typeface="華康中圓體" panose="020F0509000000000000" pitchFamily="49" charset="-120"/>
              </a:rPr>
              <a:t>荖</a:t>
            </a:r>
            <a:r>
              <a:rPr lang="zh-TW" altLang="en-US" sz="2800" dirty="0">
                <a:solidFill>
                  <a:srgbClr val="000066"/>
                </a:solidFill>
                <a:latin typeface="華康細圓體" panose="020F0309000000000000" pitchFamily="49" charset="-120"/>
                <a:ea typeface="華康細圓體" panose="020F0309000000000000" pitchFamily="49" charset="-120"/>
              </a:rPr>
              <a:t>蘭</a:t>
            </a:r>
            <a:r>
              <a:rPr lang="zh-TW" altLang="en-US" sz="2800" dirty="0">
                <a:solidFill>
                  <a:srgbClr val="000066"/>
                </a:solidFill>
                <a:latin typeface="華康中圓體" panose="020F0509000000000000" pitchFamily="49" charset="-120"/>
                <a:ea typeface="華康中圓體" panose="020F0509000000000000" pitchFamily="49" charset="-120"/>
              </a:rPr>
              <a:t>山岩雕之一，略呈長方形，長約</a:t>
            </a:r>
            <a:r>
              <a:rPr lang="en-US" altLang="zh-TW" sz="2800" dirty="0">
                <a:solidFill>
                  <a:srgbClr val="000066"/>
                </a:solidFill>
                <a:latin typeface="華康中圓體" panose="020F0509000000000000" pitchFamily="49" charset="-120"/>
                <a:ea typeface="華康中圓體" panose="020F0509000000000000" pitchFamily="49" charset="-120"/>
              </a:rPr>
              <a:t>1.2</a:t>
            </a:r>
            <a:r>
              <a:rPr lang="zh-TW" altLang="en-US" sz="2800" dirty="0">
                <a:solidFill>
                  <a:srgbClr val="000066"/>
                </a:solidFill>
                <a:latin typeface="華康中圓體" panose="020F0509000000000000" pitchFamily="49" charset="-120"/>
                <a:ea typeface="華康中圓體" panose="020F0509000000000000" pitchFamily="49" charset="-120"/>
              </a:rPr>
              <a:t>公尺，寬約</a:t>
            </a:r>
            <a:r>
              <a:rPr lang="en-US" altLang="zh-TW" sz="2800" dirty="0">
                <a:solidFill>
                  <a:srgbClr val="000066"/>
                </a:solidFill>
                <a:latin typeface="華康中圓體" panose="020F0509000000000000" pitchFamily="49" charset="-120"/>
                <a:ea typeface="華康中圓體" panose="020F0509000000000000" pitchFamily="49" charset="-120"/>
              </a:rPr>
              <a:t>70</a:t>
            </a:r>
            <a:r>
              <a:rPr lang="zh-TW" altLang="en-US" sz="2800" dirty="0">
                <a:solidFill>
                  <a:srgbClr val="000066"/>
                </a:solidFill>
                <a:latin typeface="華康中圓體" panose="020F0509000000000000" pitchFamily="49" charset="-120"/>
                <a:ea typeface="華康中圓體" panose="020F0509000000000000" pitchFamily="49" charset="-120"/>
              </a:rPr>
              <a:t>公分，其上面雕刻許多線條和圖形。岩雕之二有一艘帆船，顯示當時已有航海技術，可以航行到大海的能力。兩者岩雕都有人面獸身的雕像，在年代超過</a:t>
            </a:r>
            <a:r>
              <a:rPr lang="en-US" altLang="zh-TW" sz="2800" dirty="0">
                <a:solidFill>
                  <a:srgbClr val="000066"/>
                </a:solidFill>
                <a:latin typeface="華康中圓體" panose="020F0509000000000000" pitchFamily="49" charset="-120"/>
                <a:ea typeface="華康中圓體" panose="020F0509000000000000" pitchFamily="49" charset="-120"/>
              </a:rPr>
              <a:t>2200</a:t>
            </a:r>
            <a:r>
              <a:rPr lang="zh-TW" altLang="en-US" sz="2800" dirty="0">
                <a:solidFill>
                  <a:srgbClr val="000066"/>
                </a:solidFill>
                <a:latin typeface="華康中圓體" panose="020F0509000000000000" pitchFamily="49" charset="-120"/>
                <a:ea typeface="華康中圓體" panose="020F0509000000000000" pitchFamily="49" charset="-120"/>
              </a:rPr>
              <a:t>年前的</a:t>
            </a:r>
            <a:r>
              <a:rPr lang="en-US" altLang="zh-TW" sz="2800" dirty="0">
                <a:solidFill>
                  <a:srgbClr val="000066"/>
                </a:solidFill>
                <a:latin typeface="華康中圓體" panose="020F0509000000000000" pitchFamily="49" charset="-120"/>
                <a:ea typeface="華康中圓體" panose="020F0509000000000000" pitchFamily="49" charset="-120"/>
              </a:rPr>
              <a:t>《</a:t>
            </a:r>
            <a:r>
              <a:rPr lang="zh-TW" altLang="en-US" sz="2800" dirty="0">
                <a:solidFill>
                  <a:srgbClr val="000066"/>
                </a:solidFill>
                <a:latin typeface="華康中圓體" panose="020F0509000000000000" pitchFamily="49" charset="-120"/>
                <a:ea typeface="華康中圓體" panose="020F0509000000000000" pitchFamily="49" charset="-120"/>
              </a:rPr>
              <a:t>山海經</a:t>
            </a:r>
            <a:r>
              <a:rPr lang="en-US" altLang="zh-TW" sz="2800" dirty="0">
                <a:solidFill>
                  <a:srgbClr val="000066"/>
                </a:solidFill>
                <a:latin typeface="華康中圓體" panose="020F0509000000000000" pitchFamily="49" charset="-120"/>
                <a:ea typeface="華康中圓體" panose="020F0509000000000000" pitchFamily="49" charset="-120"/>
              </a:rPr>
              <a:t>》</a:t>
            </a:r>
            <a:r>
              <a:rPr lang="zh-TW" altLang="en-US" sz="2800" dirty="0">
                <a:solidFill>
                  <a:srgbClr val="000066"/>
                </a:solidFill>
                <a:latin typeface="華康中圓體" panose="020F0509000000000000" pitchFamily="49" charset="-120"/>
                <a:ea typeface="華康中圓體" panose="020F0509000000000000" pitchFamily="49" charset="-120"/>
              </a:rPr>
              <a:t>中才會有的圖</a:t>
            </a:r>
            <a:r>
              <a:rPr lang="zh-TW" altLang="en-US" sz="2800" dirty="0">
                <a:solidFill>
                  <a:srgbClr val="000066"/>
                </a:solidFill>
                <a:latin typeface="華康細圓體" panose="020F0309000000000000" pitchFamily="49" charset="-120"/>
                <a:ea typeface="華康細圓體" panose="020F0309000000000000" pitchFamily="49" charset="-120"/>
              </a:rPr>
              <a:t>騰</a:t>
            </a:r>
            <a:r>
              <a:rPr lang="zh-TW" altLang="en-US" sz="2800" dirty="0">
                <a:solidFill>
                  <a:srgbClr val="000066"/>
                </a:solidFill>
                <a:latin typeface="華康中圓體" panose="020F0509000000000000" pitchFamily="49" charset="-120"/>
                <a:ea typeface="華康中圓體" panose="020F0509000000000000" pitchFamily="49" charset="-120"/>
              </a:rPr>
              <a:t>。</a:t>
            </a:r>
          </a:p>
        </p:txBody>
      </p:sp>
      <p:sp>
        <p:nvSpPr>
          <p:cNvPr id="7" name="矩形 6"/>
          <p:cNvSpPr/>
          <p:nvPr/>
        </p:nvSpPr>
        <p:spPr>
          <a:xfrm>
            <a:off x="7828682" y="6219825"/>
            <a:ext cx="2698175" cy="523220"/>
          </a:xfrm>
          <a:prstGeom prst="rect">
            <a:avLst/>
          </a:prstGeom>
        </p:spPr>
        <p:txBody>
          <a:bodyPr wrap="none">
            <a:spAutoFit/>
          </a:bodyPr>
          <a:lstStyle/>
          <a:p>
            <a:r>
              <a:rPr lang="zh-TW" altLang="en-US" sz="2800" b="1" dirty="0">
                <a:solidFill>
                  <a:srgbClr val="3333FF"/>
                </a:solidFill>
                <a:latin typeface="華康標楷體" panose="03000509000000000000" pitchFamily="65" charset="-120"/>
                <a:ea typeface="華康標楷體" panose="03000509000000000000" pitchFamily="65" charset="-120"/>
              </a:rPr>
              <a:t>荖蘭山岩雕之二</a:t>
            </a:r>
          </a:p>
        </p:txBody>
      </p:sp>
      <p:pic>
        <p:nvPicPr>
          <p:cNvPr id="6" name="Picture 6" descr="卯里石雕2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19" y="2474574"/>
            <a:ext cx="5722231" cy="381223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 name="矩形 8"/>
          <p:cNvSpPr/>
          <p:nvPr/>
        </p:nvSpPr>
        <p:spPr>
          <a:xfrm>
            <a:off x="2384817" y="6219825"/>
            <a:ext cx="2698175" cy="523220"/>
          </a:xfrm>
          <a:prstGeom prst="rect">
            <a:avLst/>
          </a:prstGeom>
        </p:spPr>
        <p:txBody>
          <a:bodyPr wrap="none">
            <a:spAutoFit/>
          </a:bodyPr>
          <a:lstStyle/>
          <a:p>
            <a:r>
              <a:rPr lang="zh-TW" altLang="en-US" sz="2800" b="1" dirty="0">
                <a:solidFill>
                  <a:srgbClr val="3333FF"/>
                </a:solidFill>
                <a:latin typeface="華康標楷體" panose="03000509000000000000" pitchFamily="65" charset="-120"/>
                <a:ea typeface="華康標楷體" panose="03000509000000000000" pitchFamily="65" charset="-120"/>
              </a:rPr>
              <a:t>荖蘭山岩雕之一</a:t>
            </a:r>
          </a:p>
        </p:txBody>
      </p:sp>
    </p:spTree>
    <p:extLst>
      <p:ext uri="{BB962C8B-B14F-4D97-AF65-F5344CB8AC3E}">
        <p14:creationId xmlns:p14="http://schemas.microsoft.com/office/powerpoint/2010/main" val="911413589"/>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2" name="Text Box 9"/>
          <p:cNvSpPr txBox="1">
            <a:spLocks noChangeArrowheads="1"/>
          </p:cNvSpPr>
          <p:nvPr/>
        </p:nvSpPr>
        <p:spPr bwMode="auto">
          <a:xfrm>
            <a:off x="846992" y="5741883"/>
            <a:ext cx="9811483"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3200">
                <a:solidFill>
                  <a:schemeClr val="tx1"/>
                </a:solidFill>
                <a:latin typeface="Arial" charset="0"/>
                <a:ea typeface="華康中特圓體" pitchFamily="49" charset="-120"/>
              </a:defRPr>
            </a:lvl1pPr>
            <a:lvl2pPr marL="742950" indent="-285750" eaLnBrk="0" hangingPunct="0">
              <a:defRPr kumimoji="1" sz="3200">
                <a:solidFill>
                  <a:schemeClr val="tx1"/>
                </a:solidFill>
                <a:latin typeface="Arial" charset="0"/>
                <a:ea typeface="華康中特圓體" pitchFamily="49" charset="-120"/>
              </a:defRPr>
            </a:lvl2pPr>
            <a:lvl3pPr marL="1143000" indent="-228600" eaLnBrk="0" hangingPunct="0">
              <a:defRPr kumimoji="1" sz="3200">
                <a:solidFill>
                  <a:schemeClr val="tx1"/>
                </a:solidFill>
                <a:latin typeface="Arial" charset="0"/>
                <a:ea typeface="華康中特圓體" pitchFamily="49" charset="-120"/>
              </a:defRPr>
            </a:lvl3pPr>
            <a:lvl4pPr marL="1600200" indent="-228600" eaLnBrk="0" hangingPunct="0">
              <a:defRPr kumimoji="1" sz="3200">
                <a:solidFill>
                  <a:schemeClr val="tx1"/>
                </a:solidFill>
                <a:latin typeface="Arial" charset="0"/>
                <a:ea typeface="華康中特圓體" pitchFamily="49" charset="-120"/>
              </a:defRPr>
            </a:lvl4pPr>
            <a:lvl5pPr marL="2057400" indent="-228600" eaLnBrk="0" hangingPunct="0">
              <a:defRPr kumimoji="1" sz="3200">
                <a:solidFill>
                  <a:schemeClr val="tx1"/>
                </a:solidFill>
                <a:latin typeface="Arial" charset="0"/>
                <a:ea typeface="華康中特圓體" pitchFamily="49" charset="-120"/>
              </a:defRPr>
            </a:lvl5pPr>
            <a:lvl6pPr marL="2514600" indent="-228600" algn="ctr" eaLnBrk="0" fontAlgn="base" hangingPunct="0">
              <a:spcBef>
                <a:spcPct val="0"/>
              </a:spcBef>
              <a:spcAft>
                <a:spcPct val="0"/>
              </a:spcAft>
              <a:defRPr kumimoji="1" sz="3200">
                <a:solidFill>
                  <a:schemeClr val="tx1"/>
                </a:solidFill>
                <a:latin typeface="Arial" charset="0"/>
                <a:ea typeface="華康中特圓體" pitchFamily="49" charset="-120"/>
              </a:defRPr>
            </a:lvl6pPr>
            <a:lvl7pPr marL="2971800" indent="-228600" algn="ctr" eaLnBrk="0" fontAlgn="base" hangingPunct="0">
              <a:spcBef>
                <a:spcPct val="0"/>
              </a:spcBef>
              <a:spcAft>
                <a:spcPct val="0"/>
              </a:spcAft>
              <a:defRPr kumimoji="1" sz="3200">
                <a:solidFill>
                  <a:schemeClr val="tx1"/>
                </a:solidFill>
                <a:latin typeface="Arial" charset="0"/>
                <a:ea typeface="華康中特圓體" pitchFamily="49" charset="-120"/>
              </a:defRPr>
            </a:lvl7pPr>
            <a:lvl8pPr marL="3429000" indent="-228600" algn="ctr" eaLnBrk="0" fontAlgn="base" hangingPunct="0">
              <a:spcBef>
                <a:spcPct val="0"/>
              </a:spcBef>
              <a:spcAft>
                <a:spcPct val="0"/>
              </a:spcAft>
              <a:defRPr kumimoji="1" sz="3200">
                <a:solidFill>
                  <a:schemeClr val="tx1"/>
                </a:solidFill>
                <a:latin typeface="Arial" charset="0"/>
                <a:ea typeface="華康中特圓體" pitchFamily="49" charset="-120"/>
              </a:defRPr>
            </a:lvl8pPr>
            <a:lvl9pPr marL="3886200" indent="-228600" algn="ctr" eaLnBrk="0" fontAlgn="base" hangingPunct="0">
              <a:spcBef>
                <a:spcPct val="0"/>
              </a:spcBef>
              <a:spcAft>
                <a:spcPct val="0"/>
              </a:spcAft>
              <a:defRPr kumimoji="1" sz="3200">
                <a:solidFill>
                  <a:schemeClr val="tx1"/>
                </a:solidFill>
                <a:latin typeface="Arial" charset="0"/>
                <a:ea typeface="華康中特圓體" pitchFamily="49" charset="-120"/>
              </a:defRPr>
            </a:lvl9pPr>
          </a:lstStyle>
          <a:p>
            <a:r>
              <a:rPr lang="zh-TW" altLang="en-US" sz="2800" b="1" dirty="0">
                <a:solidFill>
                  <a:srgbClr val="3333FF"/>
                </a:solidFill>
                <a:latin typeface="華康標楷體" panose="03000509000000000000" pitchFamily="65" charset="-120"/>
                <a:ea typeface="華康標楷體" panose="03000509000000000000" pitchFamily="65" charset="-120"/>
              </a:rPr>
              <a:t>貢寮隆隆山陽石陰石岩雕，</a:t>
            </a:r>
            <a:r>
              <a:rPr lang="zh-TW" altLang="zh-TW" sz="2800" b="1" dirty="0">
                <a:solidFill>
                  <a:srgbClr val="3333FF"/>
                </a:solidFill>
                <a:latin typeface="華康標楷體" panose="03000509000000000000" pitchFamily="65" charset="-120"/>
                <a:ea typeface="華康標楷體" panose="03000509000000000000" pitchFamily="65" charset="-120"/>
              </a:rPr>
              <a:t>左圖為陽石</a:t>
            </a:r>
            <a:r>
              <a:rPr lang="zh-TW" altLang="en-US" sz="2800" b="1" dirty="0">
                <a:solidFill>
                  <a:srgbClr val="3333FF"/>
                </a:solidFill>
                <a:latin typeface="華康標楷體" panose="03000509000000000000" pitchFamily="65" charset="-120"/>
                <a:ea typeface="華康標楷體" panose="03000509000000000000" pitchFamily="65" charset="-120"/>
              </a:rPr>
              <a:t>，</a:t>
            </a:r>
            <a:r>
              <a:rPr lang="zh-TW" altLang="zh-TW" sz="2800" b="1" dirty="0">
                <a:solidFill>
                  <a:srgbClr val="3333FF"/>
                </a:solidFill>
                <a:latin typeface="華康標楷體" panose="03000509000000000000" pitchFamily="65" charset="-120"/>
                <a:ea typeface="華康標楷體" panose="03000509000000000000" pitchFamily="65" charset="-120"/>
              </a:rPr>
              <a:t>右上圖為陰石</a:t>
            </a:r>
            <a:r>
              <a:rPr lang="zh-TW" altLang="en-US" sz="2800" b="1" dirty="0">
                <a:solidFill>
                  <a:srgbClr val="3333FF"/>
                </a:solidFill>
                <a:latin typeface="華康標楷體" panose="03000509000000000000" pitchFamily="65" charset="-120"/>
                <a:ea typeface="華康標楷體" panose="03000509000000000000" pitchFamily="65" charset="-120"/>
              </a:rPr>
              <a:t>，</a:t>
            </a:r>
            <a:r>
              <a:rPr lang="zh-TW" altLang="zh-TW" sz="2800" b="1" dirty="0">
                <a:solidFill>
                  <a:srgbClr val="3333FF"/>
                </a:solidFill>
                <a:latin typeface="華康標楷體" panose="03000509000000000000" pitchFamily="65" charset="-120"/>
                <a:ea typeface="華康標楷體" panose="03000509000000000000" pitchFamily="65" charset="-120"/>
              </a:rPr>
              <a:t>右下圖為陽圖及陰圖岩雕。</a:t>
            </a:r>
          </a:p>
        </p:txBody>
      </p:sp>
      <p:sp>
        <p:nvSpPr>
          <p:cNvPr id="5" name="Rectangle 4"/>
          <p:cNvSpPr txBox="1">
            <a:spLocks noChangeArrowheads="1"/>
          </p:cNvSpPr>
          <p:nvPr/>
        </p:nvSpPr>
        <p:spPr bwMode="auto">
          <a:xfrm>
            <a:off x="-349648" y="154158"/>
            <a:ext cx="7434647"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新細明體" pitchFamily="18" charset="-120"/>
              </a:defRPr>
            </a:lvl2pPr>
            <a:lvl3pPr algn="ctr" rtl="0" eaLnBrk="0" fontAlgn="base" hangingPunct="0">
              <a:spcBef>
                <a:spcPct val="0"/>
              </a:spcBef>
              <a:spcAft>
                <a:spcPct val="0"/>
              </a:spcAft>
              <a:defRPr kumimoji="1" sz="4400">
                <a:solidFill>
                  <a:schemeClr val="tx2"/>
                </a:solidFill>
                <a:latin typeface="Arial" charset="0"/>
                <a:ea typeface="新細明體" pitchFamily="18" charset="-120"/>
              </a:defRPr>
            </a:lvl3pPr>
            <a:lvl4pPr algn="ctr" rtl="0" eaLnBrk="0" fontAlgn="base" hangingPunct="0">
              <a:spcBef>
                <a:spcPct val="0"/>
              </a:spcBef>
              <a:spcAft>
                <a:spcPct val="0"/>
              </a:spcAft>
              <a:defRPr kumimoji="1" sz="4400">
                <a:solidFill>
                  <a:schemeClr val="tx2"/>
                </a:solidFill>
                <a:latin typeface="Arial" charset="0"/>
                <a:ea typeface="新細明體" pitchFamily="18" charset="-120"/>
              </a:defRPr>
            </a:lvl4pPr>
            <a:lvl5pPr algn="ctr" rtl="0" eaLnBrk="0" fontAlgn="base" hangingPunct="0">
              <a:spcBef>
                <a:spcPct val="0"/>
              </a:spcBef>
              <a:spcAft>
                <a:spcPct val="0"/>
              </a:spcAft>
              <a:defRPr kumimoji="1" sz="4400">
                <a:solidFill>
                  <a:schemeClr val="tx2"/>
                </a:solidFill>
                <a:latin typeface="Arial" charset="0"/>
                <a:ea typeface="新細明體" pitchFamily="18" charset="-120"/>
              </a:defRPr>
            </a:lvl5pPr>
            <a:lvl6pPr marL="457200" algn="ctr" rtl="0" fontAlgn="base">
              <a:spcBef>
                <a:spcPct val="0"/>
              </a:spcBef>
              <a:spcAft>
                <a:spcPct val="0"/>
              </a:spcAft>
              <a:defRPr kumimoji="1" sz="4400">
                <a:solidFill>
                  <a:schemeClr val="tx2"/>
                </a:solidFill>
                <a:latin typeface="Arial" charset="0"/>
                <a:ea typeface="新細明體" pitchFamily="18" charset="-120"/>
              </a:defRPr>
            </a:lvl6pPr>
            <a:lvl7pPr marL="914400" algn="ctr" rtl="0" fontAlgn="base">
              <a:spcBef>
                <a:spcPct val="0"/>
              </a:spcBef>
              <a:spcAft>
                <a:spcPct val="0"/>
              </a:spcAft>
              <a:defRPr kumimoji="1" sz="4400">
                <a:solidFill>
                  <a:schemeClr val="tx2"/>
                </a:solidFill>
                <a:latin typeface="Arial" charset="0"/>
                <a:ea typeface="新細明體" pitchFamily="18" charset="-120"/>
              </a:defRPr>
            </a:lvl7pPr>
            <a:lvl8pPr marL="1371600" algn="ctr" rtl="0" fontAlgn="base">
              <a:spcBef>
                <a:spcPct val="0"/>
              </a:spcBef>
              <a:spcAft>
                <a:spcPct val="0"/>
              </a:spcAft>
              <a:defRPr kumimoji="1" sz="4400">
                <a:solidFill>
                  <a:schemeClr val="tx2"/>
                </a:solidFill>
                <a:latin typeface="Arial" charset="0"/>
                <a:ea typeface="新細明體" pitchFamily="18" charset="-120"/>
              </a:defRPr>
            </a:lvl8pPr>
            <a:lvl9pPr marL="1828800" algn="ctr" rtl="0" fontAlgn="base">
              <a:spcBef>
                <a:spcPct val="0"/>
              </a:spcBef>
              <a:spcAft>
                <a:spcPct val="0"/>
              </a:spcAft>
              <a:defRPr kumimoji="1" sz="4400">
                <a:solidFill>
                  <a:schemeClr val="tx2"/>
                </a:solidFill>
                <a:latin typeface="Arial" charset="0"/>
                <a:ea typeface="新細明體" pitchFamily="18" charset="-120"/>
              </a:defRPr>
            </a:lvl9pPr>
          </a:lstStyle>
          <a:p>
            <a:pPr eaLnBrk="1" hangingPunct="1"/>
            <a:endParaRPr lang="zh-TW" altLang="en-US" sz="3600" dirty="0">
              <a:solidFill>
                <a:srgbClr val="A50021"/>
              </a:solidFill>
              <a:latin typeface="華康中特圓體" panose="020F0809000000000000" pitchFamily="49" charset="-120"/>
              <a:ea typeface="華康中特圓體" panose="020F0809000000000000" pitchFamily="49" charset="-120"/>
            </a:endParaRPr>
          </a:p>
        </p:txBody>
      </p:sp>
      <p:pic>
        <p:nvPicPr>
          <p:cNvPr id="7" name="圖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9235" y="154158"/>
            <a:ext cx="8851566" cy="5695865"/>
          </a:xfrm>
          <a:prstGeom prst="rect">
            <a:avLst/>
          </a:prstGeom>
        </p:spPr>
      </p:pic>
    </p:spTree>
    <p:extLst>
      <p:ext uri="{BB962C8B-B14F-4D97-AF65-F5344CB8AC3E}">
        <p14:creationId xmlns:p14="http://schemas.microsoft.com/office/powerpoint/2010/main" val="638543155"/>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2" name="Rectangle 4"/>
          <p:cNvSpPr txBox="1">
            <a:spLocks noChangeArrowheads="1"/>
          </p:cNvSpPr>
          <p:nvPr/>
        </p:nvSpPr>
        <p:spPr bwMode="auto">
          <a:xfrm>
            <a:off x="1799029" y="5512529"/>
            <a:ext cx="8229600" cy="526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kumimoji="1" sz="4400">
                <a:solidFill>
                  <a:schemeClr val="tx1"/>
                </a:solidFill>
                <a:latin typeface="Arial" charset="0"/>
                <a:ea typeface="華康儷粗圓" pitchFamily="49" charset="-120"/>
              </a:defRPr>
            </a:lvl1pPr>
            <a:lvl2pPr marL="742950" indent="-285750" eaLnBrk="0" hangingPunct="0">
              <a:defRPr kumimoji="1" sz="4400">
                <a:solidFill>
                  <a:schemeClr val="tx1"/>
                </a:solidFill>
                <a:latin typeface="Arial" charset="0"/>
                <a:ea typeface="華康儷粗圓" pitchFamily="49" charset="-120"/>
              </a:defRPr>
            </a:lvl2pPr>
            <a:lvl3pPr marL="1143000" indent="-228600" eaLnBrk="0" hangingPunct="0">
              <a:defRPr kumimoji="1" sz="4400">
                <a:solidFill>
                  <a:schemeClr val="tx1"/>
                </a:solidFill>
                <a:latin typeface="Arial" charset="0"/>
                <a:ea typeface="華康儷粗圓" pitchFamily="49" charset="-120"/>
              </a:defRPr>
            </a:lvl3pPr>
            <a:lvl4pPr marL="1600200" indent="-228600" eaLnBrk="0" hangingPunct="0">
              <a:defRPr kumimoji="1" sz="4400">
                <a:solidFill>
                  <a:schemeClr val="tx1"/>
                </a:solidFill>
                <a:latin typeface="Arial" charset="0"/>
                <a:ea typeface="華康儷粗圓" pitchFamily="49" charset="-120"/>
              </a:defRPr>
            </a:lvl4pPr>
            <a:lvl5pPr marL="2057400" indent="-228600" eaLnBrk="0" hangingPunct="0">
              <a:defRPr kumimoji="1" sz="4400">
                <a:solidFill>
                  <a:schemeClr val="tx1"/>
                </a:solidFill>
                <a:latin typeface="Arial" charset="0"/>
                <a:ea typeface="華康儷粗圓" pitchFamily="49" charset="-120"/>
              </a:defRPr>
            </a:lvl5pPr>
            <a:lvl6pPr marL="2514600" indent="-228600" eaLnBrk="0" fontAlgn="ctr" hangingPunct="0">
              <a:spcBef>
                <a:spcPct val="0"/>
              </a:spcBef>
              <a:spcAft>
                <a:spcPct val="0"/>
              </a:spcAft>
              <a:defRPr kumimoji="1" sz="4400">
                <a:solidFill>
                  <a:schemeClr val="tx1"/>
                </a:solidFill>
                <a:latin typeface="Arial" charset="0"/>
                <a:ea typeface="華康儷粗圓" pitchFamily="49" charset="-120"/>
              </a:defRPr>
            </a:lvl6pPr>
            <a:lvl7pPr marL="2971800" indent="-228600" eaLnBrk="0" fontAlgn="ctr" hangingPunct="0">
              <a:spcBef>
                <a:spcPct val="0"/>
              </a:spcBef>
              <a:spcAft>
                <a:spcPct val="0"/>
              </a:spcAft>
              <a:defRPr kumimoji="1" sz="4400">
                <a:solidFill>
                  <a:schemeClr val="tx1"/>
                </a:solidFill>
                <a:latin typeface="Arial" charset="0"/>
                <a:ea typeface="華康儷粗圓" pitchFamily="49" charset="-120"/>
              </a:defRPr>
            </a:lvl7pPr>
            <a:lvl8pPr marL="3429000" indent="-228600" eaLnBrk="0" fontAlgn="ctr" hangingPunct="0">
              <a:spcBef>
                <a:spcPct val="0"/>
              </a:spcBef>
              <a:spcAft>
                <a:spcPct val="0"/>
              </a:spcAft>
              <a:defRPr kumimoji="1" sz="4400">
                <a:solidFill>
                  <a:schemeClr val="tx1"/>
                </a:solidFill>
                <a:latin typeface="Arial" charset="0"/>
                <a:ea typeface="華康儷粗圓" pitchFamily="49" charset="-120"/>
              </a:defRPr>
            </a:lvl8pPr>
            <a:lvl9pPr marL="3886200" indent="-228600" eaLnBrk="0" fontAlgn="ctr" hangingPunct="0">
              <a:spcBef>
                <a:spcPct val="0"/>
              </a:spcBef>
              <a:spcAft>
                <a:spcPct val="0"/>
              </a:spcAft>
              <a:defRPr kumimoji="1" sz="4400">
                <a:solidFill>
                  <a:schemeClr val="tx1"/>
                </a:solidFill>
                <a:latin typeface="Arial" charset="0"/>
                <a:ea typeface="華康儷粗圓" pitchFamily="49" charset="-120"/>
              </a:defRPr>
            </a:lvl9pPr>
          </a:lstStyle>
          <a:p>
            <a:pPr algn="ctr" eaLnBrk="1" hangingPunct="1"/>
            <a:r>
              <a:rPr lang="zh-TW" altLang="en-US" sz="2800" b="1" dirty="0">
                <a:solidFill>
                  <a:srgbClr val="3333FF"/>
                </a:solidFill>
                <a:latin typeface="華康標楷體" panose="03000509000000000000" pitchFamily="65" charset="-120"/>
                <a:ea typeface="華康標楷體" panose="03000509000000000000" pitchFamily="65" charset="-120"/>
              </a:rPr>
              <a:t>高雄市茂林孤巴察峨岩雕</a:t>
            </a:r>
          </a:p>
        </p:txBody>
      </p:sp>
      <p:pic>
        <p:nvPicPr>
          <p:cNvPr id="3" name="圖片 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3875" y="818397"/>
            <a:ext cx="4975119" cy="4694132"/>
          </a:xfrm>
          <a:prstGeom prst="rect">
            <a:avLst/>
          </a:prstGeom>
          <a:ln w="12700">
            <a:solidFill>
              <a:schemeClr val="tx1"/>
            </a:solidFill>
          </a:ln>
        </p:spPr>
      </p:pic>
      <p:pic>
        <p:nvPicPr>
          <p:cNvPr id="4" name="圖片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104649" y="818397"/>
            <a:ext cx="7013476" cy="4694132"/>
          </a:xfrm>
          <a:prstGeom prst="rect">
            <a:avLst/>
          </a:prstGeom>
          <a:ln w="12700">
            <a:solidFill>
              <a:schemeClr val="tx1"/>
            </a:solidFill>
          </a:ln>
        </p:spPr>
      </p:pic>
      <p:sp>
        <p:nvSpPr>
          <p:cNvPr id="2" name="文字方塊 1">
            <a:extLst>
              <a:ext uri="{FF2B5EF4-FFF2-40B4-BE49-F238E27FC236}">
                <a16:creationId xmlns:a16="http://schemas.microsoft.com/office/drawing/2014/main" id="{C32B84AB-04CF-6269-6420-EEAF4FBACB5E}"/>
              </a:ext>
            </a:extLst>
          </p:cNvPr>
          <p:cNvSpPr txBox="1"/>
          <p:nvPr/>
        </p:nvSpPr>
        <p:spPr>
          <a:xfrm>
            <a:off x="3126660" y="172066"/>
            <a:ext cx="6096000" cy="646331"/>
          </a:xfrm>
          <a:prstGeom prst="rect">
            <a:avLst/>
          </a:prstGeom>
          <a:noFill/>
        </p:spPr>
        <p:txBody>
          <a:bodyPr wrap="square">
            <a:spAutoFit/>
          </a:bodyPr>
          <a:lstStyle/>
          <a:p>
            <a:pPr algn="ctr"/>
            <a:r>
              <a:rPr lang="zh-TW" altLang="en-US" sz="3600" dirty="0">
                <a:solidFill>
                  <a:srgbClr val="A50021"/>
                </a:solidFill>
                <a:latin typeface="華康中特圓體" panose="020F0809000000000000" pitchFamily="49" charset="-120"/>
                <a:ea typeface="華康中特圓體" panose="020F0809000000000000" pitchFamily="49" charset="-120"/>
              </a:rPr>
              <a:t>高雄市茂林岩雕</a:t>
            </a:r>
          </a:p>
        </p:txBody>
      </p:sp>
    </p:spTree>
    <p:extLst>
      <p:ext uri="{BB962C8B-B14F-4D97-AF65-F5344CB8AC3E}">
        <p14:creationId xmlns:p14="http://schemas.microsoft.com/office/powerpoint/2010/main" val="1153991488"/>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4"/>
          <p:cNvSpPr>
            <a:spLocks noGrp="1" noChangeArrowheads="1"/>
          </p:cNvSpPr>
          <p:nvPr>
            <p:ph type="title"/>
          </p:nvPr>
        </p:nvSpPr>
        <p:spPr>
          <a:xfrm>
            <a:off x="905307" y="5627664"/>
            <a:ext cx="10381385" cy="749349"/>
          </a:xfrm>
        </p:spPr>
        <p:txBody>
          <a:bodyPr>
            <a:normAutofit/>
          </a:bodyPr>
          <a:lstStyle/>
          <a:p>
            <a:pPr algn="ctr"/>
            <a:r>
              <a:rPr lang="zh-TW" altLang="en-US" sz="2800" b="1" dirty="0">
                <a:solidFill>
                  <a:srgbClr val="3333FF"/>
                </a:solidFill>
                <a:latin typeface="華康標楷體" panose="03000509000000000000" pitchFamily="65" charset="-120"/>
                <a:ea typeface="華康標楷體" panose="03000509000000000000" pitchFamily="65" charset="-120"/>
              </a:rPr>
              <a:t>高雄市茂林祖布里里岩雕          高雄市茂林莎娜奇勒峨岩雕 </a:t>
            </a:r>
          </a:p>
        </p:txBody>
      </p:sp>
      <p:pic>
        <p:nvPicPr>
          <p:cNvPr id="38915" name="Picture 6" descr="祖布里里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743" y="1533525"/>
            <a:ext cx="5741257" cy="424162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0186" y="1533525"/>
            <a:ext cx="5643666" cy="4241624"/>
          </a:xfrm>
          <a:prstGeom prst="rect">
            <a:avLst/>
          </a:prstGeom>
          <a:ln w="12700">
            <a:solidFill>
              <a:schemeClr val="tx1"/>
            </a:solidFill>
          </a:ln>
        </p:spPr>
      </p:pic>
    </p:spTree>
    <p:extLst>
      <p:ext uri="{BB962C8B-B14F-4D97-AF65-F5344CB8AC3E}">
        <p14:creationId xmlns:p14="http://schemas.microsoft.com/office/powerpoint/2010/main" val="1136738952"/>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4"/>
          <p:cNvSpPr>
            <a:spLocks noGrp="1" noChangeArrowheads="1"/>
          </p:cNvSpPr>
          <p:nvPr>
            <p:ph type="title"/>
          </p:nvPr>
        </p:nvSpPr>
        <p:spPr>
          <a:xfrm>
            <a:off x="3932185" y="5862858"/>
            <a:ext cx="5205908" cy="483701"/>
          </a:xfrm>
        </p:spPr>
        <p:txBody>
          <a:bodyPr>
            <a:normAutofit/>
          </a:bodyPr>
          <a:lstStyle/>
          <a:p>
            <a:pPr algn="ctr" eaLnBrk="1" hangingPunct="1"/>
            <a:r>
              <a:rPr lang="zh-TW" altLang="en-US" sz="2800" b="1" dirty="0">
                <a:solidFill>
                  <a:srgbClr val="3333FF"/>
                </a:solidFill>
                <a:latin typeface="華康標楷體" panose="03000509000000000000" pitchFamily="65" charset="-120"/>
                <a:ea typeface="華康標楷體" panose="03000509000000000000" pitchFamily="65" charset="-120"/>
              </a:rPr>
              <a:t>高雄市茂林大軌拉烏岩雕</a:t>
            </a:r>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114" y="1946173"/>
            <a:ext cx="5881688" cy="3916685"/>
          </a:xfrm>
          <a:prstGeom prst="rect">
            <a:avLst/>
          </a:prstGeom>
          <a:ln w="12700">
            <a:solidFill>
              <a:schemeClr val="tx1"/>
            </a:solidFill>
          </a:ln>
        </p:spPr>
      </p:pic>
      <p:pic>
        <p:nvPicPr>
          <p:cNvPr id="2"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5139" y="1948068"/>
            <a:ext cx="5219719" cy="3914790"/>
          </a:xfrm>
          <a:prstGeom prst="rect">
            <a:avLst/>
          </a:prstGeom>
          <a:ln w="12700">
            <a:solidFill>
              <a:schemeClr val="tx1"/>
            </a:solidFill>
          </a:ln>
        </p:spPr>
      </p:pic>
    </p:spTree>
    <p:extLst>
      <p:ext uri="{BB962C8B-B14F-4D97-AF65-F5344CB8AC3E}">
        <p14:creationId xmlns:p14="http://schemas.microsoft.com/office/powerpoint/2010/main" val="2761988010"/>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3595</TotalTime>
  <Words>14632</Words>
  <Application>Microsoft Office PowerPoint</Application>
  <PresentationFormat>寬螢幕</PresentationFormat>
  <Paragraphs>963</Paragraphs>
  <Slides>200</Slides>
  <Notes>55</Notes>
  <HiddenSlides>0</HiddenSlides>
  <MMClips>0</MMClips>
  <ScaleCrop>false</ScaleCrop>
  <HeadingPairs>
    <vt:vector size="8" baseType="variant">
      <vt:variant>
        <vt:lpstr>使用字型</vt:lpstr>
      </vt:variant>
      <vt:variant>
        <vt:i4>21</vt:i4>
      </vt:variant>
      <vt:variant>
        <vt:lpstr>佈景主題</vt:lpstr>
      </vt:variant>
      <vt:variant>
        <vt:i4>1</vt:i4>
      </vt:variant>
      <vt:variant>
        <vt:lpstr>內嵌 OLE 伺服程式</vt:lpstr>
      </vt:variant>
      <vt:variant>
        <vt:i4>2</vt:i4>
      </vt:variant>
      <vt:variant>
        <vt:lpstr>投影片標題</vt:lpstr>
      </vt:variant>
      <vt:variant>
        <vt:i4>200</vt:i4>
      </vt:variant>
    </vt:vector>
  </HeadingPairs>
  <TitlesOfParts>
    <vt:vector size="224" baseType="lpstr">
      <vt:lpstr>Arial Unicode MS</vt:lpstr>
      <vt:lpstr>Yu Gothic Medium</vt:lpstr>
      <vt:lpstr>Yu Gothic UI</vt:lpstr>
      <vt:lpstr>細明體</vt:lpstr>
      <vt:lpstr>華康中特圓體</vt:lpstr>
      <vt:lpstr>華康中黑體</vt:lpstr>
      <vt:lpstr>華康中圓體</vt:lpstr>
      <vt:lpstr>華康粗明體</vt:lpstr>
      <vt:lpstr>華康粗黑體</vt:lpstr>
      <vt:lpstr>華康粗圓體</vt:lpstr>
      <vt:lpstr>華康細明體</vt:lpstr>
      <vt:lpstr>華康細圓體</vt:lpstr>
      <vt:lpstr>華康新特圓體</vt:lpstr>
      <vt:lpstr>華康標楷體</vt:lpstr>
      <vt:lpstr>微軟正黑體</vt:lpstr>
      <vt:lpstr>新細明體</vt:lpstr>
      <vt:lpstr>Arial</vt:lpstr>
      <vt:lpstr>Calibri</vt:lpstr>
      <vt:lpstr>Calibri Light</vt:lpstr>
      <vt:lpstr>Segoe UI Semibold</vt:lpstr>
      <vt:lpstr>Times New Roman</vt:lpstr>
      <vt:lpstr>Office 佈景主題</vt:lpstr>
      <vt:lpstr>Ulead PhotoImpact Image</vt:lpstr>
      <vt:lpstr>PhotoImpact</vt:lpstr>
      <vt:lpstr>PowerPoint 簡報</vt:lpstr>
      <vt:lpstr>PowerPoint 簡報</vt:lpstr>
      <vt:lpstr>1868年英國人邱池沃德在印度寺院發現有趣符號和插圖的那卡爾文粘土書板。根據古蹟碑文和古書的記載，經過50年的研究，著作《消失的姆大陸》一書，向世人介紹一萬二千年前消失的｢姆大陸｣。</vt:lpstr>
      <vt:lpstr>PowerPoint 簡報</vt:lpstr>
      <vt:lpstr>PowerPoint 簡報</vt:lpstr>
      <vt:lpstr>PowerPoint 簡報</vt:lpstr>
      <vt:lpstr>PowerPoint 簡報</vt:lpstr>
      <vt:lpstr>姆大陸在大海嘯之後的景象</vt:lpstr>
      <vt:lpstr>PowerPoint 簡報</vt:lpstr>
      <vt:lpstr>PowerPoint 簡報</vt:lpstr>
      <vt:lpstr>跳躍的鹿代表首位人類降生地就在台灣</vt:lpstr>
      <vt:lpstr>三株蓮花解讀姆大陸可能是台灣琉球與澎湖</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科學家已經考證安提里亞就是台灣</vt:lpstr>
      <vt:lpstr>1424年繪製的海圖安提里亞對照台灣河川地圖</vt:lpstr>
      <vt:lpstr>PowerPoint 簡報</vt:lpstr>
      <vt:lpstr>PowerPoint 簡報</vt:lpstr>
      <vt:lpstr>PowerPoint 簡報</vt:lpstr>
      <vt:lpstr>PowerPoint 簡報</vt:lpstr>
      <vt:lpstr>PowerPoint 簡報</vt:lpstr>
      <vt:lpstr>PowerPoint 簡報</vt:lpstr>
      <vt:lpstr>雪山山脈北段東坡有大山崩的痕跡</vt:lpstr>
      <vt:lpstr>PowerPoint 簡報</vt:lpstr>
      <vt:lpstr>PowerPoint 簡報</vt:lpstr>
      <vt:lpstr>PowerPoint 簡報</vt:lpstr>
      <vt:lpstr>PowerPoint 簡報</vt:lpstr>
      <vt:lpstr>從台灣東北角海岸地質圖可以看出蘭陽平原西側有四稜砂岩和西村層聚合岩層(大紅圈)，應延伸與高速公路雪山隧道口四稜砂岩脈(小紅圈)相連接，由於本處是在「層型火山區」，當其大量的「天然地下水庫」儲水被加熱後，發生大爆炸，造成大山崩。</vt:lpstr>
      <vt:lpstr>PowerPoint 簡報</vt:lpstr>
      <vt:lpstr>PowerPoint 簡報</vt:lpstr>
      <vt:lpstr>PowerPoint 簡報</vt:lpstr>
      <vt:lpstr>PowerPoint 簡報</vt:lpstr>
      <vt:lpstr>PowerPoint 簡報</vt:lpstr>
      <vt:lpstr>PowerPoint 簡報</vt:lpstr>
      <vt:lpstr>高雄大岡山人年代可能早到五萬年前</vt:lpstr>
      <vt:lpstr>PowerPoint 簡報</vt:lpstr>
      <vt:lpstr>PowerPoint 簡報</vt:lpstr>
      <vt:lpstr>學者在台灣考古與實地調查奠定史前史基礎</vt:lpstr>
      <vt:lpstr>PowerPoint 簡報</vt:lpstr>
      <vt:lpstr>台灣附近有許多太陽帝國時代古文明遺跡</vt:lpstr>
      <vt:lpstr>《澎湖縣誌》「虎井澄淵」上載：「虎井嶼東頭突端海底，有一座沉城，從突端高處俯視，確有一道狀似城牆，繞圍突端，隱於海中，清晰可見，兩端漸向深處而渺，俗稱為虎井沉城。」虎井沉城傳說已久。</vt:lpstr>
      <vt:lpstr>木村政昭認為虎井沉城應是姆大陸的城市遺跡</vt:lpstr>
      <vt:lpstr>PowerPoint 簡報</vt:lpstr>
      <vt:lpstr>PowerPoint 簡報</vt:lpstr>
      <vt:lpstr>PowerPoint 簡報</vt:lpstr>
      <vt:lpstr>PowerPoint 簡報</vt:lpstr>
      <vt:lpstr>PowerPoint 簡報</vt:lpstr>
      <vt:lpstr>PowerPoint 簡報</vt:lpstr>
      <vt:lpstr>PowerPoint 簡報</vt:lpstr>
      <vt:lpstr>PowerPoint 簡報</vt:lpstr>
      <vt:lpstr>著名作家漢卡克潛探後肯定沉城是古文明遺址 </vt:lpstr>
      <vt:lpstr>澎湖東吉嶼附近發現海底石牆的「擋風牆」 </vt:lpstr>
      <vt:lpstr>PowerPoint 簡報</vt:lpstr>
      <vt:lpstr>卯澳海濱巨石後方平台與石牆</vt:lpstr>
      <vt:lpstr>PowerPoint 簡報</vt:lpstr>
      <vt:lpstr>PowerPoint 簡報</vt:lpstr>
      <vt:lpstr>PowerPoint 簡報</vt:lpstr>
      <vt:lpstr>與那國島海底建構物透視圖</vt:lpstr>
      <vt:lpstr>PowerPoint 簡報</vt:lpstr>
      <vt:lpstr>PowerPoint 簡報</vt:lpstr>
      <vt:lpstr>PowerPoint 簡報</vt:lpstr>
      <vt:lpstr>沖繩線刻畫石版可能是姆大陸的文字</vt:lpstr>
      <vt:lpstr>PowerPoint 簡報</vt:lpstr>
      <vt:lpstr>台灣著名古地洞有七十餘處百餘座</vt:lpstr>
      <vt:lpstr>基隆山濱海蝙蝠洞</vt:lpstr>
      <vt:lpstr>新北市貢寮荖蘭山地洞</vt:lpstr>
      <vt:lpstr>北部地區大地洞</vt:lpstr>
      <vt:lpstr>台北圓山大飯店逃生地洞</vt:lpstr>
      <vt:lpstr>貢寮番仔山核四廠區地洞</vt:lpstr>
      <vt:lpstr>PowerPoint 簡報</vt:lpstr>
      <vt:lpstr>PowerPoint 簡報</vt:lpstr>
      <vt:lpstr>PowerPoint 簡報</vt:lpstr>
      <vt:lpstr>PowerPoint 簡報</vt:lpstr>
      <vt:lpstr>台北七星山祭天壇</vt:lpstr>
      <vt:lpstr>PowerPoint 簡報</vt:lpstr>
      <vt:lpstr>PowerPoint 簡報</vt:lpstr>
      <vt:lpstr>PowerPoint 簡報</vt:lpstr>
      <vt:lpstr>PowerPoint 簡報</vt:lpstr>
      <vt:lpstr>花蓮瑞穗舞鶴石陣遺址</vt:lpstr>
      <vt:lpstr>台北七星山龜紋圖岩雕</vt:lpstr>
      <vt:lpstr>新北市貢寮荖蘭山岩雕</vt:lpstr>
      <vt:lpstr>PowerPoint 簡報</vt:lpstr>
      <vt:lpstr>PowerPoint 簡報</vt:lpstr>
      <vt:lpstr>高雄市茂林祖布里里岩雕          高雄市茂林莎娜奇勒峨岩雕 </vt:lpstr>
      <vt:lpstr>高雄市茂林大軌拉烏岩雕</vt:lpstr>
      <vt:lpstr>台灣和中國岩雕的文化系統相同</vt:lpstr>
      <vt:lpstr>PowerPoint 簡報</vt:lpstr>
      <vt:lpstr>PowerPoint 簡報</vt:lpstr>
      <vt:lpstr>台東東河都蘭石壁(二)孕婦石前面(左)和背面(右)。</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科羅拉多河流域崖邊居民古代遺跡</vt:lpstr>
      <vt:lpstr>PowerPoint 簡報</vt:lpstr>
      <vt:lpstr>巨石頭像透露美洲原住民來自波里尼西亞</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基因組分析比對台灣是太平洋構樹的原鄉</vt:lpstr>
      <vt:lpstr>PowerPoint 簡報</vt:lpstr>
      <vt:lpstr>構樹是雌雄異株說明南島語族從台灣出走</vt:lpstr>
      <vt:lpstr>「樹皮布文化」證明南島語族的原鄉就是台灣</vt:lpstr>
      <vt:lpstr>環太平洋地區仍在打製樹皮布及其服飾</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核四廠番仔山1號地洞和2號地洞外觀</vt:lpstr>
      <vt:lpstr>凱達格蘭族在北台灣煉銅工場</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newidea Ho</dc:creator>
  <cp:lastModifiedBy>newidea Ho</cp:lastModifiedBy>
  <cp:revision>121</cp:revision>
  <dcterms:created xsi:type="dcterms:W3CDTF">2020-09-30T04:07:57Z</dcterms:created>
  <dcterms:modified xsi:type="dcterms:W3CDTF">2026-06-05T11:53:57Z</dcterms:modified>
</cp:coreProperties>
</file>