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2"/>
  </p:notesMasterIdLst>
  <p:sldIdLst>
    <p:sldId id="256" r:id="rId2"/>
    <p:sldId id="1632" r:id="rId3"/>
    <p:sldId id="1633" r:id="rId4"/>
    <p:sldId id="1634" r:id="rId5"/>
    <p:sldId id="1636" r:id="rId6"/>
    <p:sldId id="1637" r:id="rId7"/>
    <p:sldId id="1638" r:id="rId8"/>
    <p:sldId id="1629" r:id="rId9"/>
    <p:sldId id="1639" r:id="rId10"/>
    <p:sldId id="1640" r:id="rId11"/>
    <p:sldId id="1641" r:id="rId12"/>
    <p:sldId id="1642" r:id="rId13"/>
    <p:sldId id="1643" r:id="rId14"/>
    <p:sldId id="1644" r:id="rId15"/>
    <p:sldId id="1645" r:id="rId16"/>
    <p:sldId id="1646" r:id="rId17"/>
    <p:sldId id="1825" r:id="rId18"/>
    <p:sldId id="1827" r:id="rId19"/>
    <p:sldId id="1647" r:id="rId20"/>
    <p:sldId id="1650" r:id="rId21"/>
    <p:sldId id="1651" r:id="rId22"/>
    <p:sldId id="1652" r:id="rId23"/>
    <p:sldId id="1653" r:id="rId24"/>
    <p:sldId id="1654" r:id="rId25"/>
    <p:sldId id="1655" r:id="rId26"/>
    <p:sldId id="1656" r:id="rId27"/>
    <p:sldId id="1657" r:id="rId28"/>
    <p:sldId id="1826" r:id="rId29"/>
    <p:sldId id="1828" r:id="rId30"/>
    <p:sldId id="1659" r:id="rId31"/>
    <p:sldId id="1660" r:id="rId32"/>
    <p:sldId id="1661" r:id="rId33"/>
    <p:sldId id="1662" r:id="rId34"/>
    <p:sldId id="1663" r:id="rId35"/>
    <p:sldId id="1664" r:id="rId36"/>
    <p:sldId id="1665" r:id="rId37"/>
    <p:sldId id="1684" r:id="rId38"/>
    <p:sldId id="1685" r:id="rId39"/>
    <p:sldId id="1682" r:id="rId40"/>
    <p:sldId id="1681" r:id="rId41"/>
    <p:sldId id="1686" r:id="rId42"/>
    <p:sldId id="1687" r:id="rId43"/>
    <p:sldId id="1688" r:id="rId44"/>
    <p:sldId id="1689" r:id="rId45"/>
    <p:sldId id="1691" r:id="rId46"/>
    <p:sldId id="1690" r:id="rId47"/>
    <p:sldId id="1666" r:id="rId48"/>
    <p:sldId id="1672" r:id="rId49"/>
    <p:sldId id="1693" r:id="rId50"/>
    <p:sldId id="1667" r:id="rId51"/>
    <p:sldId id="1668" r:id="rId52"/>
    <p:sldId id="1694" r:id="rId53"/>
    <p:sldId id="1695" r:id="rId54"/>
    <p:sldId id="1671" r:id="rId55"/>
    <p:sldId id="1824" r:id="rId56"/>
    <p:sldId id="1823" r:id="rId57"/>
    <p:sldId id="1673" r:id="rId58"/>
    <p:sldId id="1674" r:id="rId59"/>
    <p:sldId id="1675" r:id="rId60"/>
    <p:sldId id="1677" r:id="rId61"/>
    <p:sldId id="1678" r:id="rId62"/>
    <p:sldId id="1692" r:id="rId63"/>
    <p:sldId id="1679" r:id="rId64"/>
    <p:sldId id="1829" r:id="rId65"/>
    <p:sldId id="1830" r:id="rId66"/>
    <p:sldId id="1831" r:id="rId67"/>
    <p:sldId id="1832" r:id="rId68"/>
    <p:sldId id="1833" r:id="rId69"/>
    <p:sldId id="1834" r:id="rId70"/>
    <p:sldId id="1835" r:id="rId71"/>
    <p:sldId id="1680" r:id="rId72"/>
    <p:sldId id="454" r:id="rId73"/>
    <p:sldId id="272" r:id="rId74"/>
    <p:sldId id="497" r:id="rId75"/>
    <p:sldId id="474" r:id="rId76"/>
    <p:sldId id="475" r:id="rId77"/>
    <p:sldId id="476" r:id="rId78"/>
    <p:sldId id="451" r:id="rId79"/>
    <p:sldId id="477" r:id="rId80"/>
    <p:sldId id="453" r:id="rId81"/>
    <p:sldId id="479" r:id="rId82"/>
    <p:sldId id="452" r:id="rId83"/>
    <p:sldId id="496" r:id="rId84"/>
    <p:sldId id="498" r:id="rId85"/>
    <p:sldId id="499" r:id="rId86"/>
    <p:sldId id="461" r:id="rId87"/>
    <p:sldId id="462" r:id="rId88"/>
    <p:sldId id="463" r:id="rId89"/>
    <p:sldId id="500" r:id="rId90"/>
    <p:sldId id="1455" r:id="rId91"/>
    <p:sldId id="511" r:id="rId92"/>
    <p:sldId id="427" r:id="rId93"/>
    <p:sldId id="502" r:id="rId94"/>
    <p:sldId id="503" r:id="rId95"/>
    <p:sldId id="507" r:id="rId96"/>
    <p:sldId id="426" r:id="rId97"/>
    <p:sldId id="422" r:id="rId98"/>
    <p:sldId id="509" r:id="rId99"/>
    <p:sldId id="1498" r:id="rId100"/>
    <p:sldId id="1622" r:id="rId101"/>
    <p:sldId id="473" r:id="rId102"/>
    <p:sldId id="1499" r:id="rId103"/>
    <p:sldId id="1500" r:id="rId104"/>
    <p:sldId id="1501" r:id="rId105"/>
    <p:sldId id="1502" r:id="rId106"/>
    <p:sldId id="515" r:id="rId107"/>
    <p:sldId id="430" r:id="rId108"/>
    <p:sldId id="516" r:id="rId109"/>
    <p:sldId id="518" r:id="rId110"/>
    <p:sldId id="519" r:id="rId111"/>
    <p:sldId id="428" r:id="rId112"/>
    <p:sldId id="432" r:id="rId113"/>
    <p:sldId id="429" r:id="rId114"/>
    <p:sldId id="520" r:id="rId115"/>
    <p:sldId id="559" r:id="rId116"/>
    <p:sldId id="560" r:id="rId117"/>
    <p:sldId id="561" r:id="rId118"/>
    <p:sldId id="562" r:id="rId119"/>
    <p:sldId id="550" r:id="rId120"/>
    <p:sldId id="434" r:id="rId121"/>
    <p:sldId id="436" r:id="rId122"/>
    <p:sldId id="1503" r:id="rId123"/>
    <p:sldId id="525" r:id="rId124"/>
    <p:sldId id="522" r:id="rId125"/>
    <p:sldId id="1505" r:id="rId126"/>
    <p:sldId id="435" r:id="rId127"/>
    <p:sldId id="1504" r:id="rId128"/>
    <p:sldId id="551" r:id="rId129"/>
    <p:sldId id="552" r:id="rId130"/>
    <p:sldId id="553" r:id="rId131"/>
    <p:sldId id="554" r:id="rId132"/>
    <p:sldId id="555" r:id="rId133"/>
    <p:sldId id="556" r:id="rId134"/>
    <p:sldId id="1472" r:id="rId135"/>
    <p:sldId id="1624" r:id="rId136"/>
    <p:sldId id="557" r:id="rId137"/>
    <p:sldId id="558" r:id="rId138"/>
    <p:sldId id="536" r:id="rId139"/>
    <p:sldId id="527" r:id="rId140"/>
    <p:sldId id="528" r:id="rId141"/>
    <p:sldId id="563" r:id="rId142"/>
    <p:sldId id="564" r:id="rId143"/>
    <p:sldId id="1506" r:id="rId144"/>
    <p:sldId id="565" r:id="rId145"/>
    <p:sldId id="566" r:id="rId146"/>
    <p:sldId id="567" r:id="rId147"/>
    <p:sldId id="571" r:id="rId148"/>
    <p:sldId id="572" r:id="rId149"/>
    <p:sldId id="573" r:id="rId150"/>
    <p:sldId id="433" r:id="rId151"/>
    <p:sldId id="539" r:id="rId152"/>
    <p:sldId id="575" r:id="rId153"/>
    <p:sldId id="321" r:id="rId154"/>
    <p:sldId id="576" r:id="rId155"/>
    <p:sldId id="577" r:id="rId156"/>
    <p:sldId id="578" r:id="rId157"/>
    <p:sldId id="579" r:id="rId158"/>
    <p:sldId id="580" r:id="rId159"/>
    <p:sldId id="582" r:id="rId160"/>
    <p:sldId id="581" r:id="rId161"/>
    <p:sldId id="1459" r:id="rId162"/>
    <p:sldId id="1698" r:id="rId163"/>
    <p:sldId id="1699" r:id="rId164"/>
    <p:sldId id="1700" r:id="rId165"/>
    <p:sldId id="1701" r:id="rId166"/>
    <p:sldId id="1702" r:id="rId167"/>
    <p:sldId id="1703" r:id="rId168"/>
    <p:sldId id="1704" r:id="rId169"/>
    <p:sldId id="1705" r:id="rId170"/>
    <p:sldId id="1706" r:id="rId171"/>
    <p:sldId id="1707" r:id="rId172"/>
    <p:sldId id="1708" r:id="rId173"/>
    <p:sldId id="1709" r:id="rId174"/>
    <p:sldId id="1710" r:id="rId175"/>
    <p:sldId id="1711" r:id="rId176"/>
    <p:sldId id="1712" r:id="rId177"/>
    <p:sldId id="1713" r:id="rId178"/>
    <p:sldId id="1714" r:id="rId179"/>
    <p:sldId id="1715" r:id="rId180"/>
    <p:sldId id="1716" r:id="rId181"/>
    <p:sldId id="1717" r:id="rId182"/>
    <p:sldId id="1718" r:id="rId183"/>
    <p:sldId id="1719" r:id="rId184"/>
    <p:sldId id="1720" r:id="rId185"/>
    <p:sldId id="1722" r:id="rId186"/>
    <p:sldId id="1723" r:id="rId187"/>
    <p:sldId id="1724" r:id="rId188"/>
    <p:sldId id="1725" r:id="rId189"/>
    <p:sldId id="1726" r:id="rId190"/>
    <p:sldId id="1727" r:id="rId191"/>
    <p:sldId id="1728" r:id="rId192"/>
    <p:sldId id="1729" r:id="rId193"/>
    <p:sldId id="1730" r:id="rId194"/>
    <p:sldId id="1731" r:id="rId195"/>
    <p:sldId id="1732" r:id="rId196"/>
    <p:sldId id="1733" r:id="rId197"/>
    <p:sldId id="1734" r:id="rId198"/>
    <p:sldId id="1735" r:id="rId199"/>
    <p:sldId id="1736" r:id="rId200"/>
    <p:sldId id="1737" r:id="rId201"/>
    <p:sldId id="1738" r:id="rId202"/>
    <p:sldId id="1739" r:id="rId203"/>
    <p:sldId id="1741" r:id="rId204"/>
    <p:sldId id="1742" r:id="rId205"/>
    <p:sldId id="1743" r:id="rId206"/>
    <p:sldId id="1744" r:id="rId207"/>
    <p:sldId id="1745" r:id="rId208"/>
    <p:sldId id="1746" r:id="rId209"/>
    <p:sldId id="1747" r:id="rId210"/>
    <p:sldId id="1748" r:id="rId211"/>
    <p:sldId id="1749" r:id="rId212"/>
    <p:sldId id="1750" r:id="rId213"/>
    <p:sldId id="1751" r:id="rId214"/>
    <p:sldId id="1752" r:id="rId215"/>
    <p:sldId id="1753" r:id="rId216"/>
    <p:sldId id="1754" r:id="rId217"/>
    <p:sldId id="1755" r:id="rId218"/>
    <p:sldId id="1756" r:id="rId219"/>
    <p:sldId id="1757" r:id="rId220"/>
    <p:sldId id="1758" r:id="rId221"/>
    <p:sldId id="1759" r:id="rId222"/>
    <p:sldId id="1760" r:id="rId223"/>
    <p:sldId id="1761" r:id="rId224"/>
    <p:sldId id="1762" r:id="rId225"/>
    <p:sldId id="1811" r:id="rId226"/>
    <p:sldId id="1815" r:id="rId227"/>
    <p:sldId id="1816" r:id="rId228"/>
    <p:sldId id="1817" r:id="rId229"/>
    <p:sldId id="1818" r:id="rId230"/>
    <p:sldId id="1819" r:id="rId231"/>
    <p:sldId id="1820" r:id="rId232"/>
    <p:sldId id="1821" r:id="rId233"/>
    <p:sldId id="1822" r:id="rId234"/>
    <p:sldId id="266" r:id="rId235"/>
    <p:sldId id="1420" r:id="rId236"/>
    <p:sldId id="1421" r:id="rId237"/>
    <p:sldId id="641" r:id="rId238"/>
    <p:sldId id="1437" r:id="rId239"/>
    <p:sldId id="487" r:id="rId240"/>
    <p:sldId id="1617" r:id="rId241"/>
    <p:sldId id="258" r:id="rId242"/>
    <p:sldId id="1422" r:id="rId243"/>
    <p:sldId id="606" r:id="rId244"/>
    <p:sldId id="1423" r:id="rId245"/>
    <p:sldId id="259" r:id="rId246"/>
    <p:sldId id="271" r:id="rId247"/>
    <p:sldId id="589" r:id="rId248"/>
    <p:sldId id="1452" r:id="rId249"/>
    <p:sldId id="1416" r:id="rId250"/>
    <p:sldId id="316" r:id="rId251"/>
    <p:sldId id="1417" r:id="rId252"/>
    <p:sldId id="1454" r:id="rId253"/>
    <p:sldId id="491" r:id="rId254"/>
    <p:sldId id="1579" r:id="rId255"/>
    <p:sldId id="1580" r:id="rId256"/>
    <p:sldId id="324" r:id="rId257"/>
    <p:sldId id="326" r:id="rId258"/>
    <p:sldId id="330" r:id="rId259"/>
    <p:sldId id="333" r:id="rId260"/>
    <p:sldId id="1582" r:id="rId261"/>
    <p:sldId id="336" r:id="rId262"/>
    <p:sldId id="338" r:id="rId263"/>
    <p:sldId id="1583" r:id="rId264"/>
    <p:sldId id="1584" r:id="rId265"/>
    <p:sldId id="1585" r:id="rId266"/>
    <p:sldId id="1586" r:id="rId267"/>
    <p:sldId id="337" r:id="rId268"/>
    <p:sldId id="1696" r:id="rId269"/>
    <p:sldId id="1577" r:id="rId270"/>
    <p:sldId id="402" r:id="rId271"/>
    <p:sldId id="1419" r:id="rId272"/>
    <p:sldId id="1578" r:id="rId273"/>
    <p:sldId id="363" r:id="rId274"/>
    <p:sldId id="375" r:id="rId275"/>
    <p:sldId id="485" r:id="rId276"/>
    <p:sldId id="357" r:id="rId277"/>
    <p:sldId id="358" r:id="rId278"/>
    <p:sldId id="1620" r:id="rId279"/>
    <p:sldId id="360" r:id="rId280"/>
    <p:sldId id="587" r:id="rId281"/>
    <p:sldId id="282" r:id="rId282"/>
    <p:sldId id="361" r:id="rId283"/>
    <p:sldId id="261" r:id="rId284"/>
    <p:sldId id="263" r:id="rId285"/>
    <p:sldId id="283" r:id="rId286"/>
    <p:sldId id="1631" r:id="rId287"/>
    <p:sldId id="284" r:id="rId288"/>
    <p:sldId id="286" r:id="rId289"/>
    <p:sldId id="289" r:id="rId290"/>
    <p:sldId id="292" r:id="rId291"/>
    <p:sldId id="295" r:id="rId292"/>
    <p:sldId id="354" r:id="rId293"/>
    <p:sldId id="303" r:id="rId294"/>
    <p:sldId id="304" r:id="rId295"/>
    <p:sldId id="297" r:id="rId296"/>
    <p:sldId id="351" r:id="rId297"/>
    <p:sldId id="310" r:id="rId298"/>
    <p:sldId id="313" r:id="rId299"/>
    <p:sldId id="315" r:id="rId300"/>
    <p:sldId id="318" r:id="rId301"/>
    <p:sldId id="343" r:id="rId302"/>
    <p:sldId id="348" r:id="rId303"/>
    <p:sldId id="334" r:id="rId304"/>
    <p:sldId id="335" r:id="rId305"/>
    <p:sldId id="611" r:id="rId306"/>
    <p:sldId id="1630" r:id="rId307"/>
    <p:sldId id="1627" r:id="rId308"/>
    <p:sldId id="1628" r:id="rId309"/>
    <p:sldId id="1626" r:id="rId310"/>
    <p:sldId id="1625" r:id="rId311"/>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CC"/>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651" autoAdjust="0"/>
  </p:normalViewPr>
  <p:slideViewPr>
    <p:cSldViewPr snapToGrid="0">
      <p:cViewPr varScale="1">
        <p:scale>
          <a:sx n="76" d="100"/>
          <a:sy n="76" d="100"/>
        </p:scale>
        <p:origin x="946" y="43"/>
      </p:cViewPr>
      <p:guideLst/>
    </p:cSldViewPr>
  </p:slideViewPr>
  <p:outlineViewPr>
    <p:cViewPr>
      <p:scale>
        <a:sx n="33" d="100"/>
        <a:sy n="33" d="100"/>
      </p:scale>
      <p:origin x="0" y="-12187"/>
    </p:cViewPr>
  </p:outlineViewPr>
  <p:notesTextViewPr>
    <p:cViewPr>
      <p:scale>
        <a:sx n="1" d="1"/>
        <a:sy n="1" d="1"/>
      </p:scale>
      <p:origin x="0" y="0"/>
    </p:cViewPr>
  </p:notesTextViewPr>
  <p:sorterViewPr>
    <p:cViewPr varScale="1">
      <p:scale>
        <a:sx n="100" d="100"/>
        <a:sy n="100" d="100"/>
      </p:scale>
      <p:origin x="0" y="-61037"/>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99" Type="http://schemas.openxmlformats.org/officeDocument/2006/relationships/slide" Target="slides/slide298.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170" Type="http://schemas.openxmlformats.org/officeDocument/2006/relationships/slide" Target="slides/slide169.xml"/><Relationship Id="rId226" Type="http://schemas.openxmlformats.org/officeDocument/2006/relationships/slide" Target="slides/slide225.xml"/><Relationship Id="rId268" Type="http://schemas.openxmlformats.org/officeDocument/2006/relationships/slide" Target="slides/slide267.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181" Type="http://schemas.openxmlformats.org/officeDocument/2006/relationships/slide" Target="slides/slide180.xml"/><Relationship Id="rId237" Type="http://schemas.openxmlformats.org/officeDocument/2006/relationships/slide" Target="slides/slide236.xml"/><Relationship Id="rId279" Type="http://schemas.openxmlformats.org/officeDocument/2006/relationships/slide" Target="slides/slide278.xml"/><Relationship Id="rId43" Type="http://schemas.openxmlformats.org/officeDocument/2006/relationships/slide" Target="slides/slide42.xml"/><Relationship Id="rId139" Type="http://schemas.openxmlformats.org/officeDocument/2006/relationships/slide" Target="slides/slide138.xml"/><Relationship Id="rId290" Type="http://schemas.openxmlformats.org/officeDocument/2006/relationships/slide" Target="slides/slide289.xml"/><Relationship Id="rId304" Type="http://schemas.openxmlformats.org/officeDocument/2006/relationships/slide" Target="slides/slide303.xml"/><Relationship Id="rId85" Type="http://schemas.openxmlformats.org/officeDocument/2006/relationships/slide" Target="slides/slide84.xml"/><Relationship Id="rId150" Type="http://schemas.openxmlformats.org/officeDocument/2006/relationships/slide" Target="slides/slide149.xml"/><Relationship Id="rId192" Type="http://schemas.openxmlformats.org/officeDocument/2006/relationships/slide" Target="slides/slide191.xml"/><Relationship Id="rId206" Type="http://schemas.openxmlformats.org/officeDocument/2006/relationships/slide" Target="slides/slide205.xml"/><Relationship Id="rId248" Type="http://schemas.openxmlformats.org/officeDocument/2006/relationships/slide" Target="slides/slide247.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theme" Target="theme/theme1.xml"/><Relationship Id="rId54" Type="http://schemas.openxmlformats.org/officeDocument/2006/relationships/slide" Target="slides/slide53.xml"/><Relationship Id="rId96" Type="http://schemas.openxmlformats.org/officeDocument/2006/relationships/slide" Target="slides/slide95.xml"/><Relationship Id="rId161" Type="http://schemas.openxmlformats.org/officeDocument/2006/relationships/slide" Target="slides/slide160.xml"/><Relationship Id="rId217" Type="http://schemas.openxmlformats.org/officeDocument/2006/relationships/slide" Target="slides/slide216.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65" Type="http://schemas.openxmlformats.org/officeDocument/2006/relationships/slide" Target="slides/slide64.xml"/><Relationship Id="rId130" Type="http://schemas.openxmlformats.org/officeDocument/2006/relationships/slide" Target="slides/slide129.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slide" Target="slides/slide206.xml"/><Relationship Id="rId228" Type="http://schemas.openxmlformats.org/officeDocument/2006/relationships/slide" Target="slides/slide227.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281" Type="http://schemas.openxmlformats.org/officeDocument/2006/relationships/slide" Target="slides/slide280.xml"/><Relationship Id="rId316" Type="http://schemas.openxmlformats.org/officeDocument/2006/relationships/tableStyles" Target="tableStyles.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18" Type="http://schemas.openxmlformats.org/officeDocument/2006/relationships/slide" Target="slides/slide217.xml"/><Relationship Id="rId239" Type="http://schemas.openxmlformats.org/officeDocument/2006/relationships/slide" Target="slides/slide238.xml"/><Relationship Id="rId250" Type="http://schemas.openxmlformats.org/officeDocument/2006/relationships/slide" Target="slides/slide249.xml"/><Relationship Id="rId271" Type="http://schemas.openxmlformats.org/officeDocument/2006/relationships/slide" Target="slides/slide270.xml"/><Relationship Id="rId292" Type="http://schemas.openxmlformats.org/officeDocument/2006/relationships/slide" Target="slides/slide291.xml"/><Relationship Id="rId306" Type="http://schemas.openxmlformats.org/officeDocument/2006/relationships/slide" Target="slides/slide305.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208" Type="http://schemas.openxmlformats.org/officeDocument/2006/relationships/slide" Target="slides/slide207.xml"/><Relationship Id="rId229" Type="http://schemas.openxmlformats.org/officeDocument/2006/relationships/slide" Target="slides/slide228.xml"/><Relationship Id="rId240" Type="http://schemas.openxmlformats.org/officeDocument/2006/relationships/slide" Target="slides/slide239.xml"/><Relationship Id="rId261" Type="http://schemas.openxmlformats.org/officeDocument/2006/relationships/slide" Target="slides/slide260.xml"/><Relationship Id="rId14" Type="http://schemas.openxmlformats.org/officeDocument/2006/relationships/slide" Target="slides/slide13.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282" Type="http://schemas.openxmlformats.org/officeDocument/2006/relationships/slide" Target="slides/slide281.xml"/><Relationship Id="rId8" Type="http://schemas.openxmlformats.org/officeDocument/2006/relationships/slide" Target="slides/slide7.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219" Type="http://schemas.openxmlformats.org/officeDocument/2006/relationships/slide" Target="slides/slide218.xml"/><Relationship Id="rId230" Type="http://schemas.openxmlformats.org/officeDocument/2006/relationships/slide" Target="slides/slide229.xml"/><Relationship Id="rId251" Type="http://schemas.openxmlformats.org/officeDocument/2006/relationships/slide" Target="slides/slide250.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72" Type="http://schemas.openxmlformats.org/officeDocument/2006/relationships/slide" Target="slides/slide271.xml"/><Relationship Id="rId293" Type="http://schemas.openxmlformats.org/officeDocument/2006/relationships/slide" Target="slides/slide292.xml"/><Relationship Id="rId307" Type="http://schemas.openxmlformats.org/officeDocument/2006/relationships/slide" Target="slides/slide306.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95" Type="http://schemas.openxmlformats.org/officeDocument/2006/relationships/slide" Target="slides/slide194.xml"/><Relationship Id="rId209" Type="http://schemas.openxmlformats.org/officeDocument/2006/relationships/slide" Target="slides/slide208.xml"/><Relationship Id="rId220" Type="http://schemas.openxmlformats.org/officeDocument/2006/relationships/slide" Target="slides/slide219.xml"/><Relationship Id="rId241" Type="http://schemas.openxmlformats.org/officeDocument/2006/relationships/slide" Target="slides/slide24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262" Type="http://schemas.openxmlformats.org/officeDocument/2006/relationships/slide" Target="slides/slide261.xml"/><Relationship Id="rId283" Type="http://schemas.openxmlformats.org/officeDocument/2006/relationships/slide" Target="slides/slide282.xml"/><Relationship Id="rId78" Type="http://schemas.openxmlformats.org/officeDocument/2006/relationships/slide" Target="slides/slide77.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64" Type="http://schemas.openxmlformats.org/officeDocument/2006/relationships/slide" Target="slides/slide163.xml"/><Relationship Id="rId185" Type="http://schemas.openxmlformats.org/officeDocument/2006/relationships/slide" Target="slides/slide184.xml"/><Relationship Id="rId9" Type="http://schemas.openxmlformats.org/officeDocument/2006/relationships/slide" Target="slides/slide8.xml"/><Relationship Id="rId210" Type="http://schemas.openxmlformats.org/officeDocument/2006/relationships/slide" Target="slides/slide209.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openxmlformats.org/officeDocument/2006/relationships/slide" Target="slides/slide272.xml"/><Relationship Id="rId294" Type="http://schemas.openxmlformats.org/officeDocument/2006/relationships/slide" Target="slides/slide293.xml"/><Relationship Id="rId308" Type="http://schemas.openxmlformats.org/officeDocument/2006/relationships/slide" Target="slides/slide307.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284" Type="http://schemas.openxmlformats.org/officeDocument/2006/relationships/slide" Target="slides/slide283.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4" Type="http://schemas.openxmlformats.org/officeDocument/2006/relationships/slide" Target="slides/slide273.xml"/><Relationship Id="rId295" Type="http://schemas.openxmlformats.org/officeDocument/2006/relationships/slide" Target="slides/slide294.xml"/><Relationship Id="rId309" Type="http://schemas.openxmlformats.org/officeDocument/2006/relationships/slide" Target="slides/slide308.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285" Type="http://schemas.openxmlformats.org/officeDocument/2006/relationships/slide" Target="slides/slide284.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310" Type="http://schemas.openxmlformats.org/officeDocument/2006/relationships/slide" Target="slides/slide309.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275" Type="http://schemas.openxmlformats.org/officeDocument/2006/relationships/slide" Target="slides/slide274.xml"/><Relationship Id="rId296" Type="http://schemas.openxmlformats.org/officeDocument/2006/relationships/slide" Target="slides/slide295.xml"/><Relationship Id="rId300" Type="http://schemas.openxmlformats.org/officeDocument/2006/relationships/slide" Target="slides/slide299.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286" Type="http://schemas.openxmlformats.org/officeDocument/2006/relationships/slide" Target="slides/slide285.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311" Type="http://schemas.openxmlformats.org/officeDocument/2006/relationships/slide" Target="slides/slide310.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276" Type="http://schemas.openxmlformats.org/officeDocument/2006/relationships/slide" Target="slides/slide275.xml"/><Relationship Id="rId297" Type="http://schemas.openxmlformats.org/officeDocument/2006/relationships/slide" Target="slides/slide296.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301" Type="http://schemas.openxmlformats.org/officeDocument/2006/relationships/slide" Target="slides/slide300.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287" Type="http://schemas.openxmlformats.org/officeDocument/2006/relationships/slide" Target="slides/slide286.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312" Type="http://schemas.openxmlformats.org/officeDocument/2006/relationships/notesMaster" Target="notesMasters/notesMaster1.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277" Type="http://schemas.openxmlformats.org/officeDocument/2006/relationships/slide" Target="slides/slide276.xml"/><Relationship Id="rId298" Type="http://schemas.openxmlformats.org/officeDocument/2006/relationships/slide" Target="slides/slide297.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302" Type="http://schemas.openxmlformats.org/officeDocument/2006/relationships/slide" Target="slides/slide30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slide" Target="slides/slide266.xml"/><Relationship Id="rId288" Type="http://schemas.openxmlformats.org/officeDocument/2006/relationships/slide" Target="slides/slide287.xml"/><Relationship Id="rId106" Type="http://schemas.openxmlformats.org/officeDocument/2006/relationships/slide" Target="slides/slide105.xml"/><Relationship Id="rId127" Type="http://schemas.openxmlformats.org/officeDocument/2006/relationships/slide" Target="slides/slide126.xml"/><Relationship Id="rId313"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slide" Target="slides/slide277.xml"/><Relationship Id="rId303" Type="http://schemas.openxmlformats.org/officeDocument/2006/relationships/slide" Target="slides/slide302.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107" Type="http://schemas.openxmlformats.org/officeDocument/2006/relationships/slide" Target="slides/slide106.xml"/><Relationship Id="rId289" Type="http://schemas.openxmlformats.org/officeDocument/2006/relationships/slide" Target="slides/slide288.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 Id="rId314" Type="http://schemas.openxmlformats.org/officeDocument/2006/relationships/viewProps" Target="viewProps.xml"/><Relationship Id="rId95" Type="http://schemas.openxmlformats.org/officeDocument/2006/relationships/slide" Target="slides/slide94.xml"/><Relationship Id="rId160" Type="http://schemas.openxmlformats.org/officeDocument/2006/relationships/slide" Target="slides/slide159.xml"/><Relationship Id="rId216" Type="http://schemas.openxmlformats.org/officeDocument/2006/relationships/slide" Target="slides/slide215.xml"/><Relationship Id="rId258" Type="http://schemas.openxmlformats.org/officeDocument/2006/relationships/slide" Target="slides/slide257.xml"/><Relationship Id="rId22" Type="http://schemas.openxmlformats.org/officeDocument/2006/relationships/slide" Target="slides/slide21.xml"/><Relationship Id="rId64" Type="http://schemas.openxmlformats.org/officeDocument/2006/relationships/slide" Target="slides/slide63.xml"/><Relationship Id="rId118" Type="http://schemas.openxmlformats.org/officeDocument/2006/relationships/slide" Target="slides/slide117.xml"/><Relationship Id="rId171" Type="http://schemas.openxmlformats.org/officeDocument/2006/relationships/slide" Target="slides/slide170.xml"/><Relationship Id="rId227" Type="http://schemas.openxmlformats.org/officeDocument/2006/relationships/slide" Target="slides/slide226.xml"/><Relationship Id="rId269" Type="http://schemas.openxmlformats.org/officeDocument/2006/relationships/slide" Target="slides/slide268.xml"/><Relationship Id="rId33" Type="http://schemas.openxmlformats.org/officeDocument/2006/relationships/slide" Target="slides/slide32.xml"/><Relationship Id="rId129" Type="http://schemas.openxmlformats.org/officeDocument/2006/relationships/slide" Target="slides/slide128.xml"/><Relationship Id="rId280" Type="http://schemas.openxmlformats.org/officeDocument/2006/relationships/slide" Target="slides/slide279.xml"/><Relationship Id="rId75" Type="http://schemas.openxmlformats.org/officeDocument/2006/relationships/slide" Target="slides/slide74.xml"/><Relationship Id="rId140" Type="http://schemas.openxmlformats.org/officeDocument/2006/relationships/slide" Target="slides/slide139.xml"/><Relationship Id="rId182" Type="http://schemas.openxmlformats.org/officeDocument/2006/relationships/slide" Target="slides/slide181.xml"/><Relationship Id="rId6" Type="http://schemas.openxmlformats.org/officeDocument/2006/relationships/slide" Target="slides/slide5.xml"/><Relationship Id="rId238" Type="http://schemas.openxmlformats.org/officeDocument/2006/relationships/slide" Target="slides/slide237.xml"/><Relationship Id="rId291" Type="http://schemas.openxmlformats.org/officeDocument/2006/relationships/slide" Target="slides/slide290.xml"/><Relationship Id="rId305" Type="http://schemas.openxmlformats.org/officeDocument/2006/relationships/slide" Target="slides/slide304.xml"/><Relationship Id="rId44" Type="http://schemas.openxmlformats.org/officeDocument/2006/relationships/slide" Target="slides/slide43.xml"/><Relationship Id="rId86" Type="http://schemas.openxmlformats.org/officeDocument/2006/relationships/slide" Target="slides/slide85.xml"/><Relationship Id="rId151" Type="http://schemas.openxmlformats.org/officeDocument/2006/relationships/slide" Target="slides/slide1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C518A-4340-4FDA-B466-CE5E5A57A22D}" type="datetimeFigureOut">
              <a:rPr lang="zh-TW" altLang="en-US" smtClean="0"/>
              <a:t>2026/6/5</a:t>
            </a:fld>
            <a:endParaRPr lang="zh-TW"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702523-8076-4B9C-A295-2F99C6E475A5}" type="slidenum">
              <a:rPr lang="zh-TW" altLang="en-US" smtClean="0"/>
              <a:t>‹#›</a:t>
            </a:fld>
            <a:endParaRPr lang="zh-TW" altLang="en-US"/>
          </a:p>
        </p:txBody>
      </p:sp>
    </p:spTree>
    <p:extLst>
      <p:ext uri="{BB962C8B-B14F-4D97-AF65-F5344CB8AC3E}">
        <p14:creationId xmlns:p14="http://schemas.microsoft.com/office/powerpoint/2010/main" val="177826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9</a:t>
            </a:fld>
            <a:endParaRPr lang="en-US" altLang="zh-TW"/>
          </a:p>
        </p:txBody>
      </p:sp>
    </p:spTree>
    <p:extLst>
      <p:ext uri="{BB962C8B-B14F-4D97-AF65-F5344CB8AC3E}">
        <p14:creationId xmlns:p14="http://schemas.microsoft.com/office/powerpoint/2010/main" val="12187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18</a:t>
            </a:fld>
            <a:endParaRPr lang="zh-TW" altLang="en-US"/>
          </a:p>
        </p:txBody>
      </p:sp>
    </p:spTree>
    <p:extLst>
      <p:ext uri="{BB962C8B-B14F-4D97-AF65-F5344CB8AC3E}">
        <p14:creationId xmlns:p14="http://schemas.microsoft.com/office/powerpoint/2010/main" val="173684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29</a:t>
            </a:fld>
            <a:endParaRPr lang="zh-TW" altLang="en-US"/>
          </a:p>
        </p:txBody>
      </p:sp>
    </p:spTree>
    <p:extLst>
      <p:ext uri="{BB962C8B-B14F-4D97-AF65-F5344CB8AC3E}">
        <p14:creationId xmlns:p14="http://schemas.microsoft.com/office/powerpoint/2010/main" val="2252284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a:extLst>
              <a:ext uri="{FF2B5EF4-FFF2-40B4-BE49-F238E27FC236}">
                <a16:creationId xmlns:a16="http://schemas.microsoft.com/office/drawing/2014/main" id="{966A13FF-7871-69F8-1E10-C677EA9B75F3}"/>
              </a:ext>
            </a:extLst>
          </p:cNvPr>
          <p:cNvSpPr>
            <a:spLocks noGrp="1" noChangeArrowheads="1"/>
          </p:cNvSpPr>
          <p:nvPr>
            <p:ph type="sldNum" sz="quarter" idx="5"/>
          </p:nvPr>
        </p:nvSpPr>
        <p:spPr>
          <a:noFill/>
        </p:spPr>
        <p:txBody>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eaLnBrk="1" hangingPunct="1"/>
            <a:fld id="{6CC624BE-7BB5-47CD-97BF-E671370295E1}" type="slidenum">
              <a:rPr lang="en-US" altLang="zh-TW"/>
              <a:pPr eaLnBrk="1" hangingPunct="1"/>
              <a:t>31</a:t>
            </a:fld>
            <a:endParaRPr lang="en-US" altLang="zh-TW"/>
          </a:p>
        </p:txBody>
      </p:sp>
      <p:sp>
        <p:nvSpPr>
          <p:cNvPr id="93187" name="Rectangle 2">
            <a:extLst>
              <a:ext uri="{FF2B5EF4-FFF2-40B4-BE49-F238E27FC236}">
                <a16:creationId xmlns:a16="http://schemas.microsoft.com/office/drawing/2014/main" id="{8CD14783-B2BC-2F9C-1CF0-AD30B1EC558D}"/>
              </a:ext>
            </a:extLst>
          </p:cNvPr>
          <p:cNvSpPr>
            <a:spLocks noGrp="1" noRot="1" noChangeAspect="1" noChangeArrowheads="1" noTextEdit="1"/>
          </p:cNvSpPr>
          <p:nvPr>
            <p:ph type="sldImg"/>
          </p:nvPr>
        </p:nvSpPr>
        <p:spPr>
          <a:ln/>
        </p:spPr>
      </p:sp>
      <p:sp>
        <p:nvSpPr>
          <p:cNvPr id="93188" name="Rectangle 3">
            <a:extLst>
              <a:ext uri="{FF2B5EF4-FFF2-40B4-BE49-F238E27FC236}">
                <a16:creationId xmlns:a16="http://schemas.microsoft.com/office/drawing/2014/main" id="{4E9046DC-BB24-ECA5-02A5-ADF0C8FC43D0}"/>
              </a:ext>
            </a:extLst>
          </p:cNvPr>
          <p:cNvSpPr>
            <a:spLocks noGrp="1" noChangeArrowheads="1"/>
          </p:cNvSpPr>
          <p:nvPr>
            <p:ph type="body" idx="1"/>
          </p:nvPr>
        </p:nvSpPr>
        <p:spPr>
          <a:noFill/>
        </p:spPr>
        <p:txBody>
          <a:bodyPr/>
          <a:lstStyle/>
          <a:p>
            <a:endParaRPr lang="zh-TW" altLang="zh-TW">
              <a:latin typeface="Arial" panose="020B0604020202020204" pitchFamily="34" charset="0"/>
            </a:endParaRPr>
          </a:p>
        </p:txBody>
      </p:sp>
    </p:spTree>
    <p:extLst>
      <p:ext uri="{BB962C8B-B14F-4D97-AF65-F5344CB8AC3E}">
        <p14:creationId xmlns:p14="http://schemas.microsoft.com/office/powerpoint/2010/main" val="2009820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a:extLst>
              <a:ext uri="{FF2B5EF4-FFF2-40B4-BE49-F238E27FC236}">
                <a16:creationId xmlns:a16="http://schemas.microsoft.com/office/drawing/2014/main" id="{C877CFC9-35AC-54CD-EDD1-87F9547B25F8}"/>
              </a:ext>
            </a:extLst>
          </p:cNvPr>
          <p:cNvSpPr>
            <a:spLocks noGrp="1" noChangeArrowheads="1"/>
          </p:cNvSpPr>
          <p:nvPr>
            <p:ph type="sldNum" sz="quarter" idx="5"/>
          </p:nvPr>
        </p:nvSpPr>
        <p:spPr>
          <a:noFill/>
        </p:spPr>
        <p:txBody>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eaLnBrk="1" hangingPunct="1"/>
            <a:fld id="{ACF3DC19-0B5D-4DEB-86FB-C911BCBBA7BB}" type="slidenum">
              <a:rPr lang="en-US" altLang="zh-TW"/>
              <a:pPr eaLnBrk="1" hangingPunct="1"/>
              <a:t>36</a:t>
            </a:fld>
            <a:endParaRPr lang="en-US" altLang="zh-TW"/>
          </a:p>
        </p:txBody>
      </p:sp>
      <p:sp>
        <p:nvSpPr>
          <p:cNvPr id="95235" name="Rectangle 2">
            <a:extLst>
              <a:ext uri="{FF2B5EF4-FFF2-40B4-BE49-F238E27FC236}">
                <a16:creationId xmlns:a16="http://schemas.microsoft.com/office/drawing/2014/main" id="{36433ADA-E660-0190-4E6F-0EC80F09B8D8}"/>
              </a:ext>
            </a:extLst>
          </p:cNvPr>
          <p:cNvSpPr>
            <a:spLocks noGrp="1" noRot="1" noChangeAspect="1" noChangeArrowheads="1" noTextEdit="1"/>
          </p:cNvSpPr>
          <p:nvPr>
            <p:ph type="sldImg"/>
          </p:nvPr>
        </p:nvSpPr>
        <p:spPr>
          <a:ln/>
        </p:spPr>
      </p:sp>
      <p:sp>
        <p:nvSpPr>
          <p:cNvPr id="95236" name="Rectangle 3">
            <a:extLst>
              <a:ext uri="{FF2B5EF4-FFF2-40B4-BE49-F238E27FC236}">
                <a16:creationId xmlns:a16="http://schemas.microsoft.com/office/drawing/2014/main" id="{C7ADE1EE-BED2-FFEB-1EC2-E5FD6F4F74B4}"/>
              </a:ext>
            </a:extLst>
          </p:cNvPr>
          <p:cNvSpPr>
            <a:spLocks noGrp="1" noChangeArrowheads="1"/>
          </p:cNvSpPr>
          <p:nvPr>
            <p:ph type="body" idx="1"/>
          </p:nvPr>
        </p:nvSpPr>
        <p:spPr>
          <a:noFill/>
        </p:spPr>
        <p:txBody>
          <a:bodyPr/>
          <a:lstStyle/>
          <a:p>
            <a:endParaRPr lang="zh-TW" altLang="zh-TW">
              <a:latin typeface="Arial" panose="020B0604020202020204" pitchFamily="34" charset="0"/>
            </a:endParaRPr>
          </a:p>
        </p:txBody>
      </p:sp>
    </p:spTree>
    <p:extLst>
      <p:ext uri="{BB962C8B-B14F-4D97-AF65-F5344CB8AC3E}">
        <p14:creationId xmlns:p14="http://schemas.microsoft.com/office/powerpoint/2010/main" val="4036792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37</a:t>
            </a:fld>
            <a:endParaRPr lang="en-US" altLang="zh-TW"/>
          </a:p>
        </p:txBody>
      </p:sp>
    </p:spTree>
    <p:extLst>
      <p:ext uri="{BB962C8B-B14F-4D97-AF65-F5344CB8AC3E}">
        <p14:creationId xmlns:p14="http://schemas.microsoft.com/office/powerpoint/2010/main" val="2005037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5C97CA99-3AF7-40DF-BBA3-02D3C733F981}" type="slidenum">
              <a:rPr lang="zh-TW" altLang="en-US" smtClean="0"/>
              <a:t>38</a:t>
            </a:fld>
            <a:endParaRPr lang="zh-TW" altLang="en-US"/>
          </a:p>
        </p:txBody>
      </p:sp>
    </p:spTree>
    <p:extLst>
      <p:ext uri="{BB962C8B-B14F-4D97-AF65-F5344CB8AC3E}">
        <p14:creationId xmlns:p14="http://schemas.microsoft.com/office/powerpoint/2010/main" val="1086136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5C97CA99-3AF7-40DF-BBA3-02D3C733F981}" type="slidenum">
              <a:rPr lang="zh-TW" altLang="en-US" smtClean="0"/>
              <a:t>40</a:t>
            </a:fld>
            <a:endParaRPr lang="zh-TW" altLang="en-US"/>
          </a:p>
        </p:txBody>
      </p:sp>
    </p:spTree>
    <p:extLst>
      <p:ext uri="{BB962C8B-B14F-4D97-AF65-F5344CB8AC3E}">
        <p14:creationId xmlns:p14="http://schemas.microsoft.com/office/powerpoint/2010/main" val="4111725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51</a:t>
            </a:fld>
            <a:endParaRPr lang="zh-TW" altLang="en-US"/>
          </a:p>
        </p:txBody>
      </p:sp>
    </p:spTree>
    <p:extLst>
      <p:ext uri="{BB962C8B-B14F-4D97-AF65-F5344CB8AC3E}">
        <p14:creationId xmlns:p14="http://schemas.microsoft.com/office/powerpoint/2010/main" val="439841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52</a:t>
            </a:fld>
            <a:endParaRPr lang="zh-TW" altLang="en-US"/>
          </a:p>
        </p:txBody>
      </p:sp>
    </p:spTree>
    <p:extLst>
      <p:ext uri="{BB962C8B-B14F-4D97-AF65-F5344CB8AC3E}">
        <p14:creationId xmlns:p14="http://schemas.microsoft.com/office/powerpoint/2010/main" val="3764074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55</a:t>
            </a:fld>
            <a:endParaRPr lang="zh-TW" altLang="en-US"/>
          </a:p>
        </p:txBody>
      </p:sp>
    </p:spTree>
    <p:extLst>
      <p:ext uri="{BB962C8B-B14F-4D97-AF65-F5344CB8AC3E}">
        <p14:creationId xmlns:p14="http://schemas.microsoft.com/office/powerpoint/2010/main" val="248867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376EA94-D315-2467-9E6B-ADA974BFCF58}"/>
              </a:ext>
            </a:extLst>
          </p:cNvPr>
          <p:cNvSpPr>
            <a:spLocks noGrp="1" noChangeArrowheads="1"/>
          </p:cNvSpPr>
          <p:nvPr>
            <p:ph type="sldNum" sz="quarter" idx="5"/>
          </p:nvPr>
        </p:nvSpPr>
        <p:spPr>
          <a:ln/>
        </p:spPr>
        <p:txBody>
          <a:bodyPr/>
          <a:lstStyle/>
          <a:p>
            <a:fld id="{5E70DD03-84FB-4007-A4A8-DED3A33570EB}" type="slidenum">
              <a:rPr lang="en-US" altLang="zh-TW"/>
              <a:pPr/>
              <a:t>63</a:t>
            </a:fld>
            <a:endParaRPr lang="en-US" altLang="zh-TW"/>
          </a:p>
        </p:txBody>
      </p:sp>
      <p:sp>
        <p:nvSpPr>
          <p:cNvPr id="401410" name="Rectangle 2">
            <a:extLst>
              <a:ext uri="{FF2B5EF4-FFF2-40B4-BE49-F238E27FC236}">
                <a16:creationId xmlns:a16="http://schemas.microsoft.com/office/drawing/2014/main" id="{EEA241AB-E45D-4D4C-328F-EB3CA14FF943}"/>
              </a:ext>
            </a:extLst>
          </p:cNvPr>
          <p:cNvSpPr>
            <a:spLocks noGrp="1" noRot="1" noChangeAspect="1" noChangeArrowheads="1" noTextEdit="1"/>
          </p:cNvSpPr>
          <p:nvPr>
            <p:ph type="sldImg"/>
          </p:nvPr>
        </p:nvSpPr>
        <p:spPr>
          <a:xfrm>
            <a:off x="139700" y="768350"/>
            <a:ext cx="6819900" cy="3836988"/>
          </a:xfrm>
          <a:ln/>
        </p:spPr>
      </p:sp>
      <p:sp>
        <p:nvSpPr>
          <p:cNvPr id="401411" name="Rectangle 3">
            <a:extLst>
              <a:ext uri="{FF2B5EF4-FFF2-40B4-BE49-F238E27FC236}">
                <a16:creationId xmlns:a16="http://schemas.microsoft.com/office/drawing/2014/main" id="{5DE67063-1150-BA70-AE9A-95F5D6188D18}"/>
              </a:ext>
            </a:extLst>
          </p:cNvPr>
          <p:cNvSpPr>
            <a:spLocks noGrp="1" noChangeArrowheads="1"/>
          </p:cNvSpPr>
          <p:nvPr>
            <p:ph type="body" idx="1"/>
          </p:nvPr>
        </p:nvSpPr>
        <p:spPr/>
        <p:txBody>
          <a:bodyPr/>
          <a:lstStyle/>
          <a:p>
            <a:endParaRPr lang="zh-TW" altLang="zh-TW"/>
          </a:p>
        </p:txBody>
      </p:sp>
    </p:spTree>
    <p:extLst>
      <p:ext uri="{BB962C8B-B14F-4D97-AF65-F5344CB8AC3E}">
        <p14:creationId xmlns:p14="http://schemas.microsoft.com/office/powerpoint/2010/main" val="5093922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E8E09-0D26-D829-D129-F08F701D832A}"/>
            </a:ext>
          </a:extLst>
        </p:cNvPr>
        <p:cNvGrpSpPr/>
        <p:nvPr/>
      </p:nvGrpSpPr>
      <p:grpSpPr>
        <a:xfrm>
          <a:off x="0" y="0"/>
          <a:ext cx="0" cy="0"/>
          <a:chOff x="0" y="0"/>
          <a:chExt cx="0" cy="0"/>
        </a:xfrm>
      </p:grpSpPr>
      <p:sp>
        <p:nvSpPr>
          <p:cNvPr id="61442" name="Rectangle 7">
            <a:extLst>
              <a:ext uri="{FF2B5EF4-FFF2-40B4-BE49-F238E27FC236}">
                <a16:creationId xmlns:a16="http://schemas.microsoft.com/office/drawing/2014/main" id="{42163F23-87BD-0014-55E6-F9A3A7F62A03}"/>
              </a:ext>
            </a:extLst>
          </p:cNvPr>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16221306-629A-4D87-9728-54495EDFD87E}" type="slidenum">
              <a:rPr lang="en-US" altLang="zh-TW" smtClean="0"/>
              <a:pPr/>
              <a:t>64</a:t>
            </a:fld>
            <a:endParaRPr lang="en-US" altLang="zh-TW"/>
          </a:p>
        </p:txBody>
      </p:sp>
      <p:sp>
        <p:nvSpPr>
          <p:cNvPr id="61443" name="Rectangle 2">
            <a:extLst>
              <a:ext uri="{FF2B5EF4-FFF2-40B4-BE49-F238E27FC236}">
                <a16:creationId xmlns:a16="http://schemas.microsoft.com/office/drawing/2014/main" id="{36CE92B9-A913-9EC9-0760-3E4C7035351C}"/>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CC5BE2F9-3A48-C758-D398-5593537048DE}"/>
              </a:ext>
            </a:extLst>
          </p:cNvPr>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2584981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A38CB-325F-0000-D4B1-C181138B6226}"/>
            </a:ext>
          </a:extLst>
        </p:cNvPr>
        <p:cNvGrpSpPr/>
        <p:nvPr/>
      </p:nvGrpSpPr>
      <p:grpSpPr>
        <a:xfrm>
          <a:off x="0" y="0"/>
          <a:ext cx="0" cy="0"/>
          <a:chOff x="0" y="0"/>
          <a:chExt cx="0" cy="0"/>
        </a:xfrm>
      </p:grpSpPr>
      <p:sp>
        <p:nvSpPr>
          <p:cNvPr id="56322" name="Rectangle 7">
            <a:extLst>
              <a:ext uri="{FF2B5EF4-FFF2-40B4-BE49-F238E27FC236}">
                <a16:creationId xmlns:a16="http://schemas.microsoft.com/office/drawing/2014/main" id="{1B3F937C-ACBA-ABC6-B655-39F2BD8702DD}"/>
              </a:ext>
            </a:extLst>
          </p:cNvPr>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3A5D4B2B-16B0-4243-8AE8-FD586D7794B4}" type="slidenum">
              <a:rPr lang="en-US" altLang="zh-TW" smtClean="0"/>
              <a:pPr/>
              <a:t>65</a:t>
            </a:fld>
            <a:endParaRPr lang="en-US" altLang="zh-TW"/>
          </a:p>
        </p:txBody>
      </p:sp>
      <p:sp>
        <p:nvSpPr>
          <p:cNvPr id="56323" name="Rectangle 2">
            <a:extLst>
              <a:ext uri="{FF2B5EF4-FFF2-40B4-BE49-F238E27FC236}">
                <a16:creationId xmlns:a16="http://schemas.microsoft.com/office/drawing/2014/main" id="{3C4A9680-EBA7-DA62-449B-47199FD1324B}"/>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1D0D5D71-7EA3-0C83-D501-1CAAA9318566}"/>
              </a:ext>
            </a:extLst>
          </p:cNvPr>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2040692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BFC06-2E56-5FCB-772C-CA69EDE1E6CE}"/>
            </a:ext>
          </a:extLst>
        </p:cNvPr>
        <p:cNvGrpSpPr/>
        <p:nvPr/>
      </p:nvGrpSpPr>
      <p:grpSpPr>
        <a:xfrm>
          <a:off x="0" y="0"/>
          <a:ext cx="0" cy="0"/>
          <a:chOff x="0" y="0"/>
          <a:chExt cx="0" cy="0"/>
        </a:xfrm>
      </p:grpSpPr>
      <p:sp>
        <p:nvSpPr>
          <p:cNvPr id="58370" name="Rectangle 7">
            <a:extLst>
              <a:ext uri="{FF2B5EF4-FFF2-40B4-BE49-F238E27FC236}">
                <a16:creationId xmlns:a16="http://schemas.microsoft.com/office/drawing/2014/main" id="{CBF7654C-C848-0E5B-D0A3-7915867F0CB2}"/>
              </a:ext>
            </a:extLst>
          </p:cNvPr>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804B840C-AF54-4A96-AE81-193B9199366D}" type="slidenum">
              <a:rPr lang="en-US" altLang="zh-TW" smtClean="0"/>
              <a:pPr/>
              <a:t>69</a:t>
            </a:fld>
            <a:endParaRPr lang="en-US" altLang="zh-TW"/>
          </a:p>
        </p:txBody>
      </p:sp>
      <p:sp>
        <p:nvSpPr>
          <p:cNvPr id="58371" name="Rectangle 2">
            <a:extLst>
              <a:ext uri="{FF2B5EF4-FFF2-40B4-BE49-F238E27FC236}">
                <a16:creationId xmlns:a16="http://schemas.microsoft.com/office/drawing/2014/main" id="{9258AE50-8A50-DFAE-8334-D85EB5B3C0C9}"/>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FC2863C8-F875-AE1B-A32C-3305BF4CE409}"/>
              </a:ext>
            </a:extLst>
          </p:cNvPr>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25168220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71</a:t>
            </a:fld>
            <a:endParaRPr lang="en-US" altLang="zh-TW"/>
          </a:p>
        </p:txBody>
      </p:sp>
    </p:spTree>
    <p:extLst>
      <p:ext uri="{BB962C8B-B14F-4D97-AF65-F5344CB8AC3E}">
        <p14:creationId xmlns:p14="http://schemas.microsoft.com/office/powerpoint/2010/main" val="1076117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40DE50-B887-BC08-68F6-2800E320C3A4}"/>
              </a:ext>
            </a:extLst>
          </p:cNvPr>
          <p:cNvSpPr>
            <a:spLocks noGrp="1" noChangeArrowheads="1"/>
          </p:cNvSpPr>
          <p:nvPr>
            <p:ph type="sldNum" sz="quarter" idx="5"/>
          </p:nvPr>
        </p:nvSpPr>
        <p:spPr>
          <a:ln/>
        </p:spPr>
        <p:txBody>
          <a:bodyPr/>
          <a:lstStyle/>
          <a:p>
            <a:fld id="{2E9B1DCF-37C9-4F3C-A20A-5B8CAB414185}" type="slidenum">
              <a:rPr lang="en-US" altLang="zh-TW"/>
              <a:pPr/>
              <a:t>72</a:t>
            </a:fld>
            <a:endParaRPr lang="en-US" altLang="zh-TW"/>
          </a:p>
        </p:txBody>
      </p:sp>
      <p:sp>
        <p:nvSpPr>
          <p:cNvPr id="409602" name="Rectangle 2">
            <a:extLst>
              <a:ext uri="{FF2B5EF4-FFF2-40B4-BE49-F238E27FC236}">
                <a16:creationId xmlns:a16="http://schemas.microsoft.com/office/drawing/2014/main" id="{C573BD02-B4A7-8535-644B-A20BAB79A02F}"/>
              </a:ext>
            </a:extLst>
          </p:cNvPr>
          <p:cNvSpPr>
            <a:spLocks noGrp="1" noRot="1" noChangeAspect="1" noChangeArrowheads="1" noTextEdit="1"/>
          </p:cNvSpPr>
          <p:nvPr>
            <p:ph type="sldImg"/>
          </p:nvPr>
        </p:nvSpPr>
        <p:spPr>
          <a:xfrm>
            <a:off x="139700" y="768350"/>
            <a:ext cx="6819900" cy="3836988"/>
          </a:xfrm>
          <a:ln/>
        </p:spPr>
      </p:sp>
      <p:sp>
        <p:nvSpPr>
          <p:cNvPr id="409603" name="Rectangle 3">
            <a:extLst>
              <a:ext uri="{FF2B5EF4-FFF2-40B4-BE49-F238E27FC236}">
                <a16:creationId xmlns:a16="http://schemas.microsoft.com/office/drawing/2014/main" id="{86B7A78B-2ECB-0439-725F-902064216ECC}"/>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5CE2F82-05D2-A746-19A9-96FC79D8B155}"/>
              </a:ext>
            </a:extLst>
          </p:cNvPr>
          <p:cNvSpPr>
            <a:spLocks noGrp="1" noChangeArrowheads="1"/>
          </p:cNvSpPr>
          <p:nvPr>
            <p:ph type="sldNum" sz="quarter" idx="5"/>
          </p:nvPr>
        </p:nvSpPr>
        <p:spPr>
          <a:ln/>
        </p:spPr>
        <p:txBody>
          <a:bodyPr/>
          <a:lstStyle/>
          <a:p>
            <a:fld id="{BA53E4B4-89EF-48ED-9606-8AC249A5CD74}" type="slidenum">
              <a:rPr lang="en-US" altLang="zh-TW"/>
              <a:pPr/>
              <a:t>73</a:t>
            </a:fld>
            <a:endParaRPr lang="en-US" altLang="zh-TW"/>
          </a:p>
        </p:txBody>
      </p:sp>
      <p:sp>
        <p:nvSpPr>
          <p:cNvPr id="61442" name="Rectangle 2">
            <a:extLst>
              <a:ext uri="{FF2B5EF4-FFF2-40B4-BE49-F238E27FC236}">
                <a16:creationId xmlns:a16="http://schemas.microsoft.com/office/drawing/2014/main" id="{03A2D268-670A-7F50-9972-9BBE21E1D0B3}"/>
              </a:ext>
            </a:extLst>
          </p:cNvPr>
          <p:cNvSpPr>
            <a:spLocks noGrp="1" noRot="1" noChangeAspect="1" noChangeArrowheads="1" noTextEdit="1"/>
          </p:cNvSpPr>
          <p:nvPr>
            <p:ph type="sldImg"/>
          </p:nvPr>
        </p:nvSpPr>
        <p:spPr>
          <a:xfrm>
            <a:off x="139700" y="768350"/>
            <a:ext cx="6819900" cy="3836988"/>
          </a:xfrm>
          <a:ln/>
        </p:spPr>
      </p:sp>
      <p:sp>
        <p:nvSpPr>
          <p:cNvPr id="61443" name="Rectangle 3">
            <a:extLst>
              <a:ext uri="{FF2B5EF4-FFF2-40B4-BE49-F238E27FC236}">
                <a16:creationId xmlns:a16="http://schemas.microsoft.com/office/drawing/2014/main" id="{6437E156-E438-F648-B68E-B504033A504B}"/>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88466EA-9759-904D-F513-615653D3B6B7}"/>
              </a:ext>
            </a:extLst>
          </p:cNvPr>
          <p:cNvSpPr>
            <a:spLocks noGrp="1" noChangeArrowheads="1"/>
          </p:cNvSpPr>
          <p:nvPr>
            <p:ph type="sldNum" sz="quarter" idx="5"/>
          </p:nvPr>
        </p:nvSpPr>
        <p:spPr>
          <a:ln/>
        </p:spPr>
        <p:txBody>
          <a:bodyPr/>
          <a:lstStyle/>
          <a:p>
            <a:fld id="{85B14B1E-E988-4316-8FA9-00A012402616}" type="slidenum">
              <a:rPr lang="en-US" altLang="zh-TW"/>
              <a:pPr/>
              <a:t>74</a:t>
            </a:fld>
            <a:endParaRPr lang="en-US" altLang="zh-TW"/>
          </a:p>
        </p:txBody>
      </p:sp>
      <p:sp>
        <p:nvSpPr>
          <p:cNvPr id="269314" name="Rectangle 2">
            <a:extLst>
              <a:ext uri="{FF2B5EF4-FFF2-40B4-BE49-F238E27FC236}">
                <a16:creationId xmlns:a16="http://schemas.microsoft.com/office/drawing/2014/main" id="{86602B45-E67A-F9E8-3BD5-3A907F65C11E}"/>
              </a:ext>
            </a:extLst>
          </p:cNvPr>
          <p:cNvSpPr>
            <a:spLocks noGrp="1" noRot="1" noChangeAspect="1" noChangeArrowheads="1" noTextEdit="1"/>
          </p:cNvSpPr>
          <p:nvPr>
            <p:ph type="sldImg"/>
          </p:nvPr>
        </p:nvSpPr>
        <p:spPr>
          <a:xfrm>
            <a:off x="139700" y="768350"/>
            <a:ext cx="6819900" cy="3836988"/>
          </a:xfrm>
          <a:ln/>
        </p:spPr>
      </p:sp>
      <p:sp>
        <p:nvSpPr>
          <p:cNvPr id="269315" name="Rectangle 3">
            <a:extLst>
              <a:ext uri="{FF2B5EF4-FFF2-40B4-BE49-F238E27FC236}">
                <a16:creationId xmlns:a16="http://schemas.microsoft.com/office/drawing/2014/main" id="{4A31669C-5E73-D281-8A10-F68B0BBD470B}"/>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C1C3892-E596-9435-769A-B6061F4304E2}"/>
              </a:ext>
            </a:extLst>
          </p:cNvPr>
          <p:cNvSpPr>
            <a:spLocks noGrp="1" noChangeArrowheads="1"/>
          </p:cNvSpPr>
          <p:nvPr>
            <p:ph type="sldNum" sz="quarter" idx="5"/>
          </p:nvPr>
        </p:nvSpPr>
        <p:spPr>
          <a:ln/>
        </p:spPr>
        <p:txBody>
          <a:bodyPr/>
          <a:lstStyle/>
          <a:p>
            <a:fld id="{E73E57E0-86CB-42B0-A2EF-CBA2FEFA4E3C}" type="slidenum">
              <a:rPr lang="en-US" altLang="zh-TW"/>
              <a:pPr/>
              <a:t>81</a:t>
            </a:fld>
            <a:endParaRPr lang="en-US" altLang="zh-TW"/>
          </a:p>
        </p:txBody>
      </p:sp>
      <p:sp>
        <p:nvSpPr>
          <p:cNvPr id="263170" name="Rectangle 2">
            <a:extLst>
              <a:ext uri="{FF2B5EF4-FFF2-40B4-BE49-F238E27FC236}">
                <a16:creationId xmlns:a16="http://schemas.microsoft.com/office/drawing/2014/main" id="{CF9DEE51-FD95-C71F-7B78-F65866389526}"/>
              </a:ext>
            </a:extLst>
          </p:cNvPr>
          <p:cNvSpPr>
            <a:spLocks noGrp="1" noRot="1" noChangeAspect="1" noChangeArrowheads="1" noTextEdit="1"/>
          </p:cNvSpPr>
          <p:nvPr>
            <p:ph type="sldImg"/>
          </p:nvPr>
        </p:nvSpPr>
        <p:spPr>
          <a:xfrm>
            <a:off x="139700" y="768350"/>
            <a:ext cx="6819900" cy="3836988"/>
          </a:xfrm>
          <a:ln/>
        </p:spPr>
      </p:sp>
      <p:sp>
        <p:nvSpPr>
          <p:cNvPr id="263171" name="Rectangle 3">
            <a:extLst>
              <a:ext uri="{FF2B5EF4-FFF2-40B4-BE49-F238E27FC236}">
                <a16:creationId xmlns:a16="http://schemas.microsoft.com/office/drawing/2014/main" id="{06C3292E-EE6F-696F-8F7B-322D24213966}"/>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C8F51B9-3804-1C12-8FEA-0DC8F4CA58CB}"/>
              </a:ext>
            </a:extLst>
          </p:cNvPr>
          <p:cNvSpPr>
            <a:spLocks noGrp="1" noChangeArrowheads="1"/>
          </p:cNvSpPr>
          <p:nvPr>
            <p:ph type="sldNum" sz="quarter" idx="5"/>
          </p:nvPr>
        </p:nvSpPr>
        <p:spPr>
          <a:ln/>
        </p:spPr>
        <p:txBody>
          <a:bodyPr/>
          <a:lstStyle/>
          <a:p>
            <a:fld id="{D9407BF3-965E-4CD3-9B92-6E57F0EF05B9}" type="slidenum">
              <a:rPr lang="en-US" altLang="zh-TW"/>
              <a:pPr/>
              <a:t>83</a:t>
            </a:fld>
            <a:endParaRPr lang="en-US" altLang="zh-TW"/>
          </a:p>
        </p:txBody>
      </p:sp>
      <p:sp>
        <p:nvSpPr>
          <p:cNvPr id="267266" name="Rectangle 2">
            <a:extLst>
              <a:ext uri="{FF2B5EF4-FFF2-40B4-BE49-F238E27FC236}">
                <a16:creationId xmlns:a16="http://schemas.microsoft.com/office/drawing/2014/main" id="{C3522D20-AC51-00E0-5B8C-47F7EF0B04E2}"/>
              </a:ext>
            </a:extLst>
          </p:cNvPr>
          <p:cNvSpPr>
            <a:spLocks noGrp="1" noRot="1" noChangeAspect="1" noChangeArrowheads="1" noTextEdit="1"/>
          </p:cNvSpPr>
          <p:nvPr>
            <p:ph type="sldImg"/>
          </p:nvPr>
        </p:nvSpPr>
        <p:spPr>
          <a:xfrm>
            <a:off x="139700" y="768350"/>
            <a:ext cx="6819900" cy="3836988"/>
          </a:xfrm>
          <a:ln/>
        </p:spPr>
      </p:sp>
      <p:sp>
        <p:nvSpPr>
          <p:cNvPr id="267267" name="Rectangle 3">
            <a:extLst>
              <a:ext uri="{FF2B5EF4-FFF2-40B4-BE49-F238E27FC236}">
                <a16:creationId xmlns:a16="http://schemas.microsoft.com/office/drawing/2014/main" id="{96653966-F020-A090-4D3B-75218D9FD132}"/>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F38EF20-35E5-0869-79D7-DE5C018F6D02}"/>
              </a:ext>
            </a:extLst>
          </p:cNvPr>
          <p:cNvSpPr>
            <a:spLocks noGrp="1" noChangeArrowheads="1"/>
          </p:cNvSpPr>
          <p:nvPr>
            <p:ph type="sldNum" sz="quarter" idx="5"/>
          </p:nvPr>
        </p:nvSpPr>
        <p:spPr>
          <a:ln/>
        </p:spPr>
        <p:txBody>
          <a:bodyPr/>
          <a:lstStyle/>
          <a:p>
            <a:fld id="{C3E51F60-59B2-4044-A88D-F3317624EBCA}" type="slidenum">
              <a:rPr lang="en-US" altLang="zh-TW"/>
              <a:pPr/>
              <a:t>84</a:t>
            </a:fld>
            <a:endParaRPr lang="en-US" altLang="zh-TW"/>
          </a:p>
        </p:txBody>
      </p:sp>
      <p:sp>
        <p:nvSpPr>
          <p:cNvPr id="271362" name="Rectangle 2">
            <a:extLst>
              <a:ext uri="{FF2B5EF4-FFF2-40B4-BE49-F238E27FC236}">
                <a16:creationId xmlns:a16="http://schemas.microsoft.com/office/drawing/2014/main" id="{C1577D5B-997D-2DE5-BC72-EC65C52A11D8}"/>
              </a:ext>
            </a:extLst>
          </p:cNvPr>
          <p:cNvSpPr>
            <a:spLocks noGrp="1" noRot="1" noChangeAspect="1" noChangeArrowheads="1" noTextEdit="1"/>
          </p:cNvSpPr>
          <p:nvPr>
            <p:ph type="sldImg"/>
          </p:nvPr>
        </p:nvSpPr>
        <p:spPr>
          <a:xfrm>
            <a:off x="992188" y="768350"/>
            <a:ext cx="5114925" cy="3836988"/>
          </a:xfrm>
          <a:ln/>
        </p:spPr>
      </p:sp>
      <p:sp>
        <p:nvSpPr>
          <p:cNvPr id="271363" name="Rectangle 3">
            <a:extLst>
              <a:ext uri="{FF2B5EF4-FFF2-40B4-BE49-F238E27FC236}">
                <a16:creationId xmlns:a16="http://schemas.microsoft.com/office/drawing/2014/main" id="{A652F616-7BF9-ADB6-99BA-70B7559FF2D1}"/>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C4F96AF-8493-4EAE-4E91-78967C3C9E96}"/>
              </a:ext>
            </a:extLst>
          </p:cNvPr>
          <p:cNvSpPr>
            <a:spLocks noGrp="1" noChangeArrowheads="1"/>
          </p:cNvSpPr>
          <p:nvPr>
            <p:ph type="sldNum" sz="quarter" idx="5"/>
          </p:nvPr>
        </p:nvSpPr>
        <p:spPr>
          <a:ln/>
        </p:spPr>
        <p:txBody>
          <a:bodyPr/>
          <a:lstStyle/>
          <a:p>
            <a:fld id="{E9301E61-B56E-47E2-B34B-2336058550B2}" type="slidenum">
              <a:rPr lang="en-US" altLang="zh-TW"/>
              <a:pPr/>
              <a:t>89</a:t>
            </a:fld>
            <a:endParaRPr lang="en-US" altLang="zh-TW"/>
          </a:p>
        </p:txBody>
      </p:sp>
      <p:sp>
        <p:nvSpPr>
          <p:cNvPr id="288770" name="Rectangle 2">
            <a:extLst>
              <a:ext uri="{FF2B5EF4-FFF2-40B4-BE49-F238E27FC236}">
                <a16:creationId xmlns:a16="http://schemas.microsoft.com/office/drawing/2014/main" id="{A03F9CAF-5EE6-B94E-6E65-8D282D1D23F7}"/>
              </a:ext>
            </a:extLst>
          </p:cNvPr>
          <p:cNvSpPr>
            <a:spLocks noGrp="1" noRot="1" noChangeAspect="1" noChangeArrowheads="1" noTextEdit="1"/>
          </p:cNvSpPr>
          <p:nvPr>
            <p:ph type="sldImg"/>
          </p:nvPr>
        </p:nvSpPr>
        <p:spPr>
          <a:xfrm>
            <a:off x="139700" y="768350"/>
            <a:ext cx="6819900" cy="3836988"/>
          </a:xfrm>
          <a:ln/>
        </p:spPr>
      </p:sp>
      <p:sp>
        <p:nvSpPr>
          <p:cNvPr id="288771" name="Rectangle 3">
            <a:extLst>
              <a:ext uri="{FF2B5EF4-FFF2-40B4-BE49-F238E27FC236}">
                <a16:creationId xmlns:a16="http://schemas.microsoft.com/office/drawing/2014/main" id="{F0E2A30E-794E-E57F-7B61-8A9C43E8D5F6}"/>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110E34C-C8E7-7F9D-D80B-8A400C96D1BF}"/>
              </a:ext>
            </a:extLst>
          </p:cNvPr>
          <p:cNvSpPr>
            <a:spLocks noGrp="1" noChangeArrowheads="1"/>
          </p:cNvSpPr>
          <p:nvPr>
            <p:ph type="sldNum" sz="quarter" idx="5"/>
          </p:nvPr>
        </p:nvSpPr>
        <p:spPr>
          <a:ln/>
        </p:spPr>
        <p:txBody>
          <a:bodyPr/>
          <a:lstStyle/>
          <a:p>
            <a:fld id="{AB9D5151-3FA3-48D2-9160-AD0C30F7E7B9}" type="slidenum">
              <a:rPr lang="en-US" altLang="zh-TW"/>
              <a:pPr/>
              <a:t>91</a:t>
            </a:fld>
            <a:endParaRPr lang="en-US" altLang="zh-TW"/>
          </a:p>
        </p:txBody>
      </p:sp>
      <p:sp>
        <p:nvSpPr>
          <p:cNvPr id="283650" name="Rectangle 2">
            <a:extLst>
              <a:ext uri="{FF2B5EF4-FFF2-40B4-BE49-F238E27FC236}">
                <a16:creationId xmlns:a16="http://schemas.microsoft.com/office/drawing/2014/main" id="{559EB231-A982-1C71-F0ED-B8A9E5316ABC}"/>
              </a:ext>
            </a:extLst>
          </p:cNvPr>
          <p:cNvSpPr>
            <a:spLocks noGrp="1" noRot="1" noChangeAspect="1" noChangeArrowheads="1" noTextEdit="1"/>
          </p:cNvSpPr>
          <p:nvPr>
            <p:ph type="sldImg"/>
          </p:nvPr>
        </p:nvSpPr>
        <p:spPr>
          <a:xfrm>
            <a:off x="139700" y="768350"/>
            <a:ext cx="6819900" cy="3836988"/>
          </a:xfrm>
          <a:ln/>
        </p:spPr>
      </p:sp>
      <p:sp>
        <p:nvSpPr>
          <p:cNvPr id="283651" name="Rectangle 3">
            <a:extLst>
              <a:ext uri="{FF2B5EF4-FFF2-40B4-BE49-F238E27FC236}">
                <a16:creationId xmlns:a16="http://schemas.microsoft.com/office/drawing/2014/main" id="{0F07BBF5-CBD7-C109-623E-FCE3C338952F}"/>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F2F0AB9-AF05-2860-4BEE-030E8FEE7609}"/>
              </a:ext>
            </a:extLst>
          </p:cNvPr>
          <p:cNvSpPr>
            <a:spLocks noGrp="1" noChangeArrowheads="1"/>
          </p:cNvSpPr>
          <p:nvPr>
            <p:ph type="sldNum" sz="quarter" idx="5"/>
          </p:nvPr>
        </p:nvSpPr>
        <p:spPr>
          <a:ln/>
        </p:spPr>
        <p:txBody>
          <a:bodyPr/>
          <a:lstStyle/>
          <a:p>
            <a:fld id="{27BF5CEF-EC3F-49A5-A683-80A85B10C781}" type="slidenum">
              <a:rPr lang="en-US" altLang="zh-TW"/>
              <a:pPr/>
              <a:t>95</a:t>
            </a:fld>
            <a:endParaRPr lang="en-US" altLang="zh-TW"/>
          </a:p>
        </p:txBody>
      </p:sp>
      <p:sp>
        <p:nvSpPr>
          <p:cNvPr id="275458" name="Rectangle 2">
            <a:extLst>
              <a:ext uri="{FF2B5EF4-FFF2-40B4-BE49-F238E27FC236}">
                <a16:creationId xmlns:a16="http://schemas.microsoft.com/office/drawing/2014/main" id="{43A2477F-5A85-4332-DA78-FE1038673B0D}"/>
              </a:ext>
            </a:extLst>
          </p:cNvPr>
          <p:cNvSpPr>
            <a:spLocks noGrp="1" noRot="1" noChangeAspect="1" noChangeArrowheads="1" noTextEdit="1"/>
          </p:cNvSpPr>
          <p:nvPr>
            <p:ph type="sldImg"/>
          </p:nvPr>
        </p:nvSpPr>
        <p:spPr>
          <a:xfrm>
            <a:off x="139700" y="768350"/>
            <a:ext cx="6819900" cy="3836988"/>
          </a:xfrm>
          <a:ln/>
        </p:spPr>
      </p:sp>
      <p:sp>
        <p:nvSpPr>
          <p:cNvPr id="275459" name="Rectangle 3">
            <a:extLst>
              <a:ext uri="{FF2B5EF4-FFF2-40B4-BE49-F238E27FC236}">
                <a16:creationId xmlns:a16="http://schemas.microsoft.com/office/drawing/2014/main" id="{0D9527E7-FA55-143A-ADF2-BA6220A4D0B7}"/>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3A490C0-7C8E-5746-8970-518EEE7C59EC}"/>
              </a:ext>
            </a:extLst>
          </p:cNvPr>
          <p:cNvSpPr>
            <a:spLocks noGrp="1" noChangeArrowheads="1"/>
          </p:cNvSpPr>
          <p:nvPr>
            <p:ph type="sldNum" sz="quarter" idx="5"/>
          </p:nvPr>
        </p:nvSpPr>
        <p:spPr>
          <a:ln/>
        </p:spPr>
        <p:txBody>
          <a:bodyPr/>
          <a:lstStyle/>
          <a:p>
            <a:fld id="{5747C622-B48B-42C2-A001-73DA6738BD02}" type="slidenum">
              <a:rPr lang="en-US" altLang="zh-TW"/>
              <a:pPr/>
              <a:t>98</a:t>
            </a:fld>
            <a:endParaRPr lang="en-US" altLang="zh-TW"/>
          </a:p>
        </p:txBody>
      </p:sp>
      <p:sp>
        <p:nvSpPr>
          <p:cNvPr id="279554" name="Rectangle 2">
            <a:extLst>
              <a:ext uri="{FF2B5EF4-FFF2-40B4-BE49-F238E27FC236}">
                <a16:creationId xmlns:a16="http://schemas.microsoft.com/office/drawing/2014/main" id="{9F866DF3-955A-0D93-C9C2-A4FAF717D335}"/>
              </a:ext>
            </a:extLst>
          </p:cNvPr>
          <p:cNvSpPr>
            <a:spLocks noGrp="1" noRot="1" noChangeAspect="1" noChangeArrowheads="1" noTextEdit="1"/>
          </p:cNvSpPr>
          <p:nvPr>
            <p:ph type="sldImg"/>
          </p:nvPr>
        </p:nvSpPr>
        <p:spPr>
          <a:xfrm>
            <a:off x="139700" y="768350"/>
            <a:ext cx="6819900" cy="3836988"/>
          </a:xfrm>
          <a:ln/>
        </p:spPr>
      </p:sp>
      <p:sp>
        <p:nvSpPr>
          <p:cNvPr id="279555" name="Rectangle 3">
            <a:extLst>
              <a:ext uri="{FF2B5EF4-FFF2-40B4-BE49-F238E27FC236}">
                <a16:creationId xmlns:a16="http://schemas.microsoft.com/office/drawing/2014/main" id="{37032952-DC5D-176D-684A-C2F3D195F8DF}"/>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90600">
              <a:defRPr kumimoji="1" sz="3600">
                <a:solidFill>
                  <a:schemeClr val="tx1"/>
                </a:solidFill>
                <a:latin typeface="Arial" panose="020B0604020202020204" pitchFamily="34" charset="0"/>
                <a:ea typeface="華康粗圓體" panose="020F0709000000000000" pitchFamily="49" charset="-120"/>
              </a:defRPr>
            </a:lvl1pPr>
            <a:lvl2pPr marL="742950" indent="-285750" defTabSz="990600">
              <a:defRPr kumimoji="1" sz="3600">
                <a:solidFill>
                  <a:schemeClr val="tx1"/>
                </a:solidFill>
                <a:latin typeface="Arial" panose="020B0604020202020204" pitchFamily="34" charset="0"/>
                <a:ea typeface="華康粗圓體" panose="020F0709000000000000" pitchFamily="49" charset="-120"/>
              </a:defRPr>
            </a:lvl2pPr>
            <a:lvl3pPr marL="1143000" indent="-228600" defTabSz="990600">
              <a:defRPr kumimoji="1" sz="3600">
                <a:solidFill>
                  <a:schemeClr val="tx1"/>
                </a:solidFill>
                <a:latin typeface="Arial" panose="020B0604020202020204" pitchFamily="34" charset="0"/>
                <a:ea typeface="華康粗圓體" panose="020F0709000000000000" pitchFamily="49" charset="-120"/>
              </a:defRPr>
            </a:lvl3pPr>
            <a:lvl4pPr marL="1600200" indent="-228600" defTabSz="990600">
              <a:defRPr kumimoji="1" sz="3600">
                <a:solidFill>
                  <a:schemeClr val="tx1"/>
                </a:solidFill>
                <a:latin typeface="Arial" panose="020B0604020202020204" pitchFamily="34" charset="0"/>
                <a:ea typeface="華康粗圓體" panose="020F0709000000000000" pitchFamily="49" charset="-120"/>
              </a:defRPr>
            </a:lvl4pPr>
            <a:lvl5pPr marL="2057400" indent="-228600" defTabSz="990600">
              <a:defRPr kumimoji="1" sz="3600">
                <a:solidFill>
                  <a:schemeClr val="tx1"/>
                </a:solidFill>
                <a:latin typeface="Arial" panose="020B0604020202020204" pitchFamily="34" charset="0"/>
                <a:ea typeface="華康粗圓體" panose="020F0709000000000000" pitchFamily="49" charset="-120"/>
              </a:defRPr>
            </a:lvl5pPr>
            <a:lvl6pPr marL="2514600" indent="-228600" defTabSz="990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defTabSz="990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defTabSz="990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defTabSz="990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fld id="{94B0A53F-1E61-48D6-B009-757A44254F7C}" type="slidenum">
              <a:rPr lang="en-US" altLang="zh-TW" sz="1300">
                <a:ea typeface="新細明體" panose="02020500000000000000" pitchFamily="18" charset="-120"/>
              </a:rPr>
              <a:pPr/>
              <a:t>104</a:t>
            </a:fld>
            <a:endParaRPr lang="en-US" altLang="zh-TW" sz="1300">
              <a:ea typeface="新細明體" panose="02020500000000000000" pitchFamily="18" charset="-120"/>
            </a:endParaRPr>
          </a:p>
        </p:txBody>
      </p:sp>
      <p:sp>
        <p:nvSpPr>
          <p:cNvPr id="70659" name="Rectangle 2"/>
          <p:cNvSpPr>
            <a:spLocks noGrp="1" noRot="1" noChangeAspect="1" noChangeArrowheads="1" noTextEdit="1"/>
          </p:cNvSpPr>
          <p:nvPr>
            <p:ph type="sldImg"/>
          </p:nvPr>
        </p:nvSpPr>
        <p:spPr>
          <a:xfrm>
            <a:off x="139700" y="768350"/>
            <a:ext cx="6819900" cy="3836988"/>
          </a:xfrm>
          <a:ln/>
        </p:spPr>
      </p:sp>
      <p:sp>
        <p:nvSpPr>
          <p:cNvPr id="70660" name="Rectangle 3"/>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4182977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E08B100-EC13-A926-3A9B-E7740EF02EEC}"/>
              </a:ext>
            </a:extLst>
          </p:cNvPr>
          <p:cNvSpPr>
            <a:spLocks noGrp="1" noChangeArrowheads="1"/>
          </p:cNvSpPr>
          <p:nvPr>
            <p:ph type="sldNum" sz="quarter" idx="5"/>
          </p:nvPr>
        </p:nvSpPr>
        <p:spPr>
          <a:ln/>
        </p:spPr>
        <p:txBody>
          <a:bodyPr/>
          <a:lstStyle/>
          <a:p>
            <a:fld id="{247418A2-D3EA-444D-B148-AB28C8CB0BBD}" type="slidenum">
              <a:rPr lang="en-US" altLang="zh-TW"/>
              <a:pPr/>
              <a:t>107</a:t>
            </a:fld>
            <a:endParaRPr lang="en-US" altLang="zh-TW"/>
          </a:p>
        </p:txBody>
      </p:sp>
      <p:sp>
        <p:nvSpPr>
          <p:cNvPr id="360450" name="Rectangle 2">
            <a:extLst>
              <a:ext uri="{FF2B5EF4-FFF2-40B4-BE49-F238E27FC236}">
                <a16:creationId xmlns:a16="http://schemas.microsoft.com/office/drawing/2014/main" id="{C24DC820-DFD0-D757-AA78-07CFF1B00F31}"/>
              </a:ext>
            </a:extLst>
          </p:cNvPr>
          <p:cNvSpPr>
            <a:spLocks noGrp="1" noRot="1" noChangeAspect="1" noChangeArrowheads="1" noTextEdit="1"/>
          </p:cNvSpPr>
          <p:nvPr>
            <p:ph type="sldImg"/>
          </p:nvPr>
        </p:nvSpPr>
        <p:spPr>
          <a:xfrm>
            <a:off x="139700" y="768350"/>
            <a:ext cx="6819900" cy="3836988"/>
          </a:xfrm>
          <a:ln/>
        </p:spPr>
      </p:sp>
      <p:sp>
        <p:nvSpPr>
          <p:cNvPr id="360451" name="Rectangle 3">
            <a:extLst>
              <a:ext uri="{FF2B5EF4-FFF2-40B4-BE49-F238E27FC236}">
                <a16:creationId xmlns:a16="http://schemas.microsoft.com/office/drawing/2014/main" id="{20C12CBB-E638-C295-763C-62BA51D49E08}"/>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5E97E3D-D491-A6E3-4389-7F69E1472BA4}"/>
              </a:ext>
            </a:extLst>
          </p:cNvPr>
          <p:cNvSpPr>
            <a:spLocks noGrp="1" noChangeArrowheads="1"/>
          </p:cNvSpPr>
          <p:nvPr>
            <p:ph type="sldNum" sz="quarter" idx="5"/>
          </p:nvPr>
        </p:nvSpPr>
        <p:spPr>
          <a:ln/>
        </p:spPr>
        <p:txBody>
          <a:bodyPr/>
          <a:lstStyle/>
          <a:p>
            <a:fld id="{5780DB94-0297-472F-BF48-7E2AEDFA53F2}" type="slidenum">
              <a:rPr lang="en-US" altLang="zh-TW"/>
              <a:pPr/>
              <a:t>111</a:t>
            </a:fld>
            <a:endParaRPr lang="en-US" altLang="zh-TW"/>
          </a:p>
        </p:txBody>
      </p:sp>
      <p:sp>
        <p:nvSpPr>
          <p:cNvPr id="356354" name="Rectangle 2">
            <a:extLst>
              <a:ext uri="{FF2B5EF4-FFF2-40B4-BE49-F238E27FC236}">
                <a16:creationId xmlns:a16="http://schemas.microsoft.com/office/drawing/2014/main" id="{9E476278-8D42-452C-7896-DB902E178C35}"/>
              </a:ext>
            </a:extLst>
          </p:cNvPr>
          <p:cNvSpPr>
            <a:spLocks noGrp="1" noRot="1" noChangeAspect="1" noChangeArrowheads="1" noTextEdit="1"/>
          </p:cNvSpPr>
          <p:nvPr>
            <p:ph type="sldImg"/>
          </p:nvPr>
        </p:nvSpPr>
        <p:spPr>
          <a:xfrm>
            <a:off x="139700" y="768350"/>
            <a:ext cx="6819900" cy="3836988"/>
          </a:xfrm>
          <a:ln/>
        </p:spPr>
      </p:sp>
      <p:sp>
        <p:nvSpPr>
          <p:cNvPr id="356355" name="Rectangle 3">
            <a:extLst>
              <a:ext uri="{FF2B5EF4-FFF2-40B4-BE49-F238E27FC236}">
                <a16:creationId xmlns:a16="http://schemas.microsoft.com/office/drawing/2014/main" id="{58DFC43D-F0CF-5982-5B42-17F88D1CDA80}"/>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F9CE458-6C66-CC6D-9819-CAEF0F5FCB92}"/>
              </a:ext>
            </a:extLst>
          </p:cNvPr>
          <p:cNvSpPr>
            <a:spLocks noGrp="1" noChangeArrowheads="1"/>
          </p:cNvSpPr>
          <p:nvPr>
            <p:ph type="sldNum" sz="quarter" idx="5"/>
          </p:nvPr>
        </p:nvSpPr>
        <p:spPr>
          <a:ln/>
        </p:spPr>
        <p:txBody>
          <a:bodyPr/>
          <a:lstStyle/>
          <a:p>
            <a:fld id="{DF166B8C-AA3F-4462-82D1-C55B63EC8AD5}" type="slidenum">
              <a:rPr lang="en-US" altLang="zh-TW"/>
              <a:pPr/>
              <a:t>112</a:t>
            </a:fld>
            <a:endParaRPr lang="en-US" altLang="zh-TW"/>
          </a:p>
        </p:txBody>
      </p:sp>
      <p:sp>
        <p:nvSpPr>
          <p:cNvPr id="364546" name="Rectangle 2">
            <a:extLst>
              <a:ext uri="{FF2B5EF4-FFF2-40B4-BE49-F238E27FC236}">
                <a16:creationId xmlns:a16="http://schemas.microsoft.com/office/drawing/2014/main" id="{D3BF9FB2-B58D-8A45-6756-E40493666669}"/>
              </a:ext>
            </a:extLst>
          </p:cNvPr>
          <p:cNvSpPr>
            <a:spLocks noGrp="1" noRot="1" noChangeAspect="1" noChangeArrowheads="1" noTextEdit="1"/>
          </p:cNvSpPr>
          <p:nvPr>
            <p:ph type="sldImg"/>
          </p:nvPr>
        </p:nvSpPr>
        <p:spPr>
          <a:xfrm>
            <a:off x="139700" y="768350"/>
            <a:ext cx="6819900" cy="3836988"/>
          </a:xfrm>
          <a:ln/>
        </p:spPr>
      </p:sp>
      <p:sp>
        <p:nvSpPr>
          <p:cNvPr id="364547" name="Rectangle 3">
            <a:extLst>
              <a:ext uri="{FF2B5EF4-FFF2-40B4-BE49-F238E27FC236}">
                <a16:creationId xmlns:a16="http://schemas.microsoft.com/office/drawing/2014/main" id="{E7C84D10-33F7-ADBB-7639-2696C45A753B}"/>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99A125B-07AD-AD14-005F-B20822ACCDB6}"/>
              </a:ext>
            </a:extLst>
          </p:cNvPr>
          <p:cNvSpPr>
            <a:spLocks noGrp="1" noChangeArrowheads="1"/>
          </p:cNvSpPr>
          <p:nvPr>
            <p:ph type="sldNum" sz="quarter" idx="5"/>
          </p:nvPr>
        </p:nvSpPr>
        <p:spPr>
          <a:ln/>
        </p:spPr>
        <p:txBody>
          <a:bodyPr/>
          <a:lstStyle/>
          <a:p>
            <a:fld id="{E71D4495-9F1A-4B5B-9BB1-516C27BC5029}" type="slidenum">
              <a:rPr lang="en-US" altLang="zh-TW"/>
              <a:pPr/>
              <a:t>113</a:t>
            </a:fld>
            <a:endParaRPr lang="en-US" altLang="zh-TW"/>
          </a:p>
        </p:txBody>
      </p:sp>
      <p:sp>
        <p:nvSpPr>
          <p:cNvPr id="358402" name="Rectangle 2">
            <a:extLst>
              <a:ext uri="{FF2B5EF4-FFF2-40B4-BE49-F238E27FC236}">
                <a16:creationId xmlns:a16="http://schemas.microsoft.com/office/drawing/2014/main" id="{9EF1DB87-13EB-4875-7DFC-C09B268AF80F}"/>
              </a:ext>
            </a:extLst>
          </p:cNvPr>
          <p:cNvSpPr>
            <a:spLocks noGrp="1" noRot="1" noChangeAspect="1" noChangeArrowheads="1" noTextEdit="1"/>
          </p:cNvSpPr>
          <p:nvPr>
            <p:ph type="sldImg"/>
          </p:nvPr>
        </p:nvSpPr>
        <p:spPr>
          <a:xfrm>
            <a:off x="139700" y="768350"/>
            <a:ext cx="6819900" cy="3836988"/>
          </a:xfrm>
          <a:ln/>
        </p:spPr>
      </p:sp>
      <p:sp>
        <p:nvSpPr>
          <p:cNvPr id="358403" name="Rectangle 3">
            <a:extLst>
              <a:ext uri="{FF2B5EF4-FFF2-40B4-BE49-F238E27FC236}">
                <a16:creationId xmlns:a16="http://schemas.microsoft.com/office/drawing/2014/main" id="{315325D3-D37E-6C93-F738-C61CB6268740}"/>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D98C1851-CE4D-45BD-9D3B-59D12BF960A7}" type="slidenum">
              <a:rPr lang="en-US" altLang="zh-TW" smtClean="0"/>
              <a:pPr/>
              <a:t>115</a:t>
            </a:fld>
            <a:endParaRPr lang="en-US" altLang="zh-TW"/>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7087793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8248177-9EC2-1DA0-90EF-B3F39D388ED0}"/>
              </a:ext>
            </a:extLst>
          </p:cNvPr>
          <p:cNvSpPr>
            <a:spLocks noGrp="1" noChangeArrowheads="1"/>
          </p:cNvSpPr>
          <p:nvPr>
            <p:ph type="sldNum" sz="quarter" idx="5"/>
          </p:nvPr>
        </p:nvSpPr>
        <p:spPr>
          <a:ln/>
        </p:spPr>
        <p:txBody>
          <a:bodyPr/>
          <a:lstStyle/>
          <a:p>
            <a:fld id="{B4FCF27C-A428-4CDD-A637-B688EB580BF4}" type="slidenum">
              <a:rPr lang="en-US" altLang="zh-TW"/>
              <a:pPr/>
              <a:t>120</a:t>
            </a:fld>
            <a:endParaRPr lang="en-US" altLang="zh-TW"/>
          </a:p>
        </p:txBody>
      </p:sp>
      <p:sp>
        <p:nvSpPr>
          <p:cNvPr id="368642" name="Rectangle 2">
            <a:extLst>
              <a:ext uri="{FF2B5EF4-FFF2-40B4-BE49-F238E27FC236}">
                <a16:creationId xmlns:a16="http://schemas.microsoft.com/office/drawing/2014/main" id="{3B419EA4-03AD-5A4E-6253-9C0AB2AA83D6}"/>
              </a:ext>
            </a:extLst>
          </p:cNvPr>
          <p:cNvSpPr>
            <a:spLocks noGrp="1" noRot="1" noChangeAspect="1" noChangeArrowheads="1" noTextEdit="1"/>
          </p:cNvSpPr>
          <p:nvPr>
            <p:ph type="sldImg"/>
          </p:nvPr>
        </p:nvSpPr>
        <p:spPr>
          <a:xfrm>
            <a:off x="139700" y="768350"/>
            <a:ext cx="6819900" cy="3836988"/>
          </a:xfrm>
          <a:ln/>
        </p:spPr>
      </p:sp>
      <p:sp>
        <p:nvSpPr>
          <p:cNvPr id="368643" name="Rectangle 3">
            <a:extLst>
              <a:ext uri="{FF2B5EF4-FFF2-40B4-BE49-F238E27FC236}">
                <a16:creationId xmlns:a16="http://schemas.microsoft.com/office/drawing/2014/main" id="{F250464F-6EE0-23F3-85EF-F2116DFA37A0}"/>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A1FFC06-A06D-F827-BC6E-C5C6CB948860}"/>
              </a:ext>
            </a:extLst>
          </p:cNvPr>
          <p:cNvSpPr>
            <a:spLocks noGrp="1" noChangeArrowheads="1"/>
          </p:cNvSpPr>
          <p:nvPr>
            <p:ph type="sldNum" sz="quarter" idx="5"/>
          </p:nvPr>
        </p:nvSpPr>
        <p:spPr>
          <a:ln/>
        </p:spPr>
        <p:txBody>
          <a:bodyPr/>
          <a:lstStyle/>
          <a:p>
            <a:fld id="{18D9B746-7CAE-4494-A098-BF20769EDC49}" type="slidenum">
              <a:rPr lang="en-US" altLang="zh-TW"/>
              <a:pPr/>
              <a:t>121</a:t>
            </a:fld>
            <a:endParaRPr lang="en-US" altLang="zh-TW"/>
          </a:p>
        </p:txBody>
      </p:sp>
      <p:sp>
        <p:nvSpPr>
          <p:cNvPr id="372738" name="Rectangle 2">
            <a:extLst>
              <a:ext uri="{FF2B5EF4-FFF2-40B4-BE49-F238E27FC236}">
                <a16:creationId xmlns:a16="http://schemas.microsoft.com/office/drawing/2014/main" id="{1E41EBF7-D95E-FE45-4723-2E628B99B0A6}"/>
              </a:ext>
            </a:extLst>
          </p:cNvPr>
          <p:cNvSpPr>
            <a:spLocks noGrp="1" noRot="1" noChangeAspect="1" noChangeArrowheads="1" noTextEdit="1"/>
          </p:cNvSpPr>
          <p:nvPr>
            <p:ph type="sldImg"/>
          </p:nvPr>
        </p:nvSpPr>
        <p:spPr>
          <a:xfrm>
            <a:off x="139700" y="768350"/>
            <a:ext cx="6819900" cy="3836988"/>
          </a:xfrm>
          <a:ln/>
        </p:spPr>
      </p:sp>
      <p:sp>
        <p:nvSpPr>
          <p:cNvPr id="372739" name="Rectangle 3">
            <a:extLst>
              <a:ext uri="{FF2B5EF4-FFF2-40B4-BE49-F238E27FC236}">
                <a16:creationId xmlns:a16="http://schemas.microsoft.com/office/drawing/2014/main" id="{13DDAFCB-053A-BCA5-9092-3BABCCF99376}"/>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D07B0F4-9B7E-20FF-18E7-35A5F4EF90E2}"/>
              </a:ext>
            </a:extLst>
          </p:cNvPr>
          <p:cNvSpPr>
            <a:spLocks noGrp="1" noChangeArrowheads="1"/>
          </p:cNvSpPr>
          <p:nvPr>
            <p:ph type="sldNum" sz="quarter" idx="5"/>
          </p:nvPr>
        </p:nvSpPr>
        <p:spPr>
          <a:ln/>
        </p:spPr>
        <p:txBody>
          <a:bodyPr/>
          <a:lstStyle/>
          <a:p>
            <a:fld id="{86F1E91B-7404-40C5-980D-272C81607741}" type="slidenum">
              <a:rPr lang="en-US" altLang="zh-TW"/>
              <a:pPr/>
              <a:t>126</a:t>
            </a:fld>
            <a:endParaRPr lang="en-US" altLang="zh-TW"/>
          </a:p>
        </p:txBody>
      </p:sp>
      <p:sp>
        <p:nvSpPr>
          <p:cNvPr id="370690" name="Rectangle 2">
            <a:extLst>
              <a:ext uri="{FF2B5EF4-FFF2-40B4-BE49-F238E27FC236}">
                <a16:creationId xmlns:a16="http://schemas.microsoft.com/office/drawing/2014/main" id="{FBABC6D5-521C-101A-65E2-928689075B4D}"/>
              </a:ext>
            </a:extLst>
          </p:cNvPr>
          <p:cNvSpPr>
            <a:spLocks noGrp="1" noRot="1" noChangeAspect="1" noChangeArrowheads="1" noTextEdit="1"/>
          </p:cNvSpPr>
          <p:nvPr>
            <p:ph type="sldImg"/>
          </p:nvPr>
        </p:nvSpPr>
        <p:spPr>
          <a:xfrm>
            <a:off x="139700" y="768350"/>
            <a:ext cx="6819900" cy="3836988"/>
          </a:xfrm>
          <a:ln/>
        </p:spPr>
      </p:sp>
      <p:sp>
        <p:nvSpPr>
          <p:cNvPr id="370691" name="Rectangle 3">
            <a:extLst>
              <a:ext uri="{FF2B5EF4-FFF2-40B4-BE49-F238E27FC236}">
                <a16:creationId xmlns:a16="http://schemas.microsoft.com/office/drawing/2014/main" id="{EDF2ABA0-A5BA-FCB6-1C0D-D735D71F6ADB}"/>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129</a:t>
            </a:fld>
            <a:endParaRPr lang="zh-TW" altLang="en-US"/>
          </a:p>
        </p:txBody>
      </p:sp>
    </p:spTree>
    <p:extLst>
      <p:ext uri="{BB962C8B-B14F-4D97-AF65-F5344CB8AC3E}">
        <p14:creationId xmlns:p14="http://schemas.microsoft.com/office/powerpoint/2010/main" val="12050237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77EBC961-2A78-418E-AB8F-A4466D081502}" type="slidenum">
              <a:rPr lang="en-US" altLang="zh-TW" smtClean="0"/>
              <a:pPr/>
              <a:t>130</a:t>
            </a:fld>
            <a:endParaRPr lang="en-US" altLang="zh-TW"/>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32619138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6BC749B3-FDFA-47B7-B345-3708F39D9AB9}" type="slidenum">
              <a:rPr lang="en-US" altLang="zh-TW" smtClean="0"/>
              <a:pPr/>
              <a:t>132</a:t>
            </a:fld>
            <a:endParaRPr lang="en-US" altLang="zh-TW"/>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15875497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4A19802C-7964-4947-B262-DB22045A1A4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B12157FC-A868-490E-891C-28D21FDF931A}" type="slidenum">
              <a:rPr lang="en-US" altLang="zh-TW"/>
              <a:pPr/>
              <a:t>138</a:t>
            </a:fld>
            <a:endParaRPr lang="en-US" altLang="zh-TW"/>
          </a:p>
        </p:txBody>
      </p:sp>
      <p:sp>
        <p:nvSpPr>
          <p:cNvPr id="24579" name="Rectangle 2">
            <a:extLst>
              <a:ext uri="{FF2B5EF4-FFF2-40B4-BE49-F238E27FC236}">
                <a16:creationId xmlns:a16="http://schemas.microsoft.com/office/drawing/2014/main" id="{48377D8C-574B-AE5B-8FDA-1984B73B0C27}"/>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D4E920AE-4DE6-D708-AF51-AA1700F252A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zh-TW" altLang="zh-TW"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defRPr kumimoji="1">
                <a:solidFill>
                  <a:schemeClr val="tx1"/>
                </a:solidFill>
                <a:latin typeface="Arial" panose="020B0604020202020204" pitchFamily="34" charset="0"/>
                <a:ea typeface="新細明體" panose="02020500000000000000" pitchFamily="18" charset="-120"/>
              </a:defRPr>
            </a:lvl1pPr>
            <a:lvl2pPr marL="742950" indent="-285750">
              <a:defRPr kumimoji="1">
                <a:solidFill>
                  <a:schemeClr val="tx1"/>
                </a:solidFill>
                <a:latin typeface="Arial" panose="020B0604020202020204" pitchFamily="34" charset="0"/>
                <a:ea typeface="新細明體" panose="02020500000000000000" pitchFamily="18" charset="-120"/>
              </a:defRPr>
            </a:lvl2pPr>
            <a:lvl3pPr marL="1143000" indent="-228600">
              <a:defRPr kumimoji="1">
                <a:solidFill>
                  <a:schemeClr val="tx1"/>
                </a:solidFill>
                <a:latin typeface="Arial" panose="020B0604020202020204" pitchFamily="34" charset="0"/>
                <a:ea typeface="新細明體" panose="02020500000000000000" pitchFamily="18" charset="-120"/>
              </a:defRPr>
            </a:lvl3pPr>
            <a:lvl4pPr marL="1600200" indent="-228600">
              <a:defRPr kumimoji="1">
                <a:solidFill>
                  <a:schemeClr val="tx1"/>
                </a:solidFill>
                <a:latin typeface="Arial" panose="020B0604020202020204" pitchFamily="34" charset="0"/>
                <a:ea typeface="新細明體" panose="02020500000000000000" pitchFamily="18" charset="-120"/>
              </a:defRPr>
            </a:lvl4pPr>
            <a:lvl5pPr marL="2057400" indent="-22860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fld id="{83DE9A51-A032-4807-AD1C-60D2AFD5E5A5}" type="slidenum">
              <a:rPr lang="en-US" altLang="zh-TW" smtClean="0"/>
              <a:pPr/>
              <a:t>146</a:t>
            </a:fld>
            <a:endParaRPr lang="en-US" altLang="zh-TW"/>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zh-TW" altLang="zh-TW"/>
          </a:p>
        </p:txBody>
      </p:sp>
    </p:spTree>
    <p:extLst>
      <p:ext uri="{BB962C8B-B14F-4D97-AF65-F5344CB8AC3E}">
        <p14:creationId xmlns:p14="http://schemas.microsoft.com/office/powerpoint/2010/main" val="4166461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F469B95-67F1-7ECE-B039-D7BCADE0E682}"/>
              </a:ext>
            </a:extLst>
          </p:cNvPr>
          <p:cNvSpPr>
            <a:spLocks noGrp="1" noChangeArrowheads="1"/>
          </p:cNvSpPr>
          <p:nvPr>
            <p:ph type="sldNum" sz="quarter" idx="5"/>
          </p:nvPr>
        </p:nvSpPr>
        <p:spPr>
          <a:ln/>
        </p:spPr>
        <p:txBody>
          <a:bodyPr/>
          <a:lstStyle/>
          <a:p>
            <a:fld id="{D3808B76-7AFA-4404-8554-95566D6F32B3}" type="slidenum">
              <a:rPr lang="en-US" altLang="zh-TW"/>
              <a:pPr/>
              <a:t>150</a:t>
            </a:fld>
            <a:endParaRPr lang="en-US" altLang="zh-TW"/>
          </a:p>
        </p:txBody>
      </p:sp>
      <p:sp>
        <p:nvSpPr>
          <p:cNvPr id="366594" name="Rectangle 2">
            <a:extLst>
              <a:ext uri="{FF2B5EF4-FFF2-40B4-BE49-F238E27FC236}">
                <a16:creationId xmlns:a16="http://schemas.microsoft.com/office/drawing/2014/main" id="{DC049A7A-4A4D-590A-FDD9-DBD1573063B7}"/>
              </a:ext>
            </a:extLst>
          </p:cNvPr>
          <p:cNvSpPr>
            <a:spLocks noGrp="1" noRot="1" noChangeAspect="1" noChangeArrowheads="1" noTextEdit="1"/>
          </p:cNvSpPr>
          <p:nvPr>
            <p:ph type="sldImg"/>
          </p:nvPr>
        </p:nvSpPr>
        <p:spPr>
          <a:xfrm>
            <a:off x="139700" y="768350"/>
            <a:ext cx="6819900" cy="3836988"/>
          </a:xfrm>
          <a:ln/>
        </p:spPr>
      </p:sp>
      <p:sp>
        <p:nvSpPr>
          <p:cNvPr id="366595" name="Rectangle 3">
            <a:extLst>
              <a:ext uri="{FF2B5EF4-FFF2-40B4-BE49-F238E27FC236}">
                <a16:creationId xmlns:a16="http://schemas.microsoft.com/office/drawing/2014/main" id="{3C72E504-9D2D-CC53-A6DC-4676C9486ADF}"/>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A21448-8C4A-4A94-B69B-4D410BDF517B}" type="slidenum">
              <a:rPr lang="en-US" altLang="zh-TW"/>
              <a:pPr/>
              <a:t>161</a:t>
            </a:fld>
            <a:endParaRPr lang="en-US" altLang="zh-TW" dirty="0"/>
          </a:p>
        </p:txBody>
      </p:sp>
      <p:sp>
        <p:nvSpPr>
          <p:cNvPr id="56322" name="Rectangle 2"/>
          <p:cNvSpPr>
            <a:spLocks noGrp="1" noRot="1" noChangeAspect="1" noChangeArrowheads="1" noTextEdit="1"/>
          </p:cNvSpPr>
          <p:nvPr>
            <p:ph type="sldImg"/>
          </p:nvPr>
        </p:nvSpPr>
        <p:spPr>
          <a:xfrm>
            <a:off x="139700" y="768350"/>
            <a:ext cx="6819900" cy="3836988"/>
          </a:xfrm>
          <a:ln/>
        </p:spPr>
      </p:sp>
      <p:sp>
        <p:nvSpPr>
          <p:cNvPr id="56323" name="Rectangle 3"/>
          <p:cNvSpPr>
            <a:spLocks noGrp="1" noChangeArrowheads="1"/>
          </p:cNvSpPr>
          <p:nvPr>
            <p:ph type="body" idx="1"/>
          </p:nvPr>
        </p:nvSpPr>
        <p:spPr/>
        <p:txBody>
          <a:bodyPr/>
          <a:lstStyle/>
          <a:p>
            <a:endParaRPr lang="zh-TW" altLang="zh-TW"/>
          </a:p>
        </p:txBody>
      </p:sp>
    </p:spTree>
    <p:extLst>
      <p:ext uri="{BB962C8B-B14F-4D97-AF65-F5344CB8AC3E}">
        <p14:creationId xmlns:p14="http://schemas.microsoft.com/office/powerpoint/2010/main" val="18255300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A21448-8C4A-4A94-B69B-4D410BDF517B}" type="slidenum">
              <a:rPr lang="en-US" altLang="zh-TW"/>
              <a:pPr/>
              <a:t>163</a:t>
            </a:fld>
            <a:endParaRPr lang="en-US" altLang="zh-TW" dirty="0"/>
          </a:p>
        </p:txBody>
      </p:sp>
      <p:sp>
        <p:nvSpPr>
          <p:cNvPr id="56322" name="Rectangle 2"/>
          <p:cNvSpPr>
            <a:spLocks noGrp="1" noRot="1" noChangeAspect="1" noChangeArrowheads="1" noTextEdit="1"/>
          </p:cNvSpPr>
          <p:nvPr>
            <p:ph type="sldImg"/>
          </p:nvPr>
        </p:nvSpPr>
        <p:spPr>
          <a:xfrm>
            <a:off x="139700" y="768350"/>
            <a:ext cx="6819900" cy="3836988"/>
          </a:xfrm>
          <a:ln/>
        </p:spPr>
      </p:sp>
      <p:sp>
        <p:nvSpPr>
          <p:cNvPr id="56323" name="Rectangle 3"/>
          <p:cNvSpPr>
            <a:spLocks noGrp="1" noChangeArrowheads="1"/>
          </p:cNvSpPr>
          <p:nvPr>
            <p:ph type="body" idx="1"/>
          </p:nvPr>
        </p:nvSpPr>
        <p:spPr/>
        <p:txBody>
          <a:bodyPr/>
          <a:lstStyle/>
          <a:p>
            <a:endParaRPr lang="zh-TW" altLang="zh-TW"/>
          </a:p>
        </p:txBody>
      </p:sp>
    </p:spTree>
    <p:extLst>
      <p:ext uri="{BB962C8B-B14F-4D97-AF65-F5344CB8AC3E}">
        <p14:creationId xmlns:p14="http://schemas.microsoft.com/office/powerpoint/2010/main" val="187681880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167</a:t>
            </a:fld>
            <a:endParaRPr lang="en-US" altLang="zh-TW" dirty="0"/>
          </a:p>
        </p:txBody>
      </p:sp>
    </p:spTree>
    <p:extLst>
      <p:ext uri="{BB962C8B-B14F-4D97-AF65-F5344CB8AC3E}">
        <p14:creationId xmlns:p14="http://schemas.microsoft.com/office/powerpoint/2010/main" val="34645267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D59B99D-DCA8-08CF-E58E-C33089D90532}"/>
              </a:ext>
            </a:extLst>
          </p:cNvPr>
          <p:cNvSpPr>
            <a:spLocks noGrp="1" noChangeArrowheads="1"/>
          </p:cNvSpPr>
          <p:nvPr>
            <p:ph type="sldNum" sz="quarter" idx="5"/>
          </p:nvPr>
        </p:nvSpPr>
        <p:spPr>
          <a:ln/>
        </p:spPr>
        <p:txBody>
          <a:bodyPr/>
          <a:lstStyle/>
          <a:p>
            <a:fld id="{744F477A-FC11-4DDB-BB92-AC9997C53641}" type="slidenum">
              <a:rPr lang="en-US" altLang="zh-TW"/>
              <a:pPr/>
              <a:t>169</a:t>
            </a:fld>
            <a:endParaRPr lang="en-US" altLang="zh-TW" dirty="0"/>
          </a:p>
        </p:txBody>
      </p:sp>
      <p:sp>
        <p:nvSpPr>
          <p:cNvPr id="286722" name="Rectangle 2">
            <a:extLst>
              <a:ext uri="{FF2B5EF4-FFF2-40B4-BE49-F238E27FC236}">
                <a16:creationId xmlns:a16="http://schemas.microsoft.com/office/drawing/2014/main" id="{98257DD9-A54F-5FB0-C30C-ADEC392D15D3}"/>
              </a:ext>
            </a:extLst>
          </p:cNvPr>
          <p:cNvSpPr>
            <a:spLocks noGrp="1" noRot="1" noChangeAspect="1" noChangeArrowheads="1" noTextEdit="1"/>
          </p:cNvSpPr>
          <p:nvPr>
            <p:ph type="sldImg"/>
          </p:nvPr>
        </p:nvSpPr>
        <p:spPr>
          <a:xfrm>
            <a:off x="139700" y="768350"/>
            <a:ext cx="6819900" cy="3836988"/>
          </a:xfrm>
          <a:ln/>
        </p:spPr>
      </p:sp>
      <p:sp>
        <p:nvSpPr>
          <p:cNvPr id="286723" name="Rectangle 3">
            <a:extLst>
              <a:ext uri="{FF2B5EF4-FFF2-40B4-BE49-F238E27FC236}">
                <a16:creationId xmlns:a16="http://schemas.microsoft.com/office/drawing/2014/main" id="{4500234B-E56F-E6FF-55E9-8B9A21A6CA67}"/>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F90433F-CF74-422B-C82C-4C67E7271EFE}"/>
              </a:ext>
            </a:extLst>
          </p:cNvPr>
          <p:cNvSpPr>
            <a:spLocks noGrp="1" noChangeArrowheads="1"/>
          </p:cNvSpPr>
          <p:nvPr>
            <p:ph type="sldNum" sz="quarter" idx="5"/>
          </p:nvPr>
        </p:nvSpPr>
        <p:spPr>
          <a:ln/>
        </p:spPr>
        <p:txBody>
          <a:bodyPr/>
          <a:lstStyle/>
          <a:p>
            <a:fld id="{9B3F229B-D387-4F2E-A6D0-C8CA35149808}" type="slidenum">
              <a:rPr lang="en-US" altLang="zh-TW"/>
              <a:pPr/>
              <a:t>178</a:t>
            </a:fld>
            <a:endParaRPr lang="en-US" altLang="zh-TW" dirty="0"/>
          </a:p>
        </p:txBody>
      </p:sp>
      <p:sp>
        <p:nvSpPr>
          <p:cNvPr id="99330" name="Rectangle 2">
            <a:extLst>
              <a:ext uri="{FF2B5EF4-FFF2-40B4-BE49-F238E27FC236}">
                <a16:creationId xmlns:a16="http://schemas.microsoft.com/office/drawing/2014/main" id="{830A166E-A543-D9BF-93CA-03DB217AD043}"/>
              </a:ext>
            </a:extLst>
          </p:cNvPr>
          <p:cNvSpPr>
            <a:spLocks noGrp="1" noRot="1" noChangeAspect="1" noChangeArrowheads="1" noTextEdit="1"/>
          </p:cNvSpPr>
          <p:nvPr>
            <p:ph type="sldImg"/>
          </p:nvPr>
        </p:nvSpPr>
        <p:spPr>
          <a:xfrm>
            <a:off x="992188" y="768350"/>
            <a:ext cx="5114925" cy="3836988"/>
          </a:xfrm>
          <a:ln/>
        </p:spPr>
      </p:sp>
      <p:sp>
        <p:nvSpPr>
          <p:cNvPr id="99331" name="Rectangle 3">
            <a:extLst>
              <a:ext uri="{FF2B5EF4-FFF2-40B4-BE49-F238E27FC236}">
                <a16:creationId xmlns:a16="http://schemas.microsoft.com/office/drawing/2014/main" id="{209F0E3B-EC51-3FF9-C53D-152D839A2D07}"/>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46B45BA-7D8D-383B-F173-BFA3F06D8599}"/>
              </a:ext>
            </a:extLst>
          </p:cNvPr>
          <p:cNvSpPr>
            <a:spLocks noGrp="1" noChangeArrowheads="1"/>
          </p:cNvSpPr>
          <p:nvPr>
            <p:ph type="sldNum" sz="quarter" idx="5"/>
          </p:nvPr>
        </p:nvSpPr>
        <p:spPr>
          <a:ln/>
        </p:spPr>
        <p:txBody>
          <a:bodyPr/>
          <a:lstStyle/>
          <a:p>
            <a:fld id="{140F5C9E-1C59-43E7-B4ED-26BBD35898E3}" type="slidenum">
              <a:rPr lang="en-US" altLang="zh-TW"/>
              <a:pPr/>
              <a:t>179</a:t>
            </a:fld>
            <a:endParaRPr lang="en-US" altLang="zh-TW" dirty="0"/>
          </a:p>
        </p:txBody>
      </p:sp>
      <p:sp>
        <p:nvSpPr>
          <p:cNvPr id="101378" name="Rectangle 2">
            <a:extLst>
              <a:ext uri="{FF2B5EF4-FFF2-40B4-BE49-F238E27FC236}">
                <a16:creationId xmlns:a16="http://schemas.microsoft.com/office/drawing/2014/main" id="{B913F6DC-C1C5-000E-54BC-E58F20A0A4DC}"/>
              </a:ext>
            </a:extLst>
          </p:cNvPr>
          <p:cNvSpPr>
            <a:spLocks noGrp="1" noRot="1" noChangeAspect="1" noChangeArrowheads="1" noTextEdit="1"/>
          </p:cNvSpPr>
          <p:nvPr>
            <p:ph type="sldImg"/>
          </p:nvPr>
        </p:nvSpPr>
        <p:spPr>
          <a:xfrm>
            <a:off x="139700" y="768350"/>
            <a:ext cx="6819900" cy="3836988"/>
          </a:xfrm>
          <a:ln/>
        </p:spPr>
      </p:sp>
      <p:sp>
        <p:nvSpPr>
          <p:cNvPr id="101379" name="Rectangle 3">
            <a:extLst>
              <a:ext uri="{FF2B5EF4-FFF2-40B4-BE49-F238E27FC236}">
                <a16:creationId xmlns:a16="http://schemas.microsoft.com/office/drawing/2014/main" id="{02669059-0E47-1F04-8783-9C9A5375B6C8}"/>
              </a:ext>
            </a:extLst>
          </p:cNvPr>
          <p:cNvSpPr>
            <a:spLocks noGrp="1" noChangeArrowheads="1"/>
          </p:cNvSpPr>
          <p:nvPr>
            <p:ph type="body" idx="1"/>
          </p:nvPr>
        </p:nvSpPr>
        <p:spPr/>
        <p:txBody>
          <a:bodyPr/>
          <a:lstStyle/>
          <a:p>
            <a:endParaRPr lang="zh-TW" altLang="zh-TW"/>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184</a:t>
            </a:fld>
            <a:endParaRPr lang="zh-TW" altLang="en-US"/>
          </a:p>
        </p:txBody>
      </p:sp>
    </p:spTree>
    <p:extLst>
      <p:ext uri="{BB962C8B-B14F-4D97-AF65-F5344CB8AC3E}">
        <p14:creationId xmlns:p14="http://schemas.microsoft.com/office/powerpoint/2010/main" val="427099179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187</a:t>
            </a:fld>
            <a:endParaRPr lang="zh-TW" altLang="en-US"/>
          </a:p>
        </p:txBody>
      </p:sp>
    </p:spTree>
    <p:extLst>
      <p:ext uri="{BB962C8B-B14F-4D97-AF65-F5344CB8AC3E}">
        <p14:creationId xmlns:p14="http://schemas.microsoft.com/office/powerpoint/2010/main" val="24110316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188</a:t>
            </a:fld>
            <a:endParaRPr lang="zh-TW" altLang="en-US"/>
          </a:p>
        </p:txBody>
      </p:sp>
    </p:spTree>
    <p:extLst>
      <p:ext uri="{BB962C8B-B14F-4D97-AF65-F5344CB8AC3E}">
        <p14:creationId xmlns:p14="http://schemas.microsoft.com/office/powerpoint/2010/main" val="13928779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189</a:t>
            </a:fld>
            <a:endParaRPr lang="en-US" altLang="zh-TW" dirty="0"/>
          </a:p>
        </p:txBody>
      </p:sp>
    </p:spTree>
    <p:extLst>
      <p:ext uri="{BB962C8B-B14F-4D97-AF65-F5344CB8AC3E}">
        <p14:creationId xmlns:p14="http://schemas.microsoft.com/office/powerpoint/2010/main" val="127430573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190</a:t>
            </a:fld>
            <a:endParaRPr lang="zh-TW" altLang="en-US"/>
          </a:p>
        </p:txBody>
      </p:sp>
    </p:spTree>
    <p:extLst>
      <p:ext uri="{BB962C8B-B14F-4D97-AF65-F5344CB8AC3E}">
        <p14:creationId xmlns:p14="http://schemas.microsoft.com/office/powerpoint/2010/main" val="56436647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191</a:t>
            </a:fld>
            <a:endParaRPr lang="zh-TW" altLang="en-US"/>
          </a:p>
        </p:txBody>
      </p:sp>
    </p:spTree>
    <p:extLst>
      <p:ext uri="{BB962C8B-B14F-4D97-AF65-F5344CB8AC3E}">
        <p14:creationId xmlns:p14="http://schemas.microsoft.com/office/powerpoint/2010/main" val="19192850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193</a:t>
            </a:fld>
            <a:endParaRPr lang="zh-TW" altLang="en-US"/>
          </a:p>
        </p:txBody>
      </p:sp>
    </p:spTree>
    <p:extLst>
      <p:ext uri="{BB962C8B-B14F-4D97-AF65-F5344CB8AC3E}">
        <p14:creationId xmlns:p14="http://schemas.microsoft.com/office/powerpoint/2010/main" val="223537331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194</a:t>
            </a:fld>
            <a:endParaRPr lang="zh-TW" altLang="en-US"/>
          </a:p>
        </p:txBody>
      </p:sp>
    </p:spTree>
    <p:extLst>
      <p:ext uri="{BB962C8B-B14F-4D97-AF65-F5344CB8AC3E}">
        <p14:creationId xmlns:p14="http://schemas.microsoft.com/office/powerpoint/2010/main" val="330849177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195</a:t>
            </a:fld>
            <a:endParaRPr lang="zh-TW" altLang="en-US"/>
          </a:p>
        </p:txBody>
      </p:sp>
    </p:spTree>
    <p:extLst>
      <p:ext uri="{BB962C8B-B14F-4D97-AF65-F5344CB8AC3E}">
        <p14:creationId xmlns:p14="http://schemas.microsoft.com/office/powerpoint/2010/main" val="58773992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196</a:t>
            </a:fld>
            <a:endParaRPr lang="zh-TW" altLang="en-US"/>
          </a:p>
        </p:txBody>
      </p:sp>
    </p:spTree>
    <p:extLst>
      <p:ext uri="{BB962C8B-B14F-4D97-AF65-F5344CB8AC3E}">
        <p14:creationId xmlns:p14="http://schemas.microsoft.com/office/powerpoint/2010/main" val="42405772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197</a:t>
            </a:fld>
            <a:endParaRPr lang="zh-TW" altLang="en-US"/>
          </a:p>
        </p:txBody>
      </p:sp>
    </p:spTree>
    <p:extLst>
      <p:ext uri="{BB962C8B-B14F-4D97-AF65-F5344CB8AC3E}">
        <p14:creationId xmlns:p14="http://schemas.microsoft.com/office/powerpoint/2010/main" val="52122874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200</a:t>
            </a:fld>
            <a:endParaRPr lang="zh-TW" altLang="en-US"/>
          </a:p>
        </p:txBody>
      </p:sp>
    </p:spTree>
    <p:extLst>
      <p:ext uri="{BB962C8B-B14F-4D97-AF65-F5344CB8AC3E}">
        <p14:creationId xmlns:p14="http://schemas.microsoft.com/office/powerpoint/2010/main" val="396072564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0E702523-8076-4B9C-A295-2F99C6E475A5}" type="slidenum">
              <a:rPr lang="zh-TW" altLang="en-US" smtClean="0"/>
              <a:t>202</a:t>
            </a:fld>
            <a:endParaRPr lang="zh-TW" altLang="en-US"/>
          </a:p>
        </p:txBody>
      </p:sp>
    </p:spTree>
    <p:extLst>
      <p:ext uri="{BB962C8B-B14F-4D97-AF65-F5344CB8AC3E}">
        <p14:creationId xmlns:p14="http://schemas.microsoft.com/office/powerpoint/2010/main" val="124757771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204</a:t>
            </a:fld>
            <a:endParaRPr lang="zh-TW" altLang="en-US"/>
          </a:p>
        </p:txBody>
      </p:sp>
    </p:spTree>
    <p:extLst>
      <p:ext uri="{BB962C8B-B14F-4D97-AF65-F5344CB8AC3E}">
        <p14:creationId xmlns:p14="http://schemas.microsoft.com/office/powerpoint/2010/main" val="326437930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206</a:t>
            </a:fld>
            <a:endParaRPr lang="zh-TW" altLang="en-US"/>
          </a:p>
        </p:txBody>
      </p:sp>
    </p:spTree>
    <p:extLst>
      <p:ext uri="{BB962C8B-B14F-4D97-AF65-F5344CB8AC3E}">
        <p14:creationId xmlns:p14="http://schemas.microsoft.com/office/powerpoint/2010/main" val="79822336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207</a:t>
            </a:fld>
            <a:endParaRPr lang="zh-TW" altLang="en-US"/>
          </a:p>
        </p:txBody>
      </p:sp>
    </p:spTree>
    <p:extLst>
      <p:ext uri="{BB962C8B-B14F-4D97-AF65-F5344CB8AC3E}">
        <p14:creationId xmlns:p14="http://schemas.microsoft.com/office/powerpoint/2010/main" val="261015435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209</a:t>
            </a:fld>
            <a:endParaRPr lang="zh-TW" altLang="en-US"/>
          </a:p>
        </p:txBody>
      </p:sp>
    </p:spTree>
    <p:extLst>
      <p:ext uri="{BB962C8B-B14F-4D97-AF65-F5344CB8AC3E}">
        <p14:creationId xmlns:p14="http://schemas.microsoft.com/office/powerpoint/2010/main" val="76229196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210</a:t>
            </a:fld>
            <a:endParaRPr lang="zh-TW" altLang="en-US"/>
          </a:p>
        </p:txBody>
      </p:sp>
    </p:spTree>
    <p:extLst>
      <p:ext uri="{BB962C8B-B14F-4D97-AF65-F5344CB8AC3E}">
        <p14:creationId xmlns:p14="http://schemas.microsoft.com/office/powerpoint/2010/main" val="407373752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215</a:t>
            </a:fld>
            <a:endParaRPr lang="zh-TW" altLang="en-US"/>
          </a:p>
        </p:txBody>
      </p:sp>
    </p:spTree>
    <p:extLst>
      <p:ext uri="{BB962C8B-B14F-4D97-AF65-F5344CB8AC3E}">
        <p14:creationId xmlns:p14="http://schemas.microsoft.com/office/powerpoint/2010/main" val="63233581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222</a:t>
            </a:fld>
            <a:endParaRPr lang="zh-TW" altLang="en-US"/>
          </a:p>
        </p:txBody>
      </p:sp>
    </p:spTree>
    <p:extLst>
      <p:ext uri="{BB962C8B-B14F-4D97-AF65-F5344CB8AC3E}">
        <p14:creationId xmlns:p14="http://schemas.microsoft.com/office/powerpoint/2010/main" val="372998724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225</a:t>
            </a:fld>
            <a:endParaRPr lang="zh-TW" altLang="en-US"/>
          </a:p>
        </p:txBody>
      </p:sp>
    </p:spTree>
    <p:extLst>
      <p:ext uri="{BB962C8B-B14F-4D97-AF65-F5344CB8AC3E}">
        <p14:creationId xmlns:p14="http://schemas.microsoft.com/office/powerpoint/2010/main" val="65030183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a:extLst>
              <a:ext uri="{FF2B5EF4-FFF2-40B4-BE49-F238E27FC236}">
                <a16:creationId xmlns:a16="http://schemas.microsoft.com/office/drawing/2014/main" id="{67EF13A3-5F9B-4388-91E9-020AF9587764}"/>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6440CB2F-5170-47FB-8D07-051BB27FCF3D}" type="slidenum">
              <a:rPr lang="en-US" altLang="zh-TW" sz="1200"/>
              <a:pPr/>
              <a:t>234</a:t>
            </a:fld>
            <a:endParaRPr lang="en-US" altLang="zh-TW" sz="1200"/>
          </a:p>
        </p:txBody>
      </p:sp>
      <p:sp>
        <p:nvSpPr>
          <p:cNvPr id="175107" name="Rectangle 2">
            <a:extLst>
              <a:ext uri="{FF2B5EF4-FFF2-40B4-BE49-F238E27FC236}">
                <a16:creationId xmlns:a16="http://schemas.microsoft.com/office/drawing/2014/main" id="{A12E7928-E896-480E-AF82-C03626F4B359}"/>
              </a:ext>
            </a:extLst>
          </p:cNvPr>
          <p:cNvSpPr>
            <a:spLocks noGrp="1" noRot="1" noChangeAspect="1" noChangeArrowheads="1" noTextEdit="1"/>
          </p:cNvSpPr>
          <p:nvPr>
            <p:ph type="sldImg"/>
          </p:nvPr>
        </p:nvSpPr>
        <p:spPr>
          <a:ln/>
        </p:spPr>
      </p:sp>
      <p:sp>
        <p:nvSpPr>
          <p:cNvPr id="175108" name="Rectangle 3">
            <a:extLst>
              <a:ext uri="{FF2B5EF4-FFF2-40B4-BE49-F238E27FC236}">
                <a16:creationId xmlns:a16="http://schemas.microsoft.com/office/drawing/2014/main" id="{6EEC8509-1955-4D59-BDA9-EC567E1A0486}"/>
              </a:ext>
            </a:extLst>
          </p:cNvPr>
          <p:cNvSpPr>
            <a:spLocks noGrp="1" noChangeArrowheads="1"/>
          </p:cNvSpPr>
          <p:nvPr>
            <p:ph type="body" idx="1"/>
          </p:nvPr>
        </p:nvSpPr>
        <p:spPr>
          <a:noFill/>
        </p:spPr>
        <p:txBody>
          <a:bodyPr/>
          <a:lstStyle/>
          <a:p>
            <a:pPr eaLnBrk="1" hangingPunct="1"/>
            <a:endParaRPr lang="zh-TW" altLang="zh-TW" dirty="0"/>
          </a:p>
        </p:txBody>
      </p:sp>
    </p:spTree>
    <p:extLst>
      <p:ext uri="{BB962C8B-B14F-4D97-AF65-F5344CB8AC3E}">
        <p14:creationId xmlns:p14="http://schemas.microsoft.com/office/powerpoint/2010/main" val="243962516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6B3582-7483-495A-BFBA-ADD60DD1F190}" type="slidenum">
              <a:rPr lang="en-US" altLang="zh-TW"/>
              <a:pPr/>
              <a:t>235</a:t>
            </a:fld>
            <a:endParaRPr lang="en-US" altLang="zh-TW"/>
          </a:p>
        </p:txBody>
      </p:sp>
      <p:sp>
        <p:nvSpPr>
          <p:cNvPr id="128002" name="Rectangle 2"/>
          <p:cNvSpPr>
            <a:spLocks noGrp="1" noRot="1" noChangeAspect="1" noChangeArrowheads="1" noTextEdit="1"/>
          </p:cNvSpPr>
          <p:nvPr>
            <p:ph type="sldImg"/>
          </p:nvPr>
        </p:nvSpPr>
        <p:spPr>
          <a:xfrm>
            <a:off x="139700" y="768350"/>
            <a:ext cx="6819900" cy="3836988"/>
          </a:xfrm>
          <a:ln/>
        </p:spPr>
      </p:sp>
      <p:sp>
        <p:nvSpPr>
          <p:cNvPr id="128003" name="Rectangle 3"/>
          <p:cNvSpPr>
            <a:spLocks noGrp="1" noChangeArrowheads="1"/>
          </p:cNvSpPr>
          <p:nvPr>
            <p:ph type="body" idx="1"/>
          </p:nvPr>
        </p:nvSpPr>
        <p:spPr/>
        <p:txBody>
          <a:bodyPr/>
          <a:lstStyle/>
          <a:p>
            <a:endParaRPr lang="zh-TW" altLang="zh-TW"/>
          </a:p>
        </p:txBody>
      </p:sp>
    </p:spTree>
    <p:extLst>
      <p:ext uri="{BB962C8B-B14F-4D97-AF65-F5344CB8AC3E}">
        <p14:creationId xmlns:p14="http://schemas.microsoft.com/office/powerpoint/2010/main" val="111208668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a:extLst>
              <a:ext uri="{FF2B5EF4-FFF2-40B4-BE49-F238E27FC236}">
                <a16:creationId xmlns:a16="http://schemas.microsoft.com/office/drawing/2014/main" id="{67EF13A3-5F9B-4388-91E9-020AF9587764}"/>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6440CB2F-5170-47FB-8D07-051BB27FCF3D}" type="slidenum">
              <a:rPr lang="en-US" altLang="zh-TW" sz="1200"/>
              <a:pPr/>
              <a:t>238</a:t>
            </a:fld>
            <a:endParaRPr lang="en-US" altLang="zh-TW" sz="1200"/>
          </a:p>
        </p:txBody>
      </p:sp>
      <p:sp>
        <p:nvSpPr>
          <p:cNvPr id="175107" name="Rectangle 2">
            <a:extLst>
              <a:ext uri="{FF2B5EF4-FFF2-40B4-BE49-F238E27FC236}">
                <a16:creationId xmlns:a16="http://schemas.microsoft.com/office/drawing/2014/main" id="{A12E7928-E896-480E-AF82-C03626F4B359}"/>
              </a:ext>
            </a:extLst>
          </p:cNvPr>
          <p:cNvSpPr>
            <a:spLocks noGrp="1" noRot="1" noChangeAspect="1" noChangeArrowheads="1" noTextEdit="1"/>
          </p:cNvSpPr>
          <p:nvPr>
            <p:ph type="sldImg"/>
          </p:nvPr>
        </p:nvSpPr>
        <p:spPr>
          <a:ln/>
        </p:spPr>
      </p:sp>
      <p:sp>
        <p:nvSpPr>
          <p:cNvPr id="175108" name="Rectangle 3">
            <a:extLst>
              <a:ext uri="{FF2B5EF4-FFF2-40B4-BE49-F238E27FC236}">
                <a16:creationId xmlns:a16="http://schemas.microsoft.com/office/drawing/2014/main" id="{6EEC8509-1955-4D59-BDA9-EC567E1A0486}"/>
              </a:ext>
            </a:extLst>
          </p:cNvPr>
          <p:cNvSpPr>
            <a:spLocks noGrp="1" noChangeArrowheads="1"/>
          </p:cNvSpPr>
          <p:nvPr>
            <p:ph type="body" idx="1"/>
          </p:nvPr>
        </p:nvSpPr>
        <p:spPr>
          <a:noFill/>
        </p:spPr>
        <p:txBody>
          <a:bodyPr/>
          <a:lstStyle/>
          <a:p>
            <a:pPr eaLnBrk="1" hangingPunct="1"/>
            <a:endParaRPr lang="zh-TW" altLang="zh-TW" dirty="0"/>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34CEA6-1E57-433A-8A2A-1907271F3E0C}" type="slidenum">
              <a:rPr lang="en-US" altLang="zh-TW"/>
              <a:pPr/>
              <a:t>241</a:t>
            </a:fld>
            <a:endParaRPr lang="en-US" altLang="zh-TW"/>
          </a:p>
        </p:txBody>
      </p:sp>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p:txBody>
          <a:bodyPr/>
          <a:lstStyle/>
          <a:p>
            <a:endParaRPr lang="zh-TW" altLang="zh-TW"/>
          </a:p>
        </p:txBody>
      </p:sp>
    </p:spTree>
    <p:extLst>
      <p:ext uri="{BB962C8B-B14F-4D97-AF65-F5344CB8AC3E}">
        <p14:creationId xmlns:p14="http://schemas.microsoft.com/office/powerpoint/2010/main" val="289807281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a:extLst>
              <a:ext uri="{FF2B5EF4-FFF2-40B4-BE49-F238E27FC236}">
                <a16:creationId xmlns:a16="http://schemas.microsoft.com/office/drawing/2014/main" id="{D220C57D-D3EE-4F97-A0AB-5A545711AC68}"/>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DFD0FDB1-BEA0-4F5B-A438-8A94FCBD6FA6}" type="slidenum">
              <a:rPr lang="en-US" altLang="zh-TW" sz="1200"/>
              <a:pPr/>
              <a:t>245</a:t>
            </a:fld>
            <a:endParaRPr lang="en-US" altLang="zh-TW" sz="1200"/>
          </a:p>
        </p:txBody>
      </p:sp>
      <p:sp>
        <p:nvSpPr>
          <p:cNvPr id="171011" name="Rectangle 2">
            <a:extLst>
              <a:ext uri="{FF2B5EF4-FFF2-40B4-BE49-F238E27FC236}">
                <a16:creationId xmlns:a16="http://schemas.microsoft.com/office/drawing/2014/main" id="{4B159076-6A5D-42C1-AD46-82A2B959CF53}"/>
              </a:ext>
            </a:extLst>
          </p:cNvPr>
          <p:cNvSpPr>
            <a:spLocks noGrp="1" noRot="1" noChangeAspect="1" noChangeArrowheads="1" noTextEdit="1"/>
          </p:cNvSpPr>
          <p:nvPr>
            <p:ph type="sldImg"/>
          </p:nvPr>
        </p:nvSpPr>
        <p:spPr>
          <a:ln/>
        </p:spPr>
      </p:sp>
      <p:sp>
        <p:nvSpPr>
          <p:cNvPr id="171012" name="Rectangle 3">
            <a:extLst>
              <a:ext uri="{FF2B5EF4-FFF2-40B4-BE49-F238E27FC236}">
                <a16:creationId xmlns:a16="http://schemas.microsoft.com/office/drawing/2014/main" id="{A9DD0325-6A5E-49EC-8C01-992C882B115C}"/>
              </a:ext>
            </a:extLst>
          </p:cNvPr>
          <p:cNvSpPr>
            <a:spLocks noGrp="1" noChangeArrowheads="1"/>
          </p:cNvSpPr>
          <p:nvPr>
            <p:ph type="body" idx="1"/>
          </p:nvPr>
        </p:nvSpPr>
        <p:spPr>
          <a:noFill/>
        </p:spPr>
        <p:txBody>
          <a:bodyPr/>
          <a:lstStyle/>
          <a:p>
            <a:pPr eaLnBrk="1" hangingPunct="1"/>
            <a:endParaRPr lang="zh-TW" altLang="zh-TW"/>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a:extLst>
              <a:ext uri="{FF2B5EF4-FFF2-40B4-BE49-F238E27FC236}">
                <a16:creationId xmlns:a16="http://schemas.microsoft.com/office/drawing/2014/main" id="{7A23F4DF-CFCD-4BEA-9DBF-D7E5A43970C4}"/>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1A2B7188-DFF0-423E-9AC3-01577309EB6A}" type="slidenum">
              <a:rPr lang="en-US" altLang="zh-TW" sz="1200"/>
              <a:pPr/>
              <a:t>246</a:t>
            </a:fld>
            <a:endParaRPr lang="en-US" altLang="zh-TW" sz="1200"/>
          </a:p>
        </p:txBody>
      </p:sp>
      <p:sp>
        <p:nvSpPr>
          <p:cNvPr id="185347" name="Rectangle 2">
            <a:extLst>
              <a:ext uri="{FF2B5EF4-FFF2-40B4-BE49-F238E27FC236}">
                <a16:creationId xmlns:a16="http://schemas.microsoft.com/office/drawing/2014/main" id="{1F5E3D27-C97B-44B3-9F33-B57146187B79}"/>
              </a:ext>
            </a:extLst>
          </p:cNvPr>
          <p:cNvSpPr>
            <a:spLocks noGrp="1" noRot="1" noChangeAspect="1" noChangeArrowheads="1" noTextEdit="1"/>
          </p:cNvSpPr>
          <p:nvPr>
            <p:ph type="sldImg"/>
          </p:nvPr>
        </p:nvSpPr>
        <p:spPr>
          <a:ln/>
        </p:spPr>
      </p:sp>
      <p:sp>
        <p:nvSpPr>
          <p:cNvPr id="185348" name="Rectangle 3">
            <a:extLst>
              <a:ext uri="{FF2B5EF4-FFF2-40B4-BE49-F238E27FC236}">
                <a16:creationId xmlns:a16="http://schemas.microsoft.com/office/drawing/2014/main" id="{501D21D1-12E9-403D-8072-0EB4BFE8A001}"/>
              </a:ext>
            </a:extLst>
          </p:cNvPr>
          <p:cNvSpPr>
            <a:spLocks noGrp="1" noChangeArrowheads="1"/>
          </p:cNvSpPr>
          <p:nvPr>
            <p:ph type="body" idx="1"/>
          </p:nvPr>
        </p:nvSpPr>
        <p:spPr>
          <a:noFill/>
        </p:spPr>
        <p:txBody>
          <a:bodyPr/>
          <a:lstStyle/>
          <a:p>
            <a:pPr eaLnBrk="1" hangingPunct="1"/>
            <a:endParaRPr lang="zh-TW" altLang="zh-TW" dirty="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4A1650F7-AB2D-4DFC-8C71-5D8254038070}" type="slidenum">
              <a:rPr lang="zh-TW" altLang="en-US" smtClean="0"/>
              <a:t>251</a:t>
            </a:fld>
            <a:endParaRPr lang="zh-TW" altLang="en-US"/>
          </a:p>
        </p:txBody>
      </p:sp>
    </p:spTree>
    <p:extLst>
      <p:ext uri="{BB962C8B-B14F-4D97-AF65-F5344CB8AC3E}">
        <p14:creationId xmlns:p14="http://schemas.microsoft.com/office/powerpoint/2010/main" val="6784863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DBD057C6-3F6F-4F19-75CB-3B86829C93E5}"/>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75CD32F4-0AC6-4A29-86D6-DD9C74B41CDD}" type="slidenum">
              <a:rPr lang="en-US" altLang="zh-TW" sz="1200"/>
              <a:pPr/>
              <a:t>267</a:t>
            </a:fld>
            <a:endParaRPr lang="en-US" altLang="zh-TW" sz="1200"/>
          </a:p>
        </p:txBody>
      </p:sp>
      <p:sp>
        <p:nvSpPr>
          <p:cNvPr id="13315" name="Rectangle 2">
            <a:extLst>
              <a:ext uri="{FF2B5EF4-FFF2-40B4-BE49-F238E27FC236}">
                <a16:creationId xmlns:a16="http://schemas.microsoft.com/office/drawing/2014/main" id="{39F7CAAE-529E-9F0E-F6A3-0AC6DA298CB3}"/>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CD4B1070-3885-28C3-C732-494428778807}"/>
              </a:ext>
            </a:extLst>
          </p:cNvPr>
          <p:cNvSpPr>
            <a:spLocks noGrp="1" noChangeArrowheads="1"/>
          </p:cNvSpPr>
          <p:nvPr>
            <p:ph type="body" idx="1"/>
          </p:nvPr>
        </p:nvSpPr>
        <p:spPr>
          <a:noFill/>
        </p:spPr>
        <p:txBody>
          <a:bodyPr/>
          <a:lstStyle/>
          <a:p>
            <a:pPr eaLnBrk="1" hangingPunct="1"/>
            <a:endParaRPr lang="zh-TW" altLang="zh-TW"/>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DBC775EA-5BEE-8AE9-B7EC-06D16777BD53}"/>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35C52F94-F63E-4108-87E3-4ECA68699B9C}" type="slidenum">
              <a:rPr lang="en-US" altLang="zh-TW" sz="1200"/>
              <a:pPr/>
              <a:t>269</a:t>
            </a:fld>
            <a:endParaRPr lang="en-US" altLang="zh-TW" sz="1200"/>
          </a:p>
        </p:txBody>
      </p:sp>
      <p:sp>
        <p:nvSpPr>
          <p:cNvPr id="46083" name="Rectangle 2">
            <a:extLst>
              <a:ext uri="{FF2B5EF4-FFF2-40B4-BE49-F238E27FC236}">
                <a16:creationId xmlns:a16="http://schemas.microsoft.com/office/drawing/2014/main" id="{0DD150FF-5FFA-81DE-CA83-0155C4B6EEFD}"/>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B18D86B9-60DB-AB06-40F1-C578A84C3726}"/>
              </a:ext>
            </a:extLst>
          </p:cNvPr>
          <p:cNvSpPr>
            <a:spLocks noGrp="1" noChangeArrowheads="1"/>
          </p:cNvSpPr>
          <p:nvPr>
            <p:ph type="body" idx="1"/>
          </p:nvPr>
        </p:nvSpPr>
        <p:spPr>
          <a:noFill/>
        </p:spPr>
        <p:txBody>
          <a:bodyPr/>
          <a:lstStyle/>
          <a:p>
            <a:pPr eaLnBrk="1" hangingPunct="1"/>
            <a:endParaRPr lang="zh-TW" altLang="zh-TW"/>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271</a:t>
            </a:fld>
            <a:endParaRPr lang="en-US" altLang="zh-TW"/>
          </a:p>
        </p:txBody>
      </p:sp>
    </p:spTree>
    <p:extLst>
      <p:ext uri="{BB962C8B-B14F-4D97-AF65-F5344CB8AC3E}">
        <p14:creationId xmlns:p14="http://schemas.microsoft.com/office/powerpoint/2010/main" val="349531090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7B0D722F-9420-A538-40B5-8099561CFFD1}"/>
              </a:ext>
            </a:extLst>
          </p:cNvPr>
          <p:cNvSpPr>
            <a:spLocks noGrp="1" noChangeArrowheads="1"/>
          </p:cNvSpPr>
          <p:nvPr>
            <p:ph type="sldNum" sz="quarter" idx="5"/>
          </p:nvPr>
        </p:nvSpPr>
        <p:spPr>
          <a:noFill/>
        </p:spPr>
        <p:txBody>
          <a:bodyPr/>
          <a:lstStyle>
            <a:lvl1pPr>
              <a:defRPr kumimoji="1" sz="3200">
                <a:solidFill>
                  <a:schemeClr val="tx1"/>
                </a:solidFill>
                <a:latin typeface="Arial" panose="020B0604020202020204" pitchFamily="34" charset="0"/>
                <a:ea typeface="新細明體" panose="02020500000000000000" pitchFamily="18" charset="-120"/>
              </a:defRPr>
            </a:lvl1pPr>
            <a:lvl2pPr marL="742950" indent="-285750">
              <a:defRPr kumimoji="1" sz="3200">
                <a:solidFill>
                  <a:schemeClr val="tx1"/>
                </a:solidFill>
                <a:latin typeface="Arial" panose="020B0604020202020204" pitchFamily="34" charset="0"/>
                <a:ea typeface="新細明體" panose="02020500000000000000" pitchFamily="18" charset="-120"/>
              </a:defRPr>
            </a:lvl2pPr>
            <a:lvl3pPr marL="1143000" indent="-228600">
              <a:defRPr kumimoji="1" sz="3200">
                <a:solidFill>
                  <a:schemeClr val="tx1"/>
                </a:solidFill>
                <a:latin typeface="Arial" panose="020B0604020202020204" pitchFamily="34" charset="0"/>
                <a:ea typeface="新細明體" panose="02020500000000000000" pitchFamily="18" charset="-120"/>
              </a:defRPr>
            </a:lvl3pPr>
            <a:lvl4pPr marL="1600200" indent="-228600">
              <a:defRPr kumimoji="1" sz="3200">
                <a:solidFill>
                  <a:schemeClr val="tx1"/>
                </a:solidFill>
                <a:latin typeface="Arial" panose="020B0604020202020204" pitchFamily="34" charset="0"/>
                <a:ea typeface="新細明體" panose="02020500000000000000" pitchFamily="18" charset="-120"/>
              </a:defRPr>
            </a:lvl4pPr>
            <a:lvl5pPr marL="2057400" indent="-228600">
              <a:defRPr kumimoji="1" sz="32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sz="3200">
                <a:solidFill>
                  <a:schemeClr val="tx1"/>
                </a:solidFill>
                <a:latin typeface="Arial" panose="020B0604020202020204" pitchFamily="34" charset="0"/>
                <a:ea typeface="新細明體" panose="02020500000000000000" pitchFamily="18" charset="-120"/>
              </a:defRPr>
            </a:lvl9pPr>
          </a:lstStyle>
          <a:p>
            <a:fld id="{28067BBC-E6FC-4806-9FDD-63E8C25B78F0}" type="slidenum">
              <a:rPr lang="en-US" altLang="zh-TW" sz="1200"/>
              <a:pPr/>
              <a:t>272</a:t>
            </a:fld>
            <a:endParaRPr lang="en-US" altLang="zh-TW" sz="1200"/>
          </a:p>
        </p:txBody>
      </p:sp>
      <p:sp>
        <p:nvSpPr>
          <p:cNvPr id="11267" name="Rectangle 2">
            <a:extLst>
              <a:ext uri="{FF2B5EF4-FFF2-40B4-BE49-F238E27FC236}">
                <a16:creationId xmlns:a16="http://schemas.microsoft.com/office/drawing/2014/main" id="{E49C37E0-7D5F-71B2-01C5-F0CF9F2E065F}"/>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DBEDE6A1-0492-47C6-213B-D705350625BF}"/>
              </a:ext>
            </a:extLst>
          </p:cNvPr>
          <p:cNvSpPr>
            <a:spLocks noGrp="1" noChangeArrowheads="1"/>
          </p:cNvSpPr>
          <p:nvPr>
            <p:ph type="body" idx="1"/>
          </p:nvPr>
        </p:nvSpPr>
        <p:spPr>
          <a:noFill/>
        </p:spPr>
        <p:txBody>
          <a:bodyPr/>
          <a:lstStyle/>
          <a:p>
            <a:pPr eaLnBrk="1" hangingPunct="1"/>
            <a:endParaRPr lang="zh-TW" altLang="zh-TW"/>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277</a:t>
            </a:fld>
            <a:endParaRPr lang="en-US" altLang="zh-TW"/>
          </a:p>
        </p:txBody>
      </p:sp>
    </p:spTree>
    <p:extLst>
      <p:ext uri="{BB962C8B-B14F-4D97-AF65-F5344CB8AC3E}">
        <p14:creationId xmlns:p14="http://schemas.microsoft.com/office/powerpoint/2010/main" val="74453234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292</a:t>
            </a:fld>
            <a:endParaRPr lang="en-US" altLang="zh-TW"/>
          </a:p>
        </p:txBody>
      </p:sp>
    </p:spTree>
    <p:extLst>
      <p:ext uri="{BB962C8B-B14F-4D97-AF65-F5344CB8AC3E}">
        <p14:creationId xmlns:p14="http://schemas.microsoft.com/office/powerpoint/2010/main" val="101897739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295</a:t>
            </a:fld>
            <a:endParaRPr lang="en-US" altLang="zh-TW"/>
          </a:p>
        </p:txBody>
      </p:sp>
    </p:spTree>
    <p:extLst>
      <p:ext uri="{BB962C8B-B14F-4D97-AF65-F5344CB8AC3E}">
        <p14:creationId xmlns:p14="http://schemas.microsoft.com/office/powerpoint/2010/main" val="35422734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304</a:t>
            </a:fld>
            <a:endParaRPr lang="en-US" altLang="zh-TW"/>
          </a:p>
        </p:txBody>
      </p:sp>
    </p:spTree>
    <p:extLst>
      <p:ext uri="{BB962C8B-B14F-4D97-AF65-F5344CB8AC3E}">
        <p14:creationId xmlns:p14="http://schemas.microsoft.com/office/powerpoint/2010/main" val="79284896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182419E0-80EF-45B7-BDA0-440FB312060A}" type="slidenum">
              <a:rPr lang="en-US" altLang="zh-TW" smtClean="0"/>
              <a:pPr/>
              <a:t>310</a:t>
            </a:fld>
            <a:endParaRPr lang="en-US" altLang="zh-TW"/>
          </a:p>
        </p:txBody>
      </p:sp>
    </p:spTree>
    <p:extLst>
      <p:ext uri="{BB962C8B-B14F-4D97-AF65-F5344CB8AC3E}">
        <p14:creationId xmlns:p14="http://schemas.microsoft.com/office/powerpoint/2010/main" val="3995447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997C0A0-D5EF-7051-E4BE-740880F7AF8A}"/>
              </a:ext>
            </a:extLst>
          </p:cNvPr>
          <p:cNvSpPr>
            <a:spLocks noGrp="1"/>
          </p:cNvSpPr>
          <p:nvPr>
            <p:ph type="ctrTitle"/>
          </p:nvPr>
        </p:nvSpPr>
        <p:spPr>
          <a:xfrm>
            <a:off x="1524000" y="1122363"/>
            <a:ext cx="9144000" cy="2387600"/>
          </a:xfrm>
        </p:spPr>
        <p:txBody>
          <a:bodyPr anchor="b"/>
          <a:lstStyle>
            <a:lvl1pPr algn="ctr">
              <a:defRPr sz="6000"/>
            </a:lvl1pPr>
          </a:lstStyle>
          <a:p>
            <a:r>
              <a:rPr lang="zh-TW" altLang="en-US"/>
              <a:t>按一下以編輯母片標題樣式</a:t>
            </a:r>
          </a:p>
        </p:txBody>
      </p:sp>
      <p:sp>
        <p:nvSpPr>
          <p:cNvPr id="3" name="副標題 2">
            <a:extLst>
              <a:ext uri="{FF2B5EF4-FFF2-40B4-BE49-F238E27FC236}">
                <a16:creationId xmlns:a16="http://schemas.microsoft.com/office/drawing/2014/main" id="{B7DB11BB-AA81-981F-3FBD-D4B3C7200F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按一下以編輯母片子標題樣式</a:t>
            </a:r>
          </a:p>
        </p:txBody>
      </p:sp>
      <p:sp>
        <p:nvSpPr>
          <p:cNvPr id="4" name="日期版面配置區 3">
            <a:extLst>
              <a:ext uri="{FF2B5EF4-FFF2-40B4-BE49-F238E27FC236}">
                <a16:creationId xmlns:a16="http://schemas.microsoft.com/office/drawing/2014/main" id="{0900302E-31C0-ADEB-DE48-9E5A22A2FE1A}"/>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5" name="頁尾版面配置區 4">
            <a:extLst>
              <a:ext uri="{FF2B5EF4-FFF2-40B4-BE49-F238E27FC236}">
                <a16:creationId xmlns:a16="http://schemas.microsoft.com/office/drawing/2014/main" id="{0EC71CBA-8C63-2802-C8C6-DB1F8C4D52F6}"/>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5B0F13B0-BEC6-64EC-E95A-6E749AA48F4E}"/>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2118507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6C11093-F245-12E2-D84C-FA9A654A5B18}"/>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5CC29EA6-0E59-7450-F01E-52C8DF786E47}"/>
              </a:ext>
            </a:extLst>
          </p:cNvPr>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D43AA556-12E9-E3E3-84D5-5BAB2CA5D885}"/>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5" name="頁尾版面配置區 4">
            <a:extLst>
              <a:ext uri="{FF2B5EF4-FFF2-40B4-BE49-F238E27FC236}">
                <a16:creationId xmlns:a16="http://schemas.microsoft.com/office/drawing/2014/main" id="{03026744-37E0-FFF0-C1A5-8BA391B0CDE2}"/>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CCFA6454-1889-B6D2-A0E1-42A7145A21DF}"/>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1421935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6EB1766-D8C1-B767-6B55-307CB7C4ECC9}"/>
              </a:ext>
            </a:extLst>
          </p:cNvPr>
          <p:cNvSpPr>
            <a:spLocks noGrp="1"/>
          </p:cNvSpPr>
          <p:nvPr>
            <p:ph type="title"/>
          </p:nvPr>
        </p:nvSpPr>
        <p:spPr>
          <a:xfrm>
            <a:off x="831850" y="1709738"/>
            <a:ext cx="10515600" cy="2852737"/>
          </a:xfrm>
        </p:spPr>
        <p:txBody>
          <a:bodyPr anchor="b"/>
          <a:lstStyle>
            <a:lvl1pPr>
              <a:defRPr sz="6000"/>
            </a:lvl1pPr>
          </a:lstStyle>
          <a:p>
            <a:r>
              <a:rPr lang="zh-TW" altLang="en-US"/>
              <a:t>按一下以編輯母片標題樣式</a:t>
            </a:r>
          </a:p>
        </p:txBody>
      </p:sp>
      <p:sp>
        <p:nvSpPr>
          <p:cNvPr id="3" name="文字版面配置區 2">
            <a:extLst>
              <a:ext uri="{FF2B5EF4-FFF2-40B4-BE49-F238E27FC236}">
                <a16:creationId xmlns:a16="http://schemas.microsoft.com/office/drawing/2014/main" id="{63B92102-3BBF-ACFF-C731-C3CD3475C03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zh-TW" altLang="en-US"/>
              <a:t>按一下以編輯母片文字樣式</a:t>
            </a:r>
          </a:p>
        </p:txBody>
      </p:sp>
      <p:sp>
        <p:nvSpPr>
          <p:cNvPr id="4" name="日期版面配置區 3">
            <a:extLst>
              <a:ext uri="{FF2B5EF4-FFF2-40B4-BE49-F238E27FC236}">
                <a16:creationId xmlns:a16="http://schemas.microsoft.com/office/drawing/2014/main" id="{A696B4AC-BCA0-CACC-25B3-623AC052FE5F}"/>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5" name="頁尾版面配置區 4">
            <a:extLst>
              <a:ext uri="{FF2B5EF4-FFF2-40B4-BE49-F238E27FC236}">
                <a16:creationId xmlns:a16="http://schemas.microsoft.com/office/drawing/2014/main" id="{3ED7F451-0445-E41D-FA75-F08705C45358}"/>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806BB6CE-4E4B-CCA8-390C-33014AAEA9DA}"/>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379257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72CD41C-50FD-30B5-5DE3-A2B2B862DD73}"/>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464C01B5-E3AF-9EC8-6111-E119D84E8824}"/>
              </a:ext>
            </a:extLst>
          </p:cNvPr>
          <p:cNvSpPr>
            <a:spLocks noGrp="1"/>
          </p:cNvSpPr>
          <p:nvPr>
            <p:ph sz="half" idx="1"/>
          </p:nvPr>
        </p:nvSpPr>
        <p:spPr>
          <a:xfrm>
            <a:off x="838200" y="1825625"/>
            <a:ext cx="5181600" cy="435133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a:extLst>
              <a:ext uri="{FF2B5EF4-FFF2-40B4-BE49-F238E27FC236}">
                <a16:creationId xmlns:a16="http://schemas.microsoft.com/office/drawing/2014/main" id="{6500E833-4BD6-E883-50DB-6ADDD09931D0}"/>
              </a:ext>
            </a:extLst>
          </p:cNvPr>
          <p:cNvSpPr>
            <a:spLocks noGrp="1"/>
          </p:cNvSpPr>
          <p:nvPr>
            <p:ph sz="half" idx="2"/>
          </p:nvPr>
        </p:nvSpPr>
        <p:spPr>
          <a:xfrm>
            <a:off x="6172200" y="1825625"/>
            <a:ext cx="5181600" cy="435133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日期版面配置區 4">
            <a:extLst>
              <a:ext uri="{FF2B5EF4-FFF2-40B4-BE49-F238E27FC236}">
                <a16:creationId xmlns:a16="http://schemas.microsoft.com/office/drawing/2014/main" id="{F2751F6E-507C-02CE-7F95-71EFAAA861FB}"/>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6" name="頁尾版面配置區 5">
            <a:extLst>
              <a:ext uri="{FF2B5EF4-FFF2-40B4-BE49-F238E27FC236}">
                <a16:creationId xmlns:a16="http://schemas.microsoft.com/office/drawing/2014/main" id="{38F51B1C-3340-2C44-B88D-209D02D01AE7}"/>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C069D943-553B-F2F9-0409-E2DD23C5F547}"/>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3702619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F9772F6-809C-F7D8-12A8-A47EEE85213E}"/>
              </a:ext>
            </a:extLst>
          </p:cNvPr>
          <p:cNvSpPr>
            <a:spLocks noGrp="1"/>
          </p:cNvSpPr>
          <p:nvPr>
            <p:ph type="title"/>
          </p:nvPr>
        </p:nvSpPr>
        <p:spPr>
          <a:xfrm>
            <a:off x="839788" y="365125"/>
            <a:ext cx="10515600" cy="1325563"/>
          </a:xfrm>
        </p:spPr>
        <p:txBody>
          <a:bodyPr/>
          <a:lstStyle/>
          <a:p>
            <a:r>
              <a:rPr lang="zh-TW" altLang="en-US"/>
              <a:t>按一下以編輯母片標題樣式</a:t>
            </a:r>
          </a:p>
        </p:txBody>
      </p:sp>
      <p:sp>
        <p:nvSpPr>
          <p:cNvPr id="3" name="文字版面配置區 2">
            <a:extLst>
              <a:ext uri="{FF2B5EF4-FFF2-40B4-BE49-F238E27FC236}">
                <a16:creationId xmlns:a16="http://schemas.microsoft.com/office/drawing/2014/main" id="{9997D560-440F-CB75-66F2-6A5A5F34C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a:extLst>
              <a:ext uri="{FF2B5EF4-FFF2-40B4-BE49-F238E27FC236}">
                <a16:creationId xmlns:a16="http://schemas.microsoft.com/office/drawing/2014/main" id="{6D87ECA2-375B-7E87-9061-7BAAB81A1B0C}"/>
              </a:ext>
            </a:extLst>
          </p:cNvPr>
          <p:cNvSpPr>
            <a:spLocks noGrp="1"/>
          </p:cNvSpPr>
          <p:nvPr>
            <p:ph sz="half" idx="2"/>
          </p:nvPr>
        </p:nvSpPr>
        <p:spPr>
          <a:xfrm>
            <a:off x="839788" y="2505075"/>
            <a:ext cx="5157787" cy="36845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a:extLst>
              <a:ext uri="{FF2B5EF4-FFF2-40B4-BE49-F238E27FC236}">
                <a16:creationId xmlns:a16="http://schemas.microsoft.com/office/drawing/2014/main" id="{8E97ED58-ED9D-C50B-0DB3-46BC6CAB73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a:extLst>
              <a:ext uri="{FF2B5EF4-FFF2-40B4-BE49-F238E27FC236}">
                <a16:creationId xmlns:a16="http://schemas.microsoft.com/office/drawing/2014/main" id="{33CE6DC1-65F5-B80C-C8BF-FADBED3D3B42}"/>
              </a:ext>
            </a:extLst>
          </p:cNvPr>
          <p:cNvSpPr>
            <a:spLocks noGrp="1"/>
          </p:cNvSpPr>
          <p:nvPr>
            <p:ph sz="quarter" idx="4"/>
          </p:nvPr>
        </p:nvSpPr>
        <p:spPr>
          <a:xfrm>
            <a:off x="6172200" y="2505075"/>
            <a:ext cx="5183188" cy="36845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日期版面配置區 6">
            <a:extLst>
              <a:ext uri="{FF2B5EF4-FFF2-40B4-BE49-F238E27FC236}">
                <a16:creationId xmlns:a16="http://schemas.microsoft.com/office/drawing/2014/main" id="{92F18D40-1632-3F9F-B99B-2EFF6C6BBA42}"/>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8" name="頁尾版面配置區 7">
            <a:extLst>
              <a:ext uri="{FF2B5EF4-FFF2-40B4-BE49-F238E27FC236}">
                <a16:creationId xmlns:a16="http://schemas.microsoft.com/office/drawing/2014/main" id="{F9479A0D-9C34-EF1D-7807-FE14B4459198}"/>
              </a:ext>
            </a:extLst>
          </p:cNvPr>
          <p:cNvSpPr>
            <a:spLocks noGrp="1"/>
          </p:cNvSpPr>
          <p:nvPr>
            <p:ph type="ftr" sz="quarter" idx="11"/>
          </p:nvPr>
        </p:nvSpPr>
        <p:spPr/>
        <p:txBody>
          <a:bodyPr/>
          <a:lstStyle/>
          <a:p>
            <a:endParaRPr lang="zh-TW" altLang="en-US"/>
          </a:p>
        </p:txBody>
      </p:sp>
      <p:sp>
        <p:nvSpPr>
          <p:cNvPr id="9" name="投影片編號版面配置區 8">
            <a:extLst>
              <a:ext uri="{FF2B5EF4-FFF2-40B4-BE49-F238E27FC236}">
                <a16:creationId xmlns:a16="http://schemas.microsoft.com/office/drawing/2014/main" id="{DFCCD1B7-5FFE-DCF9-923E-682C3DFB132E}"/>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2101211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3BD7765-730C-9E15-9392-B3D5BD0B4EC7}"/>
              </a:ext>
            </a:extLst>
          </p:cNvPr>
          <p:cNvSpPr>
            <a:spLocks noGrp="1"/>
          </p:cNvSpPr>
          <p:nvPr>
            <p:ph type="title"/>
          </p:nvPr>
        </p:nvSpPr>
        <p:spPr/>
        <p:txBody>
          <a:bodyPr/>
          <a:lstStyle/>
          <a:p>
            <a:r>
              <a:rPr lang="zh-TW" altLang="en-US"/>
              <a:t>按一下以編輯母片標題樣式</a:t>
            </a:r>
          </a:p>
        </p:txBody>
      </p:sp>
      <p:sp>
        <p:nvSpPr>
          <p:cNvPr id="3" name="日期版面配置區 2">
            <a:extLst>
              <a:ext uri="{FF2B5EF4-FFF2-40B4-BE49-F238E27FC236}">
                <a16:creationId xmlns:a16="http://schemas.microsoft.com/office/drawing/2014/main" id="{4D47D853-930C-B7F1-70DB-D9EB7AD9147C}"/>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4" name="頁尾版面配置區 3">
            <a:extLst>
              <a:ext uri="{FF2B5EF4-FFF2-40B4-BE49-F238E27FC236}">
                <a16:creationId xmlns:a16="http://schemas.microsoft.com/office/drawing/2014/main" id="{42809A45-E223-55F3-FCBB-5901E64A0186}"/>
              </a:ext>
            </a:extLst>
          </p:cNvPr>
          <p:cNvSpPr>
            <a:spLocks noGrp="1"/>
          </p:cNvSpPr>
          <p:nvPr>
            <p:ph type="ftr" sz="quarter" idx="11"/>
          </p:nvPr>
        </p:nvSpPr>
        <p:spPr/>
        <p:txBody>
          <a:bodyPr/>
          <a:lstStyle/>
          <a:p>
            <a:endParaRPr lang="zh-TW" altLang="en-US"/>
          </a:p>
        </p:txBody>
      </p:sp>
      <p:sp>
        <p:nvSpPr>
          <p:cNvPr id="5" name="投影片編號版面配置區 4">
            <a:extLst>
              <a:ext uri="{FF2B5EF4-FFF2-40B4-BE49-F238E27FC236}">
                <a16:creationId xmlns:a16="http://schemas.microsoft.com/office/drawing/2014/main" id="{5ECC676D-9416-8896-0ECA-1C0202774CE1}"/>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256329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E62C76C2-4BE5-6E2F-C2FF-9EF00E032E99}"/>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3" name="頁尾版面配置區 2">
            <a:extLst>
              <a:ext uri="{FF2B5EF4-FFF2-40B4-BE49-F238E27FC236}">
                <a16:creationId xmlns:a16="http://schemas.microsoft.com/office/drawing/2014/main" id="{60BAAA84-57D5-6B42-BDA7-DB955C2E9E01}"/>
              </a:ext>
            </a:extLst>
          </p:cNvPr>
          <p:cNvSpPr>
            <a:spLocks noGrp="1"/>
          </p:cNvSpPr>
          <p:nvPr>
            <p:ph type="ftr" sz="quarter" idx="11"/>
          </p:nvPr>
        </p:nvSpPr>
        <p:spPr/>
        <p:txBody>
          <a:bodyPr/>
          <a:lstStyle/>
          <a:p>
            <a:endParaRPr lang="zh-TW" altLang="en-US"/>
          </a:p>
        </p:txBody>
      </p:sp>
      <p:sp>
        <p:nvSpPr>
          <p:cNvPr id="4" name="投影片編號版面配置區 3">
            <a:extLst>
              <a:ext uri="{FF2B5EF4-FFF2-40B4-BE49-F238E27FC236}">
                <a16:creationId xmlns:a16="http://schemas.microsoft.com/office/drawing/2014/main" id="{DD3953F1-8AF0-4F7D-E96C-C3EAB92E7E94}"/>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3851370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10E85BD-AEE6-13F6-30C4-ED3539DC3BC0}"/>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p>
        </p:txBody>
      </p:sp>
      <p:sp>
        <p:nvSpPr>
          <p:cNvPr id="3" name="內容版面配置區 2">
            <a:extLst>
              <a:ext uri="{FF2B5EF4-FFF2-40B4-BE49-F238E27FC236}">
                <a16:creationId xmlns:a16="http://schemas.microsoft.com/office/drawing/2014/main" id="{787A6B08-1366-6615-96A3-9D37860505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a:extLst>
              <a:ext uri="{FF2B5EF4-FFF2-40B4-BE49-F238E27FC236}">
                <a16:creationId xmlns:a16="http://schemas.microsoft.com/office/drawing/2014/main" id="{80EF459D-4518-322A-2318-722049F7F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a:extLst>
              <a:ext uri="{FF2B5EF4-FFF2-40B4-BE49-F238E27FC236}">
                <a16:creationId xmlns:a16="http://schemas.microsoft.com/office/drawing/2014/main" id="{22458F1E-86E4-320A-EFCD-AE1C649F9E83}"/>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6" name="頁尾版面配置區 5">
            <a:extLst>
              <a:ext uri="{FF2B5EF4-FFF2-40B4-BE49-F238E27FC236}">
                <a16:creationId xmlns:a16="http://schemas.microsoft.com/office/drawing/2014/main" id="{817A1115-0E88-0944-2C35-4CA3FB2DB4E1}"/>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CE800250-8111-7E93-A253-98570D3C7AC9}"/>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2722210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9FE0029-DF9F-18DD-346C-A13DB4C8DAA3}"/>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p>
        </p:txBody>
      </p:sp>
      <p:sp>
        <p:nvSpPr>
          <p:cNvPr id="3" name="圖片版面配置區 2">
            <a:extLst>
              <a:ext uri="{FF2B5EF4-FFF2-40B4-BE49-F238E27FC236}">
                <a16:creationId xmlns:a16="http://schemas.microsoft.com/office/drawing/2014/main" id="{EFAD497E-7CA5-5E38-28F8-71FE0A2384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a:extLst>
              <a:ext uri="{FF2B5EF4-FFF2-40B4-BE49-F238E27FC236}">
                <a16:creationId xmlns:a16="http://schemas.microsoft.com/office/drawing/2014/main" id="{485AFC00-D477-C55C-5C77-7FC957D2B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a:extLst>
              <a:ext uri="{FF2B5EF4-FFF2-40B4-BE49-F238E27FC236}">
                <a16:creationId xmlns:a16="http://schemas.microsoft.com/office/drawing/2014/main" id="{4FD6AC0F-353C-8CC7-71F7-95F89ACD71A5}"/>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6" name="頁尾版面配置區 5">
            <a:extLst>
              <a:ext uri="{FF2B5EF4-FFF2-40B4-BE49-F238E27FC236}">
                <a16:creationId xmlns:a16="http://schemas.microsoft.com/office/drawing/2014/main" id="{FB0A573D-D021-9976-C186-6CB7FCE6FAB3}"/>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FB184E43-7F02-C145-BDC9-874AA844B15A}"/>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247298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E1D440B-4710-3F9E-331E-95D1759AE44F}"/>
              </a:ext>
            </a:extLst>
          </p:cNvPr>
          <p:cNvSpPr>
            <a:spLocks noGrp="1"/>
          </p:cNvSpPr>
          <p:nvPr>
            <p:ph type="title"/>
          </p:nvPr>
        </p:nvSpPr>
        <p:spPr/>
        <p:txBody>
          <a:bodyPr/>
          <a:lstStyle/>
          <a:p>
            <a:r>
              <a:rPr lang="zh-TW" altLang="en-US"/>
              <a:t>按一下以編輯母片標題樣式</a:t>
            </a:r>
          </a:p>
        </p:txBody>
      </p:sp>
      <p:sp>
        <p:nvSpPr>
          <p:cNvPr id="3" name="直排文字版面配置區 2">
            <a:extLst>
              <a:ext uri="{FF2B5EF4-FFF2-40B4-BE49-F238E27FC236}">
                <a16:creationId xmlns:a16="http://schemas.microsoft.com/office/drawing/2014/main" id="{D3C32E91-CA80-DD5D-BD1A-270280ACCAC0}"/>
              </a:ext>
            </a:extLst>
          </p:cNvPr>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A77B3A27-322F-6548-BCE8-E2B3B78637D7}"/>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5" name="頁尾版面配置區 4">
            <a:extLst>
              <a:ext uri="{FF2B5EF4-FFF2-40B4-BE49-F238E27FC236}">
                <a16:creationId xmlns:a16="http://schemas.microsoft.com/office/drawing/2014/main" id="{62006D2A-E6B6-A630-9516-1B68E523DB3B}"/>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6E4D5240-9B32-4177-3661-B276FBBD974B}"/>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1306205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BA9BA74B-7A2E-CEAC-EEDD-47CF4F31016C}"/>
              </a:ext>
            </a:extLst>
          </p:cNvPr>
          <p:cNvSpPr>
            <a:spLocks noGrp="1"/>
          </p:cNvSpPr>
          <p:nvPr>
            <p:ph type="title" orient="vert"/>
          </p:nvPr>
        </p:nvSpPr>
        <p:spPr>
          <a:xfrm>
            <a:off x="8724900" y="365125"/>
            <a:ext cx="2628900" cy="5811838"/>
          </a:xfrm>
        </p:spPr>
        <p:txBody>
          <a:bodyPr vert="eaVert"/>
          <a:lstStyle/>
          <a:p>
            <a:r>
              <a:rPr lang="zh-TW" altLang="en-US"/>
              <a:t>按一下以編輯母片標題樣式</a:t>
            </a:r>
          </a:p>
        </p:txBody>
      </p:sp>
      <p:sp>
        <p:nvSpPr>
          <p:cNvPr id="3" name="直排文字版面配置區 2">
            <a:extLst>
              <a:ext uri="{FF2B5EF4-FFF2-40B4-BE49-F238E27FC236}">
                <a16:creationId xmlns:a16="http://schemas.microsoft.com/office/drawing/2014/main" id="{E9122B67-4F8A-0C66-65C3-756EBE93003B}"/>
              </a:ext>
            </a:extLst>
          </p:cNvPr>
          <p:cNvSpPr>
            <a:spLocks noGrp="1"/>
          </p:cNvSpPr>
          <p:nvPr>
            <p:ph type="body" orient="vert" idx="1"/>
          </p:nvPr>
        </p:nvSpPr>
        <p:spPr>
          <a:xfrm>
            <a:off x="838200" y="365125"/>
            <a:ext cx="7734300" cy="5811838"/>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FBF023DE-0962-06AF-83F0-68126B8703C9}"/>
              </a:ext>
            </a:extLst>
          </p:cNvPr>
          <p:cNvSpPr>
            <a:spLocks noGrp="1"/>
          </p:cNvSpPr>
          <p:nvPr>
            <p:ph type="dt" sz="half" idx="10"/>
          </p:nvPr>
        </p:nvSpPr>
        <p:spPr/>
        <p:txBody>
          <a:bodyPr/>
          <a:lstStyle/>
          <a:p>
            <a:fld id="{531C7326-8047-46E9-A56B-918232D7E03F}" type="datetimeFigureOut">
              <a:rPr lang="zh-TW" altLang="en-US" smtClean="0"/>
              <a:t>2026/6/5</a:t>
            </a:fld>
            <a:endParaRPr lang="zh-TW" altLang="en-US"/>
          </a:p>
        </p:txBody>
      </p:sp>
      <p:sp>
        <p:nvSpPr>
          <p:cNvPr id="5" name="頁尾版面配置區 4">
            <a:extLst>
              <a:ext uri="{FF2B5EF4-FFF2-40B4-BE49-F238E27FC236}">
                <a16:creationId xmlns:a16="http://schemas.microsoft.com/office/drawing/2014/main" id="{93B2BB4D-AA54-5519-C99E-E923BDDEC94A}"/>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DBF11C9E-54B0-DC43-DF1B-9D41625FC67D}"/>
              </a:ext>
            </a:extLst>
          </p:cNvPr>
          <p:cNvSpPr>
            <a:spLocks noGrp="1"/>
          </p:cNvSpPr>
          <p:nvPr>
            <p:ph type="sldNum" sz="quarter" idx="12"/>
          </p:nvPr>
        </p:nvSpPr>
        <p:spPr/>
        <p:txBody>
          <a:body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3362476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標題，文字及兩項物件">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DA6D428-07DA-3C72-FB2C-6A873C395801}"/>
              </a:ext>
            </a:extLst>
          </p:cNvPr>
          <p:cNvSpPr>
            <a:spLocks noGrp="1"/>
          </p:cNvSpPr>
          <p:nvPr>
            <p:ph type="title"/>
          </p:nvPr>
        </p:nvSpPr>
        <p:spPr>
          <a:xfrm>
            <a:off x="609600" y="274638"/>
            <a:ext cx="10972800" cy="1143000"/>
          </a:xfrm>
        </p:spPr>
        <p:txBody>
          <a:bodyPr/>
          <a:lstStyle/>
          <a:p>
            <a:r>
              <a:rPr lang="zh-TW" altLang="en-US"/>
              <a:t>按一下以編輯母片標題樣式</a:t>
            </a:r>
          </a:p>
        </p:txBody>
      </p:sp>
      <p:sp>
        <p:nvSpPr>
          <p:cNvPr id="3" name="文字版面配置區 2">
            <a:extLst>
              <a:ext uri="{FF2B5EF4-FFF2-40B4-BE49-F238E27FC236}">
                <a16:creationId xmlns:a16="http://schemas.microsoft.com/office/drawing/2014/main" id="{7B09433B-3C39-4C76-7DA8-FD8660F0D693}"/>
              </a:ext>
            </a:extLst>
          </p:cNvPr>
          <p:cNvSpPr>
            <a:spLocks noGrp="1"/>
          </p:cNvSpPr>
          <p:nvPr>
            <p:ph type="body" sz="half" idx="1"/>
          </p:nvPr>
        </p:nvSpPr>
        <p:spPr>
          <a:xfrm>
            <a:off x="609600" y="1600201"/>
            <a:ext cx="5384800" cy="4525963"/>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a:extLst>
              <a:ext uri="{FF2B5EF4-FFF2-40B4-BE49-F238E27FC236}">
                <a16:creationId xmlns:a16="http://schemas.microsoft.com/office/drawing/2014/main" id="{38C5E8D0-FEBF-93C8-8DDD-0EB12710DC33}"/>
              </a:ext>
            </a:extLst>
          </p:cNvPr>
          <p:cNvSpPr>
            <a:spLocks noGrp="1"/>
          </p:cNvSpPr>
          <p:nvPr>
            <p:ph sz="quarter" idx="2"/>
          </p:nvPr>
        </p:nvSpPr>
        <p:spPr>
          <a:xfrm>
            <a:off x="6197600" y="1600200"/>
            <a:ext cx="5384800" cy="21859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內容版面配置區 4">
            <a:extLst>
              <a:ext uri="{FF2B5EF4-FFF2-40B4-BE49-F238E27FC236}">
                <a16:creationId xmlns:a16="http://schemas.microsoft.com/office/drawing/2014/main" id="{F59F0BEB-02DC-605E-AAB8-0F88F263F1C7}"/>
              </a:ext>
            </a:extLst>
          </p:cNvPr>
          <p:cNvSpPr>
            <a:spLocks noGrp="1"/>
          </p:cNvSpPr>
          <p:nvPr>
            <p:ph sz="quarter" idx="3"/>
          </p:nvPr>
        </p:nvSpPr>
        <p:spPr>
          <a:xfrm>
            <a:off x="6197600" y="3938589"/>
            <a:ext cx="5384800" cy="21875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日期版面配置區 5">
            <a:extLst>
              <a:ext uri="{FF2B5EF4-FFF2-40B4-BE49-F238E27FC236}">
                <a16:creationId xmlns:a16="http://schemas.microsoft.com/office/drawing/2014/main" id="{38736FBF-D7F7-C290-7185-FB51AF461A6B}"/>
              </a:ext>
            </a:extLst>
          </p:cNvPr>
          <p:cNvSpPr>
            <a:spLocks noGrp="1"/>
          </p:cNvSpPr>
          <p:nvPr>
            <p:ph type="dt" sz="half" idx="10"/>
          </p:nvPr>
        </p:nvSpPr>
        <p:spPr>
          <a:xfrm>
            <a:off x="609600" y="6245225"/>
            <a:ext cx="2844800" cy="476250"/>
          </a:xfrm>
        </p:spPr>
        <p:txBody>
          <a:bodyPr/>
          <a:lstStyle>
            <a:lvl1pPr>
              <a:defRPr/>
            </a:lvl1pPr>
          </a:lstStyle>
          <a:p>
            <a:endParaRPr lang="en-US" altLang="zh-TW"/>
          </a:p>
        </p:txBody>
      </p:sp>
      <p:sp>
        <p:nvSpPr>
          <p:cNvPr id="7" name="頁尾版面配置區 6">
            <a:extLst>
              <a:ext uri="{FF2B5EF4-FFF2-40B4-BE49-F238E27FC236}">
                <a16:creationId xmlns:a16="http://schemas.microsoft.com/office/drawing/2014/main" id="{66EEE9F3-2F74-5C40-7F3A-230A651454FC}"/>
              </a:ext>
            </a:extLst>
          </p:cNvPr>
          <p:cNvSpPr>
            <a:spLocks noGrp="1"/>
          </p:cNvSpPr>
          <p:nvPr>
            <p:ph type="ftr" sz="quarter" idx="11"/>
          </p:nvPr>
        </p:nvSpPr>
        <p:spPr>
          <a:xfrm>
            <a:off x="4165600" y="6245225"/>
            <a:ext cx="3860800" cy="476250"/>
          </a:xfrm>
        </p:spPr>
        <p:txBody>
          <a:bodyPr/>
          <a:lstStyle>
            <a:lvl1pPr>
              <a:defRPr/>
            </a:lvl1pPr>
          </a:lstStyle>
          <a:p>
            <a:endParaRPr lang="en-US" altLang="zh-TW"/>
          </a:p>
        </p:txBody>
      </p:sp>
      <p:sp>
        <p:nvSpPr>
          <p:cNvPr id="8" name="投影片編號版面配置區 7">
            <a:extLst>
              <a:ext uri="{FF2B5EF4-FFF2-40B4-BE49-F238E27FC236}">
                <a16:creationId xmlns:a16="http://schemas.microsoft.com/office/drawing/2014/main" id="{8DC31643-ADCF-F33D-89C7-DE6C62D2D898}"/>
              </a:ext>
            </a:extLst>
          </p:cNvPr>
          <p:cNvSpPr>
            <a:spLocks noGrp="1"/>
          </p:cNvSpPr>
          <p:nvPr>
            <p:ph type="sldNum" sz="quarter" idx="12"/>
          </p:nvPr>
        </p:nvSpPr>
        <p:spPr>
          <a:xfrm>
            <a:off x="8737600" y="6245225"/>
            <a:ext cx="2844800" cy="476250"/>
          </a:xfrm>
        </p:spPr>
        <p:txBody>
          <a:bodyPr/>
          <a:lstStyle>
            <a:lvl1pPr>
              <a:defRPr/>
            </a:lvl1pPr>
          </a:lstStyle>
          <a:p>
            <a:fld id="{76E9179B-F8CE-4589-A257-60AB005CF951}" type="slidenum">
              <a:rPr lang="en-US" altLang="zh-TW"/>
              <a:pPr/>
              <a:t>‹#›</a:t>
            </a:fld>
            <a:endParaRPr lang="en-US" altLang="zh-TW"/>
          </a:p>
        </p:txBody>
      </p:sp>
    </p:spTree>
    <p:extLst>
      <p:ext uri="{BB962C8B-B14F-4D97-AF65-F5344CB8AC3E}">
        <p14:creationId xmlns:p14="http://schemas.microsoft.com/office/powerpoint/2010/main" val="32289859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物件">
    <p:spTree>
      <p:nvGrpSpPr>
        <p:cNvPr id="1" name=""/>
        <p:cNvGrpSpPr/>
        <p:nvPr/>
      </p:nvGrpSpPr>
      <p:grpSpPr>
        <a:xfrm>
          <a:off x="0" y="0"/>
          <a:ext cx="0" cy="0"/>
          <a:chOff x="0" y="0"/>
          <a:chExt cx="0" cy="0"/>
        </a:xfrm>
      </p:grpSpPr>
      <p:sp>
        <p:nvSpPr>
          <p:cNvPr id="2" name="內容版面配置區 1">
            <a:extLst>
              <a:ext uri="{FF2B5EF4-FFF2-40B4-BE49-F238E27FC236}">
                <a16:creationId xmlns:a16="http://schemas.microsoft.com/office/drawing/2014/main" id="{4C0A3440-1196-D626-9ADC-E0A61D039EDA}"/>
              </a:ext>
            </a:extLst>
          </p:cNvPr>
          <p:cNvSpPr>
            <a:spLocks noGrp="1"/>
          </p:cNvSpPr>
          <p:nvPr>
            <p:ph/>
          </p:nvPr>
        </p:nvSpPr>
        <p:spPr>
          <a:xfrm>
            <a:off x="609600" y="274639"/>
            <a:ext cx="10972800" cy="585152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3" name="日期版面配置區 2">
            <a:extLst>
              <a:ext uri="{FF2B5EF4-FFF2-40B4-BE49-F238E27FC236}">
                <a16:creationId xmlns:a16="http://schemas.microsoft.com/office/drawing/2014/main" id="{F04858A8-C2A6-DC5A-86C0-5AAAA0E6B53F}"/>
              </a:ext>
            </a:extLst>
          </p:cNvPr>
          <p:cNvSpPr>
            <a:spLocks noGrp="1"/>
          </p:cNvSpPr>
          <p:nvPr>
            <p:ph type="dt" sz="half" idx="10"/>
          </p:nvPr>
        </p:nvSpPr>
        <p:spPr>
          <a:xfrm>
            <a:off x="609600" y="6245225"/>
            <a:ext cx="2844800" cy="476250"/>
          </a:xfrm>
        </p:spPr>
        <p:txBody>
          <a:bodyPr/>
          <a:lstStyle>
            <a:lvl1pPr>
              <a:defRPr/>
            </a:lvl1pPr>
          </a:lstStyle>
          <a:p>
            <a:endParaRPr lang="en-US" altLang="zh-TW"/>
          </a:p>
        </p:txBody>
      </p:sp>
      <p:sp>
        <p:nvSpPr>
          <p:cNvPr id="4" name="頁尾版面配置區 3">
            <a:extLst>
              <a:ext uri="{FF2B5EF4-FFF2-40B4-BE49-F238E27FC236}">
                <a16:creationId xmlns:a16="http://schemas.microsoft.com/office/drawing/2014/main" id="{E00822A6-12C4-D6E9-3D18-B1E6FCE847BF}"/>
              </a:ext>
            </a:extLst>
          </p:cNvPr>
          <p:cNvSpPr>
            <a:spLocks noGrp="1"/>
          </p:cNvSpPr>
          <p:nvPr>
            <p:ph type="ftr" sz="quarter" idx="11"/>
          </p:nvPr>
        </p:nvSpPr>
        <p:spPr>
          <a:xfrm>
            <a:off x="4165600" y="6245225"/>
            <a:ext cx="3860800" cy="476250"/>
          </a:xfrm>
        </p:spPr>
        <p:txBody>
          <a:bodyPr/>
          <a:lstStyle>
            <a:lvl1pPr>
              <a:defRPr/>
            </a:lvl1pPr>
          </a:lstStyle>
          <a:p>
            <a:endParaRPr lang="en-US" altLang="zh-TW"/>
          </a:p>
        </p:txBody>
      </p:sp>
      <p:sp>
        <p:nvSpPr>
          <p:cNvPr id="5" name="投影片編號版面配置區 4">
            <a:extLst>
              <a:ext uri="{FF2B5EF4-FFF2-40B4-BE49-F238E27FC236}">
                <a16:creationId xmlns:a16="http://schemas.microsoft.com/office/drawing/2014/main" id="{94E58BDC-0AA4-1F0B-1638-B5DBC3A5D1F0}"/>
              </a:ext>
            </a:extLst>
          </p:cNvPr>
          <p:cNvSpPr>
            <a:spLocks noGrp="1"/>
          </p:cNvSpPr>
          <p:nvPr>
            <p:ph type="sldNum" sz="quarter" idx="12"/>
          </p:nvPr>
        </p:nvSpPr>
        <p:spPr>
          <a:xfrm>
            <a:off x="8737600" y="6245225"/>
            <a:ext cx="2844800" cy="476250"/>
          </a:xfrm>
        </p:spPr>
        <p:txBody>
          <a:bodyPr/>
          <a:lstStyle>
            <a:lvl1pPr>
              <a:defRPr/>
            </a:lvl1pPr>
          </a:lstStyle>
          <a:p>
            <a:fld id="{D1AFBEB6-3819-47F5-ACD7-DE6034EC2EC8}" type="slidenum">
              <a:rPr lang="en-US" altLang="zh-TW"/>
              <a:pPr/>
              <a:t>‹#›</a:t>
            </a:fld>
            <a:endParaRPr lang="en-US" altLang="zh-TW"/>
          </a:p>
        </p:txBody>
      </p:sp>
    </p:spTree>
    <p:extLst>
      <p:ext uri="{BB962C8B-B14F-4D97-AF65-F5344CB8AC3E}">
        <p14:creationId xmlns:p14="http://schemas.microsoft.com/office/powerpoint/2010/main" val="1386343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標題，四項物件">
    <p:spTree>
      <p:nvGrpSpPr>
        <p:cNvPr id="1" name=""/>
        <p:cNvGrpSpPr/>
        <p:nvPr/>
      </p:nvGrpSpPr>
      <p:grpSpPr>
        <a:xfrm>
          <a:off x="0" y="0"/>
          <a:ext cx="0" cy="0"/>
          <a:chOff x="0" y="0"/>
          <a:chExt cx="0" cy="0"/>
        </a:xfrm>
      </p:grpSpPr>
      <p:sp>
        <p:nvSpPr>
          <p:cNvPr id="2" name="標題 1"/>
          <p:cNvSpPr>
            <a:spLocks noGrp="1"/>
          </p:cNvSpPr>
          <p:nvPr>
            <p:ph type="title" sz="quarter"/>
          </p:nvPr>
        </p:nvSpPr>
        <p:spPr>
          <a:xfrm>
            <a:off x="609600" y="274638"/>
            <a:ext cx="10972800" cy="1143000"/>
          </a:xfrm>
        </p:spPr>
        <p:txBody>
          <a:bodyPr/>
          <a:lstStyle/>
          <a:p>
            <a:r>
              <a:rPr lang="zh-TW" altLang="en-US"/>
              <a:t>按一下以編輯母片標題樣式</a:t>
            </a:r>
          </a:p>
        </p:txBody>
      </p:sp>
      <p:sp>
        <p:nvSpPr>
          <p:cNvPr id="3" name="內容版面配置區 2"/>
          <p:cNvSpPr>
            <a:spLocks noGrp="1"/>
          </p:cNvSpPr>
          <p:nvPr>
            <p:ph sz="quarter" idx="1"/>
          </p:nvPr>
        </p:nvSpPr>
        <p:spPr>
          <a:xfrm>
            <a:off x="609600" y="1600200"/>
            <a:ext cx="5384800" cy="21859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quarter" idx="2"/>
          </p:nvPr>
        </p:nvSpPr>
        <p:spPr>
          <a:xfrm>
            <a:off x="6197600" y="1600200"/>
            <a:ext cx="5384800" cy="21859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內容版面配置區 4"/>
          <p:cNvSpPr>
            <a:spLocks noGrp="1"/>
          </p:cNvSpPr>
          <p:nvPr>
            <p:ph sz="quarter" idx="3"/>
          </p:nvPr>
        </p:nvSpPr>
        <p:spPr>
          <a:xfrm>
            <a:off x="609600" y="3938589"/>
            <a:ext cx="5384800" cy="21875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內容版面配置區 5"/>
          <p:cNvSpPr>
            <a:spLocks noGrp="1"/>
          </p:cNvSpPr>
          <p:nvPr>
            <p:ph sz="quarter" idx="4"/>
          </p:nvPr>
        </p:nvSpPr>
        <p:spPr>
          <a:xfrm>
            <a:off x="6197600" y="3938589"/>
            <a:ext cx="5384800" cy="21875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Rectangle 4">
            <a:extLst>
              <a:ext uri="{FF2B5EF4-FFF2-40B4-BE49-F238E27FC236}">
                <a16:creationId xmlns:a16="http://schemas.microsoft.com/office/drawing/2014/main" id="{F22D3F7F-CA51-A4B5-6421-F97C8BB3B52E}"/>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8" name="Rectangle 5">
            <a:extLst>
              <a:ext uri="{FF2B5EF4-FFF2-40B4-BE49-F238E27FC236}">
                <a16:creationId xmlns:a16="http://schemas.microsoft.com/office/drawing/2014/main" id="{767723A1-9688-BE60-6166-1EC99A6CDB6C}"/>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9" name="Rectangle 6">
            <a:extLst>
              <a:ext uri="{FF2B5EF4-FFF2-40B4-BE49-F238E27FC236}">
                <a16:creationId xmlns:a16="http://schemas.microsoft.com/office/drawing/2014/main" id="{4BBAD9FA-683E-8575-A33D-B8DBCD5EE1B0}"/>
              </a:ext>
            </a:extLst>
          </p:cNvPr>
          <p:cNvSpPr>
            <a:spLocks noGrp="1" noChangeArrowheads="1"/>
          </p:cNvSpPr>
          <p:nvPr>
            <p:ph type="sldNum" sz="quarter" idx="12"/>
          </p:nvPr>
        </p:nvSpPr>
        <p:spPr>
          <a:ln/>
        </p:spPr>
        <p:txBody>
          <a:bodyPr/>
          <a:lstStyle>
            <a:lvl1pPr>
              <a:defRPr/>
            </a:lvl1pPr>
          </a:lstStyle>
          <a:p>
            <a:fld id="{0517C066-3659-47E0-B096-AA21DE07AA5B}" type="slidenum">
              <a:rPr lang="en-US" altLang="zh-TW"/>
              <a:pPr/>
              <a:t>‹#›</a:t>
            </a:fld>
            <a:endParaRPr lang="en-US" altLang="zh-TW"/>
          </a:p>
        </p:txBody>
      </p:sp>
    </p:spTree>
    <p:extLst>
      <p:ext uri="{BB962C8B-B14F-4D97-AF65-F5344CB8AC3E}">
        <p14:creationId xmlns:p14="http://schemas.microsoft.com/office/powerpoint/2010/main" val="1751263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woObj">
  <p:cSld name="標題，1 個大物件與 2 個小物件">
    <p:spTree>
      <p:nvGrpSpPr>
        <p:cNvPr id="1" name=""/>
        <p:cNvGrpSpPr/>
        <p:nvPr/>
      </p:nvGrpSpPr>
      <p:grpSpPr>
        <a:xfrm>
          <a:off x="0" y="0"/>
          <a:ext cx="0" cy="0"/>
          <a:chOff x="0" y="0"/>
          <a:chExt cx="0" cy="0"/>
        </a:xfrm>
      </p:grpSpPr>
      <p:sp>
        <p:nvSpPr>
          <p:cNvPr id="2" name="標題 1"/>
          <p:cNvSpPr>
            <a:spLocks noGrp="1"/>
          </p:cNvSpPr>
          <p:nvPr>
            <p:ph type="title"/>
          </p:nvPr>
        </p:nvSpPr>
        <p:spPr>
          <a:xfrm>
            <a:off x="609600" y="274638"/>
            <a:ext cx="10972800" cy="1143000"/>
          </a:xfrm>
        </p:spPr>
        <p:txBody>
          <a:bodyPr/>
          <a:lstStyle/>
          <a:p>
            <a:r>
              <a:rPr lang="zh-TW" altLang="en-US"/>
              <a:t>按一下以編輯母片標題樣式</a:t>
            </a:r>
          </a:p>
        </p:txBody>
      </p:sp>
      <p:sp>
        <p:nvSpPr>
          <p:cNvPr id="3" name="內容版面配置區 2"/>
          <p:cNvSpPr>
            <a:spLocks noGrp="1"/>
          </p:cNvSpPr>
          <p:nvPr>
            <p:ph sz="half" idx="1"/>
          </p:nvPr>
        </p:nvSpPr>
        <p:spPr>
          <a:xfrm>
            <a:off x="609600" y="1600201"/>
            <a:ext cx="5384800" cy="4525963"/>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quarter" idx="2"/>
          </p:nvPr>
        </p:nvSpPr>
        <p:spPr>
          <a:xfrm>
            <a:off x="6197600" y="1600200"/>
            <a:ext cx="5384800" cy="21859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內容版面配置區 4"/>
          <p:cNvSpPr>
            <a:spLocks noGrp="1"/>
          </p:cNvSpPr>
          <p:nvPr>
            <p:ph sz="quarter" idx="3"/>
          </p:nvPr>
        </p:nvSpPr>
        <p:spPr>
          <a:xfrm>
            <a:off x="6197600" y="3938589"/>
            <a:ext cx="5384800" cy="21875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Rectangle 4">
            <a:extLst>
              <a:ext uri="{FF2B5EF4-FFF2-40B4-BE49-F238E27FC236}">
                <a16:creationId xmlns:a16="http://schemas.microsoft.com/office/drawing/2014/main" id="{D22C0AB1-5F21-A545-C368-D557D4E2D8C4}"/>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7" name="Rectangle 5">
            <a:extLst>
              <a:ext uri="{FF2B5EF4-FFF2-40B4-BE49-F238E27FC236}">
                <a16:creationId xmlns:a16="http://schemas.microsoft.com/office/drawing/2014/main" id="{6E2CE9B0-60EF-49F0-4EA3-ABB397F99BCE}"/>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8" name="Rectangle 6">
            <a:extLst>
              <a:ext uri="{FF2B5EF4-FFF2-40B4-BE49-F238E27FC236}">
                <a16:creationId xmlns:a16="http://schemas.microsoft.com/office/drawing/2014/main" id="{0C659107-7BDC-433B-02EE-3CE8F7BCCFDF}"/>
              </a:ext>
            </a:extLst>
          </p:cNvPr>
          <p:cNvSpPr>
            <a:spLocks noGrp="1" noChangeArrowheads="1"/>
          </p:cNvSpPr>
          <p:nvPr>
            <p:ph type="sldNum" sz="quarter" idx="12"/>
          </p:nvPr>
        </p:nvSpPr>
        <p:spPr>
          <a:ln/>
        </p:spPr>
        <p:txBody>
          <a:bodyPr/>
          <a:lstStyle>
            <a:lvl1pPr>
              <a:defRPr/>
            </a:lvl1pPr>
          </a:lstStyle>
          <a:p>
            <a:fld id="{1404EB8E-B3BE-45BE-81FE-FC05BE31B829}" type="slidenum">
              <a:rPr lang="en-US" altLang="zh-TW"/>
              <a:pPr/>
              <a:t>‹#›</a:t>
            </a:fld>
            <a:endParaRPr lang="en-US" altLang="zh-TW"/>
          </a:p>
        </p:txBody>
      </p:sp>
    </p:spTree>
    <p:extLst>
      <p:ext uri="{BB962C8B-B14F-4D97-AF65-F5344CB8AC3E}">
        <p14:creationId xmlns:p14="http://schemas.microsoft.com/office/powerpoint/2010/main" val="1132799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126D3F64-0641-3B75-F207-A1C6FF84FE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25410888-AA72-5E67-A6FB-31E0FB9C26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81324B42-F47F-CECD-AB2E-60EAD25145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1C7326-8047-46E9-A56B-918232D7E03F}" type="datetimeFigureOut">
              <a:rPr lang="zh-TW" altLang="en-US" smtClean="0"/>
              <a:t>2026/6/5</a:t>
            </a:fld>
            <a:endParaRPr lang="zh-TW" altLang="en-US"/>
          </a:p>
        </p:txBody>
      </p:sp>
      <p:sp>
        <p:nvSpPr>
          <p:cNvPr id="5" name="頁尾版面配置區 4">
            <a:extLst>
              <a:ext uri="{FF2B5EF4-FFF2-40B4-BE49-F238E27FC236}">
                <a16:creationId xmlns:a16="http://schemas.microsoft.com/office/drawing/2014/main" id="{050810F4-A51A-CC4C-C070-58401CF669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C2D8D87B-117C-7941-19ED-F13BC2F8F6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DEC07C-6A03-477B-95B7-4FAAF8708BAE}" type="slidenum">
              <a:rPr lang="zh-TW" altLang="en-US" smtClean="0"/>
              <a:t>‹#›</a:t>
            </a:fld>
            <a:endParaRPr lang="zh-TW" altLang="en-US"/>
          </a:p>
        </p:txBody>
      </p:sp>
    </p:spTree>
    <p:extLst>
      <p:ext uri="{BB962C8B-B14F-4D97-AF65-F5344CB8AC3E}">
        <p14:creationId xmlns:p14="http://schemas.microsoft.com/office/powerpoint/2010/main" val="2145395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 Id="rId4" Type="http://schemas.openxmlformats.org/officeDocument/2006/relationships/image" Target="../media/image30.emf"/></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ejsit-journal.com/index.php/ejsit/article/view/685" TargetMode="External"/><Relationship Id="rId3" Type="http://schemas.openxmlformats.org/officeDocument/2006/relationships/hyperlink" Target="http://newidea.org.tw/pdf/S71.pdf" TargetMode="External"/><Relationship Id="rId7" Type="http://schemas.openxmlformats.org/officeDocument/2006/relationships/hyperlink" Target="https://doi.org/10.5281/zenodo.14959662" TargetMode="External"/><Relationship Id="rId2" Type="http://schemas.openxmlformats.org/officeDocument/2006/relationships/hyperlink" Target="https://doi.org/10.29924/REMDM.DB/Collection0001" TargetMode="External"/><Relationship Id="rId1" Type="http://schemas.openxmlformats.org/officeDocument/2006/relationships/slideLayout" Target="../slideLayouts/slideLayout7.xml"/><Relationship Id="rId6" Type="http://schemas.openxmlformats.org/officeDocument/2006/relationships/hyperlink" Target="https://doi.org/10.5281/zenodo.13982835" TargetMode="External"/><Relationship Id="rId5" Type="http://schemas.openxmlformats.org/officeDocument/2006/relationships/hyperlink" Target="https://doi.org/10.5281/zenodo.13982179" TargetMode="External"/><Relationship Id="rId4" Type="http://schemas.openxmlformats.org/officeDocument/2006/relationships/hyperlink" Target="https://doi.org/10.5281/zenodo.10518988" TargetMode="External"/><Relationship Id="rId9" Type="http://schemas.openxmlformats.org/officeDocument/2006/relationships/hyperlink" Target="http://newidea.org.tw/pdf/S101.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5281/zenodo.10522464" TargetMode="External"/><Relationship Id="rId2" Type="http://schemas.openxmlformats.org/officeDocument/2006/relationships/hyperlink" Target="https://doi.org/10.29924/TsunamiTW.DB/Collection0001"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image" Target="../media/image80.jpg"/><Relationship Id="rId1" Type="http://schemas.openxmlformats.org/officeDocument/2006/relationships/slideLayout" Target="../slideLayouts/slideLayout2.xml"/><Relationship Id="rId4" Type="http://schemas.openxmlformats.org/officeDocument/2006/relationships/image" Target="../media/image81.emf"/></Relationships>
</file>

<file path=ppt/slides/_rels/slide76.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83.jp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84.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93.png"/><Relationship Id="rId5" Type="http://schemas.openxmlformats.org/officeDocument/2006/relationships/oleObject" Target="../embeddings/oleObject4.bin"/><Relationship Id="rId4" Type="http://schemas.openxmlformats.org/officeDocument/2006/relationships/image" Target="../media/image92.wmf"/></Relationships>
</file>

<file path=ppt/slides/_rels/slide90.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02.jpeg"/><Relationship Id="rId4" Type="http://schemas.openxmlformats.org/officeDocument/2006/relationships/image" Target="../media/image101.jpeg"/></Relationships>
</file>

<file path=ppt/slides/_rels/slide96.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09.jpg"/><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11.emf"/></Relationships>
</file>

<file path=ppt/slides/_rels/slide112.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16.jp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17.gif"/><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127.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21.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22.jpg"/><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2" Type="http://schemas.openxmlformats.org/officeDocument/2006/relationships/image" Target="../media/image123.jpg"/><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24.gif"/><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6.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28.jp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image" Target="../media/image129.jp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130.jpg"/><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6.xml"/></Relationships>
</file>

<file path=ppt/slides/_rels/slide165.xml.rels><?xml version="1.0" encoding="UTF-8" standalone="yes"?>
<Relationships xmlns="http://schemas.openxmlformats.org/package/2006/relationships"><Relationship Id="rId2" Type="http://schemas.openxmlformats.org/officeDocument/2006/relationships/image" Target="../media/image133.jpg"/><Relationship Id="rId1" Type="http://schemas.openxmlformats.org/officeDocument/2006/relationships/slideLayout" Target="../slideLayouts/slideLayout6.xml"/></Relationships>
</file>

<file path=ppt/slides/_rels/slide166.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3" Type="http://schemas.openxmlformats.org/officeDocument/2006/relationships/image" Target="../media/image135.jp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136.jpg"/><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3" Type="http://schemas.openxmlformats.org/officeDocument/2006/relationships/image" Target="../media/image137.jp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170.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image" Target="../media/image138.jpg"/><Relationship Id="rId1" Type="http://schemas.openxmlformats.org/officeDocument/2006/relationships/slideLayout" Target="../slideLayouts/slideLayout6.xml"/></Relationships>
</file>

<file path=ppt/slides/_rels/slide171.xml.rels><?xml version="1.0" encoding="UTF-8" standalone="yes"?>
<Relationships xmlns="http://schemas.openxmlformats.org/package/2006/relationships"><Relationship Id="rId2" Type="http://schemas.openxmlformats.org/officeDocument/2006/relationships/image" Target="../media/image140.jp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3" Type="http://schemas.openxmlformats.org/officeDocument/2006/relationships/image" Target="../media/image141.emf"/><Relationship Id="rId2" Type="http://schemas.openxmlformats.org/officeDocument/2006/relationships/oleObject" Target="../embeddings/oleObject6.bin"/><Relationship Id="rId1" Type="http://schemas.openxmlformats.org/officeDocument/2006/relationships/slideLayout" Target="../slideLayouts/slideLayout6.xml"/></Relationships>
</file>

<file path=ppt/slides/_rels/slide173.xml.rels><?xml version="1.0" encoding="UTF-8" standalone="yes"?>
<Relationships xmlns="http://schemas.openxmlformats.org/package/2006/relationships"><Relationship Id="rId2" Type="http://schemas.openxmlformats.org/officeDocument/2006/relationships/image" Target="../media/image142.jpg"/><Relationship Id="rId1" Type="http://schemas.openxmlformats.org/officeDocument/2006/relationships/slideLayout" Target="../slideLayouts/slideLayout6.xml"/></Relationships>
</file>

<file path=ppt/slides/_rels/slide174.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6.xml"/></Relationships>
</file>

<file path=ppt/slides/_rels/slide175.xml.rels><?xml version="1.0" encoding="UTF-8" standalone="yes"?>
<Relationships xmlns="http://schemas.openxmlformats.org/package/2006/relationships"><Relationship Id="rId2" Type="http://schemas.openxmlformats.org/officeDocument/2006/relationships/image" Target="../media/image145.jpg"/><Relationship Id="rId1" Type="http://schemas.openxmlformats.org/officeDocument/2006/relationships/slideLayout" Target="../slideLayouts/slideLayout6.xml"/></Relationships>
</file>

<file path=ppt/slides/_rels/slide176.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emf"/><Relationship Id="rId1" Type="http://schemas.openxmlformats.org/officeDocument/2006/relationships/slideLayout" Target="../slideLayouts/slideLayout6.xml"/></Relationships>
</file>

<file path=ppt/slides/_rels/slide177.xml.rels><?xml version="1.0" encoding="UTF-8" standalone="yes"?>
<Relationships xmlns="http://schemas.openxmlformats.org/package/2006/relationships"><Relationship Id="rId2" Type="http://schemas.openxmlformats.org/officeDocument/2006/relationships/image" Target="../media/image148.emf"/><Relationship Id="rId1" Type="http://schemas.openxmlformats.org/officeDocument/2006/relationships/slideLayout" Target="../slideLayouts/slideLayout6.xml"/></Relationships>
</file>

<file path=ppt/slides/_rels/slide178.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149.wmf"/></Relationships>
</file>

<file path=ppt/slides/_rels/slide179.xml.rels><?xml version="1.0" encoding="UTF-8" standalone="yes"?>
<Relationships xmlns="http://schemas.openxmlformats.org/package/2006/relationships"><Relationship Id="rId3" Type="http://schemas.openxmlformats.org/officeDocument/2006/relationships/image" Target="../media/image150.jp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image" Target="../media/image151.jpg"/><Relationship Id="rId1" Type="http://schemas.openxmlformats.org/officeDocument/2006/relationships/slideLayout" Target="../slideLayouts/slideLayout6.xml"/></Relationships>
</file>

<file path=ppt/slides/_rels/slide181.xml.rels><?xml version="1.0" encoding="UTF-8" standalone="yes"?>
<Relationships xmlns="http://schemas.openxmlformats.org/package/2006/relationships"><Relationship Id="rId2" Type="http://schemas.openxmlformats.org/officeDocument/2006/relationships/image" Target="../media/image152.jpg"/><Relationship Id="rId1" Type="http://schemas.openxmlformats.org/officeDocument/2006/relationships/slideLayout" Target="../slideLayouts/slideLayout6.xml"/></Relationships>
</file>

<file path=ppt/slides/_rels/slide182.xml.rels><?xml version="1.0" encoding="UTF-8" standalone="yes"?>
<Relationships xmlns="http://schemas.openxmlformats.org/package/2006/relationships"><Relationship Id="rId2" Type="http://schemas.openxmlformats.org/officeDocument/2006/relationships/image" Target="../media/image153.jpg"/><Relationship Id="rId1" Type="http://schemas.openxmlformats.org/officeDocument/2006/relationships/slideLayout" Target="../slideLayouts/slideLayout6.xml"/></Relationships>
</file>

<file path=ppt/slides/_rels/slide183.xml.rels><?xml version="1.0" encoding="UTF-8" standalone="yes"?>
<Relationships xmlns="http://schemas.openxmlformats.org/package/2006/relationships"><Relationship Id="rId3" Type="http://schemas.openxmlformats.org/officeDocument/2006/relationships/image" Target="../media/image154.emf"/><Relationship Id="rId2" Type="http://schemas.openxmlformats.org/officeDocument/2006/relationships/oleObject" Target="../embeddings/oleObject8.bin"/><Relationship Id="rId1" Type="http://schemas.openxmlformats.org/officeDocument/2006/relationships/slideLayout" Target="../slideLayouts/slideLayout6.xml"/></Relationships>
</file>

<file path=ppt/slides/_rels/slide184.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48.xml"/><Relationship Id="rId1" Type="http://schemas.openxmlformats.org/officeDocument/2006/relationships/slideLayout" Target="../slideLayouts/slideLayout6.xml"/><Relationship Id="rId5" Type="http://schemas.openxmlformats.org/officeDocument/2006/relationships/image" Target="../media/image156.jpg"/><Relationship Id="rId4" Type="http://schemas.openxmlformats.org/officeDocument/2006/relationships/image" Target="../media/image155.emf"/></Relationships>
</file>

<file path=ppt/slides/_rels/slide185.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6.xml"/></Relationships>
</file>

<file path=ppt/slides/_rels/slide186.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6.xml"/></Relationships>
</file>

<file path=ppt/slides/_rels/slide187.xml.rels><?xml version="1.0" encoding="UTF-8" standalone="yes"?>
<Relationships xmlns="http://schemas.openxmlformats.org/package/2006/relationships"><Relationship Id="rId3" Type="http://schemas.openxmlformats.org/officeDocument/2006/relationships/image" Target="../media/image159.emf"/><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160.emf"/></Relationships>
</file>

<file path=ppt/slides/_rels/slide189.xml.rels><?xml version="1.0" encoding="UTF-8" standalone="yes"?>
<Relationships xmlns="http://schemas.openxmlformats.org/package/2006/relationships"><Relationship Id="rId3" Type="http://schemas.openxmlformats.org/officeDocument/2006/relationships/image" Target="../media/image161.jp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163.emf"/></Relationships>
</file>

<file path=ppt/slides/_rels/slide192.xml.rels><?xml version="1.0" encoding="UTF-8" standalone="yes"?>
<Relationships xmlns="http://schemas.openxmlformats.org/package/2006/relationships"><Relationship Id="rId2" Type="http://schemas.openxmlformats.org/officeDocument/2006/relationships/image" Target="../media/image164.jpg"/><Relationship Id="rId1" Type="http://schemas.openxmlformats.org/officeDocument/2006/relationships/slideLayout" Target="../slideLayouts/slideLayout6.xml"/></Relationships>
</file>

<file path=ppt/slides/_rels/slide193.xml.rels><?xml version="1.0" encoding="UTF-8" standalone="yes"?>
<Relationships xmlns="http://schemas.openxmlformats.org/package/2006/relationships"><Relationship Id="rId3" Type="http://schemas.openxmlformats.org/officeDocument/2006/relationships/image" Target="../media/image165.jp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194.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notesSlide" Target="../notesSlides/notesSlide56.xml"/><Relationship Id="rId1" Type="http://schemas.openxmlformats.org/officeDocument/2006/relationships/slideLayout" Target="../slideLayouts/slideLayout6.xml"/><Relationship Id="rId4" Type="http://schemas.openxmlformats.org/officeDocument/2006/relationships/image" Target="../media/image168.jpg"/></Relationships>
</file>

<file path=ppt/slides/_rels/slide196.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97.xml.rels><?xml version="1.0" encoding="UTF-8" standalone="yes"?>
<Relationships xmlns="http://schemas.openxmlformats.org/package/2006/relationships"><Relationship Id="rId3" Type="http://schemas.openxmlformats.org/officeDocument/2006/relationships/image" Target="../media/image170.jp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98.xml.rels><?xml version="1.0" encoding="UTF-8" standalone="yes"?>
<Relationships xmlns="http://schemas.openxmlformats.org/package/2006/relationships"><Relationship Id="rId2" Type="http://schemas.openxmlformats.org/officeDocument/2006/relationships/image" Target="../media/image171.jpg"/><Relationship Id="rId1" Type="http://schemas.openxmlformats.org/officeDocument/2006/relationships/slideLayout" Target="../slideLayouts/slideLayout6.xml"/></Relationships>
</file>

<file path=ppt/slides/_rels/slide199.xml.rels><?xml version="1.0" encoding="UTF-8" standalone="yes"?>
<Relationships xmlns="http://schemas.openxmlformats.org/package/2006/relationships"><Relationship Id="rId2" Type="http://schemas.openxmlformats.org/officeDocument/2006/relationships/image" Target="../media/image172.jpg"/><Relationship Id="rId1" Type="http://schemas.openxmlformats.org/officeDocument/2006/relationships/slideLayout" Target="../slideLayouts/slideLayout6.xml"/></Relationships>
</file>

<file path=ppt/slides/_rels/slide200.xml.rels><?xml version="1.0" encoding="UTF-8" standalone="yes"?>
<Relationships xmlns="http://schemas.openxmlformats.org/package/2006/relationships"><Relationship Id="rId3" Type="http://schemas.openxmlformats.org/officeDocument/2006/relationships/image" Target="../media/image173.jp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201.xml.rels><?xml version="1.0" encoding="UTF-8" standalone="yes"?>
<Relationships xmlns="http://schemas.openxmlformats.org/package/2006/relationships"><Relationship Id="rId3" Type="http://schemas.openxmlformats.org/officeDocument/2006/relationships/image" Target="../media/image174.emf"/><Relationship Id="rId2" Type="http://schemas.openxmlformats.org/officeDocument/2006/relationships/oleObject" Target="../embeddings/oleObject12.bin"/><Relationship Id="rId1" Type="http://schemas.openxmlformats.org/officeDocument/2006/relationships/slideLayout" Target="../slideLayouts/slideLayout6.xml"/></Relationships>
</file>

<file path=ppt/slides/_rels/slide202.xml.rels><?xml version="1.0" encoding="UTF-8" standalone="yes"?>
<Relationships xmlns="http://schemas.openxmlformats.org/package/2006/relationships"><Relationship Id="rId3" Type="http://schemas.openxmlformats.org/officeDocument/2006/relationships/image" Target="../media/image175.jpg"/><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176.jpg"/></Relationships>
</file>

<file path=ppt/slides/_rels/slide203.xml.rels><?xml version="1.0" encoding="UTF-8" standalone="yes"?>
<Relationships xmlns="http://schemas.openxmlformats.org/package/2006/relationships"><Relationship Id="rId2" Type="http://schemas.openxmlformats.org/officeDocument/2006/relationships/image" Target="../media/image177.jpg"/><Relationship Id="rId1" Type="http://schemas.openxmlformats.org/officeDocument/2006/relationships/slideLayout" Target="../slideLayouts/slideLayout6.xml"/></Relationships>
</file>

<file path=ppt/slides/_rels/slide204.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205.xml.rels><?xml version="1.0" encoding="UTF-8" standalone="yes"?>
<Relationships xmlns="http://schemas.openxmlformats.org/package/2006/relationships"><Relationship Id="rId3" Type="http://schemas.openxmlformats.org/officeDocument/2006/relationships/image" Target="../media/image179.emf"/><Relationship Id="rId2" Type="http://schemas.openxmlformats.org/officeDocument/2006/relationships/oleObject" Target="../embeddings/oleObject13.bin"/><Relationship Id="rId1" Type="http://schemas.openxmlformats.org/officeDocument/2006/relationships/slideLayout" Target="../slideLayouts/slideLayout6.xml"/></Relationships>
</file>

<file path=ppt/slides/_rels/slide206.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207.xml.rels><?xml version="1.0" encoding="UTF-8" standalone="yes"?>
<Relationships xmlns="http://schemas.openxmlformats.org/package/2006/relationships"><Relationship Id="rId3" Type="http://schemas.openxmlformats.org/officeDocument/2006/relationships/image" Target="../media/image180.jp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208.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6.xml"/></Relationships>
</file>

<file path=ppt/slides/_rels/slide20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4.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image" Target="../media/image183.gif"/><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216.xml.rels><?xml version="1.0" encoding="UTF-8" standalone="yes"?>
<Relationships xmlns="http://schemas.openxmlformats.org/package/2006/relationships"><Relationship Id="rId2" Type="http://schemas.openxmlformats.org/officeDocument/2006/relationships/image" Target="../media/image185.jpg"/><Relationship Id="rId1" Type="http://schemas.openxmlformats.org/officeDocument/2006/relationships/slideLayout" Target="../slideLayouts/slideLayout6.xml"/></Relationships>
</file>

<file path=ppt/slides/_rels/slide217.xml.rels><?xml version="1.0" encoding="UTF-8" standalone="yes"?>
<Relationships xmlns="http://schemas.openxmlformats.org/package/2006/relationships"><Relationship Id="rId2" Type="http://schemas.openxmlformats.org/officeDocument/2006/relationships/image" Target="../media/image186.jpeg"/><Relationship Id="rId1" Type="http://schemas.openxmlformats.org/officeDocument/2006/relationships/slideLayout" Target="../slideLayouts/slideLayout6.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9.xml.rels><?xml version="1.0" encoding="UTF-8" standalone="yes"?>
<Relationships xmlns="http://schemas.openxmlformats.org/package/2006/relationships"><Relationship Id="rId2" Type="http://schemas.openxmlformats.org/officeDocument/2006/relationships/image" Target="../media/image187.jpeg"/><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2" Type="http://schemas.openxmlformats.org/officeDocument/2006/relationships/image" Target="../media/image188.jpg"/><Relationship Id="rId1" Type="http://schemas.openxmlformats.org/officeDocument/2006/relationships/slideLayout" Target="../slideLayouts/slideLayout7.xml"/></Relationships>
</file>

<file path=ppt/slides/_rels/slide2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223.xml.rels><?xml version="1.0" encoding="UTF-8" standalone="yes"?>
<Relationships xmlns="http://schemas.openxmlformats.org/package/2006/relationships"><Relationship Id="rId2" Type="http://schemas.openxmlformats.org/officeDocument/2006/relationships/image" Target="../media/image189.gif"/><Relationship Id="rId1" Type="http://schemas.openxmlformats.org/officeDocument/2006/relationships/slideLayout" Target="../slideLayouts/slideLayout6.xml"/></Relationships>
</file>

<file path=ppt/slides/_rels/slide224.xml.rels><?xml version="1.0" encoding="UTF-8" standalone="yes"?>
<Relationships xmlns="http://schemas.openxmlformats.org/package/2006/relationships"><Relationship Id="rId2" Type="http://schemas.openxmlformats.org/officeDocument/2006/relationships/image" Target="../media/image190.jpeg"/><Relationship Id="rId1" Type="http://schemas.openxmlformats.org/officeDocument/2006/relationships/slideLayout" Target="../slideLayouts/slideLayout6.xml"/></Relationships>
</file>

<file path=ppt/slides/_rels/slide225.xml.rels><?xml version="1.0" encoding="UTF-8" standalone="yes"?>
<Relationships xmlns="http://schemas.openxmlformats.org/package/2006/relationships"><Relationship Id="rId3" Type="http://schemas.openxmlformats.org/officeDocument/2006/relationships/image" Target="../media/image191.jpe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9.xml.rels><?xml version="1.0" encoding="UTF-8" standalone="yes"?>
<Relationships xmlns="http://schemas.openxmlformats.org/package/2006/relationships"><Relationship Id="rId2" Type="http://schemas.openxmlformats.org/officeDocument/2006/relationships/image" Target="../media/image192.emf"/><Relationship Id="rId1" Type="http://schemas.openxmlformats.org/officeDocument/2006/relationships/slideLayout" Target="../slideLayouts/slideLayout6.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1.xml.rels><?xml version="1.0" encoding="UTF-8" standalone="yes"?>
<Relationships xmlns="http://schemas.openxmlformats.org/package/2006/relationships"><Relationship Id="rId2" Type="http://schemas.openxmlformats.org/officeDocument/2006/relationships/image" Target="../media/image193.jpg"/><Relationship Id="rId1" Type="http://schemas.openxmlformats.org/officeDocument/2006/relationships/slideLayout" Target="../slideLayouts/slideLayout6.xml"/></Relationships>
</file>

<file path=ppt/slides/_rels/slide232.xml.rels><?xml version="1.0" encoding="UTF-8" standalone="yes"?>
<Relationships xmlns="http://schemas.openxmlformats.org/package/2006/relationships"><Relationship Id="rId2" Type="http://schemas.openxmlformats.org/officeDocument/2006/relationships/image" Target="../media/image194.jpg"/><Relationship Id="rId1" Type="http://schemas.openxmlformats.org/officeDocument/2006/relationships/slideLayout" Target="../slideLayouts/slideLayout6.xml"/></Relationships>
</file>

<file path=ppt/slides/_rels/slide233.xml.rels><?xml version="1.0" encoding="UTF-8" standalone="yes"?>
<Relationships xmlns="http://schemas.openxmlformats.org/package/2006/relationships"><Relationship Id="rId3" Type="http://schemas.openxmlformats.org/officeDocument/2006/relationships/image" Target="../media/image195.emf"/><Relationship Id="rId2" Type="http://schemas.openxmlformats.org/officeDocument/2006/relationships/oleObject" Target="../embeddings/oleObject14.bin"/><Relationship Id="rId1" Type="http://schemas.openxmlformats.org/officeDocument/2006/relationships/slideLayout" Target="../slideLayouts/slideLayout7.xml"/></Relationships>
</file>

<file path=ppt/slides/_rels/slide234.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69.xml"/><Relationship Id="rId1" Type="http://schemas.openxmlformats.org/officeDocument/2006/relationships/slideLayout" Target="../slideLayouts/slideLayout2.xml"/><Relationship Id="rId5" Type="http://schemas.openxmlformats.org/officeDocument/2006/relationships/image" Target="../media/image197.emf"/><Relationship Id="rId4" Type="http://schemas.openxmlformats.org/officeDocument/2006/relationships/oleObject" Target="../embeddings/oleObject15.bin"/></Relationships>
</file>

<file path=ppt/slides/_rels/slide235.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openxmlformats.org/officeDocument/2006/relationships/image" Target="../media/image198.wmf"/></Relationships>
</file>

<file path=ppt/slides/_rels/slide236.xml.rels><?xml version="1.0" encoding="UTF-8" standalone="yes"?>
<Relationships xmlns="http://schemas.openxmlformats.org/package/2006/relationships"><Relationship Id="rId2" Type="http://schemas.openxmlformats.org/officeDocument/2006/relationships/image" Target="../media/image199.jpeg"/><Relationship Id="rId1" Type="http://schemas.openxmlformats.org/officeDocument/2006/relationships/slideLayout" Target="../slideLayouts/slideLayout7.xml"/></Relationships>
</file>

<file path=ppt/slides/_rels/slide237.xml.rels><?xml version="1.0" encoding="UTF-8" standalone="yes"?>
<Relationships xmlns="http://schemas.openxmlformats.org/package/2006/relationships"><Relationship Id="rId3" Type="http://schemas.openxmlformats.org/officeDocument/2006/relationships/image" Target="../media/image201.jpg"/><Relationship Id="rId2" Type="http://schemas.openxmlformats.org/officeDocument/2006/relationships/image" Target="../media/image200.jpg"/><Relationship Id="rId1" Type="http://schemas.openxmlformats.org/officeDocument/2006/relationships/slideLayout" Target="../slideLayouts/slideLayout6.xml"/></Relationships>
</file>

<file path=ppt/slides/_rels/slide238.xml.rels><?xml version="1.0" encoding="UTF-8" standalone="yes"?>
<Relationships xmlns="http://schemas.openxmlformats.org/package/2006/relationships"><Relationship Id="rId3" Type="http://schemas.openxmlformats.org/officeDocument/2006/relationships/image" Target="../media/image202.jpg"/><Relationship Id="rId2" Type="http://schemas.openxmlformats.org/officeDocument/2006/relationships/notesSlide" Target="../notesSlides/notesSlide71.xml"/><Relationship Id="rId1" Type="http://schemas.openxmlformats.org/officeDocument/2006/relationships/slideLayout" Target="../slideLayouts/slideLayout2.xml"/><Relationship Id="rId6" Type="http://schemas.openxmlformats.org/officeDocument/2006/relationships/image" Target="../media/image205.jpg"/><Relationship Id="rId5" Type="http://schemas.openxmlformats.org/officeDocument/2006/relationships/image" Target="../media/image204.jpg"/><Relationship Id="rId4" Type="http://schemas.openxmlformats.org/officeDocument/2006/relationships/image" Target="../media/image203.jpg"/></Relationships>
</file>

<file path=ppt/slides/_rels/slide239.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image" Target="../media/image206.jpeg"/><Relationship Id="rId1" Type="http://schemas.openxmlformats.org/officeDocument/2006/relationships/slideLayout" Target="../slideLayouts/slideLayout7.xml"/><Relationship Id="rId5" Type="http://schemas.openxmlformats.org/officeDocument/2006/relationships/image" Target="../media/image209.jpg"/><Relationship Id="rId4" Type="http://schemas.openxmlformats.org/officeDocument/2006/relationships/image" Target="../media/image208.png"/></Relationships>
</file>

<file path=ppt/slides/_rels/slide240.xml.rels><?xml version="1.0" encoding="UTF-8" standalone="yes"?>
<Relationships xmlns="http://schemas.openxmlformats.org/package/2006/relationships"><Relationship Id="rId2" Type="http://schemas.openxmlformats.org/officeDocument/2006/relationships/image" Target="../media/image210.jpg"/><Relationship Id="rId1" Type="http://schemas.openxmlformats.org/officeDocument/2006/relationships/slideLayout" Target="../slideLayouts/slideLayout6.xml"/></Relationships>
</file>

<file path=ppt/slides/_rels/slide241.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3" Type="http://schemas.openxmlformats.org/officeDocument/2006/relationships/image" Target="../media/image212.jpg"/><Relationship Id="rId2" Type="http://schemas.openxmlformats.org/officeDocument/2006/relationships/image" Target="../media/image211.jpeg"/><Relationship Id="rId1" Type="http://schemas.openxmlformats.org/officeDocument/2006/relationships/slideLayout" Target="../slideLayouts/slideLayout6.xml"/></Relationships>
</file>

<file path=ppt/slides/_rels/slide24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13.jpeg"/><Relationship Id="rId1" Type="http://schemas.openxmlformats.org/officeDocument/2006/relationships/slideLayout" Target="../slideLayouts/slideLayout6.xml"/><Relationship Id="rId4" Type="http://schemas.openxmlformats.org/officeDocument/2006/relationships/image" Target="../media/image214.jpg"/></Relationships>
</file>

<file path=ppt/slides/_rels/slide244.xml.rels><?xml version="1.0" encoding="UTF-8" standalone="yes"?>
<Relationships xmlns="http://schemas.openxmlformats.org/package/2006/relationships"><Relationship Id="rId2" Type="http://schemas.openxmlformats.org/officeDocument/2006/relationships/image" Target="../media/image215.jpg"/><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3" Type="http://schemas.openxmlformats.org/officeDocument/2006/relationships/image" Target="../media/image216.jp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247.xml.rels><?xml version="1.0" encoding="UTF-8" standalone="yes"?>
<Relationships xmlns="http://schemas.openxmlformats.org/package/2006/relationships"><Relationship Id="rId2" Type="http://schemas.openxmlformats.org/officeDocument/2006/relationships/image" Target="../media/image217.jpg"/><Relationship Id="rId1" Type="http://schemas.openxmlformats.org/officeDocument/2006/relationships/slideLayout" Target="../slideLayouts/slideLayout6.xml"/></Relationships>
</file>

<file path=ppt/slides/_rels/slide2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9.xml.rels><?xml version="1.0" encoding="UTF-8" standalone="yes"?>
<Relationships xmlns="http://schemas.openxmlformats.org/package/2006/relationships"><Relationship Id="rId2" Type="http://schemas.openxmlformats.org/officeDocument/2006/relationships/image" Target="../media/image218.jpg"/><Relationship Id="rId1" Type="http://schemas.openxmlformats.org/officeDocument/2006/relationships/slideLayout" Target="../slideLayouts/slideLayout6.xml"/></Relationships>
</file>

<file path=ppt/slides/_rels/slide250.xml.rels><?xml version="1.0" encoding="UTF-8" standalone="yes"?>
<Relationships xmlns="http://schemas.openxmlformats.org/package/2006/relationships"><Relationship Id="rId2" Type="http://schemas.openxmlformats.org/officeDocument/2006/relationships/image" Target="../media/image219.jpg"/><Relationship Id="rId1" Type="http://schemas.openxmlformats.org/officeDocument/2006/relationships/slideLayout" Target="../slideLayouts/slideLayout6.xml"/></Relationships>
</file>

<file path=ppt/slides/_rels/slide251.xml.rels><?xml version="1.0" encoding="UTF-8" standalone="yes"?>
<Relationships xmlns="http://schemas.openxmlformats.org/package/2006/relationships"><Relationship Id="rId3" Type="http://schemas.openxmlformats.org/officeDocument/2006/relationships/image" Target="../media/image220.jp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5.xml.rels><?xml version="1.0" encoding="UTF-8" standalone="yes"?>
<Relationships xmlns="http://schemas.openxmlformats.org/package/2006/relationships"><Relationship Id="rId2" Type="http://schemas.openxmlformats.org/officeDocument/2006/relationships/image" Target="../media/image221.tiff"/><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22.emf"/><Relationship Id="rId1" Type="http://schemas.openxmlformats.org/officeDocument/2006/relationships/slideLayout" Target="../slideLayouts/slideLayout7.xml"/><Relationship Id="rId4" Type="http://schemas.openxmlformats.org/officeDocument/2006/relationships/image" Target="../media/image224.emf"/></Relationships>
</file>

<file path=ppt/slides/_rels/slide257.xml.rels><?xml version="1.0" encoding="UTF-8" standalone="yes"?>
<Relationships xmlns="http://schemas.openxmlformats.org/package/2006/relationships"><Relationship Id="rId3" Type="http://schemas.openxmlformats.org/officeDocument/2006/relationships/image" Target="../media/image226.tiff"/><Relationship Id="rId2" Type="http://schemas.openxmlformats.org/officeDocument/2006/relationships/image" Target="../media/image225.jpeg"/><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image" Target="../media/image227.png"/><Relationship Id="rId1" Type="http://schemas.openxmlformats.org/officeDocument/2006/relationships/slideLayout" Target="../slideLayouts/slideLayout7.xml"/><Relationship Id="rId5" Type="http://schemas.openxmlformats.org/officeDocument/2006/relationships/image" Target="../media/image229.emf"/><Relationship Id="rId4" Type="http://schemas.openxmlformats.org/officeDocument/2006/relationships/oleObject" Target="../embeddings/oleObject17.bin"/></Relationships>
</file>

<file path=ppt/slides/_rels/slide259.xml.rels><?xml version="1.0" encoding="UTF-8" standalone="yes"?>
<Relationships xmlns="http://schemas.openxmlformats.org/package/2006/relationships"><Relationship Id="rId3" Type="http://schemas.openxmlformats.org/officeDocument/2006/relationships/image" Target="../media/image231.jpeg"/><Relationship Id="rId2" Type="http://schemas.openxmlformats.org/officeDocument/2006/relationships/image" Target="../media/image230.png"/><Relationship Id="rId1" Type="http://schemas.openxmlformats.org/officeDocument/2006/relationships/slideLayout" Target="../slideLayouts/slideLayout7.xml"/><Relationship Id="rId5" Type="http://schemas.openxmlformats.org/officeDocument/2006/relationships/image" Target="../media/image233.jpg"/><Relationship Id="rId4" Type="http://schemas.openxmlformats.org/officeDocument/2006/relationships/image" Target="../media/image232.jpg"/></Relationships>
</file>

<file path=ppt/slides/_rels/slide260.xml.rels><?xml version="1.0" encoding="UTF-8" standalone="yes"?>
<Relationships xmlns="http://schemas.openxmlformats.org/package/2006/relationships"><Relationship Id="rId3" Type="http://schemas.openxmlformats.org/officeDocument/2006/relationships/image" Target="../media/image235.jpeg"/><Relationship Id="rId2" Type="http://schemas.openxmlformats.org/officeDocument/2006/relationships/image" Target="../media/image234.png"/><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image" Target="../media/image236.jpeg"/><Relationship Id="rId1" Type="http://schemas.openxmlformats.org/officeDocument/2006/relationships/slideLayout" Target="../slideLayouts/slideLayout7.xml"/></Relationships>
</file>

<file path=ppt/slides/_rels/slide262.xml.rels><?xml version="1.0" encoding="UTF-8" standalone="yes"?>
<Relationships xmlns="http://schemas.openxmlformats.org/package/2006/relationships"><Relationship Id="rId3" Type="http://schemas.openxmlformats.org/officeDocument/2006/relationships/image" Target="../media/image239.jpeg"/><Relationship Id="rId2" Type="http://schemas.openxmlformats.org/officeDocument/2006/relationships/image" Target="../media/image238.jpeg"/><Relationship Id="rId1" Type="http://schemas.openxmlformats.org/officeDocument/2006/relationships/slideLayout" Target="../slideLayouts/slideLayout7.xml"/><Relationship Id="rId4" Type="http://schemas.openxmlformats.org/officeDocument/2006/relationships/image" Target="../media/image240.jpeg"/></Relationships>
</file>

<file path=ppt/slides/_rels/slide263.xml.rels><?xml version="1.0" encoding="UTF-8" standalone="yes"?>
<Relationships xmlns="http://schemas.openxmlformats.org/package/2006/relationships"><Relationship Id="rId2" Type="http://schemas.openxmlformats.org/officeDocument/2006/relationships/image" Target="../media/image241.png"/><Relationship Id="rId1" Type="http://schemas.openxmlformats.org/officeDocument/2006/relationships/slideLayout" Target="../slideLayouts/slideLayout6.xml"/></Relationships>
</file>

<file path=ppt/slides/_rels/slide264.xml.rels><?xml version="1.0" encoding="UTF-8" standalone="yes"?>
<Relationships xmlns="http://schemas.openxmlformats.org/package/2006/relationships"><Relationship Id="rId3" Type="http://schemas.openxmlformats.org/officeDocument/2006/relationships/image" Target="../media/image243.jpg"/><Relationship Id="rId2" Type="http://schemas.openxmlformats.org/officeDocument/2006/relationships/image" Target="../media/image242.png"/><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3" Type="http://schemas.openxmlformats.org/officeDocument/2006/relationships/image" Target="../media/image245.emf"/><Relationship Id="rId2" Type="http://schemas.openxmlformats.org/officeDocument/2006/relationships/image" Target="../media/image244.emf"/><Relationship Id="rId1" Type="http://schemas.openxmlformats.org/officeDocument/2006/relationships/slideLayout" Target="../slideLayouts/slideLayout7.xml"/><Relationship Id="rId5" Type="http://schemas.openxmlformats.org/officeDocument/2006/relationships/image" Target="../media/image247.emf"/><Relationship Id="rId4" Type="http://schemas.openxmlformats.org/officeDocument/2006/relationships/image" Target="../media/image246.emf"/></Relationships>
</file>

<file path=ppt/slides/_rels/slide266.xml.rels><?xml version="1.0" encoding="UTF-8" standalone="yes"?>
<Relationships xmlns="http://schemas.openxmlformats.org/package/2006/relationships"><Relationship Id="rId3" Type="http://schemas.openxmlformats.org/officeDocument/2006/relationships/image" Target="../media/image249.jpg"/><Relationship Id="rId2" Type="http://schemas.openxmlformats.org/officeDocument/2006/relationships/image" Target="../media/image248.JPG"/><Relationship Id="rId1" Type="http://schemas.openxmlformats.org/officeDocument/2006/relationships/slideLayout" Target="../slideLayouts/slideLayout6.xml"/></Relationships>
</file>

<file path=ppt/slides/_rels/slide267.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notesSlide" Target="../notesSlides/notesSlide76.xml"/><Relationship Id="rId1" Type="http://schemas.openxmlformats.org/officeDocument/2006/relationships/slideLayout" Target="../slideLayouts/slideLayout7.xml"/><Relationship Id="rId4" Type="http://schemas.openxmlformats.org/officeDocument/2006/relationships/image" Target="../media/image250.emf"/></Relationships>
</file>

<file path=ppt/slides/_rels/slide268.xml.rels><?xml version="1.0" encoding="UTF-8" standalone="yes"?>
<Relationships xmlns="http://schemas.openxmlformats.org/package/2006/relationships"><Relationship Id="rId3" Type="http://schemas.openxmlformats.org/officeDocument/2006/relationships/image" Target="../media/image252.jpeg"/><Relationship Id="rId2" Type="http://schemas.openxmlformats.org/officeDocument/2006/relationships/image" Target="../media/image251.JPG"/><Relationship Id="rId1" Type="http://schemas.openxmlformats.org/officeDocument/2006/relationships/slideLayout" Target="../slideLayouts/slideLayout1.xml"/></Relationships>
</file>

<file path=ppt/slides/_rels/slide269.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1.xml.rels><?xml version="1.0" encoding="UTF-8" standalone="yes"?>
<Relationships xmlns="http://schemas.openxmlformats.org/package/2006/relationships"><Relationship Id="rId3" Type="http://schemas.openxmlformats.org/officeDocument/2006/relationships/oleObject" Target="../embeddings/oleObject19.bin"/><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253.wmf"/></Relationships>
</file>

<file path=ppt/slides/_rels/slide272.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273.xml.rels><?xml version="1.0" encoding="UTF-8" standalone="yes"?>
<Relationships xmlns="http://schemas.openxmlformats.org/package/2006/relationships"><Relationship Id="rId2" Type="http://schemas.openxmlformats.org/officeDocument/2006/relationships/image" Target="../media/image254.jpg"/><Relationship Id="rId1" Type="http://schemas.openxmlformats.org/officeDocument/2006/relationships/slideLayout" Target="../slideLayouts/slideLayout2.xml"/></Relationships>
</file>

<file path=ppt/slides/_rels/slide274.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image" Target="../media/image255.png"/><Relationship Id="rId1" Type="http://schemas.openxmlformats.org/officeDocument/2006/relationships/slideLayout" Target="../slideLayouts/slideLayout2.xml"/><Relationship Id="rId4" Type="http://schemas.openxmlformats.org/officeDocument/2006/relationships/image" Target="../media/image256.png"/></Relationships>
</file>

<file path=ppt/slides/_rels/slide275.xml.rels><?xml version="1.0" encoding="UTF-8" standalone="yes"?>
<Relationships xmlns="http://schemas.openxmlformats.org/package/2006/relationships"><Relationship Id="rId2" Type="http://schemas.openxmlformats.org/officeDocument/2006/relationships/image" Target="../media/image257.jpg"/><Relationship Id="rId1" Type="http://schemas.openxmlformats.org/officeDocument/2006/relationships/slideLayout" Target="../slideLayouts/slideLayout7.xml"/></Relationships>
</file>

<file path=ppt/slides/_rels/slide276.xml.rels><?xml version="1.0" encoding="UTF-8" standalone="yes"?>
<Relationships xmlns="http://schemas.openxmlformats.org/package/2006/relationships"><Relationship Id="rId3" Type="http://schemas.openxmlformats.org/officeDocument/2006/relationships/image" Target="../media/image259.jpeg"/><Relationship Id="rId2" Type="http://schemas.openxmlformats.org/officeDocument/2006/relationships/image" Target="../media/image258.jpeg"/><Relationship Id="rId1" Type="http://schemas.openxmlformats.org/officeDocument/2006/relationships/slideLayout" Target="../slideLayouts/slideLayout4.xml"/></Relationships>
</file>

<file path=ppt/slides/_rels/slide277.xml.rels><?xml version="1.0" encoding="UTF-8" standalone="yes"?>
<Relationships xmlns="http://schemas.openxmlformats.org/package/2006/relationships"><Relationship Id="rId3" Type="http://schemas.openxmlformats.org/officeDocument/2006/relationships/image" Target="../media/image260.jp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278.xml.rels><?xml version="1.0" encoding="UTF-8" standalone="yes"?>
<Relationships xmlns="http://schemas.openxmlformats.org/package/2006/relationships"><Relationship Id="rId2" Type="http://schemas.openxmlformats.org/officeDocument/2006/relationships/image" Target="../media/image261.jpg"/><Relationship Id="rId1" Type="http://schemas.openxmlformats.org/officeDocument/2006/relationships/slideLayout" Target="../slideLayouts/slideLayout2.xml"/></Relationships>
</file>

<file path=ppt/slides/_rels/slide279.xml.rels><?xml version="1.0" encoding="UTF-8" standalone="yes"?>
<Relationships xmlns="http://schemas.openxmlformats.org/package/2006/relationships"><Relationship Id="rId8" Type="http://schemas.openxmlformats.org/officeDocument/2006/relationships/image" Target="../media/image268.png"/><Relationship Id="rId13" Type="http://schemas.openxmlformats.org/officeDocument/2006/relationships/image" Target="../media/image273.png"/><Relationship Id="rId3" Type="http://schemas.openxmlformats.org/officeDocument/2006/relationships/image" Target="../media/image263.png"/><Relationship Id="rId7" Type="http://schemas.openxmlformats.org/officeDocument/2006/relationships/image" Target="../media/image267.png"/><Relationship Id="rId12" Type="http://schemas.openxmlformats.org/officeDocument/2006/relationships/image" Target="../media/image272.png"/><Relationship Id="rId2" Type="http://schemas.openxmlformats.org/officeDocument/2006/relationships/image" Target="../media/image262.png"/><Relationship Id="rId1" Type="http://schemas.openxmlformats.org/officeDocument/2006/relationships/slideLayout" Target="../slideLayouts/slideLayout14.xml"/><Relationship Id="rId6" Type="http://schemas.openxmlformats.org/officeDocument/2006/relationships/image" Target="../media/image266.png"/><Relationship Id="rId11" Type="http://schemas.openxmlformats.org/officeDocument/2006/relationships/image" Target="../media/image271.png"/><Relationship Id="rId5" Type="http://schemas.openxmlformats.org/officeDocument/2006/relationships/image" Target="../media/image265.png"/><Relationship Id="rId10" Type="http://schemas.openxmlformats.org/officeDocument/2006/relationships/image" Target="../media/image270.png"/><Relationship Id="rId4" Type="http://schemas.openxmlformats.org/officeDocument/2006/relationships/image" Target="../media/image264.png"/><Relationship Id="rId9" Type="http://schemas.openxmlformats.org/officeDocument/2006/relationships/image" Target="../media/image269.png"/><Relationship Id="rId14" Type="http://schemas.openxmlformats.org/officeDocument/2006/relationships/image" Target="../media/image274.png"/></Relationships>
</file>

<file path=ppt/slides/_rels/slide280.xml.rels><?xml version="1.0" encoding="UTF-8" standalone="yes"?>
<Relationships xmlns="http://schemas.openxmlformats.org/package/2006/relationships"><Relationship Id="rId2" Type="http://schemas.openxmlformats.org/officeDocument/2006/relationships/image" Target="../media/image275.jpg"/><Relationship Id="rId1" Type="http://schemas.openxmlformats.org/officeDocument/2006/relationships/slideLayout" Target="../slideLayouts/slideLayout6.xml"/></Relationships>
</file>

<file path=ppt/slides/_rels/slide281.xml.rels><?xml version="1.0" encoding="UTF-8" standalone="yes"?>
<Relationships xmlns="http://schemas.openxmlformats.org/package/2006/relationships"><Relationship Id="rId3" Type="http://schemas.openxmlformats.org/officeDocument/2006/relationships/image" Target="../media/image276.wmf"/><Relationship Id="rId2" Type="http://schemas.openxmlformats.org/officeDocument/2006/relationships/oleObject" Target="../embeddings/oleObject21.bin"/><Relationship Id="rId1" Type="http://schemas.openxmlformats.org/officeDocument/2006/relationships/slideLayout" Target="../slideLayouts/slideLayout2.xml"/><Relationship Id="rId4" Type="http://schemas.openxmlformats.org/officeDocument/2006/relationships/image" Target="../media/image277.png"/></Relationships>
</file>

<file path=ppt/slides/_rels/slide282.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image" Target="../media/image278.png"/><Relationship Id="rId1" Type="http://schemas.openxmlformats.org/officeDocument/2006/relationships/slideLayout" Target="../slideLayouts/slideLayout7.xml"/></Relationships>
</file>

<file path=ppt/slides/_rels/slide283.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2.xml"/></Relationships>
</file>

<file path=ppt/slides/_rels/slide284.xml.rels><?xml version="1.0" encoding="UTF-8" standalone="yes"?>
<Relationships xmlns="http://schemas.openxmlformats.org/package/2006/relationships"><Relationship Id="rId2" Type="http://schemas.openxmlformats.org/officeDocument/2006/relationships/image" Target="../media/image281.jpg"/><Relationship Id="rId1" Type="http://schemas.openxmlformats.org/officeDocument/2006/relationships/slideLayout" Target="../slideLayouts/slideLayout15.xml"/></Relationships>
</file>

<file path=ppt/slides/_rels/slide285.xml.rels><?xml version="1.0" encoding="UTF-8" standalone="yes"?>
<Relationships xmlns="http://schemas.openxmlformats.org/package/2006/relationships"><Relationship Id="rId2" Type="http://schemas.openxmlformats.org/officeDocument/2006/relationships/image" Target="../media/image282.JPG"/><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3" Type="http://schemas.openxmlformats.org/officeDocument/2006/relationships/image" Target="../media/image284.png"/><Relationship Id="rId2" Type="http://schemas.openxmlformats.org/officeDocument/2006/relationships/image" Target="../media/image283.jpg"/><Relationship Id="rId1" Type="http://schemas.openxmlformats.org/officeDocument/2006/relationships/slideLayout" Target="../slideLayouts/slideLayout2.xml"/></Relationships>
</file>

<file path=ppt/slides/_rels/slide287.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image" Target="../media/image285.jpeg"/><Relationship Id="rId1" Type="http://schemas.openxmlformats.org/officeDocument/2006/relationships/slideLayout" Target="../slideLayouts/slideLayout2.xml"/><Relationship Id="rId5" Type="http://schemas.openxmlformats.org/officeDocument/2006/relationships/image" Target="../media/image288.jpeg"/><Relationship Id="rId4" Type="http://schemas.openxmlformats.org/officeDocument/2006/relationships/image" Target="../media/image287.png"/></Relationships>
</file>

<file path=ppt/slides/_rels/slide288.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image" Target="../media/image289.jpeg"/><Relationship Id="rId1" Type="http://schemas.openxmlformats.org/officeDocument/2006/relationships/slideLayout" Target="../slideLayouts/slideLayout2.xml"/><Relationship Id="rId5" Type="http://schemas.openxmlformats.org/officeDocument/2006/relationships/image" Target="../media/image292.jpeg"/><Relationship Id="rId4" Type="http://schemas.openxmlformats.org/officeDocument/2006/relationships/image" Target="../media/image291.jpeg"/></Relationships>
</file>

<file path=ppt/slides/_rels/slide289.xml.rels><?xml version="1.0" encoding="UTF-8" standalone="yes"?>
<Relationships xmlns="http://schemas.openxmlformats.org/package/2006/relationships"><Relationship Id="rId3" Type="http://schemas.openxmlformats.org/officeDocument/2006/relationships/image" Target="../media/image294.jpg"/><Relationship Id="rId2" Type="http://schemas.openxmlformats.org/officeDocument/2006/relationships/image" Target="../media/image293.JPG"/><Relationship Id="rId1" Type="http://schemas.openxmlformats.org/officeDocument/2006/relationships/slideLayout" Target="../slideLayouts/slideLayout2.xml"/><Relationship Id="rId4" Type="http://schemas.openxmlformats.org/officeDocument/2006/relationships/image" Target="../media/image295.jpeg"/></Relationships>
</file>

<file path=ppt/slides/_rels/slide290.xml.rels><?xml version="1.0" encoding="UTF-8" standalone="yes"?>
<Relationships xmlns="http://schemas.openxmlformats.org/package/2006/relationships"><Relationship Id="rId3" Type="http://schemas.openxmlformats.org/officeDocument/2006/relationships/image" Target="../media/image297.jpeg"/><Relationship Id="rId2" Type="http://schemas.openxmlformats.org/officeDocument/2006/relationships/image" Target="../media/image296.jpeg"/><Relationship Id="rId1" Type="http://schemas.openxmlformats.org/officeDocument/2006/relationships/slideLayout" Target="../slideLayouts/slideLayout6.xml"/><Relationship Id="rId4" Type="http://schemas.openxmlformats.org/officeDocument/2006/relationships/image" Target="../media/image298.emf"/></Relationships>
</file>

<file path=ppt/slides/_rels/slide291.xml.rels><?xml version="1.0" encoding="UTF-8" standalone="yes"?>
<Relationships xmlns="http://schemas.openxmlformats.org/package/2006/relationships"><Relationship Id="rId3" Type="http://schemas.openxmlformats.org/officeDocument/2006/relationships/image" Target="../media/image300.jpeg"/><Relationship Id="rId2" Type="http://schemas.openxmlformats.org/officeDocument/2006/relationships/image" Target="../media/image299.jpeg"/><Relationship Id="rId1" Type="http://schemas.openxmlformats.org/officeDocument/2006/relationships/slideLayout" Target="../slideLayouts/slideLayout2.xml"/><Relationship Id="rId4" Type="http://schemas.openxmlformats.org/officeDocument/2006/relationships/image" Target="../media/image301.jpeg"/></Relationships>
</file>

<file path=ppt/slides/_rels/slide292.xml.rels><?xml version="1.0" encoding="UTF-8" standalone="yes"?>
<Relationships xmlns="http://schemas.openxmlformats.org/package/2006/relationships"><Relationship Id="rId3" Type="http://schemas.openxmlformats.org/officeDocument/2006/relationships/oleObject" Target="../embeddings/oleObject22.bin"/><Relationship Id="rId2" Type="http://schemas.openxmlformats.org/officeDocument/2006/relationships/notesSlide" Target="../notesSlides/notesSlide81.xml"/><Relationship Id="rId1" Type="http://schemas.openxmlformats.org/officeDocument/2006/relationships/slideLayout" Target="../slideLayouts/slideLayout1.xml"/><Relationship Id="rId6" Type="http://schemas.openxmlformats.org/officeDocument/2006/relationships/image" Target="../media/image304.jpeg"/><Relationship Id="rId5" Type="http://schemas.openxmlformats.org/officeDocument/2006/relationships/image" Target="../media/image303.jpeg"/><Relationship Id="rId4" Type="http://schemas.openxmlformats.org/officeDocument/2006/relationships/image" Target="../media/image302.png"/></Relationships>
</file>

<file path=ppt/slides/_rels/slide293.xml.rels><?xml version="1.0" encoding="UTF-8" standalone="yes"?>
<Relationships xmlns="http://schemas.openxmlformats.org/package/2006/relationships"><Relationship Id="rId3" Type="http://schemas.openxmlformats.org/officeDocument/2006/relationships/image" Target="../media/image306.jpeg"/><Relationship Id="rId2" Type="http://schemas.openxmlformats.org/officeDocument/2006/relationships/image" Target="../media/image305.jpeg"/><Relationship Id="rId1" Type="http://schemas.openxmlformats.org/officeDocument/2006/relationships/slideLayout" Target="../slideLayouts/slideLayout2.xml"/><Relationship Id="rId5" Type="http://schemas.openxmlformats.org/officeDocument/2006/relationships/image" Target="../media/image307.png"/><Relationship Id="rId4" Type="http://schemas.openxmlformats.org/officeDocument/2006/relationships/oleObject" Target="../embeddings/oleObject23.bin"/></Relationships>
</file>

<file path=ppt/slides/_rels/slide29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image" Target="../media/image308.emf"/><Relationship Id="rId1" Type="http://schemas.openxmlformats.org/officeDocument/2006/relationships/slideLayout" Target="../slideLayouts/slideLayout2.xml"/></Relationships>
</file>

<file path=ppt/slides/_rels/slide295.xml.rels><?xml version="1.0" encoding="UTF-8" standalone="yes"?>
<Relationships xmlns="http://schemas.openxmlformats.org/package/2006/relationships"><Relationship Id="rId3" Type="http://schemas.openxmlformats.org/officeDocument/2006/relationships/image" Target="../media/image310.jpeg"/><Relationship Id="rId2" Type="http://schemas.openxmlformats.org/officeDocument/2006/relationships/notesSlide" Target="../notesSlides/notesSlide82.xml"/><Relationship Id="rId1" Type="http://schemas.openxmlformats.org/officeDocument/2006/relationships/slideLayout" Target="../slideLayouts/slideLayout2.xml"/><Relationship Id="rId4" Type="http://schemas.openxmlformats.org/officeDocument/2006/relationships/image" Target="../media/image311.jpeg"/></Relationships>
</file>

<file path=ppt/slides/_rels/slide296.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oleObject" Target="../embeddings/oleObject24.bin"/><Relationship Id="rId1" Type="http://schemas.openxmlformats.org/officeDocument/2006/relationships/slideLayout" Target="../slideLayouts/slideLayout2.xml"/></Relationships>
</file>

<file path=ppt/slides/_rels/slide297.xml.rels><?xml version="1.0" encoding="UTF-8" standalone="yes"?>
<Relationships xmlns="http://schemas.openxmlformats.org/package/2006/relationships"><Relationship Id="rId3" Type="http://schemas.openxmlformats.org/officeDocument/2006/relationships/image" Target="../media/image314.jpeg"/><Relationship Id="rId2" Type="http://schemas.openxmlformats.org/officeDocument/2006/relationships/image" Target="../media/image313.jpeg"/><Relationship Id="rId1" Type="http://schemas.openxmlformats.org/officeDocument/2006/relationships/slideLayout" Target="../slideLayouts/slideLayout2.xml"/><Relationship Id="rId4" Type="http://schemas.openxmlformats.org/officeDocument/2006/relationships/image" Target="../media/image315.jpeg"/></Relationships>
</file>

<file path=ppt/slides/_rels/slide298.xml.rels><?xml version="1.0" encoding="UTF-8" standalone="yes"?>
<Relationships xmlns="http://schemas.openxmlformats.org/package/2006/relationships"><Relationship Id="rId3" Type="http://schemas.openxmlformats.org/officeDocument/2006/relationships/image" Target="../media/image317.jpeg"/><Relationship Id="rId2" Type="http://schemas.openxmlformats.org/officeDocument/2006/relationships/image" Target="../media/image316.jpeg"/><Relationship Id="rId1" Type="http://schemas.openxmlformats.org/officeDocument/2006/relationships/slideLayout" Target="../slideLayouts/slideLayout2.xml"/><Relationship Id="rId4" Type="http://schemas.openxmlformats.org/officeDocument/2006/relationships/image" Target="../media/image318.jpeg"/></Relationships>
</file>

<file path=ppt/slides/_rels/slide299.xml.rels><?xml version="1.0" encoding="UTF-8" standalone="yes"?>
<Relationships xmlns="http://schemas.openxmlformats.org/package/2006/relationships"><Relationship Id="rId2" Type="http://schemas.openxmlformats.org/officeDocument/2006/relationships/image" Target="../media/image319.jpeg"/><Relationship Id="rId1" Type="http://schemas.openxmlformats.org/officeDocument/2006/relationships/slideLayout" Target="../slideLayouts/slideLayout2.xml"/></Relationships>
</file>

<file path=ppt/slides/_rels/slide300.xml.rels><?xml version="1.0" encoding="UTF-8" standalone="yes"?>
<Relationships xmlns="http://schemas.openxmlformats.org/package/2006/relationships"><Relationship Id="rId3" Type="http://schemas.openxmlformats.org/officeDocument/2006/relationships/oleObject" Target="../embeddings/oleObject25.bin"/><Relationship Id="rId2" Type="http://schemas.openxmlformats.org/officeDocument/2006/relationships/image" Target="../media/image320.jpeg"/><Relationship Id="rId1" Type="http://schemas.openxmlformats.org/officeDocument/2006/relationships/slideLayout" Target="../slideLayouts/slideLayout2.xml"/><Relationship Id="rId5" Type="http://schemas.openxmlformats.org/officeDocument/2006/relationships/image" Target="../media/image322.jpeg"/><Relationship Id="rId4" Type="http://schemas.openxmlformats.org/officeDocument/2006/relationships/image" Target="../media/image321.png"/></Relationships>
</file>

<file path=ppt/slides/_rels/slide301.xml.rels><?xml version="1.0" encoding="UTF-8" standalone="yes"?>
<Relationships xmlns="http://schemas.openxmlformats.org/package/2006/relationships"><Relationship Id="rId3" Type="http://schemas.openxmlformats.org/officeDocument/2006/relationships/oleObject" Target="../embeddings/oleObject26.bin"/><Relationship Id="rId2" Type="http://schemas.openxmlformats.org/officeDocument/2006/relationships/image" Target="../media/image323.jpeg"/><Relationship Id="rId1" Type="http://schemas.openxmlformats.org/officeDocument/2006/relationships/slideLayout" Target="../slideLayouts/slideLayout2.xml"/><Relationship Id="rId5" Type="http://schemas.openxmlformats.org/officeDocument/2006/relationships/image" Target="../media/image325.jpeg"/><Relationship Id="rId4" Type="http://schemas.openxmlformats.org/officeDocument/2006/relationships/image" Target="../media/image324.png"/></Relationships>
</file>

<file path=ppt/slides/_rels/slide302.xml.rels><?xml version="1.0" encoding="UTF-8" standalone="yes"?>
<Relationships xmlns="http://schemas.openxmlformats.org/package/2006/relationships"><Relationship Id="rId3" Type="http://schemas.openxmlformats.org/officeDocument/2006/relationships/image" Target="../media/image327.jpeg"/><Relationship Id="rId2" Type="http://schemas.openxmlformats.org/officeDocument/2006/relationships/image" Target="../media/image326.jpeg"/><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3" Type="http://schemas.openxmlformats.org/officeDocument/2006/relationships/image" Target="../media/image329.jpeg"/><Relationship Id="rId2" Type="http://schemas.openxmlformats.org/officeDocument/2006/relationships/image" Target="../media/image328.jpeg"/><Relationship Id="rId1" Type="http://schemas.openxmlformats.org/officeDocument/2006/relationships/slideLayout" Target="../slideLayouts/slideLayout2.xml"/><Relationship Id="rId5" Type="http://schemas.openxmlformats.org/officeDocument/2006/relationships/image" Target="../media/image330.png"/><Relationship Id="rId4" Type="http://schemas.openxmlformats.org/officeDocument/2006/relationships/oleObject" Target="../embeddings/oleObject27.bin"/></Relationships>
</file>

<file path=ppt/slides/_rels/slide304.xml.rels><?xml version="1.0" encoding="UTF-8" standalone="yes"?>
<Relationships xmlns="http://schemas.openxmlformats.org/package/2006/relationships"><Relationship Id="rId3" Type="http://schemas.openxmlformats.org/officeDocument/2006/relationships/image" Target="../media/image331.jpeg"/><Relationship Id="rId2" Type="http://schemas.openxmlformats.org/officeDocument/2006/relationships/notesSlide" Target="../notesSlides/notesSlide83.xml"/><Relationship Id="rId1" Type="http://schemas.openxmlformats.org/officeDocument/2006/relationships/slideLayout" Target="../slideLayouts/slideLayout2.xml"/><Relationship Id="rId4" Type="http://schemas.openxmlformats.org/officeDocument/2006/relationships/image" Target="../media/image332.jpeg"/></Relationships>
</file>

<file path=ppt/slides/_rels/slide305.xml.rels><?xml version="1.0" encoding="UTF-8" standalone="yes"?>
<Relationships xmlns="http://schemas.openxmlformats.org/package/2006/relationships"><Relationship Id="rId2" Type="http://schemas.openxmlformats.org/officeDocument/2006/relationships/image" Target="../media/image333.jpeg"/><Relationship Id="rId1" Type="http://schemas.openxmlformats.org/officeDocument/2006/relationships/slideLayout" Target="../slideLayouts/slideLayout7.xml"/></Relationships>
</file>

<file path=ppt/slides/_rels/slide306.xml.rels><?xml version="1.0" encoding="UTF-8" standalone="yes"?>
<Relationships xmlns="http://schemas.openxmlformats.org/package/2006/relationships"><Relationship Id="rId3" Type="http://schemas.openxmlformats.org/officeDocument/2006/relationships/image" Target="../media/image335.jpg"/><Relationship Id="rId2" Type="http://schemas.openxmlformats.org/officeDocument/2006/relationships/image" Target="../media/image334.jpg"/><Relationship Id="rId1" Type="http://schemas.openxmlformats.org/officeDocument/2006/relationships/slideLayout" Target="../slideLayouts/slideLayout7.xml"/></Relationships>
</file>

<file path=ppt/slides/_rels/slide307.xml.rels><?xml version="1.0" encoding="UTF-8" standalone="yes"?>
<Relationships xmlns="http://schemas.openxmlformats.org/package/2006/relationships"><Relationship Id="rId2" Type="http://schemas.openxmlformats.org/officeDocument/2006/relationships/image" Target="../media/image336.png"/><Relationship Id="rId1" Type="http://schemas.openxmlformats.org/officeDocument/2006/relationships/slideLayout" Target="../slideLayouts/slideLayout7.xml"/></Relationships>
</file>

<file path=ppt/slides/_rels/slide308.xml.rels><?xml version="1.0" encoding="UTF-8" standalone="yes"?>
<Relationships xmlns="http://schemas.openxmlformats.org/package/2006/relationships"><Relationship Id="rId2" Type="http://schemas.openxmlformats.org/officeDocument/2006/relationships/image" Target="../media/image337.jpeg"/><Relationship Id="rId1" Type="http://schemas.openxmlformats.org/officeDocument/2006/relationships/slideLayout" Target="../slideLayouts/slideLayout6.xml"/></Relationships>
</file>

<file path=ppt/slides/_rels/slide309.xml.rels><?xml version="1.0" encoding="UTF-8" standalone="yes"?>
<Relationships xmlns="http://schemas.openxmlformats.org/package/2006/relationships"><Relationship Id="rId2" Type="http://schemas.openxmlformats.org/officeDocument/2006/relationships/image" Target="../media/image338.png"/><Relationship Id="rId1" Type="http://schemas.openxmlformats.org/officeDocument/2006/relationships/slideLayout" Target="../slideLayouts/slideLayout6.xml"/></Relationships>
</file>

<file path=ppt/slides/_rels/slide310.xml.rels><?xml version="1.0" encoding="UTF-8" standalone="yes"?>
<Relationships xmlns="http://schemas.openxmlformats.org/package/2006/relationships"><Relationship Id="rId3" Type="http://schemas.openxmlformats.org/officeDocument/2006/relationships/image" Target="../media/image339.jpg"/><Relationship Id="rId2" Type="http://schemas.openxmlformats.org/officeDocument/2006/relationships/notesSlide" Target="../notesSlides/notesSlide8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descr="一張含有 藝術, 樣式, 圖案, 文字 的圖片&#10;&#10;AI 產生的內容可能不正確。">
            <a:extLst>
              <a:ext uri="{FF2B5EF4-FFF2-40B4-BE49-F238E27FC236}">
                <a16:creationId xmlns:a16="http://schemas.microsoft.com/office/drawing/2014/main" id="{7189873B-BEE8-62BD-EAD0-4ABE046E12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Tree>
    <p:extLst>
      <p:ext uri="{BB962C8B-B14F-4D97-AF65-F5344CB8AC3E}">
        <p14:creationId xmlns:p14="http://schemas.microsoft.com/office/powerpoint/2010/main" val="244655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E31C09BE-FDFB-9022-D211-CD7B42E2FA46}"/>
              </a:ext>
            </a:extLst>
          </p:cNvPr>
          <p:cNvPicPr>
            <a:picLocks noChangeAspect="1"/>
          </p:cNvPicPr>
          <p:nvPr/>
        </p:nvPicPr>
        <p:blipFill>
          <a:blip r:embed="rId2"/>
          <a:stretch>
            <a:fillRect/>
          </a:stretch>
        </p:blipFill>
        <p:spPr>
          <a:xfrm>
            <a:off x="1268361" y="195738"/>
            <a:ext cx="4326193" cy="6466523"/>
          </a:xfrm>
          <a:prstGeom prst="rect">
            <a:avLst/>
          </a:prstGeom>
          <a:ln w="12700">
            <a:solidFill>
              <a:schemeClr val="tx1"/>
            </a:solidFill>
          </a:ln>
        </p:spPr>
      </p:pic>
      <p:sp>
        <p:nvSpPr>
          <p:cNvPr id="7" name="文字方塊 6">
            <a:extLst>
              <a:ext uri="{FF2B5EF4-FFF2-40B4-BE49-F238E27FC236}">
                <a16:creationId xmlns:a16="http://schemas.microsoft.com/office/drawing/2014/main" id="{B8BD840D-6BDB-F8A9-A20C-27EE676C6BF0}"/>
              </a:ext>
            </a:extLst>
          </p:cNvPr>
          <p:cNvSpPr txBox="1"/>
          <p:nvPr/>
        </p:nvSpPr>
        <p:spPr>
          <a:xfrm>
            <a:off x="5837635" y="3835507"/>
            <a:ext cx="5400636" cy="2554545"/>
          </a:xfrm>
          <a:prstGeom prst="rect">
            <a:avLst/>
          </a:prstGeom>
          <a:noFill/>
        </p:spPr>
        <p:txBody>
          <a:bodyPr wrap="square">
            <a:spAutoFit/>
          </a:bodyPr>
          <a:lstStyle/>
          <a:p>
            <a:pPr algn="ctr"/>
            <a:r>
              <a:rPr lang="zh-TW" altLang="en-US" sz="8000" b="1" dirty="0">
                <a:solidFill>
                  <a:srgbClr val="3333CC"/>
                </a:solidFill>
                <a:latin typeface="華康標楷體" panose="03000509000000000000" pitchFamily="65" charset="-120"/>
                <a:ea typeface="華康標楷體" panose="03000509000000000000" pitchFamily="65" charset="-120"/>
              </a:rPr>
              <a:t>法號：明修</a:t>
            </a:r>
            <a:endParaRPr lang="en-US" altLang="zh-TW" sz="8000" b="1" dirty="0">
              <a:solidFill>
                <a:srgbClr val="3333CC"/>
              </a:solidFill>
              <a:latin typeface="華康標楷體" panose="03000509000000000000" pitchFamily="65" charset="-120"/>
              <a:ea typeface="華康標楷體" panose="03000509000000000000" pitchFamily="65" charset="-120"/>
            </a:endParaRPr>
          </a:p>
          <a:p>
            <a:r>
              <a:rPr lang="zh-TW" altLang="en-US" sz="8000" b="1" dirty="0">
                <a:solidFill>
                  <a:srgbClr val="3333CC"/>
                </a:solidFill>
                <a:latin typeface="華康標楷體" panose="03000509000000000000" pitchFamily="65" charset="-120"/>
                <a:ea typeface="華康標楷體" panose="03000509000000000000" pitchFamily="65" charset="-120"/>
              </a:rPr>
              <a:t>   </a:t>
            </a:r>
            <a:r>
              <a:rPr lang="en-US" altLang="zh-TW" sz="8000" dirty="0">
                <a:solidFill>
                  <a:srgbClr val="3333CC"/>
                </a:solidFill>
                <a:ea typeface="華康標楷體" panose="03000509000000000000" pitchFamily="65" charset="-120"/>
              </a:rPr>
              <a:t>84</a:t>
            </a:r>
            <a:r>
              <a:rPr lang="zh-TW" altLang="en-US" sz="8000" b="1" dirty="0">
                <a:solidFill>
                  <a:srgbClr val="3333CC"/>
                </a:solidFill>
                <a:latin typeface="華康標楷體" panose="03000509000000000000" pitchFamily="65" charset="-120"/>
                <a:ea typeface="華康標楷體" panose="03000509000000000000" pitchFamily="65" charset="-120"/>
              </a:rPr>
              <a:t>歲</a:t>
            </a:r>
            <a:endParaRPr lang="zh-TW" altLang="en-US" sz="8000" dirty="0">
              <a:solidFill>
                <a:srgbClr val="3333CC"/>
              </a:solidFill>
              <a:latin typeface="華康標楷體" panose="03000509000000000000" pitchFamily="65" charset="-120"/>
              <a:ea typeface="華康標楷體" panose="03000509000000000000" pitchFamily="65" charset="-120"/>
            </a:endParaRPr>
          </a:p>
        </p:txBody>
      </p:sp>
      <p:sp>
        <p:nvSpPr>
          <p:cNvPr id="3" name="文字方塊 2">
            <a:extLst>
              <a:ext uri="{FF2B5EF4-FFF2-40B4-BE49-F238E27FC236}">
                <a16:creationId xmlns:a16="http://schemas.microsoft.com/office/drawing/2014/main" id="{EDED8100-9988-5AE7-B4BF-EE850791666F}"/>
              </a:ext>
            </a:extLst>
          </p:cNvPr>
          <p:cNvSpPr txBox="1"/>
          <p:nvPr/>
        </p:nvSpPr>
        <p:spPr>
          <a:xfrm>
            <a:off x="6265846" y="590191"/>
            <a:ext cx="4892792" cy="3046988"/>
          </a:xfrm>
          <a:prstGeom prst="rect">
            <a:avLst/>
          </a:prstGeom>
          <a:noFill/>
        </p:spPr>
        <p:txBody>
          <a:bodyPr wrap="square" rtlCol="0">
            <a:spAutoFit/>
          </a:bodyPr>
          <a:lstStyle/>
          <a:p>
            <a:pPr algn="ctr"/>
            <a:r>
              <a:rPr lang="zh-TW" altLang="en-US" sz="9600" dirty="0">
                <a:solidFill>
                  <a:srgbClr val="7030A0"/>
                </a:solidFill>
                <a:latin typeface="華康正顏楷體W7" panose="03000709000000000000" pitchFamily="65" charset="-120"/>
                <a:ea typeface="華康正顏楷體W7" panose="03000709000000000000" pitchFamily="65" charset="-120"/>
              </a:rPr>
              <a:t>何顯榮生平</a:t>
            </a:r>
            <a:endParaRPr lang="en-US" altLang="zh-TW" sz="9600" dirty="0">
              <a:solidFill>
                <a:srgbClr val="7030A0"/>
              </a:solidFill>
              <a:latin typeface="華康正顏楷體W7" panose="03000709000000000000" pitchFamily="65" charset="-120"/>
              <a:ea typeface="華康正顏楷體W7" panose="03000709000000000000" pitchFamily="65" charset="-120"/>
            </a:endParaRPr>
          </a:p>
        </p:txBody>
      </p:sp>
    </p:spTree>
    <p:extLst>
      <p:ext uri="{BB962C8B-B14F-4D97-AF65-F5344CB8AC3E}">
        <p14:creationId xmlns:p14="http://schemas.microsoft.com/office/powerpoint/2010/main" val="2287762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C02F8CD6-B6BB-8C6C-B6B9-50353C9514FC}"/>
              </a:ext>
            </a:extLst>
          </p:cNvPr>
          <p:cNvSpPr txBox="1"/>
          <p:nvPr/>
        </p:nvSpPr>
        <p:spPr>
          <a:xfrm>
            <a:off x="3767144" y="260649"/>
            <a:ext cx="7776864" cy="6494085"/>
          </a:xfrm>
          <a:prstGeom prst="rect">
            <a:avLst/>
          </a:prstGeom>
          <a:noFill/>
        </p:spPr>
        <p:txBody>
          <a:bodyPr wrap="square">
            <a:spAutoFit/>
          </a:bodyPr>
          <a:lstStyle/>
          <a:p>
            <a:r>
              <a:rPr lang="zh-TW" altLang="en-US" sz="3200" b="1" dirty="0">
                <a:solidFill>
                  <a:srgbClr val="002060"/>
                </a:solidFill>
                <a:latin typeface="華康粗圓體" panose="020F0709000000000000" pitchFamily="49" charset="-120"/>
                <a:ea typeface="華康粗圓體" panose="020F0709000000000000" pitchFamily="49" charset="-120"/>
              </a:rPr>
              <a:t>出生地：</a:t>
            </a:r>
            <a:r>
              <a:rPr lang="en-US" altLang="zh-TW" sz="3200" b="1" dirty="0">
                <a:solidFill>
                  <a:srgbClr val="002060"/>
                </a:solidFill>
                <a:latin typeface="華康粗圓體" panose="020F0709000000000000" pitchFamily="49" charset="-120"/>
                <a:ea typeface="華康粗圓體" panose="020F0709000000000000" pitchFamily="49" charset="-120"/>
              </a:rPr>
              <a:t>1943</a:t>
            </a:r>
            <a:r>
              <a:rPr lang="zh-TW" altLang="en-US" sz="3200" b="1" dirty="0">
                <a:solidFill>
                  <a:srgbClr val="002060"/>
                </a:solidFill>
                <a:latin typeface="華康粗圓體" panose="020F0709000000000000" pitchFamily="49" charset="-120"/>
                <a:ea typeface="華康粗圓體" panose="020F0709000000000000" pitchFamily="49" charset="-120"/>
              </a:rPr>
              <a:t>年 台灣 彰化市</a:t>
            </a:r>
            <a:endParaRPr lang="en-US" altLang="zh-TW" sz="3200" b="1" dirty="0">
              <a:solidFill>
                <a:srgbClr val="002060"/>
              </a:solidFill>
              <a:latin typeface="華康粗圓體" panose="020F0709000000000000" pitchFamily="49" charset="-120"/>
              <a:ea typeface="華康粗圓體" panose="020F0709000000000000" pitchFamily="49" charset="-120"/>
            </a:endParaRPr>
          </a:p>
          <a:p>
            <a:r>
              <a:rPr lang="zh-TW" altLang="en-US" sz="3200" b="1" dirty="0">
                <a:solidFill>
                  <a:srgbClr val="002060"/>
                </a:solidFill>
                <a:latin typeface="華康粗圓體" panose="020F0709000000000000" pitchFamily="49" charset="-120"/>
                <a:ea typeface="華康粗圓體" panose="020F0709000000000000" pitchFamily="49" charset="-120"/>
              </a:rPr>
              <a:t>  學歷：</a:t>
            </a:r>
            <a:r>
              <a:rPr lang="en-US" altLang="zh-TW" sz="3200" b="1" dirty="0">
                <a:solidFill>
                  <a:srgbClr val="002060"/>
                </a:solidFill>
                <a:latin typeface="華康粗圓體" panose="020F0709000000000000" pitchFamily="49" charset="-120"/>
                <a:ea typeface="華康粗圓體" panose="020F0709000000000000" pitchFamily="49" charset="-120"/>
              </a:rPr>
              <a:t>1967</a:t>
            </a:r>
            <a:r>
              <a:rPr lang="zh-TW" altLang="en-US" sz="3200" b="1" dirty="0">
                <a:solidFill>
                  <a:srgbClr val="002060"/>
                </a:solidFill>
                <a:latin typeface="華康粗圓體" panose="020F0709000000000000" pitchFamily="49" charset="-120"/>
                <a:ea typeface="華康粗圓體" panose="020F0709000000000000" pitchFamily="49" charset="-120"/>
              </a:rPr>
              <a:t>年 成功大學土木工程系學士</a:t>
            </a:r>
            <a:endParaRPr lang="en-US" altLang="zh-TW" sz="3200" b="1" dirty="0">
              <a:solidFill>
                <a:srgbClr val="002060"/>
              </a:solidFill>
              <a:latin typeface="華康粗圓體" panose="020F0709000000000000" pitchFamily="49" charset="-120"/>
              <a:ea typeface="華康粗圓體" panose="020F0709000000000000" pitchFamily="49" charset="-120"/>
            </a:endParaRPr>
          </a:p>
          <a:p>
            <a:r>
              <a:rPr lang="zh-TW" altLang="en-US" sz="3200" b="1" dirty="0">
                <a:solidFill>
                  <a:srgbClr val="002060"/>
                </a:solidFill>
                <a:latin typeface="華康粗圓體" panose="020F0709000000000000" pitchFamily="49" charset="-120"/>
                <a:ea typeface="華康粗圓體" panose="020F0709000000000000" pitchFamily="49" charset="-120"/>
              </a:rPr>
              <a:t>        </a:t>
            </a:r>
            <a:r>
              <a:rPr lang="en-US" altLang="zh-TW" sz="3200" b="1" dirty="0">
                <a:solidFill>
                  <a:srgbClr val="002060"/>
                </a:solidFill>
                <a:latin typeface="華康粗圓體" panose="020F0709000000000000" pitchFamily="49" charset="-120"/>
                <a:ea typeface="華康粗圓體" panose="020F0709000000000000" pitchFamily="49" charset="-120"/>
              </a:rPr>
              <a:t>1969</a:t>
            </a:r>
            <a:r>
              <a:rPr lang="zh-TW" altLang="en-US" sz="3200" b="1" dirty="0">
                <a:solidFill>
                  <a:srgbClr val="002060"/>
                </a:solidFill>
                <a:latin typeface="華康粗圓體" panose="020F0709000000000000" pitchFamily="49" charset="-120"/>
                <a:ea typeface="華康粗圓體" panose="020F0709000000000000" pitchFamily="49" charset="-120"/>
              </a:rPr>
              <a:t>年 成功大學土木研究所碩士</a:t>
            </a:r>
            <a:endParaRPr lang="en-US" altLang="zh-TW" sz="3200" b="1" dirty="0">
              <a:solidFill>
                <a:srgbClr val="002060"/>
              </a:solidFill>
              <a:latin typeface="華康粗圓體" panose="020F0709000000000000" pitchFamily="49" charset="-120"/>
              <a:ea typeface="華康粗圓體" panose="020F0709000000000000" pitchFamily="49" charset="-120"/>
            </a:endParaRPr>
          </a:p>
          <a:p>
            <a:r>
              <a:rPr lang="zh-TW" altLang="en-US" sz="3200" b="1" dirty="0">
                <a:solidFill>
                  <a:srgbClr val="002060"/>
                </a:solidFill>
                <a:latin typeface="華康粗圓體" panose="020F0709000000000000" pitchFamily="49" charset="-120"/>
                <a:ea typeface="華康粗圓體" panose="020F0709000000000000" pitchFamily="49" charset="-120"/>
              </a:rPr>
              <a:t>  經歷：彬松工業公司董事長</a:t>
            </a:r>
          </a:p>
          <a:p>
            <a:r>
              <a:rPr lang="zh-TW" altLang="en-US" sz="3200" b="1" dirty="0">
                <a:solidFill>
                  <a:srgbClr val="002060"/>
                </a:solidFill>
                <a:latin typeface="華康粗圓體" panose="020F0709000000000000" pitchFamily="49" charset="-120"/>
                <a:ea typeface="華康粗圓體" panose="020F0709000000000000" pitchFamily="49" charset="-120"/>
              </a:rPr>
              <a:t>        明新科技大學副教授</a:t>
            </a:r>
          </a:p>
          <a:p>
            <a:r>
              <a:rPr lang="zh-TW" altLang="en-US" sz="3200" b="1" dirty="0">
                <a:solidFill>
                  <a:srgbClr val="002060"/>
                </a:solidFill>
                <a:latin typeface="華康粗圓體" panose="020F0709000000000000" pitchFamily="49" charset="-120"/>
                <a:ea typeface="華康粗圓體" panose="020F0709000000000000" pitchFamily="49" charset="-120"/>
              </a:rPr>
              <a:t>        工業技術研究院副研究員</a:t>
            </a:r>
          </a:p>
          <a:p>
            <a:r>
              <a:rPr lang="zh-TW" altLang="en-US" sz="3200" b="1" dirty="0">
                <a:solidFill>
                  <a:srgbClr val="002060"/>
                </a:solidFill>
                <a:latin typeface="華康粗圓體" panose="020F0709000000000000" pitchFamily="49" charset="-120"/>
                <a:ea typeface="華康粗圓體" panose="020F0709000000000000" pitchFamily="49" charset="-120"/>
              </a:rPr>
              <a:t>        中華工程公司研究發展課長</a:t>
            </a:r>
          </a:p>
          <a:p>
            <a:r>
              <a:rPr lang="zh-TW" altLang="en-US" sz="3200" b="1" dirty="0">
                <a:solidFill>
                  <a:srgbClr val="002060"/>
                </a:solidFill>
                <a:latin typeface="華康粗圓體" panose="020F0709000000000000" pitchFamily="49" charset="-120"/>
                <a:ea typeface="華康粗圓體" panose="020F0709000000000000" pitchFamily="49" charset="-120"/>
              </a:rPr>
              <a:t>        台灣飛碟學會理事長</a:t>
            </a:r>
          </a:p>
          <a:p>
            <a:r>
              <a:rPr lang="zh-TW" altLang="en-US" sz="3200" b="1" dirty="0">
                <a:solidFill>
                  <a:srgbClr val="002060"/>
                </a:solidFill>
                <a:latin typeface="華康粗圓體" panose="020F0709000000000000" pitchFamily="49" charset="-120"/>
                <a:ea typeface="華康粗圓體" panose="020F0709000000000000" pitchFamily="49" charset="-120"/>
              </a:rPr>
              <a:t>        台灣科學教育館大眾科學講座</a:t>
            </a:r>
          </a:p>
          <a:p>
            <a:r>
              <a:rPr lang="zh-TW" altLang="en-US" sz="3200" b="1" dirty="0">
                <a:solidFill>
                  <a:srgbClr val="002060"/>
                </a:solidFill>
                <a:latin typeface="華康粗圓體" panose="020F0709000000000000" pitchFamily="49" charset="-120"/>
                <a:ea typeface="華康粗圓體" panose="020F0709000000000000" pitchFamily="49" charset="-120"/>
              </a:rPr>
              <a:t>        台中圖書館大眾科學講座</a:t>
            </a:r>
          </a:p>
          <a:p>
            <a:r>
              <a:rPr lang="zh-TW" altLang="en-US" sz="3200" b="1" dirty="0">
                <a:solidFill>
                  <a:srgbClr val="002060"/>
                </a:solidFill>
                <a:latin typeface="華康粗圓體" panose="020F0709000000000000" pitchFamily="49" charset="-120"/>
                <a:ea typeface="華康粗圓體" panose="020F0709000000000000" pitchFamily="49" charset="-120"/>
              </a:rPr>
              <a:t>        中華民國宗教哲學研究社理事</a:t>
            </a:r>
          </a:p>
          <a:p>
            <a:r>
              <a:rPr lang="zh-TW" altLang="en-US" sz="3200" b="1" dirty="0">
                <a:solidFill>
                  <a:srgbClr val="002060"/>
                </a:solidFill>
                <a:latin typeface="華康粗圓體" panose="020F0709000000000000" pitchFamily="49" charset="-120"/>
                <a:ea typeface="華康粗圓體" panose="020F0709000000000000" pitchFamily="49" charset="-120"/>
              </a:rPr>
              <a:t>        台灣古文明研究室主持人</a:t>
            </a:r>
            <a:endParaRPr lang="en-US" altLang="zh-TW" sz="3200" b="1" dirty="0">
              <a:solidFill>
                <a:srgbClr val="002060"/>
              </a:solidFill>
              <a:latin typeface="華康粗圓體" panose="020F0709000000000000" pitchFamily="49" charset="-120"/>
              <a:ea typeface="華康粗圓體" panose="020F0709000000000000" pitchFamily="49" charset="-120"/>
            </a:endParaRPr>
          </a:p>
          <a:p>
            <a:r>
              <a:rPr lang="zh-TW" altLang="en-US" sz="3200" b="1" dirty="0">
                <a:solidFill>
                  <a:srgbClr val="002060"/>
                </a:solidFill>
                <a:latin typeface="華康粗圓體" panose="020F0709000000000000" pitchFamily="49" charset="-120"/>
                <a:ea typeface="華康粗圓體" panose="020F0709000000000000" pitchFamily="49" charset="-120"/>
              </a:rPr>
              <a:t>        現任新思潮研究中心主持人  </a:t>
            </a:r>
          </a:p>
        </p:txBody>
      </p:sp>
      <p:pic>
        <p:nvPicPr>
          <p:cNvPr id="4" name="圖片 3" descr="一張含有 人的臉孔, 服裝, 人員, 畢業典禮 的圖片&#10;&#10;AI 產生的內容可能不正確。">
            <a:extLst>
              <a:ext uri="{FF2B5EF4-FFF2-40B4-BE49-F238E27FC236}">
                <a16:creationId xmlns:a16="http://schemas.microsoft.com/office/drawing/2014/main" id="{0FB9171B-3749-F810-1AF8-8EBC297F78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183" y="1204865"/>
            <a:ext cx="3514234" cy="4448269"/>
          </a:xfrm>
          <a:prstGeom prst="rect">
            <a:avLst/>
          </a:prstGeom>
        </p:spPr>
      </p:pic>
      <p:sp>
        <p:nvSpPr>
          <p:cNvPr id="5" name="文字方塊 4">
            <a:extLst>
              <a:ext uri="{FF2B5EF4-FFF2-40B4-BE49-F238E27FC236}">
                <a16:creationId xmlns:a16="http://schemas.microsoft.com/office/drawing/2014/main" id="{62D93204-2C2A-E477-DA93-15FA92FCD050}"/>
              </a:ext>
            </a:extLst>
          </p:cNvPr>
          <p:cNvSpPr txBox="1"/>
          <p:nvPr/>
        </p:nvSpPr>
        <p:spPr>
          <a:xfrm>
            <a:off x="245807" y="5619158"/>
            <a:ext cx="3637610"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成功大學土木碩士</a:t>
            </a:r>
          </a:p>
        </p:txBody>
      </p:sp>
    </p:spTree>
    <p:extLst>
      <p:ext uri="{BB962C8B-B14F-4D97-AF65-F5344CB8AC3E}">
        <p14:creationId xmlns:p14="http://schemas.microsoft.com/office/powerpoint/2010/main" val="4054599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DEF7B9-D51A-146C-CCFF-884E1164FDDB}"/>
              </a:ext>
            </a:extLst>
          </p:cNvPr>
          <p:cNvSpPr>
            <a:spLocks noGrp="1"/>
          </p:cNvSpPr>
          <p:nvPr>
            <p:ph type="title"/>
          </p:nvPr>
        </p:nvSpPr>
        <p:spPr>
          <a:xfrm>
            <a:off x="3143672" y="332656"/>
            <a:ext cx="6172200" cy="620234"/>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何顯榮著作共有十二冊</a:t>
            </a:r>
          </a:p>
        </p:txBody>
      </p:sp>
      <p:sp>
        <p:nvSpPr>
          <p:cNvPr id="4" name="文字方塊 3">
            <a:extLst>
              <a:ext uri="{FF2B5EF4-FFF2-40B4-BE49-F238E27FC236}">
                <a16:creationId xmlns:a16="http://schemas.microsoft.com/office/drawing/2014/main" id="{C6E6BB5C-5992-3292-C273-E15D0D50A8F5}"/>
              </a:ext>
            </a:extLst>
          </p:cNvPr>
          <p:cNvSpPr txBox="1"/>
          <p:nvPr/>
        </p:nvSpPr>
        <p:spPr>
          <a:xfrm>
            <a:off x="101140" y="952890"/>
            <a:ext cx="5631066" cy="5800947"/>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8000"/>
                </a:solidFill>
                <a:latin typeface="華康粗圓體" panose="020F0709000000000000" pitchFamily="49" charset="-120"/>
                <a:ea typeface="華康粗圓體" panose="020F0709000000000000" pitchFamily="49" charset="-120"/>
              </a:rPr>
              <a:t>工程施工法：</a:t>
            </a:r>
            <a:endParaRPr lang="en-US" altLang="zh-TW" sz="3200" b="1" dirty="0">
              <a:solidFill>
                <a:srgbClr val="008000"/>
              </a:solidFill>
              <a:latin typeface="華康粗圓體" panose="020F0709000000000000" pitchFamily="49" charset="-120"/>
              <a:ea typeface="華康粗圓體" panose="020F0709000000000000" pitchFamily="49" charset="-120"/>
            </a:endParaRPr>
          </a:p>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a:t>
            </a:r>
            <a:r>
              <a:rPr lang="zh-TW" altLang="en-US" sz="3200" b="1" dirty="0">
                <a:solidFill>
                  <a:srgbClr val="002060"/>
                </a:solidFill>
                <a:latin typeface="華康粗圓體" panose="020F0709000000000000" pitchFamily="49" charset="-120"/>
                <a:ea typeface="華康粗圓體" panose="020F0709000000000000" pitchFamily="49" charset="-120"/>
              </a:rPr>
              <a:t>垂直土壁填土施工法</a:t>
            </a:r>
            <a:r>
              <a:rPr lang="en-US" altLang="zh-TW" sz="3200" b="1" dirty="0">
                <a:solidFill>
                  <a:srgbClr val="002060"/>
                </a:solidFill>
                <a:latin typeface="華康粗圓體" panose="020F0709000000000000" pitchFamily="49" charset="-120"/>
                <a:ea typeface="華康粗圓體" panose="020F0709000000000000" pitchFamily="49" charset="-120"/>
              </a:rPr>
              <a:t>》</a:t>
            </a:r>
          </a:p>
          <a:p>
            <a:pPr algn="just" hangingPunct="0">
              <a:lnSpc>
                <a:spcPts val="1400"/>
              </a:lnSpc>
            </a:pPr>
            <a:endParaRPr lang="en-US" altLang="zh-TW" sz="14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8000"/>
                </a:solidFill>
                <a:latin typeface="華康粗圓體" panose="020F0709000000000000" pitchFamily="49" charset="-120"/>
                <a:ea typeface="華康粗圓體" panose="020F0709000000000000" pitchFamily="49" charset="-120"/>
              </a:rPr>
              <a:t>飛碟探索系列叢書三冊：</a:t>
            </a:r>
            <a:endParaRPr lang="en-US" altLang="zh-TW" sz="3200" b="1" dirty="0">
              <a:solidFill>
                <a:srgbClr val="008000"/>
              </a:solidFill>
              <a:latin typeface="華康粗圓體" panose="020F0709000000000000" pitchFamily="49" charset="-120"/>
              <a:ea typeface="華康粗圓體" panose="020F0709000000000000" pitchFamily="49" charset="-120"/>
            </a:endParaRPr>
          </a:p>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2.《UFO</a:t>
            </a:r>
            <a:r>
              <a:rPr lang="zh-TW" altLang="en-US" sz="3200" b="1" dirty="0">
                <a:solidFill>
                  <a:srgbClr val="002060"/>
                </a:solidFill>
                <a:latin typeface="華康粗圓體" panose="020F0709000000000000" pitchFamily="49" charset="-120"/>
                <a:ea typeface="華康粗圓體" panose="020F0709000000000000" pitchFamily="49" charset="-120"/>
              </a:rPr>
              <a:t>真相大追擊</a:t>
            </a:r>
            <a:r>
              <a:rPr lang="en-US" altLang="zh-TW" sz="3200" b="1" dirty="0">
                <a:solidFill>
                  <a:srgbClr val="002060"/>
                </a:solidFill>
                <a:latin typeface="華康粗圓體" panose="020F0709000000000000" pitchFamily="49" charset="-120"/>
                <a:ea typeface="華康粗圓體" panose="020F0709000000000000" pitchFamily="49" charset="-120"/>
              </a:rPr>
              <a:t>》</a:t>
            </a:r>
          </a:p>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3.《UFO</a:t>
            </a:r>
            <a:r>
              <a:rPr lang="zh-TW" altLang="en-US" sz="3200" b="1" dirty="0">
                <a:solidFill>
                  <a:srgbClr val="002060"/>
                </a:solidFill>
                <a:latin typeface="華康粗圓體" panose="020F0709000000000000" pitchFamily="49" charset="-120"/>
                <a:ea typeface="華康粗圓體" panose="020F0709000000000000" pitchFamily="49" charset="-120"/>
              </a:rPr>
              <a:t>目擊大追蹤</a:t>
            </a:r>
            <a:r>
              <a:rPr lang="en-US" altLang="zh-TW" sz="3200" b="1" dirty="0">
                <a:solidFill>
                  <a:srgbClr val="002060"/>
                </a:solidFill>
                <a:latin typeface="華康粗圓體" panose="020F0709000000000000" pitchFamily="49" charset="-120"/>
                <a:ea typeface="華康粗圓體" panose="020F0709000000000000" pitchFamily="49" charset="-120"/>
              </a:rPr>
              <a:t>》</a:t>
            </a:r>
          </a:p>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4.《</a:t>
            </a:r>
            <a:r>
              <a:rPr lang="zh-TW" altLang="en-US" sz="3200" b="1" dirty="0">
                <a:solidFill>
                  <a:srgbClr val="002060"/>
                </a:solidFill>
                <a:latin typeface="華康粗圓體" panose="020F0709000000000000" pitchFamily="49" charset="-120"/>
                <a:ea typeface="華康粗圓體" panose="020F0709000000000000" pitchFamily="49" charset="-120"/>
              </a:rPr>
              <a:t>外星人之謎大公開</a:t>
            </a:r>
            <a:r>
              <a:rPr lang="en-US" altLang="zh-TW" sz="3200" b="1" dirty="0">
                <a:solidFill>
                  <a:srgbClr val="002060"/>
                </a:solidFill>
                <a:latin typeface="華康粗圓體" panose="020F0709000000000000" pitchFamily="49" charset="-120"/>
                <a:ea typeface="華康粗圓體" panose="020F0709000000000000" pitchFamily="49" charset="-120"/>
              </a:rPr>
              <a:t>》</a:t>
            </a:r>
          </a:p>
          <a:p>
            <a:pPr algn="just" hangingPunct="0">
              <a:lnSpc>
                <a:spcPts val="1400"/>
              </a:lnSpc>
            </a:pPr>
            <a:endParaRPr lang="en-US" altLang="zh-TW" sz="14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8000"/>
                </a:solidFill>
                <a:latin typeface="華康粗圓體" panose="020F0709000000000000" pitchFamily="49" charset="-120"/>
                <a:ea typeface="華康粗圓體" panose="020F0709000000000000" pitchFamily="49" charset="-120"/>
              </a:rPr>
              <a:t>新思潮系列叢書三冊：</a:t>
            </a:r>
            <a:endParaRPr lang="en-US" altLang="zh-TW" sz="3200" b="1" dirty="0">
              <a:solidFill>
                <a:srgbClr val="008000"/>
              </a:solidFill>
              <a:latin typeface="華康粗圓體" panose="020F0709000000000000" pitchFamily="49" charset="-120"/>
              <a:ea typeface="華康粗圓體" panose="020F0709000000000000" pitchFamily="49" charset="-120"/>
            </a:endParaRPr>
          </a:p>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5.《</a:t>
            </a:r>
            <a:r>
              <a:rPr lang="zh-TW" altLang="en-US" sz="3200" b="1" dirty="0">
                <a:solidFill>
                  <a:srgbClr val="002060"/>
                </a:solidFill>
                <a:latin typeface="華康粗圓體" panose="020F0709000000000000" pitchFamily="49" charset="-120"/>
                <a:ea typeface="華康粗圓體" panose="020F0709000000000000" pitchFamily="49" charset="-120"/>
              </a:rPr>
              <a:t>現代人來源大解密</a:t>
            </a:r>
            <a:r>
              <a:rPr lang="en-US" altLang="zh-TW" sz="3200" b="1" dirty="0">
                <a:solidFill>
                  <a:srgbClr val="002060"/>
                </a:solidFill>
                <a:latin typeface="華康粗圓體" panose="020F0709000000000000" pitchFamily="49" charset="-120"/>
                <a:ea typeface="華康粗圓體" panose="020F0709000000000000" pitchFamily="49" charset="-120"/>
              </a:rPr>
              <a:t>》</a:t>
            </a:r>
          </a:p>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6.《</a:t>
            </a:r>
            <a:r>
              <a:rPr lang="zh-TW" altLang="en-US" sz="3200" b="1" dirty="0">
                <a:solidFill>
                  <a:srgbClr val="002060"/>
                </a:solidFill>
                <a:latin typeface="華康粗圓體" panose="020F0709000000000000" pitchFamily="49" charset="-120"/>
                <a:ea typeface="華康粗圓體" panose="020F0709000000000000" pitchFamily="49" charset="-120"/>
              </a:rPr>
              <a:t>發現外星人與佛菩薩的</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    世界</a:t>
            </a:r>
            <a:r>
              <a:rPr lang="en-US" altLang="zh-TW" sz="3200" b="1" dirty="0">
                <a:solidFill>
                  <a:srgbClr val="002060"/>
                </a:solidFill>
                <a:latin typeface="華康粗圓體" panose="020F0709000000000000" pitchFamily="49" charset="-120"/>
                <a:ea typeface="華康粗圓體" panose="020F0709000000000000" pitchFamily="49" charset="-120"/>
              </a:rPr>
              <a:t>》</a:t>
            </a:r>
          </a:p>
        </p:txBody>
      </p:sp>
      <p:sp>
        <p:nvSpPr>
          <p:cNvPr id="3" name="文字方塊 2">
            <a:extLst>
              <a:ext uri="{FF2B5EF4-FFF2-40B4-BE49-F238E27FC236}">
                <a16:creationId xmlns:a16="http://schemas.microsoft.com/office/drawing/2014/main" id="{802BDF36-2DDA-6CA6-93BF-EF4165BCEBC5}"/>
              </a:ext>
            </a:extLst>
          </p:cNvPr>
          <p:cNvSpPr txBox="1"/>
          <p:nvPr/>
        </p:nvSpPr>
        <p:spPr>
          <a:xfrm>
            <a:off x="5388077" y="1222194"/>
            <a:ext cx="6702783" cy="5002588"/>
          </a:xfrm>
          <a:prstGeom prst="rect">
            <a:avLst/>
          </a:prstGeom>
          <a:noFill/>
        </p:spPr>
        <p:txBody>
          <a:bodyPr wrap="square">
            <a:spAutoFit/>
          </a:bodyPr>
          <a:lstStyle/>
          <a:p>
            <a:r>
              <a:rPr lang="zh-TW" altLang="en-US" sz="3200" b="1" dirty="0">
                <a:solidFill>
                  <a:srgbClr val="002060"/>
                </a:solidFill>
                <a:latin typeface="華康粗圓體" panose="020F0709000000000000" pitchFamily="49" charset="-120"/>
                <a:ea typeface="華康粗圓體" panose="020F0709000000000000" pitchFamily="49" charset="-120"/>
              </a:rPr>
              <a:t> </a:t>
            </a:r>
            <a:r>
              <a:rPr lang="en-US" altLang="zh-TW" sz="3200" b="1" dirty="0">
                <a:solidFill>
                  <a:srgbClr val="002060"/>
                </a:solidFill>
                <a:latin typeface="華康粗圓體" panose="020F0709000000000000" pitchFamily="49" charset="-120"/>
                <a:ea typeface="華康粗圓體" panose="020F0709000000000000" pitchFamily="49" charset="-120"/>
              </a:rPr>
              <a:t>7.《</a:t>
            </a:r>
            <a:r>
              <a:rPr lang="en-US" altLang="zh-TW" sz="3200" b="1" dirty="0">
                <a:solidFill>
                  <a:srgbClr val="002060"/>
                </a:solidFill>
                <a:ea typeface="華康粗圓體" panose="020F0709000000000000" pitchFamily="49" charset="-120"/>
              </a:rPr>
              <a:t>There is 3-Cosmic Framework</a:t>
            </a:r>
          </a:p>
          <a:p>
            <a:r>
              <a:rPr lang="zh-TW" altLang="en-US" sz="3200" b="1" dirty="0">
                <a:solidFill>
                  <a:srgbClr val="002060"/>
                </a:solidFill>
                <a:ea typeface="華康粗圓體" panose="020F0709000000000000" pitchFamily="49" charset="-120"/>
              </a:rPr>
              <a:t>            </a:t>
            </a:r>
            <a:r>
              <a:rPr lang="en-US" altLang="zh-TW" sz="3200" b="1" dirty="0">
                <a:solidFill>
                  <a:srgbClr val="002060"/>
                </a:solidFill>
                <a:ea typeface="華康粗圓體" panose="020F0709000000000000" pitchFamily="49" charset="-120"/>
              </a:rPr>
              <a:t> in the</a:t>
            </a:r>
            <a:r>
              <a:rPr lang="zh-TW" altLang="en-US" sz="3200" b="1" dirty="0">
                <a:solidFill>
                  <a:srgbClr val="002060"/>
                </a:solidFill>
                <a:ea typeface="華康粗圓體" panose="020F0709000000000000" pitchFamily="49" charset="-120"/>
              </a:rPr>
              <a:t> </a:t>
            </a:r>
            <a:r>
              <a:rPr lang="en-US" altLang="zh-TW" sz="3200" b="1" dirty="0">
                <a:solidFill>
                  <a:srgbClr val="002060"/>
                </a:solidFill>
                <a:ea typeface="華康粗圓體" panose="020F0709000000000000" pitchFamily="49" charset="-120"/>
              </a:rPr>
              <a:t>Universe</a:t>
            </a:r>
            <a:r>
              <a:rPr lang="en-US" altLang="zh-TW" sz="3200" b="1" dirty="0">
                <a:solidFill>
                  <a:srgbClr val="002060"/>
                </a:solidFill>
                <a:latin typeface="華康粗圓體" panose="020F0709000000000000" pitchFamily="49" charset="-120"/>
                <a:ea typeface="華康粗圓體" panose="020F0709000000000000" pitchFamily="49" charset="-120"/>
              </a:rPr>
              <a:t>》</a:t>
            </a:r>
          </a:p>
          <a:p>
            <a:pPr>
              <a:lnSpc>
                <a:spcPts val="1400"/>
              </a:lnSpc>
            </a:pPr>
            <a:endParaRPr lang="en-US" altLang="zh-TW" sz="1400" b="1" dirty="0">
              <a:solidFill>
                <a:srgbClr val="002060"/>
              </a:solidFill>
              <a:latin typeface="華康粗圓體" panose="020F0709000000000000" pitchFamily="49" charset="-120"/>
              <a:ea typeface="華康粗圓體" panose="020F0709000000000000" pitchFamily="49" charset="-120"/>
            </a:endParaRPr>
          </a:p>
          <a:p>
            <a:pPr>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8000"/>
                </a:solidFill>
                <a:latin typeface="華康粗圓體" panose="020F0709000000000000" pitchFamily="49" charset="-120"/>
                <a:ea typeface="華康粗圓體" panose="020F0709000000000000" pitchFamily="49" charset="-120"/>
              </a:rPr>
              <a:t>台灣古文明叢書五冊：</a:t>
            </a:r>
            <a:br>
              <a:rPr lang="en-US" altLang="zh-TW" sz="3200" b="1" dirty="0">
                <a:solidFill>
                  <a:srgbClr val="008000"/>
                </a:solidFill>
                <a:latin typeface="華康粗圓體" panose="020F0709000000000000" pitchFamily="49" charset="-120"/>
                <a:ea typeface="華康粗圓體" panose="020F0709000000000000" pitchFamily="49" charset="-120"/>
              </a:rPr>
            </a:br>
            <a:r>
              <a:rPr lang="en-US" altLang="zh-TW" sz="3200" b="1" dirty="0">
                <a:solidFill>
                  <a:srgbClr val="002060"/>
                </a:solidFill>
                <a:latin typeface="華康粗圓體" panose="020F0709000000000000" pitchFamily="49" charset="-120"/>
                <a:ea typeface="華康粗圓體" panose="020F0709000000000000" pitchFamily="49" charset="-120"/>
              </a:rPr>
              <a:t> 8.《</a:t>
            </a:r>
            <a:r>
              <a:rPr lang="zh-TW" altLang="en-US" sz="3200" b="1" dirty="0">
                <a:solidFill>
                  <a:srgbClr val="002060"/>
                </a:solidFill>
                <a:latin typeface="華康粗圓體" panose="020F0709000000000000" pitchFamily="49" charset="-120"/>
                <a:ea typeface="華康粗圓體" panose="020F0709000000000000" pitchFamily="49" charset="-120"/>
              </a:rPr>
              <a:t>台灣─人類文明原鄉</a:t>
            </a:r>
            <a:r>
              <a:rPr lang="en-US" altLang="zh-TW" sz="3200" b="1" dirty="0">
                <a:solidFill>
                  <a:srgbClr val="002060"/>
                </a:solidFill>
                <a:latin typeface="華康粗圓體" panose="020F0709000000000000" pitchFamily="49" charset="-120"/>
                <a:ea typeface="華康粗圓體" panose="020F0709000000000000" pitchFamily="49" charset="-120"/>
              </a:rPr>
              <a:t>》</a:t>
            </a:r>
            <a:br>
              <a:rPr lang="en-US" altLang="zh-TW" sz="3200" b="1" dirty="0">
                <a:solidFill>
                  <a:srgbClr val="002060"/>
                </a:solidFill>
                <a:latin typeface="華康粗圓體" panose="020F0709000000000000" pitchFamily="49" charset="-120"/>
                <a:ea typeface="華康粗圓體" panose="020F0709000000000000" pitchFamily="49" charset="-120"/>
              </a:rPr>
            </a:br>
            <a:r>
              <a:rPr lang="en-US" altLang="zh-TW" sz="3200" b="1" dirty="0">
                <a:solidFill>
                  <a:srgbClr val="002060"/>
                </a:solidFill>
                <a:latin typeface="華康粗圓體" panose="020F0709000000000000" pitchFamily="49" charset="-120"/>
                <a:ea typeface="華康粗圓體" panose="020F0709000000000000" pitchFamily="49" charset="-120"/>
              </a:rPr>
              <a:t> 9.《</a:t>
            </a:r>
            <a:r>
              <a:rPr lang="zh-TW" altLang="en-US" sz="3200" b="1" dirty="0">
                <a:solidFill>
                  <a:srgbClr val="002060"/>
                </a:solidFill>
                <a:latin typeface="華康粗圓體" panose="020F0709000000000000" pitchFamily="49" charset="-120"/>
                <a:ea typeface="華康粗圓體" panose="020F0709000000000000" pitchFamily="49" charset="-120"/>
              </a:rPr>
              <a:t>最初文明之地就是台灣</a:t>
            </a:r>
            <a:r>
              <a:rPr lang="en-US" altLang="zh-TW" sz="3200" b="1" dirty="0">
                <a:solidFill>
                  <a:srgbClr val="002060"/>
                </a:solidFill>
                <a:latin typeface="華康粗圓體" panose="020F0709000000000000" pitchFamily="49" charset="-120"/>
                <a:ea typeface="華康粗圓體" panose="020F0709000000000000" pitchFamily="49" charset="-120"/>
              </a:rPr>
              <a:t>》</a:t>
            </a:r>
            <a:br>
              <a:rPr lang="en-US" altLang="zh-TW" sz="3200" b="1" dirty="0">
                <a:solidFill>
                  <a:srgbClr val="002060"/>
                </a:solidFill>
                <a:latin typeface="華康粗圓體" panose="020F0709000000000000" pitchFamily="49" charset="-120"/>
                <a:ea typeface="華康粗圓體" panose="020F0709000000000000" pitchFamily="49" charset="-120"/>
              </a:rPr>
            </a:br>
            <a:r>
              <a:rPr lang="en-US" altLang="zh-TW" sz="3200" b="1" dirty="0">
                <a:solidFill>
                  <a:srgbClr val="002060"/>
                </a:solidFill>
                <a:latin typeface="華康粗圓體" panose="020F0709000000000000" pitchFamily="49" charset="-120"/>
                <a:ea typeface="華康粗圓體" panose="020F0709000000000000" pitchFamily="49" charset="-120"/>
              </a:rPr>
              <a:t>10.《</a:t>
            </a:r>
            <a:r>
              <a:rPr lang="zh-TW" altLang="en-US" sz="3200" b="1" dirty="0">
                <a:solidFill>
                  <a:srgbClr val="002060"/>
                </a:solidFill>
                <a:latin typeface="華康粗圓體" panose="020F0709000000000000" pitchFamily="49" charset="-120"/>
                <a:ea typeface="華康粗圓體" panose="020F0709000000000000" pitchFamily="49" charset="-120"/>
              </a:rPr>
              <a:t>認識史前台灣</a:t>
            </a:r>
            <a:r>
              <a:rPr lang="en-US" altLang="zh-TW" sz="3200" b="1" dirty="0">
                <a:solidFill>
                  <a:srgbClr val="002060"/>
                </a:solidFill>
                <a:latin typeface="華康粗圓體" panose="020F0709000000000000" pitchFamily="49" charset="-120"/>
                <a:ea typeface="華康粗圓體" panose="020F0709000000000000" pitchFamily="49" charset="-120"/>
              </a:rPr>
              <a:t>》</a:t>
            </a:r>
            <a:br>
              <a:rPr lang="en-US" altLang="zh-TW" sz="3200" b="1" dirty="0">
                <a:solidFill>
                  <a:srgbClr val="002060"/>
                </a:solidFill>
                <a:latin typeface="華康粗圓體" panose="020F0709000000000000" pitchFamily="49" charset="-120"/>
                <a:ea typeface="華康粗圓體" panose="020F0709000000000000" pitchFamily="49" charset="-120"/>
              </a:rPr>
            </a:br>
            <a:r>
              <a:rPr lang="en-US" altLang="zh-TW" sz="3200" b="1" dirty="0">
                <a:solidFill>
                  <a:srgbClr val="002060"/>
                </a:solidFill>
                <a:latin typeface="華康粗圓體" panose="020F0709000000000000" pitchFamily="49" charset="-120"/>
                <a:ea typeface="華康粗圓體" panose="020F0709000000000000" pitchFamily="49" charset="-120"/>
              </a:rPr>
              <a:t>11.《</a:t>
            </a:r>
            <a:r>
              <a:rPr lang="zh-TW" altLang="en-US" sz="3200" b="1" dirty="0">
                <a:solidFill>
                  <a:srgbClr val="002060"/>
                </a:solidFill>
                <a:latin typeface="華康粗圓體" panose="020F0709000000000000" pitchFamily="49" charset="-120"/>
                <a:ea typeface="華康粗圓體" panose="020F0709000000000000" pitchFamily="49" charset="-120"/>
              </a:rPr>
              <a:t>人類文明的母國就是台灣</a:t>
            </a:r>
            <a:r>
              <a:rPr lang="en-US" altLang="zh-TW" sz="3200" b="1" dirty="0">
                <a:solidFill>
                  <a:srgbClr val="002060"/>
                </a:solidFill>
                <a:latin typeface="華康粗圓體" panose="020F0709000000000000" pitchFamily="49" charset="-120"/>
                <a:ea typeface="華康粗圓體" panose="020F0709000000000000" pitchFamily="49" charset="-120"/>
              </a:rPr>
              <a:t>》</a:t>
            </a:r>
            <a:br>
              <a:rPr lang="en-US" altLang="zh-TW" sz="3200" b="1" dirty="0">
                <a:solidFill>
                  <a:srgbClr val="002060"/>
                </a:solidFill>
                <a:latin typeface="華康粗圓體" panose="020F0709000000000000" pitchFamily="49" charset="-120"/>
                <a:ea typeface="華康粗圓體" panose="020F0709000000000000" pitchFamily="49" charset="-120"/>
              </a:rPr>
            </a:br>
            <a:r>
              <a:rPr lang="en-US" altLang="zh-TW" sz="3200" b="1" dirty="0">
                <a:solidFill>
                  <a:srgbClr val="002060"/>
                </a:solidFill>
                <a:latin typeface="華康粗圓體" panose="020F0709000000000000" pitchFamily="49" charset="-120"/>
                <a:ea typeface="華康粗圓體" panose="020F0709000000000000" pitchFamily="49" charset="-120"/>
              </a:rPr>
              <a:t>12</a:t>
            </a:r>
            <a:r>
              <a:rPr lang="en-US" altLang="zh-TW" sz="3200"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ea typeface="華康粗圓體" panose="020F0709000000000000" pitchFamily="49" charset="-120"/>
              </a:rPr>
              <a:t>The Motherland of</a:t>
            </a:r>
            <a:r>
              <a:rPr lang="zh-TW" altLang="en-US" sz="3200" b="1" dirty="0">
                <a:solidFill>
                  <a:srgbClr val="002060"/>
                </a:solidFill>
                <a:ea typeface="華康粗圓體" panose="020F0709000000000000" pitchFamily="49" charset="-120"/>
              </a:rPr>
              <a:t> </a:t>
            </a:r>
            <a:r>
              <a:rPr lang="en-US" altLang="zh-TW" sz="3200" b="1" dirty="0">
                <a:solidFill>
                  <a:srgbClr val="002060"/>
                </a:solidFill>
                <a:ea typeface="華康粗圓體" panose="020F0709000000000000" pitchFamily="49" charset="-120"/>
              </a:rPr>
              <a:t>Civilization</a:t>
            </a:r>
          </a:p>
          <a:p>
            <a:pPr>
              <a:lnSpc>
                <a:spcPts val="4200"/>
              </a:lnSpc>
            </a:pPr>
            <a:r>
              <a:rPr lang="zh-TW" altLang="en-US" sz="3200" b="1" dirty="0">
                <a:solidFill>
                  <a:srgbClr val="002060"/>
                </a:solidFill>
                <a:ea typeface="華康粗圓體" panose="020F0709000000000000" pitchFamily="49" charset="-120"/>
              </a:rPr>
              <a:t>           </a:t>
            </a:r>
            <a:r>
              <a:rPr lang="en-US" altLang="zh-TW" sz="3200" b="1" dirty="0">
                <a:solidFill>
                  <a:srgbClr val="002060"/>
                </a:solidFill>
                <a:ea typeface="華康粗圓體" panose="020F0709000000000000" pitchFamily="49" charset="-120"/>
              </a:rPr>
              <a:t> Is Taiwan</a:t>
            </a:r>
            <a:r>
              <a:rPr lang="en-US" altLang="zh-TW" sz="3200" dirty="0">
                <a:solidFill>
                  <a:srgbClr val="002060"/>
                </a:solidFill>
                <a:latin typeface="華康粗圓體" panose="020F0709000000000000" pitchFamily="49" charset="-120"/>
                <a:ea typeface="華康粗圓體" panose="020F0709000000000000" pitchFamily="49" charset="-120"/>
              </a:rPr>
              <a:t>》</a:t>
            </a:r>
            <a:endParaRPr lang="zh-TW" altLang="en-US" sz="3200" dirty="0"/>
          </a:p>
        </p:txBody>
      </p:sp>
    </p:spTree>
    <p:extLst>
      <p:ext uri="{BB962C8B-B14F-4D97-AF65-F5344CB8AC3E}">
        <p14:creationId xmlns:p14="http://schemas.microsoft.com/office/powerpoint/2010/main" val="4178994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49A64876-2333-AE57-7717-2CEA9072A45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73161" y="674827"/>
            <a:ext cx="4510151" cy="6032263"/>
          </a:xfrm>
          <a:prstGeom prst="rect">
            <a:avLst/>
          </a:prstGeom>
          <a:noFill/>
          <a:ln w="12700">
            <a:solidFill>
              <a:schemeClr val="tx1"/>
            </a:solidFill>
          </a:ln>
        </p:spPr>
      </p:pic>
      <p:pic>
        <p:nvPicPr>
          <p:cNvPr id="3" name="圖片 2">
            <a:extLst>
              <a:ext uri="{FF2B5EF4-FFF2-40B4-BE49-F238E27FC236}">
                <a16:creationId xmlns:a16="http://schemas.microsoft.com/office/drawing/2014/main" id="{2ADCAB68-CB84-4B2D-920E-D3008378B846}"/>
              </a:ext>
            </a:extLst>
          </p:cNvPr>
          <p:cNvPicPr>
            <a:picLocks noChangeAspect="1"/>
          </p:cNvPicPr>
          <p:nvPr/>
        </p:nvPicPr>
        <p:blipFill>
          <a:blip r:embed="rId3"/>
          <a:stretch>
            <a:fillRect/>
          </a:stretch>
        </p:blipFill>
        <p:spPr>
          <a:xfrm>
            <a:off x="6279236" y="681533"/>
            <a:ext cx="4339603" cy="6015725"/>
          </a:xfrm>
          <a:prstGeom prst="rect">
            <a:avLst/>
          </a:prstGeom>
          <a:ln w="12700">
            <a:solidFill>
              <a:schemeClr val="tx1"/>
            </a:solidFill>
          </a:ln>
        </p:spPr>
      </p:pic>
      <p:sp>
        <p:nvSpPr>
          <p:cNvPr id="5" name="文字方塊 4">
            <a:extLst>
              <a:ext uri="{FF2B5EF4-FFF2-40B4-BE49-F238E27FC236}">
                <a16:creationId xmlns:a16="http://schemas.microsoft.com/office/drawing/2014/main" id="{631E9895-AF52-9590-E8AE-6AD657DCC199}"/>
              </a:ext>
            </a:extLst>
          </p:cNvPr>
          <p:cNvSpPr txBox="1"/>
          <p:nvPr/>
        </p:nvSpPr>
        <p:spPr>
          <a:xfrm>
            <a:off x="6798079" y="3591019"/>
            <a:ext cx="2196866" cy="323165"/>
          </a:xfrm>
          <a:prstGeom prst="rect">
            <a:avLst/>
          </a:prstGeom>
          <a:noFill/>
        </p:spPr>
        <p:txBody>
          <a:bodyPr wrap="square">
            <a:spAutoFit/>
          </a:bodyPr>
          <a:lstStyle/>
          <a:p>
            <a:r>
              <a:rPr lang="zh-TW" altLang="en-US" sz="1500" dirty="0">
                <a:latin typeface="華康魏碑體" panose="03000709000000000000" pitchFamily="65" charset="-120"/>
                <a:ea typeface="華康魏碑體" panose="03000709000000000000" pitchFamily="65" charset="-120"/>
              </a:rPr>
              <a:t>編著者：何   顯   榮</a:t>
            </a:r>
          </a:p>
        </p:txBody>
      </p:sp>
      <p:sp>
        <p:nvSpPr>
          <p:cNvPr id="4" name="文字方塊 3">
            <a:extLst>
              <a:ext uri="{FF2B5EF4-FFF2-40B4-BE49-F238E27FC236}">
                <a16:creationId xmlns:a16="http://schemas.microsoft.com/office/drawing/2014/main" id="{1783C619-E47D-CA04-E71D-9D9FDDD3C37A}"/>
              </a:ext>
            </a:extLst>
          </p:cNvPr>
          <p:cNvSpPr txBox="1"/>
          <p:nvPr/>
        </p:nvSpPr>
        <p:spPr>
          <a:xfrm>
            <a:off x="2887633" y="72254"/>
            <a:ext cx="2520280" cy="646331"/>
          </a:xfrm>
          <a:prstGeom prst="rect">
            <a:avLst/>
          </a:prstGeom>
          <a:noFill/>
        </p:spPr>
        <p:txBody>
          <a:bodyPr wrap="square" rtlCol="0">
            <a:spAutoFit/>
          </a:bodyPr>
          <a:lstStyle/>
          <a:p>
            <a:pPr algn="ctr"/>
            <a:r>
              <a:rPr lang="zh-TW" altLang="en-US" sz="3600" dirty="0">
                <a:solidFill>
                  <a:srgbClr val="C00000"/>
                </a:solidFill>
                <a:latin typeface="華康中特圓體" panose="020F0809000000000000" pitchFamily="49" charset="-120"/>
                <a:ea typeface="華康中特圓體" panose="020F0809000000000000" pitchFamily="49" charset="-120"/>
              </a:rPr>
              <a:t>碩士論文</a:t>
            </a:r>
          </a:p>
        </p:txBody>
      </p:sp>
      <p:sp>
        <p:nvSpPr>
          <p:cNvPr id="6" name="文字方塊 5">
            <a:extLst>
              <a:ext uri="{FF2B5EF4-FFF2-40B4-BE49-F238E27FC236}">
                <a16:creationId xmlns:a16="http://schemas.microsoft.com/office/drawing/2014/main" id="{144FF1E2-D5B9-2F54-7034-FD980EA6E9FA}"/>
              </a:ext>
            </a:extLst>
          </p:cNvPr>
          <p:cNvSpPr txBox="1"/>
          <p:nvPr/>
        </p:nvSpPr>
        <p:spPr>
          <a:xfrm>
            <a:off x="6261876" y="0"/>
            <a:ext cx="4130551"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工程施工法 </a:t>
            </a:r>
            <a:r>
              <a:rPr lang="zh-TW" altLang="en-US" sz="3600" dirty="0">
                <a:solidFill>
                  <a:srgbClr val="C00000"/>
                </a:solidFill>
                <a:latin typeface="華康中特圓體" panose="020F0809000000000000" pitchFamily="49" charset="-120"/>
                <a:ea typeface="華康中特圓體" panose="020F0809000000000000" pitchFamily="49" charset="-120"/>
              </a:rPr>
              <a:t>第一冊</a:t>
            </a:r>
          </a:p>
        </p:txBody>
      </p:sp>
    </p:spTree>
    <p:extLst>
      <p:ext uri="{BB962C8B-B14F-4D97-AF65-F5344CB8AC3E}">
        <p14:creationId xmlns:p14="http://schemas.microsoft.com/office/powerpoint/2010/main" val="4153837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圖書, 海報, 行星 的圖片&#10;&#10;AI 產生的內容可能不正確。">
            <a:extLst>
              <a:ext uri="{FF2B5EF4-FFF2-40B4-BE49-F238E27FC236}">
                <a16:creationId xmlns:a16="http://schemas.microsoft.com/office/drawing/2014/main" id="{6E6B44C5-2A55-58B1-DF84-D49CA8AC92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3519" y="724960"/>
            <a:ext cx="4285840" cy="5957417"/>
          </a:xfrm>
          <a:prstGeom prst="rect">
            <a:avLst/>
          </a:prstGeom>
          <a:ln w="12700">
            <a:solidFill>
              <a:schemeClr val="tx1"/>
            </a:solidFill>
          </a:ln>
        </p:spPr>
      </p:pic>
      <p:pic>
        <p:nvPicPr>
          <p:cNvPr id="5" name="圖片 4">
            <a:extLst>
              <a:ext uri="{FF2B5EF4-FFF2-40B4-BE49-F238E27FC236}">
                <a16:creationId xmlns:a16="http://schemas.microsoft.com/office/drawing/2014/main" id="{51D8763C-5830-63AF-F0A5-522FB45BF1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9359" y="727704"/>
            <a:ext cx="514673" cy="5944841"/>
          </a:xfrm>
          <a:prstGeom prst="rect">
            <a:avLst/>
          </a:prstGeom>
          <a:ln w="6350">
            <a:solidFill>
              <a:schemeClr val="tx1"/>
            </a:solidFill>
          </a:ln>
        </p:spPr>
      </p:pic>
      <p:pic>
        <p:nvPicPr>
          <p:cNvPr id="7" name="圖片 6" descr="一張含有 文字, 螢幕擷取畫面, 信, 字型 的圖片&#10;&#10;AI 產生的內容可能不正確。">
            <a:extLst>
              <a:ext uri="{FF2B5EF4-FFF2-40B4-BE49-F238E27FC236}">
                <a16:creationId xmlns:a16="http://schemas.microsoft.com/office/drawing/2014/main" id="{0DEDAEDA-F2CC-1441-C3D2-DA8FD70CFE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0020" y="737536"/>
            <a:ext cx="4190477" cy="5944841"/>
          </a:xfrm>
          <a:prstGeom prst="rect">
            <a:avLst/>
          </a:prstGeom>
          <a:ln w="12700">
            <a:solidFill>
              <a:schemeClr val="tx1"/>
            </a:solidFill>
          </a:ln>
        </p:spPr>
      </p:pic>
      <p:sp>
        <p:nvSpPr>
          <p:cNvPr id="2" name="文字方塊 1">
            <a:extLst>
              <a:ext uri="{FF2B5EF4-FFF2-40B4-BE49-F238E27FC236}">
                <a16:creationId xmlns:a16="http://schemas.microsoft.com/office/drawing/2014/main" id="{953539B5-7114-6B62-B7BB-3A5A2872089B}"/>
              </a:ext>
            </a:extLst>
          </p:cNvPr>
          <p:cNvSpPr txBox="1"/>
          <p:nvPr/>
        </p:nvSpPr>
        <p:spPr>
          <a:xfrm>
            <a:off x="1583519" y="87137"/>
            <a:ext cx="9024961"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飛碟探索系列叢書</a:t>
            </a:r>
            <a:r>
              <a:rPr lang="en-US" altLang="zh-TW" sz="3600" b="1" dirty="0">
                <a:solidFill>
                  <a:srgbClr val="008000"/>
                </a:solidFill>
                <a:latin typeface="華康粗圓體" panose="020F0709000000000000" pitchFamily="49" charset="-120"/>
                <a:ea typeface="華康粗圓體" panose="020F0709000000000000" pitchFamily="49" charset="-120"/>
              </a:rPr>
              <a:t>1</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第二冊</a:t>
            </a:r>
          </a:p>
        </p:txBody>
      </p:sp>
    </p:spTree>
    <p:extLst>
      <p:ext uri="{BB962C8B-B14F-4D97-AF65-F5344CB8AC3E}">
        <p14:creationId xmlns:p14="http://schemas.microsoft.com/office/powerpoint/2010/main" val="3577383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礁, 海報, 傳單 的圖片&#10;&#10;AI 產生的內容可能不正確。">
            <a:extLst>
              <a:ext uri="{FF2B5EF4-FFF2-40B4-BE49-F238E27FC236}">
                <a16:creationId xmlns:a16="http://schemas.microsoft.com/office/drawing/2014/main" id="{A4459064-092E-C2AE-CBBB-958C0BEEC0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820" y="791086"/>
            <a:ext cx="4228158" cy="5877871"/>
          </a:xfrm>
          <a:prstGeom prst="rect">
            <a:avLst/>
          </a:prstGeom>
          <a:ln w="12700">
            <a:solidFill>
              <a:schemeClr val="tx1"/>
            </a:solidFill>
          </a:ln>
        </p:spPr>
      </p:pic>
      <p:pic>
        <p:nvPicPr>
          <p:cNvPr id="5" name="圖片 4">
            <a:extLst>
              <a:ext uri="{FF2B5EF4-FFF2-40B4-BE49-F238E27FC236}">
                <a16:creationId xmlns:a16="http://schemas.microsoft.com/office/drawing/2014/main" id="{429F97E1-0291-41C8-7CBF-5AF8F60C41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9764" y="785983"/>
            <a:ext cx="485363" cy="5892806"/>
          </a:xfrm>
          <a:prstGeom prst="rect">
            <a:avLst/>
          </a:prstGeom>
          <a:ln w="6350">
            <a:solidFill>
              <a:schemeClr val="tx1"/>
            </a:solidFill>
          </a:ln>
        </p:spPr>
      </p:pic>
      <p:pic>
        <p:nvPicPr>
          <p:cNvPr id="7" name="圖片 6" descr="一張含有 文字, 螢幕擷取畫面, 字型, 信 的圖片&#10;&#10;AI 產生的內容可能不正確。">
            <a:extLst>
              <a:ext uri="{FF2B5EF4-FFF2-40B4-BE49-F238E27FC236}">
                <a16:creationId xmlns:a16="http://schemas.microsoft.com/office/drawing/2014/main" id="{F70E9644-E470-D243-1AC9-81E09C3C4D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3697" y="800920"/>
            <a:ext cx="4143713" cy="5877869"/>
          </a:xfrm>
          <a:prstGeom prst="rect">
            <a:avLst/>
          </a:prstGeom>
          <a:ln w="12700">
            <a:solidFill>
              <a:schemeClr val="tx1"/>
            </a:solidFill>
          </a:ln>
        </p:spPr>
      </p:pic>
      <p:sp>
        <p:nvSpPr>
          <p:cNvPr id="2" name="文字方塊 1">
            <a:extLst>
              <a:ext uri="{FF2B5EF4-FFF2-40B4-BE49-F238E27FC236}">
                <a16:creationId xmlns:a16="http://schemas.microsoft.com/office/drawing/2014/main" id="{8B5C3CF0-0C68-82DB-57AB-22259D5B2795}"/>
              </a:ext>
            </a:extLst>
          </p:cNvPr>
          <p:cNvSpPr txBox="1"/>
          <p:nvPr/>
        </p:nvSpPr>
        <p:spPr>
          <a:xfrm>
            <a:off x="1644590" y="174060"/>
            <a:ext cx="8902820"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飛碟探索系列叢書</a:t>
            </a:r>
            <a:r>
              <a:rPr lang="en-US" altLang="zh-TW" sz="3600" b="1" dirty="0">
                <a:solidFill>
                  <a:srgbClr val="008000"/>
                </a:solidFill>
                <a:latin typeface="華康粗圓體" panose="020F0709000000000000" pitchFamily="49" charset="-120"/>
                <a:ea typeface="華康粗圓體" panose="020F0709000000000000" pitchFamily="49" charset="-120"/>
              </a:rPr>
              <a:t>2</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第三冊</a:t>
            </a:r>
          </a:p>
        </p:txBody>
      </p:sp>
    </p:spTree>
    <p:extLst>
      <p:ext uri="{BB962C8B-B14F-4D97-AF65-F5344CB8AC3E}">
        <p14:creationId xmlns:p14="http://schemas.microsoft.com/office/powerpoint/2010/main" val="723892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圖書, 海報, 礁 的圖片&#10;&#10;AI 產生的內容可能不正確。">
            <a:extLst>
              <a:ext uri="{FF2B5EF4-FFF2-40B4-BE49-F238E27FC236}">
                <a16:creationId xmlns:a16="http://schemas.microsoft.com/office/drawing/2014/main" id="{634F83FC-A48E-50F5-80E6-51CF1D0CBD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2244" y="797896"/>
            <a:ext cx="4137733" cy="5871365"/>
          </a:xfrm>
          <a:prstGeom prst="rect">
            <a:avLst/>
          </a:prstGeom>
        </p:spPr>
      </p:pic>
      <p:pic>
        <p:nvPicPr>
          <p:cNvPr id="5" name="圖片 4" descr="一張含有 文字, 螢幕擷取畫面, 字型, 信 的圖片&#10;&#10;AI 產生的內容可能不正確。">
            <a:extLst>
              <a:ext uri="{FF2B5EF4-FFF2-40B4-BE49-F238E27FC236}">
                <a16:creationId xmlns:a16="http://schemas.microsoft.com/office/drawing/2014/main" id="{D99E27F5-4612-B844-377F-0EF2898D57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2025" y="817561"/>
            <a:ext cx="4149261" cy="5871003"/>
          </a:xfrm>
          <a:prstGeom prst="rect">
            <a:avLst/>
          </a:prstGeom>
          <a:ln w="12700">
            <a:solidFill>
              <a:schemeClr val="tx1"/>
            </a:solidFill>
          </a:ln>
        </p:spPr>
      </p:pic>
      <p:pic>
        <p:nvPicPr>
          <p:cNvPr id="2" name="圖片 1">
            <a:extLst>
              <a:ext uri="{FF2B5EF4-FFF2-40B4-BE49-F238E27FC236}">
                <a16:creationId xmlns:a16="http://schemas.microsoft.com/office/drawing/2014/main" id="{5784F221-ECA8-E8C2-59BD-641B9DE23061}"/>
              </a:ext>
            </a:extLst>
          </p:cNvPr>
          <p:cNvPicPr>
            <a:picLocks noChangeAspect="1"/>
          </p:cNvPicPr>
          <p:nvPr/>
        </p:nvPicPr>
        <p:blipFill>
          <a:blip r:embed="rId4"/>
          <a:stretch>
            <a:fillRect/>
          </a:stretch>
        </p:blipFill>
        <p:spPr>
          <a:xfrm>
            <a:off x="5879976" y="817922"/>
            <a:ext cx="409498" cy="5871003"/>
          </a:xfrm>
          <a:prstGeom prst="rect">
            <a:avLst/>
          </a:prstGeom>
          <a:ln w="6350">
            <a:solidFill>
              <a:schemeClr val="tx1"/>
            </a:solidFill>
          </a:ln>
        </p:spPr>
      </p:pic>
      <p:sp>
        <p:nvSpPr>
          <p:cNvPr id="4" name="文字方塊 3">
            <a:extLst>
              <a:ext uri="{FF2B5EF4-FFF2-40B4-BE49-F238E27FC236}">
                <a16:creationId xmlns:a16="http://schemas.microsoft.com/office/drawing/2014/main" id="{16342A4A-AE49-CE98-A501-704D5F6915C5}"/>
              </a:ext>
            </a:extLst>
          </p:cNvPr>
          <p:cNvSpPr txBox="1"/>
          <p:nvPr/>
        </p:nvSpPr>
        <p:spPr>
          <a:xfrm>
            <a:off x="1730714" y="210557"/>
            <a:ext cx="8730572"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飛碟探索系列叢書</a:t>
            </a:r>
            <a:r>
              <a:rPr lang="en-US" altLang="zh-TW" sz="3600" b="1" dirty="0">
                <a:solidFill>
                  <a:srgbClr val="008000"/>
                </a:solidFill>
                <a:latin typeface="華康粗圓體" panose="020F0709000000000000" pitchFamily="49" charset="-120"/>
                <a:ea typeface="華康粗圓體" panose="020F0709000000000000" pitchFamily="49" charset="-120"/>
              </a:rPr>
              <a:t>3</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第四冊</a:t>
            </a:r>
          </a:p>
        </p:txBody>
      </p:sp>
    </p:spTree>
    <p:extLst>
      <p:ext uri="{BB962C8B-B14F-4D97-AF65-F5344CB8AC3E}">
        <p14:creationId xmlns:p14="http://schemas.microsoft.com/office/powerpoint/2010/main" val="979903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F16EFAE-E847-2973-D50E-EE59DEAB5098}"/>
              </a:ext>
            </a:extLst>
          </p:cNvPr>
          <p:cNvSpPr txBox="1"/>
          <p:nvPr/>
        </p:nvSpPr>
        <p:spPr>
          <a:xfrm>
            <a:off x="1679399" y="188641"/>
            <a:ext cx="8833200"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新思潮系列叢書</a:t>
            </a:r>
            <a:r>
              <a:rPr lang="en-US" altLang="zh-TW" sz="3600" b="1" dirty="0">
                <a:solidFill>
                  <a:srgbClr val="008000"/>
                </a:solidFill>
                <a:latin typeface="華康粗圓體" panose="020F0709000000000000" pitchFamily="49" charset="-120"/>
                <a:ea typeface="華康粗圓體" panose="020F0709000000000000" pitchFamily="49" charset="-120"/>
              </a:rPr>
              <a:t>1</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第五冊</a:t>
            </a:r>
          </a:p>
        </p:txBody>
      </p:sp>
      <p:pic>
        <p:nvPicPr>
          <p:cNvPr id="8" name="圖片 7" descr="一張含有 文字, 圖書, 螢幕擷取畫面, 宇宙 的圖片&#10;&#10;AI 產生的內容可能不正確。">
            <a:extLst>
              <a:ext uri="{FF2B5EF4-FFF2-40B4-BE49-F238E27FC236}">
                <a16:creationId xmlns:a16="http://schemas.microsoft.com/office/drawing/2014/main" id="{6F559659-63C4-C3E6-DE77-355FAFFFEB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9401" y="799898"/>
            <a:ext cx="8833199" cy="5884118"/>
          </a:xfrm>
          <a:prstGeom prst="rect">
            <a:avLst/>
          </a:prstGeom>
        </p:spPr>
      </p:pic>
    </p:spTree>
    <p:extLst>
      <p:ext uri="{BB962C8B-B14F-4D97-AF65-F5344CB8AC3E}">
        <p14:creationId xmlns:p14="http://schemas.microsoft.com/office/powerpoint/2010/main" val="266817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C7242320-14AA-563D-5808-7943E7757B25}"/>
              </a:ext>
            </a:extLst>
          </p:cNvPr>
          <p:cNvPicPr>
            <a:picLocks noChangeAspect="1"/>
          </p:cNvPicPr>
          <p:nvPr/>
        </p:nvPicPr>
        <p:blipFill>
          <a:blip r:embed="rId2"/>
          <a:stretch>
            <a:fillRect/>
          </a:stretch>
        </p:blipFill>
        <p:spPr>
          <a:xfrm>
            <a:off x="1738496" y="808138"/>
            <a:ext cx="4141481" cy="5867965"/>
          </a:xfrm>
          <a:prstGeom prst="rect">
            <a:avLst/>
          </a:prstGeom>
          <a:ln w="12700">
            <a:solidFill>
              <a:schemeClr val="tx1"/>
            </a:solidFill>
          </a:ln>
        </p:spPr>
      </p:pic>
      <p:pic>
        <p:nvPicPr>
          <p:cNvPr id="4" name="圖片 3">
            <a:extLst>
              <a:ext uri="{FF2B5EF4-FFF2-40B4-BE49-F238E27FC236}">
                <a16:creationId xmlns:a16="http://schemas.microsoft.com/office/drawing/2014/main" id="{559F762B-29DC-CA34-A360-DF6EBB5A8BC1}"/>
              </a:ext>
            </a:extLst>
          </p:cNvPr>
          <p:cNvPicPr>
            <a:picLocks noChangeAspect="1"/>
          </p:cNvPicPr>
          <p:nvPr/>
        </p:nvPicPr>
        <p:blipFill>
          <a:blip r:embed="rId3"/>
          <a:stretch>
            <a:fillRect/>
          </a:stretch>
        </p:blipFill>
        <p:spPr>
          <a:xfrm>
            <a:off x="6331688" y="817790"/>
            <a:ext cx="4134495" cy="5867965"/>
          </a:xfrm>
          <a:prstGeom prst="rect">
            <a:avLst/>
          </a:prstGeom>
          <a:ln w="12700">
            <a:solidFill>
              <a:schemeClr val="tx1"/>
            </a:solidFill>
          </a:ln>
        </p:spPr>
      </p:pic>
      <p:pic>
        <p:nvPicPr>
          <p:cNvPr id="5" name="圖片 4">
            <a:extLst>
              <a:ext uri="{FF2B5EF4-FFF2-40B4-BE49-F238E27FC236}">
                <a16:creationId xmlns:a16="http://schemas.microsoft.com/office/drawing/2014/main" id="{C8683176-BE9C-664A-D8D1-14DE36083F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9399" y="791550"/>
            <a:ext cx="475167" cy="5894205"/>
          </a:xfrm>
          <a:prstGeom prst="rect">
            <a:avLst/>
          </a:prstGeom>
        </p:spPr>
      </p:pic>
      <p:sp>
        <p:nvSpPr>
          <p:cNvPr id="3" name="文字方塊 2">
            <a:extLst>
              <a:ext uri="{FF2B5EF4-FFF2-40B4-BE49-F238E27FC236}">
                <a16:creationId xmlns:a16="http://schemas.microsoft.com/office/drawing/2014/main" id="{46A08EF4-ABB4-C004-7C8A-35C9858F0EDA}"/>
              </a:ext>
            </a:extLst>
          </p:cNvPr>
          <p:cNvSpPr txBox="1"/>
          <p:nvPr/>
        </p:nvSpPr>
        <p:spPr>
          <a:xfrm>
            <a:off x="1718696" y="210158"/>
            <a:ext cx="8754610"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新思潮系列叢書</a:t>
            </a:r>
            <a:r>
              <a:rPr lang="en-US" altLang="zh-TW" sz="3600" b="1" dirty="0">
                <a:solidFill>
                  <a:srgbClr val="008000"/>
                </a:solidFill>
                <a:latin typeface="華康粗圓體" panose="020F0709000000000000" pitchFamily="49" charset="-120"/>
                <a:ea typeface="華康粗圓體" panose="020F0709000000000000" pitchFamily="49" charset="-120"/>
              </a:rPr>
              <a:t>2</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第六冊</a:t>
            </a:r>
          </a:p>
        </p:txBody>
      </p:sp>
    </p:spTree>
    <p:extLst>
      <p:ext uri="{BB962C8B-B14F-4D97-AF65-F5344CB8AC3E}">
        <p14:creationId xmlns:p14="http://schemas.microsoft.com/office/powerpoint/2010/main" val="328786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一張含有 文字, 圖書, 宇宙, 太空 的圖片&#10;&#10;AI 產生的內容可能不正確。">
            <a:extLst>
              <a:ext uri="{FF2B5EF4-FFF2-40B4-BE49-F238E27FC236}">
                <a16:creationId xmlns:a16="http://schemas.microsoft.com/office/drawing/2014/main" id="{09DA5634-5CEB-C7AB-5DD1-64195AF94C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9089" y="630982"/>
            <a:ext cx="8829399" cy="6054955"/>
          </a:xfrm>
          <a:prstGeom prst="rect">
            <a:avLst/>
          </a:prstGeom>
        </p:spPr>
      </p:pic>
      <p:sp>
        <p:nvSpPr>
          <p:cNvPr id="2" name="文字方塊 1">
            <a:extLst>
              <a:ext uri="{FF2B5EF4-FFF2-40B4-BE49-F238E27FC236}">
                <a16:creationId xmlns:a16="http://schemas.microsoft.com/office/drawing/2014/main" id="{886DABB6-AD98-4A58-9554-1DC33150062E}"/>
              </a:ext>
            </a:extLst>
          </p:cNvPr>
          <p:cNvSpPr txBox="1"/>
          <p:nvPr/>
        </p:nvSpPr>
        <p:spPr>
          <a:xfrm>
            <a:off x="1703513" y="29421"/>
            <a:ext cx="8784976"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新思潮系列叢書</a:t>
            </a:r>
            <a:r>
              <a:rPr lang="en-US" altLang="zh-TW" sz="3600" b="1" dirty="0">
                <a:solidFill>
                  <a:srgbClr val="008000"/>
                </a:solidFill>
                <a:latin typeface="華康粗圓體" panose="020F0709000000000000" pitchFamily="49" charset="-120"/>
                <a:ea typeface="華康粗圓體" panose="020F0709000000000000" pitchFamily="49" charset="-120"/>
              </a:rPr>
              <a:t>3</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第七冊</a:t>
            </a:r>
          </a:p>
        </p:txBody>
      </p:sp>
    </p:spTree>
    <p:extLst>
      <p:ext uri="{BB962C8B-B14F-4D97-AF65-F5344CB8AC3E}">
        <p14:creationId xmlns:p14="http://schemas.microsoft.com/office/powerpoint/2010/main" val="4090804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9E862A4F-097B-60EB-0373-3D35C7DEFDF6}"/>
              </a:ext>
            </a:extLst>
          </p:cNvPr>
          <p:cNvSpPr txBox="1"/>
          <p:nvPr/>
        </p:nvSpPr>
        <p:spPr>
          <a:xfrm>
            <a:off x="1830265" y="210920"/>
            <a:ext cx="8982614"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台灣古文明叢書</a:t>
            </a:r>
            <a:r>
              <a:rPr lang="en-US" altLang="zh-TW" sz="3600" b="1" dirty="0">
                <a:solidFill>
                  <a:srgbClr val="008000"/>
                </a:solidFill>
                <a:latin typeface="華康粗圓體" panose="020F0709000000000000" pitchFamily="49" charset="-120"/>
                <a:ea typeface="華康粗圓體" panose="020F0709000000000000" pitchFamily="49" charset="-120"/>
              </a:rPr>
              <a:t>1</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第八冊</a:t>
            </a:r>
          </a:p>
        </p:txBody>
      </p:sp>
      <p:pic>
        <p:nvPicPr>
          <p:cNvPr id="11" name="圖片 10" descr="一張含有 文字, 螢幕擷取畫面, 圖書, 紙張 的圖片&#10;&#10;AI 產生的內容可能不正確。">
            <a:extLst>
              <a:ext uri="{FF2B5EF4-FFF2-40B4-BE49-F238E27FC236}">
                <a16:creationId xmlns:a16="http://schemas.microsoft.com/office/drawing/2014/main" id="{1CF7A81B-A28E-D23D-5C1F-141B0E770D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5423" y="816644"/>
            <a:ext cx="4407456" cy="5860938"/>
          </a:xfrm>
          <a:prstGeom prst="rect">
            <a:avLst/>
          </a:prstGeom>
          <a:ln w="12700">
            <a:solidFill>
              <a:schemeClr val="tx1"/>
            </a:solidFill>
          </a:ln>
        </p:spPr>
      </p:pic>
      <p:pic>
        <p:nvPicPr>
          <p:cNvPr id="15" name="圖片 14" descr="一張含有 文字, 植物, 螢幕擷取畫面, 樹狀 的圖片&#10;&#10;AI 產生的內容可能不正確。">
            <a:extLst>
              <a:ext uri="{FF2B5EF4-FFF2-40B4-BE49-F238E27FC236}">
                <a16:creationId xmlns:a16="http://schemas.microsoft.com/office/drawing/2014/main" id="{0593CEB9-47DA-4499-81CA-F236ABB8A8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0265" y="809523"/>
            <a:ext cx="4203983" cy="5868060"/>
          </a:xfrm>
          <a:prstGeom prst="rect">
            <a:avLst/>
          </a:prstGeom>
          <a:ln w="12700">
            <a:solidFill>
              <a:schemeClr val="tx1"/>
            </a:solidFill>
          </a:ln>
        </p:spPr>
      </p:pic>
      <p:pic>
        <p:nvPicPr>
          <p:cNvPr id="17" name="圖片 16">
            <a:extLst>
              <a:ext uri="{FF2B5EF4-FFF2-40B4-BE49-F238E27FC236}">
                <a16:creationId xmlns:a16="http://schemas.microsoft.com/office/drawing/2014/main" id="{8DC483AB-2958-9D2F-4471-8CD77240D3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55706" y="816644"/>
            <a:ext cx="328515" cy="5860938"/>
          </a:xfrm>
          <a:prstGeom prst="rect">
            <a:avLst/>
          </a:prstGeom>
          <a:ln w="12700">
            <a:solidFill>
              <a:schemeClr val="tx1"/>
            </a:solidFill>
          </a:ln>
        </p:spPr>
      </p:pic>
    </p:spTree>
    <p:extLst>
      <p:ext uri="{BB962C8B-B14F-4D97-AF65-F5344CB8AC3E}">
        <p14:creationId xmlns:p14="http://schemas.microsoft.com/office/powerpoint/2010/main" val="2379319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descr="封面1">
            <a:extLst>
              <a:ext uri="{FF2B5EF4-FFF2-40B4-BE49-F238E27FC236}">
                <a16:creationId xmlns:a16="http://schemas.microsoft.com/office/drawing/2014/main" id="{79C76068-DB9F-2755-A34A-FD8A44EC1C5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26048" y="777952"/>
            <a:ext cx="4152424" cy="5878489"/>
          </a:xfrm>
          <a:prstGeom prst="rect">
            <a:avLst/>
          </a:prstGeom>
          <a:noFill/>
          <a:ln w="6350" cmpd="sng">
            <a:solidFill>
              <a:srgbClr val="000000"/>
            </a:solidFill>
            <a:miter lim="800000"/>
            <a:headEnd/>
            <a:tailEnd/>
          </a:ln>
          <a:effectLst/>
        </p:spPr>
      </p:pic>
      <p:pic>
        <p:nvPicPr>
          <p:cNvPr id="6" name="圖片 5">
            <a:extLst>
              <a:ext uri="{FF2B5EF4-FFF2-40B4-BE49-F238E27FC236}">
                <a16:creationId xmlns:a16="http://schemas.microsoft.com/office/drawing/2014/main" id="{2A83A8CC-21DD-6F10-A29F-7B011C891315}"/>
              </a:ext>
            </a:extLst>
          </p:cNvPr>
          <p:cNvPicPr>
            <a:picLocks noChangeAspect="1"/>
          </p:cNvPicPr>
          <p:nvPr/>
        </p:nvPicPr>
        <p:blipFill>
          <a:blip r:embed="rId3"/>
          <a:stretch>
            <a:fillRect/>
          </a:stretch>
        </p:blipFill>
        <p:spPr>
          <a:xfrm>
            <a:off x="6331687" y="787783"/>
            <a:ext cx="4304079" cy="5878490"/>
          </a:xfrm>
          <a:prstGeom prst="rect">
            <a:avLst/>
          </a:prstGeom>
          <a:ln w="6350">
            <a:solidFill>
              <a:schemeClr val="tx1"/>
            </a:solidFill>
          </a:ln>
        </p:spPr>
      </p:pic>
      <p:pic>
        <p:nvPicPr>
          <p:cNvPr id="4" name="圖片 3">
            <a:extLst>
              <a:ext uri="{FF2B5EF4-FFF2-40B4-BE49-F238E27FC236}">
                <a16:creationId xmlns:a16="http://schemas.microsoft.com/office/drawing/2014/main" id="{99C1B55D-BF74-7DD2-2DC3-E43DB491A665}"/>
              </a:ext>
            </a:extLst>
          </p:cNvPr>
          <p:cNvPicPr>
            <a:picLocks noChangeAspect="1"/>
          </p:cNvPicPr>
          <p:nvPr/>
        </p:nvPicPr>
        <p:blipFill>
          <a:blip r:embed="rId4"/>
          <a:stretch>
            <a:fillRect/>
          </a:stretch>
        </p:blipFill>
        <p:spPr>
          <a:xfrm>
            <a:off x="5762810" y="759272"/>
            <a:ext cx="559604" cy="5907001"/>
          </a:xfrm>
          <a:prstGeom prst="rect">
            <a:avLst/>
          </a:prstGeom>
        </p:spPr>
      </p:pic>
      <p:sp>
        <p:nvSpPr>
          <p:cNvPr id="3" name="文字方塊 2">
            <a:extLst>
              <a:ext uri="{FF2B5EF4-FFF2-40B4-BE49-F238E27FC236}">
                <a16:creationId xmlns:a16="http://schemas.microsoft.com/office/drawing/2014/main" id="{6377716C-A4EA-293F-CD1E-D0DBE705346C}"/>
              </a:ext>
            </a:extLst>
          </p:cNvPr>
          <p:cNvSpPr txBox="1"/>
          <p:nvPr/>
        </p:nvSpPr>
        <p:spPr>
          <a:xfrm>
            <a:off x="1626047" y="173629"/>
            <a:ext cx="9009719"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台灣古文明叢書</a:t>
            </a:r>
            <a:r>
              <a:rPr lang="en-US" altLang="zh-TW" sz="3600" b="1" dirty="0">
                <a:solidFill>
                  <a:srgbClr val="008000"/>
                </a:solidFill>
                <a:latin typeface="華康粗圓體" panose="020F0709000000000000" pitchFamily="49" charset="-120"/>
                <a:ea typeface="華康粗圓體" panose="020F0709000000000000" pitchFamily="49" charset="-120"/>
              </a:rPr>
              <a:t>2</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第九冊</a:t>
            </a:r>
          </a:p>
        </p:txBody>
      </p:sp>
    </p:spTree>
    <p:extLst>
      <p:ext uri="{BB962C8B-B14F-4D97-AF65-F5344CB8AC3E}">
        <p14:creationId xmlns:p14="http://schemas.microsoft.com/office/powerpoint/2010/main" val="2752276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字方塊 13">
            <a:extLst>
              <a:ext uri="{FF2B5EF4-FFF2-40B4-BE49-F238E27FC236}">
                <a16:creationId xmlns:a16="http://schemas.microsoft.com/office/drawing/2014/main" id="{F3D3E43C-B321-A0EC-BCD9-4210DBBF8FC6}"/>
              </a:ext>
            </a:extLst>
          </p:cNvPr>
          <p:cNvSpPr txBox="1"/>
          <p:nvPr/>
        </p:nvSpPr>
        <p:spPr>
          <a:xfrm>
            <a:off x="1553498" y="87137"/>
            <a:ext cx="9192512"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台灣古文明叢書</a:t>
            </a:r>
            <a:r>
              <a:rPr lang="en-US" altLang="zh-TW" sz="3600" b="1" dirty="0">
                <a:solidFill>
                  <a:srgbClr val="008000"/>
                </a:solidFill>
                <a:latin typeface="華康粗圓體" panose="020F0709000000000000" pitchFamily="49" charset="-120"/>
                <a:ea typeface="華康粗圓體" panose="020F0709000000000000" pitchFamily="49" charset="-120"/>
              </a:rPr>
              <a:t>3</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第十冊</a:t>
            </a:r>
          </a:p>
        </p:txBody>
      </p:sp>
      <p:pic>
        <p:nvPicPr>
          <p:cNvPr id="7" name="圖片 6" descr="一張含有 文字, 小冊子, 螢幕擷取畫面, 出版 的圖片&#10;&#10;AI 產生的內容可能不正確。">
            <a:extLst>
              <a:ext uri="{FF2B5EF4-FFF2-40B4-BE49-F238E27FC236}">
                <a16:creationId xmlns:a16="http://schemas.microsoft.com/office/drawing/2014/main" id="{9F7BBA32-01F2-7AB0-FD9C-2572352557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3498" y="684308"/>
            <a:ext cx="9262638" cy="5983769"/>
          </a:xfrm>
          <a:prstGeom prst="rect">
            <a:avLst/>
          </a:prstGeom>
          <a:ln w="12700">
            <a:solidFill>
              <a:schemeClr val="tx1"/>
            </a:solidFill>
          </a:ln>
        </p:spPr>
      </p:pic>
    </p:spTree>
    <p:extLst>
      <p:ext uri="{BB962C8B-B14F-4D97-AF65-F5344CB8AC3E}">
        <p14:creationId xmlns:p14="http://schemas.microsoft.com/office/powerpoint/2010/main" val="3100350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30368AE3-75FB-37A1-14EA-7AA36110FCA5}"/>
              </a:ext>
            </a:extLst>
          </p:cNvPr>
          <p:cNvSpPr txBox="1"/>
          <p:nvPr/>
        </p:nvSpPr>
        <p:spPr>
          <a:xfrm>
            <a:off x="1462888" y="160886"/>
            <a:ext cx="9266224"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台灣古文明叢書</a:t>
            </a:r>
            <a:r>
              <a:rPr lang="en-US" altLang="zh-TW" sz="3600" b="1" dirty="0">
                <a:solidFill>
                  <a:srgbClr val="008000"/>
                </a:solidFill>
                <a:latin typeface="華康粗圓體" panose="020F0709000000000000" pitchFamily="49" charset="-120"/>
                <a:ea typeface="華康粗圓體" panose="020F0709000000000000" pitchFamily="49" charset="-120"/>
              </a:rPr>
              <a:t>4</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第十一冊</a:t>
            </a:r>
          </a:p>
        </p:txBody>
      </p:sp>
      <p:pic>
        <p:nvPicPr>
          <p:cNvPr id="5" name="圖片 4" descr="一張含有 文字, 服裝, 人的臉孔, 人員 的圖片&#10;&#10;AI 產生的內容可能不正確。">
            <a:extLst>
              <a:ext uri="{FF2B5EF4-FFF2-40B4-BE49-F238E27FC236}">
                <a16:creationId xmlns:a16="http://schemas.microsoft.com/office/drawing/2014/main" id="{1710816C-AB6A-5430-0A28-38068E0B59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2888" y="758057"/>
            <a:ext cx="9266224" cy="5887593"/>
          </a:xfrm>
          <a:prstGeom prst="rect">
            <a:avLst/>
          </a:prstGeom>
          <a:ln w="12700">
            <a:solidFill>
              <a:schemeClr val="tx1"/>
            </a:solidFill>
          </a:ln>
        </p:spPr>
      </p:pic>
    </p:spTree>
    <p:extLst>
      <p:ext uri="{BB962C8B-B14F-4D97-AF65-F5344CB8AC3E}">
        <p14:creationId xmlns:p14="http://schemas.microsoft.com/office/powerpoint/2010/main" val="3644664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一張含有 文字, 植物, 螢幕擷取畫面, 樹狀 的圖片&#10;&#10;AI 產生的內容可能不正確。">
            <a:extLst>
              <a:ext uri="{FF2B5EF4-FFF2-40B4-BE49-F238E27FC236}">
                <a16:creationId xmlns:a16="http://schemas.microsoft.com/office/drawing/2014/main" id="{C04FB9D2-C868-453C-EDDB-FE93A6D4CF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9085" y="781470"/>
            <a:ext cx="4334955" cy="5896095"/>
          </a:xfrm>
          <a:prstGeom prst="rect">
            <a:avLst/>
          </a:prstGeom>
          <a:ln w="6350">
            <a:solidFill>
              <a:schemeClr val="tx1"/>
            </a:solidFill>
          </a:ln>
        </p:spPr>
      </p:pic>
      <p:pic>
        <p:nvPicPr>
          <p:cNvPr id="6" name="圖片 5" descr="一張含有 文字, 人的臉孔, 服裝, 海報 的圖片&#10;&#10;AI 產生的內容可能不正確。">
            <a:extLst>
              <a:ext uri="{FF2B5EF4-FFF2-40B4-BE49-F238E27FC236}">
                <a16:creationId xmlns:a16="http://schemas.microsoft.com/office/drawing/2014/main" id="{B6270402-A83A-B201-9579-F05CC6A25C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3162" y="781470"/>
            <a:ext cx="4090792" cy="5897073"/>
          </a:xfrm>
          <a:prstGeom prst="rect">
            <a:avLst/>
          </a:prstGeom>
          <a:ln w="6350">
            <a:solidFill>
              <a:schemeClr val="tx1"/>
            </a:solidFill>
          </a:ln>
        </p:spPr>
      </p:pic>
      <p:pic>
        <p:nvPicPr>
          <p:cNvPr id="9" name="圖片 8">
            <a:extLst>
              <a:ext uri="{FF2B5EF4-FFF2-40B4-BE49-F238E27FC236}">
                <a16:creationId xmlns:a16="http://schemas.microsoft.com/office/drawing/2014/main" id="{5485215E-898F-301E-003F-7E4752255F48}"/>
              </a:ext>
            </a:extLst>
          </p:cNvPr>
          <p:cNvPicPr>
            <a:picLocks noChangeAspect="1"/>
          </p:cNvPicPr>
          <p:nvPr/>
        </p:nvPicPr>
        <p:blipFill>
          <a:blip r:embed="rId4"/>
          <a:stretch>
            <a:fillRect/>
          </a:stretch>
        </p:blipFill>
        <p:spPr>
          <a:xfrm>
            <a:off x="5667308" y="778594"/>
            <a:ext cx="667386" cy="5895268"/>
          </a:xfrm>
          <a:prstGeom prst="rect">
            <a:avLst/>
          </a:prstGeom>
          <a:ln w="6350">
            <a:solidFill>
              <a:schemeClr val="tx1"/>
            </a:solidFill>
          </a:ln>
        </p:spPr>
      </p:pic>
      <p:sp>
        <p:nvSpPr>
          <p:cNvPr id="2" name="文字方塊 1">
            <a:extLst>
              <a:ext uri="{FF2B5EF4-FFF2-40B4-BE49-F238E27FC236}">
                <a16:creationId xmlns:a16="http://schemas.microsoft.com/office/drawing/2014/main" id="{187B7EED-9DE0-B75E-2874-AA065E276BA2}"/>
              </a:ext>
            </a:extLst>
          </p:cNvPr>
          <p:cNvSpPr txBox="1"/>
          <p:nvPr/>
        </p:nvSpPr>
        <p:spPr>
          <a:xfrm>
            <a:off x="1573162" y="184138"/>
            <a:ext cx="9110879" cy="646331"/>
          </a:xfrm>
          <a:prstGeom prst="rect">
            <a:avLst/>
          </a:prstGeom>
          <a:noFill/>
        </p:spPr>
        <p:txBody>
          <a:bodyPr wrap="square" rtlCol="0">
            <a:spAutoFit/>
          </a:bodyPr>
          <a:lstStyle/>
          <a:p>
            <a:pPr algn="ctr"/>
            <a:r>
              <a:rPr lang="zh-TW" altLang="en-US" sz="3600" b="1" dirty="0">
                <a:solidFill>
                  <a:srgbClr val="008000"/>
                </a:solidFill>
                <a:latin typeface="華康粗圓體" panose="020F0709000000000000" pitchFamily="49" charset="-120"/>
                <a:ea typeface="華康粗圓體" panose="020F0709000000000000" pitchFamily="49" charset="-120"/>
              </a:rPr>
              <a:t>台灣古文明叢書</a:t>
            </a:r>
            <a:r>
              <a:rPr lang="en-US" altLang="zh-TW" sz="3600" b="1" dirty="0">
                <a:solidFill>
                  <a:srgbClr val="008000"/>
                </a:solidFill>
                <a:latin typeface="華康粗圓體" panose="020F0709000000000000" pitchFamily="49" charset="-120"/>
                <a:ea typeface="華康粗圓體" panose="020F0709000000000000" pitchFamily="49" charset="-120"/>
              </a:rPr>
              <a:t>5</a:t>
            </a:r>
            <a:r>
              <a:rPr lang="zh-TW" altLang="en-US" sz="3600" b="1" dirty="0">
                <a:solidFill>
                  <a:srgbClr val="008000"/>
                </a:solidFill>
                <a:latin typeface="華康粗圓體" panose="020F0709000000000000" pitchFamily="49" charset="-120"/>
                <a:ea typeface="華康粗圓體" panose="020F0709000000000000" pitchFamily="49" charset="-120"/>
              </a:rPr>
              <a:t> </a:t>
            </a:r>
            <a:r>
              <a:rPr lang="zh-TW" altLang="en-US" sz="3600" dirty="0">
                <a:solidFill>
                  <a:srgbClr val="C00000"/>
                </a:solidFill>
                <a:latin typeface="華康中特圓體" panose="020F0809000000000000" pitchFamily="49" charset="-120"/>
                <a:ea typeface="華康中特圓體" panose="020F0809000000000000" pitchFamily="49" charset="-120"/>
              </a:rPr>
              <a:t>第十二冊</a:t>
            </a:r>
          </a:p>
        </p:txBody>
      </p:sp>
    </p:spTree>
    <p:extLst>
      <p:ext uri="{BB962C8B-B14F-4D97-AF65-F5344CB8AC3E}">
        <p14:creationId xmlns:p14="http://schemas.microsoft.com/office/powerpoint/2010/main" val="154789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1610E7F8-85B7-C45E-C136-E2DC6BFFC105}"/>
              </a:ext>
            </a:extLst>
          </p:cNvPr>
          <p:cNvSpPr txBox="1"/>
          <p:nvPr/>
        </p:nvSpPr>
        <p:spPr>
          <a:xfrm>
            <a:off x="5677319" y="1723057"/>
            <a:ext cx="6275614"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現在科學家最頭痛的問題</a:t>
            </a:r>
            <a:r>
              <a:rPr lang="en-US" altLang="zh-TW" sz="3200" b="1" dirty="0">
                <a:solidFill>
                  <a:srgbClr val="002060"/>
                </a:solidFill>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暗物質和暗能量，已困擾近百年。普朗克宇宙探測器在</a:t>
            </a:r>
            <a:r>
              <a:rPr lang="en-US" altLang="zh-TW" sz="3200" b="1" dirty="0">
                <a:solidFill>
                  <a:srgbClr val="002060"/>
                </a:solidFill>
                <a:latin typeface="華康粗圓體" panose="020F0709000000000000" pitchFamily="49" charset="-120"/>
                <a:ea typeface="華康粗圓體" panose="020F0709000000000000" pitchFamily="49" charset="-120"/>
              </a:rPr>
              <a:t>2014</a:t>
            </a:r>
            <a:r>
              <a:rPr lang="zh-TW" altLang="en-US" sz="3200" b="1" dirty="0">
                <a:solidFill>
                  <a:srgbClr val="002060"/>
                </a:solidFill>
                <a:latin typeface="華康粗圓體" panose="020F0709000000000000" pitchFamily="49" charset="-120"/>
                <a:ea typeface="華康粗圓體" panose="020F0709000000000000" pitchFamily="49" charset="-120"/>
              </a:rPr>
              <a:t>年公佈的數據估計，我們能觀測到的恆星、行星和普通物質只佔宇宙成分的</a:t>
            </a:r>
            <a:r>
              <a:rPr lang="en-US" altLang="zh-TW" sz="3200" b="1" dirty="0">
                <a:solidFill>
                  <a:srgbClr val="002060"/>
                </a:solidFill>
                <a:latin typeface="華康粗圓體" panose="020F0709000000000000" pitchFamily="49" charset="-120"/>
                <a:ea typeface="華康粗圓體" panose="020F0709000000000000" pitchFamily="49" charset="-120"/>
              </a:rPr>
              <a:t>5%</a:t>
            </a:r>
            <a:r>
              <a:rPr lang="zh-TW" altLang="en-US" sz="3200" b="1" dirty="0">
                <a:solidFill>
                  <a:srgbClr val="002060"/>
                </a:solidFill>
                <a:latin typeface="華康粗圓體" panose="020F0709000000000000" pitchFamily="49" charset="-120"/>
                <a:ea typeface="華康粗圓體" panose="020F0709000000000000" pitchFamily="49" charset="-120"/>
              </a:rPr>
              <a:t>，其餘的</a:t>
            </a:r>
            <a:r>
              <a:rPr lang="en-US" altLang="zh-TW" sz="3200" b="1" dirty="0">
                <a:solidFill>
                  <a:srgbClr val="002060"/>
                </a:solidFill>
                <a:latin typeface="華康粗圓體" panose="020F0709000000000000" pitchFamily="49" charset="-120"/>
                <a:ea typeface="華康粗圓體" panose="020F0709000000000000" pitchFamily="49" charset="-120"/>
              </a:rPr>
              <a:t>95%</a:t>
            </a:r>
            <a:r>
              <a:rPr lang="zh-TW" altLang="en-US" sz="3200" b="1" dirty="0">
                <a:solidFill>
                  <a:srgbClr val="002060"/>
                </a:solidFill>
                <a:latin typeface="華康粗圓體" panose="020F0709000000000000" pitchFamily="49" charset="-120"/>
                <a:ea typeface="華康粗圓體" panose="020F0709000000000000" pitchFamily="49" charset="-120"/>
              </a:rPr>
              <a:t>是失蹤的成分，包括</a:t>
            </a:r>
            <a:r>
              <a:rPr lang="en-US" altLang="zh-TW" sz="3200" b="1" dirty="0">
                <a:solidFill>
                  <a:srgbClr val="002060"/>
                </a:solidFill>
                <a:latin typeface="華康粗圓體" panose="020F0709000000000000" pitchFamily="49" charset="-120"/>
                <a:ea typeface="華康粗圓體" panose="020F0709000000000000" pitchFamily="49" charset="-120"/>
              </a:rPr>
              <a:t>27%</a:t>
            </a:r>
            <a:r>
              <a:rPr lang="zh-TW" altLang="en-US" sz="3200" b="1" dirty="0">
                <a:solidFill>
                  <a:srgbClr val="002060"/>
                </a:solidFill>
                <a:latin typeface="華康粗圓體" panose="020F0709000000000000" pitchFamily="49" charset="-120"/>
                <a:ea typeface="華康粗圓體" panose="020F0709000000000000" pitchFamily="49" charset="-120"/>
              </a:rPr>
              <a:t>的暗物質和</a:t>
            </a:r>
            <a:r>
              <a:rPr lang="en-US" altLang="zh-TW" sz="3200" b="1" dirty="0">
                <a:solidFill>
                  <a:srgbClr val="002060"/>
                </a:solidFill>
                <a:latin typeface="華康粗圓體" panose="020F0709000000000000" pitchFamily="49" charset="-120"/>
                <a:ea typeface="華康粗圓體" panose="020F0709000000000000" pitchFamily="49" charset="-120"/>
              </a:rPr>
              <a:t>68%</a:t>
            </a:r>
            <a:r>
              <a:rPr lang="zh-TW" altLang="en-US" sz="3200" b="1" dirty="0">
                <a:solidFill>
                  <a:srgbClr val="002060"/>
                </a:solidFill>
                <a:latin typeface="華康粗圓體" panose="020F0709000000000000" pitchFamily="49" charset="-120"/>
                <a:ea typeface="華康粗圓體" panose="020F0709000000000000" pitchFamily="49" charset="-120"/>
              </a:rPr>
              <a:t>的暗能量。因此我們每晚看到的滿天星斗，其實僅是以管窺天而已。</a:t>
            </a:r>
          </a:p>
        </p:txBody>
      </p:sp>
      <p:sp>
        <p:nvSpPr>
          <p:cNvPr id="6" name="標題 1">
            <a:extLst>
              <a:ext uri="{FF2B5EF4-FFF2-40B4-BE49-F238E27FC236}">
                <a16:creationId xmlns:a16="http://schemas.microsoft.com/office/drawing/2014/main" id="{1A2CE63D-A09A-DD3D-FCCF-AC83A58821DD}"/>
              </a:ext>
            </a:extLst>
          </p:cNvPr>
          <p:cNvSpPr txBox="1">
            <a:spLocks/>
          </p:cNvSpPr>
          <p:nvPr/>
        </p:nvSpPr>
        <p:spPr>
          <a:xfrm>
            <a:off x="2135560" y="168334"/>
            <a:ext cx="7920880" cy="620234"/>
          </a:xfrm>
          <a:prstGeom prst="rect">
            <a:avLst/>
          </a:prstGeom>
        </p:spPr>
        <p:txBody>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kern="0" dirty="0">
                <a:solidFill>
                  <a:srgbClr val="7030A0"/>
                </a:solidFill>
                <a:latin typeface="華康中特圓體" panose="020F0809000000000000" pitchFamily="49" charset="-120"/>
                <a:ea typeface="華康中特圓體" panose="020F0809000000000000" pitchFamily="49" charset="-120"/>
              </a:rPr>
              <a:t>何顯榮發表學術論文共有十篇</a:t>
            </a:r>
          </a:p>
        </p:txBody>
      </p:sp>
      <p:pic>
        <p:nvPicPr>
          <p:cNvPr id="4" name="圖片 3" descr="一張含有 文字, 字型, 螢幕擷取畫面, 標誌 的圖片&#10;&#10;AI 產生的內容可能不正確。">
            <a:extLst>
              <a:ext uri="{FF2B5EF4-FFF2-40B4-BE49-F238E27FC236}">
                <a16:creationId xmlns:a16="http://schemas.microsoft.com/office/drawing/2014/main" id="{E70EEF77-DE7A-2B78-D1FA-40098712F0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355" y="1889090"/>
            <a:ext cx="5216335" cy="4177908"/>
          </a:xfrm>
          <a:prstGeom prst="rect">
            <a:avLst/>
          </a:prstGeom>
          <a:ln w="12700">
            <a:solidFill>
              <a:schemeClr val="tx1"/>
            </a:solidFill>
          </a:ln>
        </p:spPr>
      </p:pic>
      <p:sp>
        <p:nvSpPr>
          <p:cNvPr id="8" name="文字方塊 7">
            <a:extLst>
              <a:ext uri="{FF2B5EF4-FFF2-40B4-BE49-F238E27FC236}">
                <a16:creationId xmlns:a16="http://schemas.microsoft.com/office/drawing/2014/main" id="{686700D4-0B76-641A-9AA0-44CFB548EF3D}"/>
              </a:ext>
            </a:extLst>
          </p:cNvPr>
          <p:cNvSpPr txBox="1"/>
          <p:nvPr/>
        </p:nvSpPr>
        <p:spPr>
          <a:xfrm>
            <a:off x="711340" y="6066998"/>
            <a:ext cx="4704722"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宇宙成分</a:t>
            </a:r>
          </a:p>
        </p:txBody>
      </p:sp>
      <p:sp>
        <p:nvSpPr>
          <p:cNvPr id="9" name="矩形 8">
            <a:extLst>
              <a:ext uri="{FF2B5EF4-FFF2-40B4-BE49-F238E27FC236}">
                <a16:creationId xmlns:a16="http://schemas.microsoft.com/office/drawing/2014/main" id="{16E1576D-F6C2-4B81-2A5A-2E9EE622A504}"/>
              </a:ext>
            </a:extLst>
          </p:cNvPr>
          <p:cNvSpPr/>
          <p:nvPr/>
        </p:nvSpPr>
        <p:spPr>
          <a:xfrm>
            <a:off x="872148" y="954108"/>
            <a:ext cx="10623166" cy="769441"/>
          </a:xfrm>
          <a:prstGeom prst="rect">
            <a:avLst/>
          </a:prstGeom>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八篇論文打開宇宙三重構架解決人間困境</a:t>
            </a:r>
            <a:endParaRPr lang="en-US" altLang="zh-TW" sz="4400"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3708316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A084E04-4573-9977-54A7-9C643CB97F79}"/>
              </a:ext>
            </a:extLst>
          </p:cNvPr>
          <p:cNvSpPr txBox="1"/>
          <p:nvPr/>
        </p:nvSpPr>
        <p:spPr>
          <a:xfrm>
            <a:off x="1571538" y="1538075"/>
            <a:ext cx="9454664"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宇宙</a:t>
            </a:r>
            <a:r>
              <a:rPr lang="zh-TW" altLang="zh-TW" sz="3200" b="1" dirty="0">
                <a:solidFill>
                  <a:srgbClr val="002060"/>
                </a:solidFill>
                <a:latin typeface="華康粗圓體" panose="020F0709000000000000" pitchFamily="49" charset="-120"/>
                <a:ea typeface="華康粗圓體" panose="020F0709000000000000" pitchFamily="49" charset="-120"/>
              </a:rPr>
              <a:t>失</a:t>
            </a:r>
            <a:r>
              <a:rPr lang="zh-TW" altLang="en-US" sz="3200" b="1" dirty="0">
                <a:solidFill>
                  <a:srgbClr val="002060"/>
                </a:solidFill>
                <a:latin typeface="華康粗圓體" panose="020F0709000000000000" pitchFamily="49" charset="-120"/>
                <a:ea typeface="華康粗圓體" panose="020F0709000000000000" pitchFamily="49" charset="-120"/>
              </a:rPr>
              <a:t>蹤</a:t>
            </a:r>
            <a:r>
              <a:rPr lang="zh-TW" altLang="zh-TW" sz="3200" b="1" dirty="0">
                <a:solidFill>
                  <a:srgbClr val="002060"/>
                </a:solidFill>
                <a:latin typeface="華康粗圓體" panose="020F0709000000000000" pitchFamily="49" charset="-120"/>
                <a:ea typeface="華康粗圓體" panose="020F0709000000000000" pitchFamily="49" charset="-120"/>
              </a:rPr>
              <a:t>的</a:t>
            </a:r>
            <a:r>
              <a:rPr lang="zh-TW" altLang="en-US" sz="3200" b="1" dirty="0">
                <a:solidFill>
                  <a:srgbClr val="002060"/>
                </a:solidFill>
                <a:latin typeface="華康粗圓體" panose="020F0709000000000000" pitchFamily="49" charset="-120"/>
                <a:ea typeface="華康粗圓體" panose="020F0709000000000000" pitchFamily="49" charset="-120"/>
              </a:rPr>
              <a:t>成分暗物質和暗能量不知</a:t>
            </a:r>
            <a:r>
              <a:rPr lang="zh-TW" altLang="zh-TW" sz="3200" b="1" dirty="0">
                <a:solidFill>
                  <a:srgbClr val="002060"/>
                </a:solidFill>
                <a:latin typeface="華康粗圓體" panose="020F0709000000000000" pitchFamily="49" charset="-120"/>
                <a:ea typeface="華康粗圓體" panose="020F0709000000000000" pitchFamily="49" charset="-120"/>
              </a:rPr>
              <a:t>是</a:t>
            </a:r>
            <a:r>
              <a:rPr lang="zh-TW" altLang="en-US" sz="3200" b="1" dirty="0">
                <a:solidFill>
                  <a:srgbClr val="002060"/>
                </a:solidFill>
                <a:latin typeface="華康粗圓體" panose="020F0709000000000000" pitchFamily="49" charset="-120"/>
                <a:ea typeface="華康粗圓體" panose="020F0709000000000000" pitchFamily="49" charset="-120"/>
              </a:rPr>
              <a:t>何物，這是目前科學家最頭痛、待解決的課題。物理學家所</a:t>
            </a:r>
            <a:r>
              <a:rPr lang="zh-TW" altLang="en-US" sz="3200" dirty="0">
                <a:solidFill>
                  <a:srgbClr val="002060"/>
                </a:solidFill>
                <a:latin typeface="華康粗圓體" panose="020F0709000000000000" pitchFamily="49" charset="-120"/>
                <a:ea typeface="華康粗圓體" panose="020F0709000000000000" pitchFamily="49" charset="-120"/>
              </a:rPr>
              <a:t>矚</a:t>
            </a:r>
            <a:r>
              <a:rPr lang="zh-TW" altLang="en-US" sz="3200" b="1" dirty="0">
                <a:solidFill>
                  <a:srgbClr val="002060"/>
                </a:solidFill>
                <a:latin typeface="華康粗圓體" panose="020F0709000000000000" pitchFamily="49" charset="-120"/>
                <a:ea typeface="華康粗圓體" panose="020F0709000000000000" pitchFamily="49" charset="-120"/>
              </a:rPr>
              <a:t>目的「時空」是根據弦論的立論基礎是在宇宙的時空為九維空間，加上一維時間，合稱十維時空，含有三重宇宙的時空架構。本人根據這一種最新的物理理論，在國際學術期刊近幾年發表八篇學術論文，把這個問題解決，還可以把宗教和外星人的問題解決。這是學術上的新發現，將會影響人間的時間和空間的觀念。</a:t>
            </a: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
        <p:nvSpPr>
          <p:cNvPr id="4" name="矩形 3">
            <a:extLst>
              <a:ext uri="{FF2B5EF4-FFF2-40B4-BE49-F238E27FC236}">
                <a16:creationId xmlns:a16="http://schemas.microsoft.com/office/drawing/2014/main" id="{C7D8FF69-2203-30DF-3EFE-0E914E98D5D5}"/>
              </a:ext>
            </a:extLst>
          </p:cNvPr>
          <p:cNvSpPr/>
          <p:nvPr/>
        </p:nvSpPr>
        <p:spPr>
          <a:xfrm>
            <a:off x="872148" y="388775"/>
            <a:ext cx="10623166" cy="769441"/>
          </a:xfrm>
          <a:prstGeom prst="rect">
            <a:avLst/>
          </a:prstGeom>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宇宙三重構架影響人間時空的觀念</a:t>
            </a:r>
            <a:endParaRPr lang="en-US" altLang="zh-TW" sz="4400"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3655762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1">
            <a:extLst>
              <a:ext uri="{FF2B5EF4-FFF2-40B4-BE49-F238E27FC236}">
                <a16:creationId xmlns:a16="http://schemas.microsoft.com/office/drawing/2014/main" id="{7007E98C-892C-E37E-D702-8CC04172EB20}"/>
              </a:ext>
            </a:extLst>
          </p:cNvPr>
          <p:cNvSpPr txBox="1">
            <a:spLocks/>
          </p:cNvSpPr>
          <p:nvPr/>
        </p:nvSpPr>
        <p:spPr>
          <a:xfrm>
            <a:off x="281354" y="128116"/>
            <a:ext cx="11726425" cy="660176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1400"/>
              </a:lnSpc>
            </a:pPr>
            <a:endParaRPr lang="en-US" altLang="zh-TW" sz="2400" b="1" dirty="0">
              <a:solidFill>
                <a:srgbClr val="C00000"/>
              </a:solidFill>
              <a:latin typeface="華康粗圓體" panose="020F0709000000000000" pitchFamily="49" charset="-120"/>
              <a:ea typeface="華康粗圓體" panose="020F0709000000000000" pitchFamily="49" charset="-120"/>
            </a:endParaRPr>
          </a:p>
          <a:p>
            <a:pPr indent="-289322" algn="just">
              <a:lnSpc>
                <a:spcPts val="3200"/>
              </a:lnSpc>
              <a:buAutoNum type="arabicPeriod"/>
            </a:pPr>
            <a:r>
              <a:rPr lang="en-US" altLang="zh-TW" sz="2400" b="1" dirty="0">
                <a:solidFill>
                  <a:srgbClr val="002060"/>
                </a:solidFill>
                <a:latin typeface="+mn-lt"/>
                <a:ea typeface="華康粗圓體" panose="020F0709000000000000" pitchFamily="49" charset="-120"/>
                <a:cs typeface="Arial" panose="020B0604020202020204" pitchFamily="34" charset="0"/>
              </a:rPr>
              <a:t>Reconstruction of the Earth Model and Discovery of the Interior Dark Matter.</a:t>
            </a:r>
          </a:p>
          <a:p>
            <a:pPr algn="just">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     1993.</a:t>
            </a:r>
            <a:r>
              <a:rPr lang="zh-TW" altLang="en-US" sz="2400" b="1" dirty="0">
                <a:solidFill>
                  <a:srgbClr val="002060"/>
                </a:solidFill>
                <a:latin typeface="+mn-lt"/>
                <a:ea typeface="華康粗圓體" panose="020F0709000000000000" pitchFamily="49" charset="-120"/>
                <a:cs typeface="Arial" panose="020B0604020202020204" pitchFamily="34" charset="0"/>
              </a:rPr>
              <a:t> </a:t>
            </a:r>
            <a:r>
              <a:rPr lang="pt-BR" altLang="zh-TW" sz="2400" b="1" dirty="0">
                <a:solidFill>
                  <a:srgbClr val="002060"/>
                </a:solidFill>
                <a:latin typeface="+mn-lt"/>
                <a:ea typeface="華康粗圓體" panose="020F0709000000000000" pitchFamily="49" charset="-120"/>
                <a:cs typeface="Arial" panose="020B0604020202020204" pitchFamily="34" charset="0"/>
                <a:hlinkClick r:id="rId2">
                  <a:extLst>
                    <a:ext uri="{A12FA001-AC4F-418D-AE19-62706E023703}">
                      <ahyp:hlinkClr xmlns:ahyp="http://schemas.microsoft.com/office/drawing/2018/hyperlinkcolor" val="tx"/>
                    </a:ext>
                  </a:extLst>
                </a:hlinkClick>
              </a:rPr>
              <a:t>https://doi.org/10.29924/REMDM.DB/Collection0001</a:t>
            </a:r>
            <a:endParaRPr lang="en-US" altLang="zh-TW" sz="2400" b="1" dirty="0">
              <a:solidFill>
                <a:srgbClr val="002060"/>
              </a:solidFill>
              <a:latin typeface="+mn-lt"/>
              <a:ea typeface="華康粗圓體" panose="020F0709000000000000" pitchFamily="49" charset="-120"/>
              <a:cs typeface="Arial" panose="020B0604020202020204" pitchFamily="34" charset="0"/>
            </a:endParaRPr>
          </a:p>
          <a:p>
            <a:pPr algn="just">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2. Based on the Space-Time of String Theory Exploring Dark</a:t>
            </a:r>
            <a:r>
              <a:rPr lang="zh-TW" altLang="en-US" sz="2400" b="1" dirty="0">
                <a:solidFill>
                  <a:srgbClr val="002060"/>
                </a:solidFill>
                <a:latin typeface="+mn-lt"/>
                <a:ea typeface="華康粗圓體" panose="020F0709000000000000" pitchFamily="49" charset="-120"/>
                <a:cs typeface="Arial" panose="020B0604020202020204" pitchFamily="34" charset="0"/>
              </a:rPr>
              <a:t> </a:t>
            </a:r>
            <a:r>
              <a:rPr lang="en-US" altLang="zh-TW" sz="2400" b="1" dirty="0">
                <a:solidFill>
                  <a:srgbClr val="002060"/>
                </a:solidFill>
                <a:latin typeface="+mn-lt"/>
                <a:ea typeface="華康粗圓體" panose="020F0709000000000000" pitchFamily="49" charset="-120"/>
                <a:cs typeface="Arial" panose="020B0604020202020204" pitchFamily="34" charset="0"/>
              </a:rPr>
              <a:t>Matter Inside the Earth.</a:t>
            </a:r>
          </a:p>
          <a:p>
            <a:pPr algn="just">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     2019.</a:t>
            </a:r>
            <a:r>
              <a:rPr lang="zh-TW" altLang="en-US" sz="2400" b="1" dirty="0">
                <a:solidFill>
                  <a:srgbClr val="002060"/>
                </a:solidFill>
                <a:latin typeface="+mn-lt"/>
                <a:ea typeface="華康粗圓體" panose="020F0709000000000000" pitchFamily="49" charset="-120"/>
                <a:cs typeface="Arial" panose="020B0604020202020204" pitchFamily="34" charset="0"/>
              </a:rPr>
              <a:t> </a:t>
            </a:r>
            <a:r>
              <a:rPr lang="en-US" altLang="zh-TW" sz="2400" b="1" u="sng" dirty="0">
                <a:solidFill>
                  <a:srgbClr val="002060"/>
                </a:solidFill>
                <a:latin typeface="+mn-lt"/>
                <a:ea typeface="華康粗圓體" panose="020F0709000000000000" pitchFamily="49" charset="-120"/>
                <a:cs typeface="Arial" panose="020B0604020202020204" pitchFamily="34" charset="0"/>
                <a:hlinkClick r:id="rId3">
                  <a:extLst>
                    <a:ext uri="{A12FA001-AC4F-418D-AE19-62706E023703}">
                      <ahyp:hlinkClr xmlns:ahyp="http://schemas.microsoft.com/office/drawing/2018/hyperlinkcolor" val="tx"/>
                    </a:ext>
                  </a:extLst>
                </a:hlinkClick>
              </a:rPr>
              <a:t>http://newidea.org.tw/pdf/S71.pdf</a:t>
            </a:r>
            <a:endParaRPr lang="en-US" altLang="zh-TW" sz="2400" b="1" u="sng" dirty="0">
              <a:solidFill>
                <a:srgbClr val="002060"/>
              </a:solidFill>
              <a:latin typeface="+mn-lt"/>
              <a:ea typeface="華康粗圓體" panose="020F0709000000000000" pitchFamily="49" charset="-120"/>
              <a:cs typeface="Arial" panose="020B0604020202020204" pitchFamily="34" charset="0"/>
            </a:endParaRPr>
          </a:p>
          <a:p>
            <a:pPr algn="just">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3. The 3-Cosmic Framework of the Universe Can Hold Dark Matter and Dark Energy.</a:t>
            </a:r>
          </a:p>
          <a:p>
            <a:pPr algn="just">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     2022.</a:t>
            </a:r>
            <a:r>
              <a:rPr lang="zh-TW" altLang="en-US" sz="2400" b="1" dirty="0">
                <a:solidFill>
                  <a:srgbClr val="002060"/>
                </a:solidFill>
                <a:latin typeface="+mn-lt"/>
                <a:ea typeface="華康粗圓體" panose="020F0709000000000000" pitchFamily="49" charset="-120"/>
                <a:cs typeface="Arial" panose="020B0604020202020204" pitchFamily="34" charset="0"/>
              </a:rPr>
              <a:t> </a:t>
            </a:r>
            <a:r>
              <a:rPr lang="en-US" altLang="zh-TW" sz="2400" b="1" dirty="0">
                <a:solidFill>
                  <a:srgbClr val="002060"/>
                </a:solidFill>
                <a:latin typeface="+mn-lt"/>
                <a:ea typeface="華康粗圓體" panose="020F0709000000000000" pitchFamily="49" charset="-120"/>
                <a:cs typeface="Arial" panose="020B0604020202020204" pitchFamily="34" charset="0"/>
                <a:hlinkClick r:id="rId4">
                  <a:extLst>
                    <a:ext uri="{A12FA001-AC4F-418D-AE19-62706E023703}">
                      <ahyp:hlinkClr xmlns:ahyp="http://schemas.microsoft.com/office/drawing/2018/hyperlinkcolor" val="tx"/>
                    </a:ext>
                  </a:extLst>
                </a:hlinkClick>
              </a:rPr>
              <a:t>https://doi.org/10.5281/zenodo.10518988</a:t>
            </a:r>
            <a:endParaRPr lang="en-US" altLang="zh-TW" sz="2400" b="1" dirty="0">
              <a:solidFill>
                <a:srgbClr val="002060"/>
              </a:solidFill>
              <a:latin typeface="+mn-lt"/>
              <a:ea typeface="華康粗圓體" panose="020F0709000000000000" pitchFamily="49" charset="-120"/>
              <a:cs typeface="Arial" panose="020B0604020202020204" pitchFamily="34" charset="0"/>
            </a:endParaRPr>
          </a:p>
          <a:p>
            <a:pPr indent="-257175" algn="just" hangingPunct="0">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4.</a:t>
            </a:r>
            <a:r>
              <a:rPr lang="zh-TW" altLang="en-US" sz="2400" b="1" dirty="0">
                <a:solidFill>
                  <a:srgbClr val="002060"/>
                </a:solidFill>
                <a:latin typeface="+mn-lt"/>
                <a:ea typeface="華康粗圓體" panose="020F0709000000000000" pitchFamily="49" charset="-120"/>
                <a:cs typeface="Arial" panose="020B0604020202020204" pitchFamily="34" charset="0"/>
              </a:rPr>
              <a:t> </a:t>
            </a:r>
            <a:r>
              <a:rPr lang="en-US" altLang="zh-TW" sz="2400" b="1" dirty="0">
                <a:solidFill>
                  <a:srgbClr val="002060"/>
                </a:solidFill>
                <a:latin typeface="+mn-lt"/>
                <a:ea typeface="華康粗圓體" panose="020F0709000000000000" pitchFamily="49" charset="-120"/>
                <a:cs typeface="Arial" panose="020B0604020202020204" pitchFamily="34" charset="0"/>
              </a:rPr>
              <a:t>Dark Matter and Dark Energy can be Held in the 3-Cosmic</a:t>
            </a:r>
            <a:r>
              <a:rPr lang="zh-TW" altLang="en-US" sz="2400" b="1" dirty="0">
                <a:solidFill>
                  <a:srgbClr val="002060"/>
                </a:solidFill>
                <a:latin typeface="+mn-lt"/>
                <a:ea typeface="華康粗圓體" panose="020F0709000000000000" pitchFamily="49" charset="-120"/>
                <a:cs typeface="Arial" panose="020B0604020202020204" pitchFamily="34" charset="0"/>
              </a:rPr>
              <a:t> </a:t>
            </a:r>
            <a:r>
              <a:rPr lang="en-US" altLang="zh-TW" sz="2400" b="1" dirty="0">
                <a:solidFill>
                  <a:srgbClr val="002060"/>
                </a:solidFill>
                <a:latin typeface="+mn-lt"/>
                <a:ea typeface="華康粗圓體" panose="020F0709000000000000" pitchFamily="49" charset="-120"/>
                <a:cs typeface="Arial" panose="020B0604020202020204" pitchFamily="34" charset="0"/>
              </a:rPr>
              <a:t>Framework Through</a:t>
            </a:r>
          </a:p>
          <a:p>
            <a:pPr indent="-257175" algn="just" hangingPunct="0">
              <a:lnSpc>
                <a:spcPts val="3200"/>
              </a:lnSpc>
            </a:pPr>
            <a:r>
              <a:rPr lang="en-US" altLang="zh-TW" sz="2400" b="1" dirty="0">
                <a:solidFill>
                  <a:srgbClr val="002060"/>
                </a:solidFill>
                <a:latin typeface="+mn-lt"/>
                <a:ea typeface="華康粗圓體" panose="020F0709000000000000" pitchFamily="49" charset="-120"/>
                <a:cs typeface="Arial" panose="020B0604020202020204" pitchFamily="34" charset="0"/>
              </a:rPr>
              <a:t>     Original String Theory. 2024. </a:t>
            </a:r>
            <a:r>
              <a:rPr lang="en-US" altLang="zh-TW" sz="2400" b="1" dirty="0">
                <a:solidFill>
                  <a:srgbClr val="002060"/>
                </a:solidFill>
                <a:ea typeface="華康粗圓體" panose="020F0709000000000000" pitchFamily="49" charset="-120"/>
                <a:cs typeface="Arial" panose="020B0604020202020204" pitchFamily="34" charset="0"/>
                <a:hlinkClick r:id="rId5">
                  <a:extLst>
                    <a:ext uri="{A12FA001-AC4F-418D-AE19-62706E023703}">
                      <ahyp:hlinkClr xmlns:ahyp="http://schemas.microsoft.com/office/drawing/2018/hyperlinkcolor" val="tx"/>
                    </a:ext>
                  </a:extLst>
                </a:hlinkClick>
              </a:rPr>
              <a:t>https://doi.org/10.5281/zenodo.13982179</a:t>
            </a:r>
            <a:endParaRPr lang="en-US" altLang="zh-TW" sz="2400" b="1" dirty="0">
              <a:solidFill>
                <a:srgbClr val="002060"/>
              </a:solidFill>
              <a:ea typeface="華康粗圓體" panose="020F0709000000000000" pitchFamily="49" charset="-120"/>
              <a:cs typeface="Arial" panose="020B0604020202020204" pitchFamily="34" charset="0"/>
            </a:endParaRPr>
          </a:p>
          <a:p>
            <a:pPr indent="-257175" algn="just" hangingPunct="0">
              <a:lnSpc>
                <a:spcPts val="2850"/>
              </a:lnSpc>
            </a:pPr>
            <a:r>
              <a:rPr lang="en-US" altLang="zh-TW" sz="2400" b="1" dirty="0">
                <a:solidFill>
                  <a:srgbClr val="002060"/>
                </a:solidFill>
                <a:cs typeface="Arial" panose="020B0604020202020204" pitchFamily="34" charset="0"/>
              </a:rPr>
              <a:t>5.</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Dark Matter can be Revealed Inside the Earth by String</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Theory.</a:t>
            </a:r>
          </a:p>
          <a:p>
            <a:pPr indent="-257175" algn="just" hangingPunct="0">
              <a:lnSpc>
                <a:spcPts val="2850"/>
              </a:lnSpc>
            </a:pPr>
            <a:r>
              <a:rPr lang="en-US" altLang="zh-TW" sz="2400" b="1" dirty="0">
                <a:solidFill>
                  <a:srgbClr val="002060"/>
                </a:solidFill>
                <a:cs typeface="Arial" panose="020B0604020202020204" pitchFamily="34" charset="0"/>
              </a:rPr>
              <a:t>     2024.</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hlinkClick r:id="rId6">
                  <a:extLst>
                    <a:ext uri="{A12FA001-AC4F-418D-AE19-62706E023703}">
                      <ahyp:hlinkClr xmlns:ahyp="http://schemas.microsoft.com/office/drawing/2018/hyperlinkcolor" val="tx"/>
                    </a:ext>
                  </a:extLst>
                </a:hlinkClick>
              </a:rPr>
              <a:t>https://doi.org/10.5281/zenodo.13982835</a:t>
            </a:r>
            <a:endParaRPr lang="en-US" altLang="zh-TW" sz="2400" b="1" dirty="0">
              <a:solidFill>
                <a:srgbClr val="002060"/>
              </a:solidFill>
              <a:cs typeface="Arial" panose="020B0604020202020204" pitchFamily="34" charset="0"/>
            </a:endParaRPr>
          </a:p>
          <a:p>
            <a:pPr indent="-405000" algn="just" hangingPunct="0">
              <a:lnSpc>
                <a:spcPts val="2850"/>
              </a:lnSpc>
            </a:pPr>
            <a:r>
              <a:rPr lang="en-US" altLang="zh-TW" sz="2400" b="1" dirty="0">
                <a:solidFill>
                  <a:srgbClr val="002060"/>
                </a:solidFill>
                <a:cs typeface="Arial" panose="020B0604020202020204" pitchFamily="34" charset="0"/>
              </a:rPr>
              <a:t>6.</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Dark energy can be revealed using the 3-Cosmic framework</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of a universe with string</a:t>
            </a:r>
          </a:p>
          <a:p>
            <a:pPr indent="-405000" algn="just" hangingPunct="0">
              <a:lnSpc>
                <a:spcPts val="2850"/>
              </a:lnSpc>
            </a:pPr>
            <a:r>
              <a:rPr lang="en-US" altLang="zh-TW" sz="2400" b="1" dirty="0">
                <a:solidFill>
                  <a:srgbClr val="002060"/>
                </a:solidFill>
                <a:cs typeface="Arial" panose="020B0604020202020204" pitchFamily="34" charset="0"/>
              </a:rPr>
              <a:t>     theory. 2025.</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hlinkClick r:id="rId7">
                  <a:extLst>
                    <a:ext uri="{A12FA001-AC4F-418D-AE19-62706E023703}">
                      <ahyp:hlinkClr xmlns:ahyp="http://schemas.microsoft.com/office/drawing/2018/hyperlinkcolor" val="tx"/>
                    </a:ext>
                  </a:extLst>
                </a:hlinkClick>
              </a:rPr>
              <a:t>https://doi.org/10.5281/zenodo.14959662</a:t>
            </a:r>
            <a:endParaRPr lang="en-US" altLang="zh-TW" sz="2400" b="1" dirty="0">
              <a:solidFill>
                <a:srgbClr val="002060"/>
              </a:solidFill>
              <a:cs typeface="Arial" panose="020B0604020202020204" pitchFamily="34" charset="0"/>
            </a:endParaRPr>
          </a:p>
          <a:p>
            <a:pPr indent="-257175" algn="just" hangingPunct="0">
              <a:lnSpc>
                <a:spcPts val="2850"/>
              </a:lnSpc>
            </a:pPr>
            <a:r>
              <a:rPr lang="en-US" altLang="zh-TW" sz="2400" b="1" dirty="0">
                <a:solidFill>
                  <a:srgbClr val="002060"/>
                </a:solidFill>
                <a:cs typeface="Arial" panose="020B0604020202020204" pitchFamily="34" charset="0"/>
              </a:rPr>
              <a:t>7.</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Original String Theory Can Interpret Dark Matter and Dark Energy through</a:t>
            </a:r>
          </a:p>
          <a:p>
            <a:pPr indent="-257175" algn="just" hangingPunct="0">
              <a:lnSpc>
                <a:spcPts val="2850"/>
              </a:lnSpc>
            </a:pPr>
            <a:r>
              <a:rPr lang="en-US" altLang="zh-TW" sz="2400" b="1" dirty="0">
                <a:solidFill>
                  <a:srgbClr val="002060"/>
                </a:solidFill>
                <a:cs typeface="Arial" panose="020B0604020202020204" pitchFamily="34" charset="0"/>
              </a:rPr>
              <a:t>    Multiverse. 2025.8.7.</a:t>
            </a:r>
            <a:r>
              <a:rPr lang="zh-TW" altLang="en-US" sz="2400" b="1" dirty="0">
                <a:solidFill>
                  <a:srgbClr val="002060"/>
                </a:solidFill>
                <a:cs typeface="Arial" panose="020B0604020202020204" pitchFamily="34" charset="0"/>
                <a:hlinkClick r:id="rId8">
                  <a:extLst>
                    <a:ext uri="{A12FA001-AC4F-418D-AE19-62706E023703}">
                      <ahyp:hlinkClr xmlns:ahyp="http://schemas.microsoft.com/office/drawing/2018/hyperlinkcolor" val="tx"/>
                    </a:ext>
                  </a:extLst>
                </a:hlinkClick>
              </a:rPr>
              <a:t> </a:t>
            </a:r>
            <a:r>
              <a:rPr lang="en-US" altLang="zh-TW" sz="2400" b="1" dirty="0">
                <a:solidFill>
                  <a:srgbClr val="002060"/>
                </a:solidFill>
                <a:cs typeface="Arial" panose="020B0604020202020204" pitchFamily="34" charset="0"/>
                <a:hlinkClick r:id="rId8">
                  <a:extLst>
                    <a:ext uri="{A12FA001-AC4F-418D-AE19-62706E023703}">
                      <ahyp:hlinkClr xmlns:ahyp="http://schemas.microsoft.com/office/drawing/2018/hyperlinkcolor" val="tx"/>
                    </a:ext>
                  </a:extLst>
                </a:hlinkClick>
              </a:rPr>
              <a:t>https://ejsitjournal.com/index.php/ejsit/article/view/685</a:t>
            </a:r>
            <a:r>
              <a:rPr lang="zh-TW" altLang="en-US" sz="2400" b="1" dirty="0">
                <a:solidFill>
                  <a:srgbClr val="002060"/>
                </a:solidFill>
                <a:cs typeface="Arial" panose="020B0604020202020204" pitchFamily="34" charset="0"/>
              </a:rPr>
              <a:t> </a:t>
            </a:r>
            <a:endParaRPr lang="en-US" altLang="zh-TW" sz="2400" b="1" dirty="0">
              <a:solidFill>
                <a:srgbClr val="002060"/>
              </a:solidFill>
              <a:cs typeface="Arial" panose="020B0604020202020204" pitchFamily="34" charset="0"/>
            </a:endParaRPr>
          </a:p>
          <a:p>
            <a:pPr indent="-257175" algn="just" hangingPunct="0">
              <a:lnSpc>
                <a:spcPts val="2850"/>
              </a:lnSpc>
            </a:pPr>
            <a:r>
              <a:rPr lang="en-US" altLang="zh-TW" sz="2400" b="1" dirty="0">
                <a:solidFill>
                  <a:srgbClr val="002060"/>
                </a:solidFill>
                <a:cs typeface="Arial" panose="020B0604020202020204" pitchFamily="34" charset="0"/>
              </a:rPr>
              <a:t>8.</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The 3-Cosmic Framework of String Theory can Interpret Dark Matter and Dark</a:t>
            </a:r>
          </a:p>
          <a:p>
            <a:pPr indent="-257175" algn="just" hangingPunct="0">
              <a:lnSpc>
                <a:spcPts val="2850"/>
              </a:lnSpc>
            </a:pPr>
            <a:r>
              <a:rPr lang="en-US" altLang="zh-TW" sz="2400" b="1" dirty="0">
                <a:solidFill>
                  <a:srgbClr val="002060"/>
                </a:solidFill>
                <a:cs typeface="Arial" panose="020B0604020202020204" pitchFamily="34" charset="0"/>
              </a:rPr>
              <a:t>     Energy.</a:t>
            </a:r>
            <a:r>
              <a:rPr lang="zh-TW" altLang="en-US" sz="2400" b="1" dirty="0">
                <a:solidFill>
                  <a:srgbClr val="002060"/>
                </a:solidFill>
                <a:cs typeface="Arial" panose="020B0604020202020204" pitchFamily="34" charset="0"/>
              </a:rPr>
              <a:t> </a:t>
            </a:r>
            <a:r>
              <a:rPr lang="en-US" altLang="zh-TW" sz="2400" b="1" dirty="0">
                <a:solidFill>
                  <a:srgbClr val="002060"/>
                </a:solidFill>
                <a:cs typeface="Arial" panose="020B0604020202020204" pitchFamily="34" charset="0"/>
              </a:rPr>
              <a:t>2026.2.26. </a:t>
            </a:r>
            <a:r>
              <a:rPr lang="en-US" altLang="zh-TW" sz="2400" b="1" dirty="0">
                <a:solidFill>
                  <a:srgbClr val="002060"/>
                </a:solidFill>
                <a:cs typeface="Arial" panose="020B0604020202020204" pitchFamily="34" charset="0"/>
                <a:hlinkClick r:id="rId9">
                  <a:extLst>
                    <a:ext uri="{A12FA001-AC4F-418D-AE19-62706E023703}">
                      <ahyp:hlinkClr xmlns:ahyp="http://schemas.microsoft.com/office/drawing/2018/hyperlinkcolor" val="tx"/>
                    </a:ext>
                  </a:extLst>
                </a:hlinkClick>
              </a:rPr>
              <a:t>http://newidea.org.tw/pdf/S101.pdf</a:t>
            </a:r>
            <a:endParaRPr lang="zh-TW" altLang="en-US" sz="2400" dirty="0">
              <a:solidFill>
                <a:srgbClr val="002060"/>
              </a:solidFill>
              <a:cs typeface="Arial" panose="020B0604020202020204" pitchFamily="34" charset="0"/>
            </a:endParaRPr>
          </a:p>
          <a:p>
            <a:pPr indent="-405000" algn="just" hangingPunct="0">
              <a:lnSpc>
                <a:spcPts val="2850"/>
              </a:lnSpc>
            </a:pPr>
            <a:endParaRPr lang="en-US" altLang="zh-TW" sz="2400" b="1" dirty="0">
              <a:solidFill>
                <a:srgbClr val="002060"/>
              </a:solidFill>
              <a:cs typeface="Arial" panose="020B0604020202020204" pitchFamily="34" charset="0"/>
            </a:endParaRPr>
          </a:p>
          <a:p>
            <a:pPr indent="-257175" algn="just" hangingPunct="0">
              <a:lnSpc>
                <a:spcPts val="3200"/>
              </a:lnSpc>
            </a:pPr>
            <a:endParaRPr lang="en-US" altLang="zh-TW" sz="2400" b="1" dirty="0">
              <a:solidFill>
                <a:srgbClr val="002060"/>
              </a:solidFill>
              <a:latin typeface="+mn-lt"/>
              <a:ea typeface="華康粗圓體" panose="020F0709000000000000" pitchFamily="49" charset="-120"/>
              <a:cs typeface="Arial" panose="020B0604020202020204" pitchFamily="34" charset="0"/>
            </a:endParaRPr>
          </a:p>
          <a:p>
            <a:pPr indent="-257175" algn="just" hangingPunct="0">
              <a:lnSpc>
                <a:spcPts val="2700"/>
              </a:lnSpc>
            </a:pPr>
            <a:endParaRPr lang="en-US" altLang="zh-TW" sz="2400" b="1" dirty="0">
              <a:solidFill>
                <a:srgbClr val="002060"/>
              </a:solidFill>
              <a:latin typeface="+mn-lt"/>
              <a:ea typeface="華康粗圓體" panose="020F0709000000000000" pitchFamily="49" charset="-120"/>
              <a:cs typeface="Arial" panose="020B0604020202020204" pitchFamily="34" charset="0"/>
            </a:endParaRPr>
          </a:p>
          <a:p>
            <a:pPr algn="ctr">
              <a:lnSpc>
                <a:spcPts val="1600"/>
              </a:lnSpc>
            </a:pPr>
            <a:endParaRPr lang="zh-TW" altLang="en-US" sz="2400" b="1" dirty="0">
              <a:solidFill>
                <a:srgbClr val="002060"/>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3361428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字型, 信, 螢幕擷取畫面 的圖片&#10;&#10;AI 產生的內容可能不正確。">
            <a:extLst>
              <a:ext uri="{FF2B5EF4-FFF2-40B4-BE49-F238E27FC236}">
                <a16:creationId xmlns:a16="http://schemas.microsoft.com/office/drawing/2014/main" id="{F319499E-0ED5-1E8A-96FB-11FB4084A0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1156" y="-21238"/>
            <a:ext cx="6169688" cy="7361383"/>
          </a:xfrm>
          <a:prstGeom prst="rect">
            <a:avLst/>
          </a:prstGeom>
        </p:spPr>
      </p:pic>
      <p:pic>
        <p:nvPicPr>
          <p:cNvPr id="8" name="圖片 7">
            <a:extLst>
              <a:ext uri="{FF2B5EF4-FFF2-40B4-BE49-F238E27FC236}">
                <a16:creationId xmlns:a16="http://schemas.microsoft.com/office/drawing/2014/main" id="{12006445-A0A9-74CD-48DA-41666BE0F16B}"/>
              </a:ext>
            </a:extLst>
          </p:cNvPr>
          <p:cNvPicPr>
            <a:picLocks noChangeAspect="1"/>
          </p:cNvPicPr>
          <p:nvPr/>
        </p:nvPicPr>
        <p:blipFill>
          <a:blip r:embed="rId3"/>
          <a:stretch>
            <a:fillRect/>
          </a:stretch>
        </p:blipFill>
        <p:spPr>
          <a:xfrm>
            <a:off x="3657600" y="896178"/>
            <a:ext cx="5523244" cy="742857"/>
          </a:xfrm>
          <a:prstGeom prst="rect">
            <a:avLst/>
          </a:prstGeom>
        </p:spPr>
      </p:pic>
      <p:sp>
        <p:nvSpPr>
          <p:cNvPr id="9" name="文字方塊 8">
            <a:extLst>
              <a:ext uri="{FF2B5EF4-FFF2-40B4-BE49-F238E27FC236}">
                <a16:creationId xmlns:a16="http://schemas.microsoft.com/office/drawing/2014/main" id="{27FFC1E1-A048-E29E-F470-23713E33DBA0}"/>
              </a:ext>
            </a:extLst>
          </p:cNvPr>
          <p:cNvSpPr txBox="1"/>
          <p:nvPr/>
        </p:nvSpPr>
        <p:spPr>
          <a:xfrm>
            <a:off x="2596661" y="896178"/>
            <a:ext cx="6858000" cy="830997"/>
          </a:xfrm>
          <a:prstGeom prst="rect">
            <a:avLst/>
          </a:prstGeom>
          <a:noFill/>
        </p:spPr>
        <p:txBody>
          <a:bodyPr wrap="square">
            <a:spAutoFit/>
          </a:bodyPr>
          <a:lstStyle/>
          <a:p>
            <a:pPr algn="ctr"/>
            <a:r>
              <a:rPr lang="en-US" altLang="zh-TW" sz="2400" b="1" dirty="0">
                <a:solidFill>
                  <a:srgbClr val="C00000"/>
                </a:solidFill>
              </a:rPr>
              <a:t>Reconstruction of the Earth Model and Discovery of the Interior Dark Matter</a:t>
            </a:r>
            <a:endParaRPr lang="zh-TW" altLang="en-US" sz="2400" b="1" dirty="0">
              <a:solidFill>
                <a:srgbClr val="C00000"/>
              </a:solidFill>
            </a:endParaRPr>
          </a:p>
        </p:txBody>
      </p:sp>
    </p:spTree>
    <p:extLst>
      <p:ext uri="{BB962C8B-B14F-4D97-AF65-F5344CB8AC3E}">
        <p14:creationId xmlns:p14="http://schemas.microsoft.com/office/powerpoint/2010/main" val="1711615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信, 字型, 文件 的圖片&#10;&#10;AI 產生的內容可能不正確。">
            <a:extLst>
              <a:ext uri="{FF2B5EF4-FFF2-40B4-BE49-F238E27FC236}">
                <a16:creationId xmlns:a16="http://schemas.microsoft.com/office/drawing/2014/main" id="{623687A7-AD32-F1A1-12EC-A123226D67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9576" y="-170823"/>
            <a:ext cx="7831392" cy="7405635"/>
          </a:xfrm>
          <a:prstGeom prst="rect">
            <a:avLst/>
          </a:prstGeom>
        </p:spPr>
      </p:pic>
      <p:pic>
        <p:nvPicPr>
          <p:cNvPr id="7" name="圖片 6">
            <a:extLst>
              <a:ext uri="{FF2B5EF4-FFF2-40B4-BE49-F238E27FC236}">
                <a16:creationId xmlns:a16="http://schemas.microsoft.com/office/drawing/2014/main" id="{A2E55B50-5AED-42A8-7F66-D9B3E4E8881A}"/>
              </a:ext>
            </a:extLst>
          </p:cNvPr>
          <p:cNvPicPr>
            <a:picLocks noChangeAspect="1"/>
          </p:cNvPicPr>
          <p:nvPr/>
        </p:nvPicPr>
        <p:blipFill>
          <a:blip r:embed="rId3"/>
          <a:stretch>
            <a:fillRect/>
          </a:stretch>
        </p:blipFill>
        <p:spPr>
          <a:xfrm>
            <a:off x="1668332" y="2345645"/>
            <a:ext cx="9053880" cy="824216"/>
          </a:xfrm>
          <a:prstGeom prst="rect">
            <a:avLst/>
          </a:prstGeom>
        </p:spPr>
      </p:pic>
      <p:sp>
        <p:nvSpPr>
          <p:cNvPr id="8" name="文字方塊 7">
            <a:extLst>
              <a:ext uri="{FF2B5EF4-FFF2-40B4-BE49-F238E27FC236}">
                <a16:creationId xmlns:a16="http://schemas.microsoft.com/office/drawing/2014/main" id="{340EDF99-21C5-E5CB-8A2D-1A3C3D58551B}"/>
              </a:ext>
            </a:extLst>
          </p:cNvPr>
          <p:cNvSpPr txBox="1"/>
          <p:nvPr/>
        </p:nvSpPr>
        <p:spPr>
          <a:xfrm>
            <a:off x="3032827" y="2307432"/>
            <a:ext cx="6566050" cy="830997"/>
          </a:xfrm>
          <a:prstGeom prst="rect">
            <a:avLst/>
          </a:prstGeom>
          <a:noFill/>
        </p:spPr>
        <p:txBody>
          <a:bodyPr wrap="square">
            <a:spAutoFit/>
          </a:bodyPr>
          <a:lstStyle/>
          <a:p>
            <a:pPr algn="ctr"/>
            <a:r>
              <a:rPr lang="en-US" altLang="zh-TW" sz="2400" b="1" dirty="0">
                <a:solidFill>
                  <a:srgbClr val="C00000"/>
                </a:solidFill>
              </a:rPr>
              <a:t>Based on the Space-Time of String Theory Exploring Dark Matter Inside the Earth</a:t>
            </a:r>
            <a:endParaRPr lang="zh-TW" altLang="en-US" sz="2400" b="1" dirty="0">
              <a:solidFill>
                <a:srgbClr val="C00000"/>
              </a:solidFill>
            </a:endParaRPr>
          </a:p>
        </p:txBody>
      </p:sp>
      <p:sp>
        <p:nvSpPr>
          <p:cNvPr id="4" name="文字方塊 3">
            <a:extLst>
              <a:ext uri="{FF2B5EF4-FFF2-40B4-BE49-F238E27FC236}">
                <a16:creationId xmlns:a16="http://schemas.microsoft.com/office/drawing/2014/main" id="{DB5172B9-E917-9030-828A-AB1B6ECF15A2}"/>
              </a:ext>
            </a:extLst>
          </p:cNvPr>
          <p:cNvSpPr txBox="1"/>
          <p:nvPr/>
        </p:nvSpPr>
        <p:spPr>
          <a:xfrm>
            <a:off x="697376" y="2917290"/>
            <a:ext cx="9088378" cy="369332"/>
          </a:xfrm>
          <a:prstGeom prst="rect">
            <a:avLst/>
          </a:prstGeom>
          <a:noFill/>
        </p:spPr>
        <p:txBody>
          <a:bodyPr wrap="square" rtlCol="0">
            <a:spAutoFit/>
          </a:bodyPr>
          <a:lstStyle/>
          <a:p>
            <a:endParaRPr lang="zh-TW" altLang="en-US" dirty="0"/>
          </a:p>
        </p:txBody>
      </p:sp>
    </p:spTree>
    <p:extLst>
      <p:ext uri="{BB962C8B-B14F-4D97-AF65-F5344CB8AC3E}">
        <p14:creationId xmlns:p14="http://schemas.microsoft.com/office/powerpoint/2010/main" val="3628117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699D6BE4-8D25-1427-ABFB-29424E23DBA4}"/>
              </a:ext>
            </a:extLst>
          </p:cNvPr>
          <p:cNvPicPr>
            <a:picLocks noChangeAspect="1"/>
          </p:cNvPicPr>
          <p:nvPr/>
        </p:nvPicPr>
        <p:blipFill>
          <a:blip r:embed="rId2"/>
          <a:stretch>
            <a:fillRect/>
          </a:stretch>
        </p:blipFill>
        <p:spPr>
          <a:xfrm>
            <a:off x="2699325" y="-120581"/>
            <a:ext cx="7325631" cy="7295103"/>
          </a:xfrm>
          <a:prstGeom prst="rect">
            <a:avLst/>
          </a:prstGeom>
        </p:spPr>
      </p:pic>
      <p:pic>
        <p:nvPicPr>
          <p:cNvPr id="12" name="圖片 11">
            <a:extLst>
              <a:ext uri="{FF2B5EF4-FFF2-40B4-BE49-F238E27FC236}">
                <a16:creationId xmlns:a16="http://schemas.microsoft.com/office/drawing/2014/main" id="{5239E160-4070-642A-BE61-29CA0D9A0133}"/>
              </a:ext>
            </a:extLst>
          </p:cNvPr>
          <p:cNvPicPr>
            <a:picLocks noChangeAspect="1"/>
          </p:cNvPicPr>
          <p:nvPr/>
        </p:nvPicPr>
        <p:blipFill>
          <a:blip r:embed="rId3"/>
          <a:stretch>
            <a:fillRect/>
          </a:stretch>
        </p:blipFill>
        <p:spPr>
          <a:xfrm>
            <a:off x="2373867" y="1920470"/>
            <a:ext cx="7976546" cy="564138"/>
          </a:xfrm>
          <a:prstGeom prst="rect">
            <a:avLst/>
          </a:prstGeom>
        </p:spPr>
      </p:pic>
      <p:sp>
        <p:nvSpPr>
          <p:cNvPr id="13" name="文字方塊 12">
            <a:extLst>
              <a:ext uri="{FF2B5EF4-FFF2-40B4-BE49-F238E27FC236}">
                <a16:creationId xmlns:a16="http://schemas.microsoft.com/office/drawing/2014/main" id="{57EEA1FA-1F63-DBA7-DF6F-6837C32C2929}"/>
              </a:ext>
            </a:extLst>
          </p:cNvPr>
          <p:cNvSpPr txBox="1"/>
          <p:nvPr/>
        </p:nvSpPr>
        <p:spPr>
          <a:xfrm>
            <a:off x="2924800" y="1920470"/>
            <a:ext cx="6487488" cy="830997"/>
          </a:xfrm>
          <a:prstGeom prst="rect">
            <a:avLst/>
          </a:prstGeom>
          <a:noFill/>
        </p:spPr>
        <p:txBody>
          <a:bodyPr wrap="square">
            <a:spAutoFit/>
          </a:bodyPr>
          <a:lstStyle/>
          <a:p>
            <a:pPr algn="ctr"/>
            <a:r>
              <a:rPr lang="en-US" altLang="zh-TW" sz="2400" b="1" dirty="0">
                <a:solidFill>
                  <a:srgbClr val="C00000"/>
                </a:solidFill>
              </a:rPr>
              <a:t>The 3-Cosmic Framework of the Universe Can Hold Dark Matter and Dark Energy</a:t>
            </a:r>
            <a:endParaRPr lang="zh-TW" altLang="en-US" sz="2400" b="1" dirty="0">
              <a:solidFill>
                <a:srgbClr val="C00000"/>
              </a:solidFill>
            </a:endParaRPr>
          </a:p>
        </p:txBody>
      </p:sp>
    </p:spTree>
    <p:extLst>
      <p:ext uri="{BB962C8B-B14F-4D97-AF65-F5344CB8AC3E}">
        <p14:creationId xmlns:p14="http://schemas.microsoft.com/office/powerpoint/2010/main" val="7031464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52993982-93F9-ECF6-E8C1-483BBBE07E89}"/>
              </a:ext>
            </a:extLst>
          </p:cNvPr>
          <p:cNvPicPr>
            <a:picLocks noChangeAspect="1"/>
          </p:cNvPicPr>
          <p:nvPr/>
        </p:nvPicPr>
        <p:blipFill>
          <a:blip r:embed="rId2"/>
          <a:stretch>
            <a:fillRect/>
          </a:stretch>
        </p:blipFill>
        <p:spPr>
          <a:xfrm>
            <a:off x="2803490" y="-33201"/>
            <a:ext cx="7009103" cy="7137385"/>
          </a:xfrm>
          <a:prstGeom prst="rect">
            <a:avLst/>
          </a:prstGeom>
        </p:spPr>
      </p:pic>
      <p:pic>
        <p:nvPicPr>
          <p:cNvPr id="5" name="圖片 4">
            <a:extLst>
              <a:ext uri="{FF2B5EF4-FFF2-40B4-BE49-F238E27FC236}">
                <a16:creationId xmlns:a16="http://schemas.microsoft.com/office/drawing/2014/main" id="{89813B5D-EA63-FC75-919E-0D7ED7ED7963}"/>
              </a:ext>
            </a:extLst>
          </p:cNvPr>
          <p:cNvPicPr>
            <a:picLocks noChangeAspect="1"/>
          </p:cNvPicPr>
          <p:nvPr/>
        </p:nvPicPr>
        <p:blipFill>
          <a:blip r:embed="rId3"/>
          <a:stretch>
            <a:fillRect/>
          </a:stretch>
        </p:blipFill>
        <p:spPr>
          <a:xfrm>
            <a:off x="3661673" y="1862827"/>
            <a:ext cx="3778571" cy="350000"/>
          </a:xfrm>
          <a:prstGeom prst="rect">
            <a:avLst/>
          </a:prstGeom>
        </p:spPr>
      </p:pic>
      <p:pic>
        <p:nvPicPr>
          <p:cNvPr id="6" name="圖片 5">
            <a:extLst>
              <a:ext uri="{FF2B5EF4-FFF2-40B4-BE49-F238E27FC236}">
                <a16:creationId xmlns:a16="http://schemas.microsoft.com/office/drawing/2014/main" id="{536A148E-1ADF-EE63-07A6-97D5DF399366}"/>
              </a:ext>
            </a:extLst>
          </p:cNvPr>
          <p:cNvPicPr>
            <a:picLocks noChangeAspect="1"/>
          </p:cNvPicPr>
          <p:nvPr/>
        </p:nvPicPr>
        <p:blipFill>
          <a:blip r:embed="rId3"/>
          <a:stretch>
            <a:fillRect/>
          </a:stretch>
        </p:blipFill>
        <p:spPr>
          <a:xfrm>
            <a:off x="3661672" y="2029686"/>
            <a:ext cx="4216527" cy="350000"/>
          </a:xfrm>
          <a:prstGeom prst="rect">
            <a:avLst/>
          </a:prstGeom>
        </p:spPr>
      </p:pic>
      <p:pic>
        <p:nvPicPr>
          <p:cNvPr id="4" name="圖片 3">
            <a:extLst>
              <a:ext uri="{FF2B5EF4-FFF2-40B4-BE49-F238E27FC236}">
                <a16:creationId xmlns:a16="http://schemas.microsoft.com/office/drawing/2014/main" id="{B33BBD66-652D-39A9-3F70-421EE4915367}"/>
              </a:ext>
            </a:extLst>
          </p:cNvPr>
          <p:cNvPicPr>
            <a:picLocks noChangeAspect="1"/>
          </p:cNvPicPr>
          <p:nvPr/>
        </p:nvPicPr>
        <p:blipFill>
          <a:blip r:embed="rId4"/>
          <a:stretch>
            <a:fillRect/>
          </a:stretch>
        </p:blipFill>
        <p:spPr>
          <a:xfrm>
            <a:off x="1578624" y="1277492"/>
            <a:ext cx="9053880" cy="824216"/>
          </a:xfrm>
          <a:prstGeom prst="rect">
            <a:avLst/>
          </a:prstGeom>
        </p:spPr>
      </p:pic>
      <p:sp>
        <p:nvSpPr>
          <p:cNvPr id="7" name="文字方塊 6">
            <a:extLst>
              <a:ext uri="{FF2B5EF4-FFF2-40B4-BE49-F238E27FC236}">
                <a16:creationId xmlns:a16="http://schemas.microsoft.com/office/drawing/2014/main" id="{16BD2F62-361B-7E80-D7BD-FFE5FFFED021}"/>
              </a:ext>
            </a:extLst>
          </p:cNvPr>
          <p:cNvSpPr txBox="1"/>
          <p:nvPr/>
        </p:nvSpPr>
        <p:spPr>
          <a:xfrm>
            <a:off x="2708400" y="1408026"/>
            <a:ext cx="7104193" cy="694870"/>
          </a:xfrm>
          <a:prstGeom prst="rect">
            <a:avLst/>
          </a:prstGeom>
          <a:noFill/>
        </p:spPr>
        <p:txBody>
          <a:bodyPr wrap="square">
            <a:spAutoFit/>
          </a:bodyPr>
          <a:lstStyle/>
          <a:p>
            <a:pPr algn="ctr">
              <a:lnSpc>
                <a:spcPts val="2400"/>
              </a:lnSpc>
            </a:pPr>
            <a:r>
              <a:rPr lang="en-US" altLang="zh-TW" b="1" dirty="0">
                <a:solidFill>
                  <a:srgbClr val="C00000"/>
                </a:solidFill>
              </a:rPr>
              <a:t>DARK MATTER AND DARK ENERGY CAN BE HELD IN THE 3-COSMIC FRAMEWORK THROUGH ORIGINAL STRING THEORY</a:t>
            </a:r>
            <a:endParaRPr lang="zh-TW" altLang="en-US" b="1" dirty="0">
              <a:solidFill>
                <a:srgbClr val="C00000"/>
              </a:solidFill>
            </a:endParaRPr>
          </a:p>
        </p:txBody>
      </p:sp>
    </p:spTree>
    <p:extLst>
      <p:ext uri="{BB962C8B-B14F-4D97-AF65-F5344CB8AC3E}">
        <p14:creationId xmlns:p14="http://schemas.microsoft.com/office/powerpoint/2010/main" val="3311744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A89A9386-913B-7D36-9F7F-FA61AB1A5DB8}"/>
              </a:ext>
            </a:extLst>
          </p:cNvPr>
          <p:cNvPicPr>
            <a:picLocks noChangeAspect="1"/>
          </p:cNvPicPr>
          <p:nvPr/>
        </p:nvPicPr>
        <p:blipFill>
          <a:blip r:embed="rId2"/>
          <a:stretch>
            <a:fillRect/>
          </a:stretch>
        </p:blipFill>
        <p:spPr>
          <a:xfrm>
            <a:off x="2347965" y="-87520"/>
            <a:ext cx="7680290" cy="6945519"/>
          </a:xfrm>
          <a:prstGeom prst="rect">
            <a:avLst/>
          </a:prstGeom>
        </p:spPr>
      </p:pic>
      <p:pic>
        <p:nvPicPr>
          <p:cNvPr id="2" name="圖片 1">
            <a:extLst>
              <a:ext uri="{FF2B5EF4-FFF2-40B4-BE49-F238E27FC236}">
                <a16:creationId xmlns:a16="http://schemas.microsoft.com/office/drawing/2014/main" id="{E4055CBA-2BD1-D914-2BF3-1CA35497B32D}"/>
              </a:ext>
            </a:extLst>
          </p:cNvPr>
          <p:cNvPicPr>
            <a:picLocks noChangeAspect="1"/>
          </p:cNvPicPr>
          <p:nvPr/>
        </p:nvPicPr>
        <p:blipFill>
          <a:blip r:embed="rId3"/>
          <a:stretch>
            <a:fillRect/>
          </a:stretch>
        </p:blipFill>
        <p:spPr>
          <a:xfrm>
            <a:off x="1847528" y="1032077"/>
            <a:ext cx="8469940" cy="597677"/>
          </a:xfrm>
          <a:prstGeom prst="rect">
            <a:avLst/>
          </a:prstGeom>
        </p:spPr>
      </p:pic>
      <p:sp>
        <p:nvSpPr>
          <p:cNvPr id="6" name="文字方塊 5">
            <a:extLst>
              <a:ext uri="{FF2B5EF4-FFF2-40B4-BE49-F238E27FC236}">
                <a16:creationId xmlns:a16="http://schemas.microsoft.com/office/drawing/2014/main" id="{0AFAF548-73C0-1460-EA68-5F404201B51A}"/>
              </a:ext>
            </a:extLst>
          </p:cNvPr>
          <p:cNvSpPr txBox="1"/>
          <p:nvPr/>
        </p:nvSpPr>
        <p:spPr>
          <a:xfrm>
            <a:off x="2018548" y="1042708"/>
            <a:ext cx="8298920" cy="369332"/>
          </a:xfrm>
          <a:prstGeom prst="rect">
            <a:avLst/>
          </a:prstGeom>
          <a:noFill/>
        </p:spPr>
        <p:txBody>
          <a:bodyPr wrap="square">
            <a:spAutoFit/>
          </a:bodyPr>
          <a:lstStyle/>
          <a:p>
            <a:pPr algn="ctr"/>
            <a:r>
              <a:rPr lang="en-US" altLang="zh-TW" b="1" dirty="0">
                <a:solidFill>
                  <a:srgbClr val="C00000"/>
                </a:solidFill>
              </a:rPr>
              <a:t>DARK MATTER CAN BE REVEALED INSIDE THE EARTH BY STRING THEORY</a:t>
            </a:r>
            <a:endParaRPr lang="zh-TW" altLang="en-US" b="1" dirty="0">
              <a:solidFill>
                <a:srgbClr val="C00000"/>
              </a:solidFill>
            </a:endParaRPr>
          </a:p>
        </p:txBody>
      </p:sp>
    </p:spTree>
    <p:extLst>
      <p:ext uri="{BB962C8B-B14F-4D97-AF65-F5344CB8AC3E}">
        <p14:creationId xmlns:p14="http://schemas.microsoft.com/office/powerpoint/2010/main" val="780009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A63FB2BE-D527-005D-44BF-0048836515F8}"/>
              </a:ext>
            </a:extLst>
          </p:cNvPr>
          <p:cNvPicPr>
            <a:picLocks noChangeAspect="1"/>
          </p:cNvPicPr>
          <p:nvPr/>
        </p:nvPicPr>
        <p:blipFill>
          <a:blip r:embed="rId2"/>
          <a:stretch>
            <a:fillRect/>
          </a:stretch>
        </p:blipFill>
        <p:spPr>
          <a:xfrm>
            <a:off x="1969477" y="0"/>
            <a:ext cx="8219552" cy="6858001"/>
          </a:xfrm>
          <a:prstGeom prst="rect">
            <a:avLst/>
          </a:prstGeom>
        </p:spPr>
      </p:pic>
      <p:pic>
        <p:nvPicPr>
          <p:cNvPr id="7" name="圖片 6">
            <a:extLst>
              <a:ext uri="{FF2B5EF4-FFF2-40B4-BE49-F238E27FC236}">
                <a16:creationId xmlns:a16="http://schemas.microsoft.com/office/drawing/2014/main" id="{FFD428CA-F8BC-4961-CE87-F657A73DA6B8}"/>
              </a:ext>
            </a:extLst>
          </p:cNvPr>
          <p:cNvPicPr>
            <a:picLocks noChangeAspect="1"/>
          </p:cNvPicPr>
          <p:nvPr/>
        </p:nvPicPr>
        <p:blipFill>
          <a:blip r:embed="rId3"/>
          <a:stretch>
            <a:fillRect/>
          </a:stretch>
        </p:blipFill>
        <p:spPr>
          <a:xfrm>
            <a:off x="3840670" y="1592798"/>
            <a:ext cx="4178572" cy="628571"/>
          </a:xfrm>
          <a:prstGeom prst="rect">
            <a:avLst/>
          </a:prstGeom>
        </p:spPr>
      </p:pic>
      <p:pic>
        <p:nvPicPr>
          <p:cNvPr id="10" name="圖片 9">
            <a:extLst>
              <a:ext uri="{FF2B5EF4-FFF2-40B4-BE49-F238E27FC236}">
                <a16:creationId xmlns:a16="http://schemas.microsoft.com/office/drawing/2014/main" id="{25DBCA9A-DD8A-5C5D-A66E-79C748EB522E}"/>
              </a:ext>
            </a:extLst>
          </p:cNvPr>
          <p:cNvPicPr>
            <a:picLocks noChangeAspect="1"/>
          </p:cNvPicPr>
          <p:nvPr/>
        </p:nvPicPr>
        <p:blipFill>
          <a:blip r:embed="rId4"/>
          <a:stretch>
            <a:fillRect/>
          </a:stretch>
        </p:blipFill>
        <p:spPr>
          <a:xfrm>
            <a:off x="4172761" y="1907081"/>
            <a:ext cx="421429" cy="378572"/>
          </a:xfrm>
          <a:prstGeom prst="rect">
            <a:avLst/>
          </a:prstGeom>
        </p:spPr>
      </p:pic>
      <p:pic>
        <p:nvPicPr>
          <p:cNvPr id="4" name="圖片 3">
            <a:extLst>
              <a:ext uri="{FF2B5EF4-FFF2-40B4-BE49-F238E27FC236}">
                <a16:creationId xmlns:a16="http://schemas.microsoft.com/office/drawing/2014/main" id="{5DC1518A-720E-23EF-C18E-FDCB726E5925}"/>
              </a:ext>
            </a:extLst>
          </p:cNvPr>
          <p:cNvPicPr>
            <a:picLocks noChangeAspect="1"/>
          </p:cNvPicPr>
          <p:nvPr/>
        </p:nvPicPr>
        <p:blipFill>
          <a:blip r:embed="rId5"/>
          <a:stretch>
            <a:fillRect/>
          </a:stretch>
        </p:blipFill>
        <p:spPr>
          <a:xfrm>
            <a:off x="1861030" y="976248"/>
            <a:ext cx="8469940" cy="597677"/>
          </a:xfrm>
          <a:prstGeom prst="rect">
            <a:avLst/>
          </a:prstGeom>
        </p:spPr>
      </p:pic>
      <p:sp>
        <p:nvSpPr>
          <p:cNvPr id="5" name="文字方塊 4">
            <a:extLst>
              <a:ext uri="{FF2B5EF4-FFF2-40B4-BE49-F238E27FC236}">
                <a16:creationId xmlns:a16="http://schemas.microsoft.com/office/drawing/2014/main" id="{E753F9D4-4A08-0B2A-DA4B-C1E5FEF903AA}"/>
              </a:ext>
            </a:extLst>
          </p:cNvPr>
          <p:cNvSpPr txBox="1"/>
          <p:nvPr/>
        </p:nvSpPr>
        <p:spPr>
          <a:xfrm>
            <a:off x="2135561" y="908721"/>
            <a:ext cx="7292677" cy="646331"/>
          </a:xfrm>
          <a:prstGeom prst="rect">
            <a:avLst/>
          </a:prstGeom>
          <a:noFill/>
        </p:spPr>
        <p:txBody>
          <a:bodyPr wrap="square">
            <a:spAutoFit/>
          </a:bodyPr>
          <a:lstStyle/>
          <a:p>
            <a:pPr algn="ctr"/>
            <a:r>
              <a:rPr lang="en-US" altLang="zh-TW" b="1" dirty="0">
                <a:solidFill>
                  <a:srgbClr val="C00000"/>
                </a:solidFill>
              </a:rPr>
              <a:t>DARK ENERGY CAN BE REVEALED USING THE 3-COSMIC FRAMEWORK OF A UNIVERSE WITH STRING THEORY</a:t>
            </a:r>
            <a:endParaRPr lang="zh-TW" altLang="en-US" b="1" dirty="0">
              <a:solidFill>
                <a:srgbClr val="C00000"/>
              </a:solidFill>
            </a:endParaRPr>
          </a:p>
        </p:txBody>
      </p:sp>
    </p:spTree>
    <p:extLst>
      <p:ext uri="{BB962C8B-B14F-4D97-AF65-F5344CB8AC3E}">
        <p14:creationId xmlns:p14="http://schemas.microsoft.com/office/powerpoint/2010/main" val="36254206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3F5641F6-4EB7-0579-A78D-DB3590DA075D}"/>
              </a:ext>
            </a:extLst>
          </p:cNvPr>
          <p:cNvPicPr>
            <a:picLocks noChangeAspect="1"/>
          </p:cNvPicPr>
          <p:nvPr/>
        </p:nvPicPr>
        <p:blipFill>
          <a:blip r:embed="rId2"/>
          <a:stretch>
            <a:fillRect/>
          </a:stretch>
        </p:blipFill>
        <p:spPr>
          <a:xfrm>
            <a:off x="1712761" y="-100484"/>
            <a:ext cx="8888250" cy="7415684"/>
          </a:xfrm>
          <a:prstGeom prst="rect">
            <a:avLst/>
          </a:prstGeom>
        </p:spPr>
      </p:pic>
      <p:pic>
        <p:nvPicPr>
          <p:cNvPr id="2" name="圖片 1">
            <a:extLst>
              <a:ext uri="{FF2B5EF4-FFF2-40B4-BE49-F238E27FC236}">
                <a16:creationId xmlns:a16="http://schemas.microsoft.com/office/drawing/2014/main" id="{447B1B1D-D986-C595-B5DE-7F4BEB29711E}"/>
              </a:ext>
            </a:extLst>
          </p:cNvPr>
          <p:cNvPicPr>
            <a:picLocks noChangeAspect="1"/>
          </p:cNvPicPr>
          <p:nvPr/>
        </p:nvPicPr>
        <p:blipFill>
          <a:blip r:embed="rId3"/>
          <a:stretch>
            <a:fillRect/>
          </a:stretch>
        </p:blipFill>
        <p:spPr>
          <a:xfrm>
            <a:off x="2009300" y="1412777"/>
            <a:ext cx="8469940" cy="597677"/>
          </a:xfrm>
          <a:prstGeom prst="rect">
            <a:avLst/>
          </a:prstGeom>
        </p:spPr>
      </p:pic>
      <p:sp>
        <p:nvSpPr>
          <p:cNvPr id="4" name="文字方塊 3">
            <a:extLst>
              <a:ext uri="{FF2B5EF4-FFF2-40B4-BE49-F238E27FC236}">
                <a16:creationId xmlns:a16="http://schemas.microsoft.com/office/drawing/2014/main" id="{0C4B0945-BF4D-A58B-EEEC-5B87A51BF8D7}"/>
              </a:ext>
            </a:extLst>
          </p:cNvPr>
          <p:cNvSpPr txBox="1"/>
          <p:nvPr/>
        </p:nvSpPr>
        <p:spPr>
          <a:xfrm>
            <a:off x="2615383" y="1392021"/>
            <a:ext cx="6961236" cy="646331"/>
          </a:xfrm>
          <a:prstGeom prst="rect">
            <a:avLst/>
          </a:prstGeom>
          <a:noFill/>
        </p:spPr>
        <p:txBody>
          <a:bodyPr wrap="square">
            <a:spAutoFit/>
          </a:bodyPr>
          <a:lstStyle/>
          <a:p>
            <a:pPr algn="ctr"/>
            <a:r>
              <a:rPr lang="en-US" altLang="zh-TW" b="1" dirty="0">
                <a:solidFill>
                  <a:srgbClr val="C00000"/>
                </a:solidFill>
              </a:rPr>
              <a:t>Original String Theory Can Interpret Dark Matter and Dark Energy through Multiverse</a:t>
            </a:r>
            <a:endParaRPr lang="zh-TW" altLang="en-US" b="1" dirty="0">
              <a:solidFill>
                <a:srgbClr val="C00000"/>
              </a:solidFill>
            </a:endParaRPr>
          </a:p>
        </p:txBody>
      </p:sp>
    </p:spTree>
    <p:extLst>
      <p:ext uri="{BB962C8B-B14F-4D97-AF65-F5344CB8AC3E}">
        <p14:creationId xmlns:p14="http://schemas.microsoft.com/office/powerpoint/2010/main" val="2229750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8195F8F0-ABA5-3B85-7E05-3562EB90C5A2}"/>
              </a:ext>
            </a:extLst>
          </p:cNvPr>
          <p:cNvPicPr>
            <a:picLocks noChangeAspect="1"/>
          </p:cNvPicPr>
          <p:nvPr/>
        </p:nvPicPr>
        <p:blipFill>
          <a:blip r:embed="rId2"/>
          <a:stretch>
            <a:fillRect/>
          </a:stretch>
        </p:blipFill>
        <p:spPr>
          <a:xfrm>
            <a:off x="2069960" y="-90435"/>
            <a:ext cx="8109019" cy="7375489"/>
          </a:xfrm>
          <a:prstGeom prst="rect">
            <a:avLst/>
          </a:prstGeom>
        </p:spPr>
      </p:pic>
      <p:pic>
        <p:nvPicPr>
          <p:cNvPr id="7" name="圖片 6">
            <a:extLst>
              <a:ext uri="{FF2B5EF4-FFF2-40B4-BE49-F238E27FC236}">
                <a16:creationId xmlns:a16="http://schemas.microsoft.com/office/drawing/2014/main" id="{D8084447-7EB8-0155-B74C-E3F135DE0D5A}"/>
              </a:ext>
            </a:extLst>
          </p:cNvPr>
          <p:cNvPicPr>
            <a:picLocks noChangeAspect="1"/>
          </p:cNvPicPr>
          <p:nvPr/>
        </p:nvPicPr>
        <p:blipFill>
          <a:blip r:embed="rId3"/>
          <a:stretch>
            <a:fillRect/>
          </a:stretch>
        </p:blipFill>
        <p:spPr>
          <a:xfrm>
            <a:off x="1815713" y="1765000"/>
            <a:ext cx="7924002" cy="900000"/>
          </a:xfrm>
          <a:prstGeom prst="rect">
            <a:avLst/>
          </a:prstGeom>
        </p:spPr>
      </p:pic>
      <p:sp>
        <p:nvSpPr>
          <p:cNvPr id="10" name="文字方塊 9">
            <a:extLst>
              <a:ext uri="{FF2B5EF4-FFF2-40B4-BE49-F238E27FC236}">
                <a16:creationId xmlns:a16="http://schemas.microsoft.com/office/drawing/2014/main" id="{BDC050D6-3644-2B75-86C1-07E6407AAD63}"/>
              </a:ext>
            </a:extLst>
          </p:cNvPr>
          <p:cNvSpPr txBox="1"/>
          <p:nvPr/>
        </p:nvSpPr>
        <p:spPr>
          <a:xfrm>
            <a:off x="2773463" y="1384003"/>
            <a:ext cx="6536760" cy="830997"/>
          </a:xfrm>
          <a:prstGeom prst="rect">
            <a:avLst/>
          </a:prstGeom>
          <a:noFill/>
        </p:spPr>
        <p:txBody>
          <a:bodyPr wrap="square">
            <a:spAutoFit/>
          </a:bodyPr>
          <a:lstStyle/>
          <a:p>
            <a:pPr algn="ctr"/>
            <a:r>
              <a:rPr lang="en-US" altLang="zh-TW" sz="2400" b="1" dirty="0">
                <a:solidFill>
                  <a:srgbClr val="C00000"/>
                </a:solidFill>
              </a:rPr>
              <a:t>The 3-Cosmic Framework of String Theory Can Interpret Dark Matter and Dark Energy</a:t>
            </a:r>
            <a:endParaRPr lang="zh-TW" altLang="en-US" sz="2400" b="1" dirty="0">
              <a:solidFill>
                <a:srgbClr val="C00000"/>
              </a:solidFill>
            </a:endParaRPr>
          </a:p>
        </p:txBody>
      </p:sp>
    </p:spTree>
    <p:extLst>
      <p:ext uri="{BB962C8B-B14F-4D97-AF65-F5344CB8AC3E}">
        <p14:creationId xmlns:p14="http://schemas.microsoft.com/office/powerpoint/2010/main" val="1613245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5C07E793-29FE-7C79-D56C-DD9AD5BC6A13}"/>
              </a:ext>
            </a:extLst>
          </p:cNvPr>
          <p:cNvSpPr txBox="1"/>
          <p:nvPr/>
        </p:nvSpPr>
        <p:spPr>
          <a:xfrm>
            <a:off x="695011" y="1146260"/>
            <a:ext cx="10801978" cy="3299558"/>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一萬二千年前，在台灣東北部發生超級海嘯，毀滅在台灣的人類最早文明。經過六千年再成為橫跨世界的海洋文明大國，卻又在六千年前遭受台北七星山火山爆發，引起大海嘯，部分台灣人受到大災難被逼出走，而後才建立南島語族廣大的領域。我著作這兩篇學術論文在國際發表，可以把台灣的文明推前至世界文明的起源地</a:t>
            </a:r>
            <a:r>
              <a:rPr lang="en-US" altLang="zh-TW" sz="3200" b="1" dirty="0">
                <a:solidFill>
                  <a:srgbClr val="002060"/>
                </a:solidFill>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太陽帝國。</a:t>
            </a:r>
          </a:p>
        </p:txBody>
      </p:sp>
      <p:sp>
        <p:nvSpPr>
          <p:cNvPr id="4" name="標題 1">
            <a:extLst>
              <a:ext uri="{FF2B5EF4-FFF2-40B4-BE49-F238E27FC236}">
                <a16:creationId xmlns:a16="http://schemas.microsoft.com/office/drawing/2014/main" id="{810C9C64-C60A-F73F-CD83-6048599C4B09}"/>
              </a:ext>
            </a:extLst>
          </p:cNvPr>
          <p:cNvSpPr txBox="1">
            <a:spLocks/>
          </p:cNvSpPr>
          <p:nvPr/>
        </p:nvSpPr>
        <p:spPr>
          <a:xfrm>
            <a:off x="0" y="321571"/>
            <a:ext cx="12192000" cy="72152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二篇學術論文解開人類最早文明之謎</a:t>
            </a:r>
            <a:endParaRPr lang="zh-TW" altLang="en-US" dirty="0">
              <a:solidFill>
                <a:srgbClr val="C00000"/>
              </a:solidFill>
            </a:endParaRPr>
          </a:p>
        </p:txBody>
      </p:sp>
      <p:sp>
        <p:nvSpPr>
          <p:cNvPr id="5" name="文字方塊 4">
            <a:extLst>
              <a:ext uri="{FF2B5EF4-FFF2-40B4-BE49-F238E27FC236}">
                <a16:creationId xmlns:a16="http://schemas.microsoft.com/office/drawing/2014/main" id="{08E3E21B-FE88-CC78-26DF-AD5D56B10DB5}"/>
              </a:ext>
            </a:extLst>
          </p:cNvPr>
          <p:cNvSpPr txBox="1"/>
          <p:nvPr/>
        </p:nvSpPr>
        <p:spPr>
          <a:xfrm>
            <a:off x="501887" y="4511115"/>
            <a:ext cx="11188225" cy="2049857"/>
          </a:xfrm>
          <a:prstGeom prst="rect">
            <a:avLst/>
          </a:prstGeom>
          <a:noFill/>
        </p:spPr>
        <p:txBody>
          <a:bodyPr wrap="square">
            <a:spAutoFit/>
          </a:bodyPr>
          <a:lstStyle/>
          <a:p>
            <a:pPr algn="just" hangingPunct="0">
              <a:lnSpc>
                <a:spcPts val="1400"/>
              </a:lnSpc>
            </a:pPr>
            <a:r>
              <a:rPr lang="en-US" altLang="zh-TW" sz="2400" b="1" dirty="0">
                <a:solidFill>
                  <a:srgbClr val="002060"/>
                </a:solidFill>
              </a:rPr>
              <a:t>  </a:t>
            </a:r>
          </a:p>
          <a:p>
            <a:pPr algn="just" hangingPunct="0">
              <a:lnSpc>
                <a:spcPts val="3150"/>
              </a:lnSpc>
            </a:pPr>
            <a:r>
              <a:rPr lang="en-US" altLang="zh-TW" sz="2400" b="1" dirty="0">
                <a:solidFill>
                  <a:srgbClr val="002060"/>
                </a:solidFill>
              </a:rPr>
              <a:t>  9. Mega-tsunami in Northeastern Taiwan at least 12,000</a:t>
            </a:r>
            <a:r>
              <a:rPr lang="zh-TW" altLang="en-US" sz="2400" b="1" dirty="0">
                <a:solidFill>
                  <a:srgbClr val="002060"/>
                </a:solidFill>
              </a:rPr>
              <a:t> </a:t>
            </a:r>
            <a:r>
              <a:rPr lang="en-US" altLang="zh-TW" sz="2400" b="1" dirty="0">
                <a:solidFill>
                  <a:srgbClr val="002060"/>
                </a:solidFill>
              </a:rPr>
              <a:t>years ago. </a:t>
            </a:r>
          </a:p>
          <a:p>
            <a:pPr algn="just" hangingPunct="0">
              <a:lnSpc>
                <a:spcPts val="3150"/>
              </a:lnSpc>
            </a:pPr>
            <a:r>
              <a:rPr lang="en-US" altLang="zh-TW" sz="2400" b="1" dirty="0">
                <a:solidFill>
                  <a:srgbClr val="002060"/>
                </a:solidFill>
              </a:rPr>
              <a:t>       2005.</a:t>
            </a:r>
            <a:r>
              <a:rPr lang="zh-TW" altLang="en-US" sz="2400" b="1" dirty="0">
                <a:solidFill>
                  <a:srgbClr val="002060"/>
                </a:solidFill>
              </a:rPr>
              <a:t> </a:t>
            </a:r>
            <a:r>
              <a:rPr lang="pt-BR" altLang="zh-TW" sz="2400" b="1" dirty="0">
                <a:solidFill>
                  <a:srgbClr val="002060"/>
                </a:solidFill>
                <a:hlinkClick r:id="rId2">
                  <a:extLst>
                    <a:ext uri="{A12FA001-AC4F-418D-AE19-62706E023703}">
                      <ahyp:hlinkClr xmlns:ahyp="http://schemas.microsoft.com/office/drawing/2018/hyperlinkcolor" val="tx"/>
                    </a:ext>
                  </a:extLst>
                </a:hlinkClick>
              </a:rPr>
              <a:t>https://doi.org/10.29924/TsunamiTW.DB/Collection0001</a:t>
            </a:r>
            <a:endParaRPr lang="pt-BR" altLang="zh-TW" sz="2400" b="1" dirty="0">
              <a:solidFill>
                <a:srgbClr val="002060"/>
              </a:solidFill>
            </a:endParaRPr>
          </a:p>
          <a:p>
            <a:pPr algn="just" hangingPunct="0">
              <a:lnSpc>
                <a:spcPts val="1200"/>
              </a:lnSpc>
            </a:pPr>
            <a:endParaRPr lang="pt-BR" altLang="zh-TW" sz="2400" b="1" dirty="0">
              <a:solidFill>
                <a:srgbClr val="002060"/>
              </a:solidFill>
            </a:endParaRPr>
          </a:p>
          <a:p>
            <a:pPr algn="just" hangingPunct="0">
              <a:lnSpc>
                <a:spcPts val="3150"/>
              </a:lnSpc>
            </a:pPr>
            <a:r>
              <a:rPr lang="pt-BR" altLang="zh-TW" sz="2400" b="1" dirty="0">
                <a:solidFill>
                  <a:srgbClr val="002060"/>
                </a:solidFill>
              </a:rPr>
              <a:t>10. </a:t>
            </a:r>
            <a:r>
              <a:rPr lang="en-US" altLang="zh-TW" sz="2400" b="1" dirty="0">
                <a:solidFill>
                  <a:srgbClr val="002060"/>
                </a:solidFill>
              </a:rPr>
              <a:t>Taiwanese Emigrated About 6,000 Years Ago after the Catastrophes to Form a  Vast Domain of Austronesian. 2022. </a:t>
            </a:r>
            <a:r>
              <a:rPr lang="en-US" altLang="zh-TW" sz="2400" b="1" dirty="0">
                <a:solidFill>
                  <a:srgbClr val="002060"/>
                </a:solidFill>
                <a:hlinkClick r:id="rId3">
                  <a:extLst>
                    <a:ext uri="{A12FA001-AC4F-418D-AE19-62706E023703}">
                      <ahyp:hlinkClr xmlns:ahyp="http://schemas.microsoft.com/office/drawing/2018/hyperlinkcolor" val="tx"/>
                    </a:ext>
                  </a:extLst>
                </a:hlinkClick>
              </a:rPr>
              <a:t>https://doi.org/10.5281/zenodo.10522464 </a:t>
            </a:r>
            <a:endParaRPr lang="zh-TW" altLang="en-US" sz="2400" b="1" dirty="0">
              <a:solidFill>
                <a:srgbClr val="002060"/>
              </a:solidFill>
            </a:endParaRPr>
          </a:p>
        </p:txBody>
      </p:sp>
    </p:spTree>
    <p:extLst>
      <p:ext uri="{BB962C8B-B14F-4D97-AF65-F5344CB8AC3E}">
        <p14:creationId xmlns:p14="http://schemas.microsoft.com/office/powerpoint/2010/main" val="23475968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descr="一張含有 文字, 螢幕擷取畫面, 字型, 文件 的圖片&#10;&#10;AI 產生的內容可能不正確。">
            <a:extLst>
              <a:ext uri="{FF2B5EF4-FFF2-40B4-BE49-F238E27FC236}">
                <a16:creationId xmlns:a16="http://schemas.microsoft.com/office/drawing/2014/main" id="{63A3D4C3-F296-D7B8-A8DF-EAE6B9880C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9656" y="120580"/>
            <a:ext cx="10072688" cy="7375490"/>
          </a:xfrm>
          <a:prstGeom prst="rect">
            <a:avLst/>
          </a:prstGeom>
        </p:spPr>
      </p:pic>
      <p:sp>
        <p:nvSpPr>
          <p:cNvPr id="7" name="文字方塊 6">
            <a:extLst>
              <a:ext uri="{FF2B5EF4-FFF2-40B4-BE49-F238E27FC236}">
                <a16:creationId xmlns:a16="http://schemas.microsoft.com/office/drawing/2014/main" id="{B7AD2328-DC23-4E57-585D-CC47FF7E8D4C}"/>
              </a:ext>
            </a:extLst>
          </p:cNvPr>
          <p:cNvSpPr txBox="1"/>
          <p:nvPr/>
        </p:nvSpPr>
        <p:spPr>
          <a:xfrm>
            <a:off x="619317" y="1504023"/>
            <a:ext cx="10896094" cy="485326"/>
          </a:xfrm>
          <a:prstGeom prst="rect">
            <a:avLst/>
          </a:prstGeom>
          <a:noFill/>
        </p:spPr>
        <p:txBody>
          <a:bodyPr wrap="square">
            <a:spAutoFit/>
          </a:bodyPr>
          <a:lstStyle/>
          <a:p>
            <a:pPr algn="ctr">
              <a:lnSpc>
                <a:spcPts val="3150"/>
              </a:lnSpc>
            </a:pPr>
            <a:r>
              <a:rPr lang="en-US" altLang="zh-TW" sz="2400" b="1" dirty="0">
                <a:solidFill>
                  <a:srgbClr val="C00000"/>
                </a:solidFill>
              </a:rPr>
              <a:t>MEGA-TSUNAMI IN NORTHEASTERN TAIWAN AT LEAST 12,000 YEARS AGO</a:t>
            </a:r>
            <a:endParaRPr lang="zh-TW" altLang="en-US" sz="2400" b="1" dirty="0">
              <a:solidFill>
                <a:srgbClr val="C00000"/>
              </a:solidFill>
            </a:endParaRPr>
          </a:p>
        </p:txBody>
      </p:sp>
    </p:spTree>
    <p:extLst>
      <p:ext uri="{BB962C8B-B14F-4D97-AF65-F5344CB8AC3E}">
        <p14:creationId xmlns:p14="http://schemas.microsoft.com/office/powerpoint/2010/main" val="1944486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BAB7B4C8-E999-3D2F-41DC-92335612A0AC}"/>
              </a:ext>
            </a:extLst>
          </p:cNvPr>
          <p:cNvPicPr>
            <a:picLocks noChangeAspect="1"/>
          </p:cNvPicPr>
          <p:nvPr/>
        </p:nvPicPr>
        <p:blipFill>
          <a:blip r:embed="rId2"/>
          <a:stretch>
            <a:fillRect/>
          </a:stretch>
        </p:blipFill>
        <p:spPr>
          <a:xfrm>
            <a:off x="1438589" y="-118068"/>
            <a:ext cx="9314822" cy="7322736"/>
          </a:xfrm>
          <a:prstGeom prst="rect">
            <a:avLst/>
          </a:prstGeom>
        </p:spPr>
      </p:pic>
      <p:pic>
        <p:nvPicPr>
          <p:cNvPr id="8" name="圖片 7">
            <a:extLst>
              <a:ext uri="{FF2B5EF4-FFF2-40B4-BE49-F238E27FC236}">
                <a16:creationId xmlns:a16="http://schemas.microsoft.com/office/drawing/2014/main" id="{6C59B6DA-C62F-5807-3379-224E53B8E618}"/>
              </a:ext>
            </a:extLst>
          </p:cNvPr>
          <p:cNvPicPr>
            <a:picLocks noChangeAspect="1"/>
          </p:cNvPicPr>
          <p:nvPr/>
        </p:nvPicPr>
        <p:blipFill>
          <a:blip r:embed="rId3"/>
          <a:stretch>
            <a:fillRect/>
          </a:stretch>
        </p:blipFill>
        <p:spPr>
          <a:xfrm>
            <a:off x="1587640" y="2498093"/>
            <a:ext cx="8865877" cy="648072"/>
          </a:xfrm>
          <a:prstGeom prst="rect">
            <a:avLst/>
          </a:prstGeom>
        </p:spPr>
      </p:pic>
      <p:sp>
        <p:nvSpPr>
          <p:cNvPr id="9" name="文字方塊 8">
            <a:extLst>
              <a:ext uri="{FF2B5EF4-FFF2-40B4-BE49-F238E27FC236}">
                <a16:creationId xmlns:a16="http://schemas.microsoft.com/office/drawing/2014/main" id="{C6634CCF-FA73-4DD4-104C-CB773B4791E1}"/>
              </a:ext>
            </a:extLst>
          </p:cNvPr>
          <p:cNvSpPr txBox="1"/>
          <p:nvPr/>
        </p:nvSpPr>
        <p:spPr>
          <a:xfrm>
            <a:off x="1657978" y="2498093"/>
            <a:ext cx="8381858" cy="738664"/>
          </a:xfrm>
          <a:prstGeom prst="rect">
            <a:avLst/>
          </a:prstGeom>
          <a:noFill/>
        </p:spPr>
        <p:txBody>
          <a:bodyPr wrap="square">
            <a:spAutoFit/>
          </a:bodyPr>
          <a:lstStyle/>
          <a:p>
            <a:pPr algn="ctr"/>
            <a:r>
              <a:rPr lang="en-US" altLang="zh-TW" sz="2100" b="1" dirty="0">
                <a:solidFill>
                  <a:srgbClr val="C00000"/>
                </a:solidFill>
              </a:rPr>
              <a:t>Taiwanese Emigrated About 6,000 Years Ago after the Catastrophes to Form a Vast Domain of Austronesian</a:t>
            </a:r>
            <a:endParaRPr lang="zh-TW" altLang="en-US" sz="2100" b="1" dirty="0">
              <a:solidFill>
                <a:srgbClr val="C00000"/>
              </a:solidFill>
            </a:endParaRPr>
          </a:p>
        </p:txBody>
      </p:sp>
    </p:spTree>
    <p:extLst>
      <p:ext uri="{BB962C8B-B14F-4D97-AF65-F5344CB8AC3E}">
        <p14:creationId xmlns:p14="http://schemas.microsoft.com/office/powerpoint/2010/main" val="34253778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DFA29267-7557-6EFB-7821-2B7FDB4579B1}"/>
              </a:ext>
            </a:extLst>
          </p:cNvPr>
          <p:cNvSpPr>
            <a:spLocks noGrp="1" noChangeArrowheads="1"/>
          </p:cNvSpPr>
          <p:nvPr>
            <p:ph type="title"/>
          </p:nvPr>
        </p:nvSpPr>
        <p:spPr>
          <a:xfrm>
            <a:off x="3110154" y="260648"/>
            <a:ext cx="6172200" cy="648072"/>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外星人到地球目的</a:t>
            </a:r>
          </a:p>
        </p:txBody>
      </p:sp>
      <p:sp>
        <p:nvSpPr>
          <p:cNvPr id="84995" name="Rectangle 3">
            <a:extLst>
              <a:ext uri="{FF2B5EF4-FFF2-40B4-BE49-F238E27FC236}">
                <a16:creationId xmlns:a16="http://schemas.microsoft.com/office/drawing/2014/main" id="{020FDC45-CDE9-B4B2-126D-0F8E74911D6D}"/>
              </a:ext>
            </a:extLst>
          </p:cNvPr>
          <p:cNvSpPr>
            <a:spLocks noGrp="1" noChangeArrowheads="1"/>
          </p:cNvSpPr>
          <p:nvPr>
            <p:ph type="body" idx="1"/>
          </p:nvPr>
        </p:nvSpPr>
        <p:spPr>
          <a:xfrm>
            <a:off x="1811524" y="1196752"/>
            <a:ext cx="8568952" cy="5400600"/>
          </a:xfrm>
        </p:spPr>
        <p:txBody>
          <a:bodyPr>
            <a:noAutofit/>
          </a:bodyPr>
          <a:lstStyle/>
          <a:p>
            <a:pPr marL="0" indent="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外星人分成友善與不友善兩類：</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0" indent="0" algn="just">
              <a:lnSpc>
                <a:spcPts val="4200"/>
              </a:lnSpc>
              <a:spcBef>
                <a:spcPts val="0"/>
              </a:spcBef>
              <a:buNone/>
            </a:pPr>
            <a:r>
              <a:rPr lang="zh-TW" altLang="en-US" sz="3200" b="1" dirty="0">
                <a:solidFill>
                  <a:srgbClr val="008000"/>
                </a:solidFill>
                <a:latin typeface="華康粗圓體" panose="020F0709000000000000" pitchFamily="49" charset="-120"/>
                <a:ea typeface="華康粗圓體" panose="020F0709000000000000" pitchFamily="49" charset="-120"/>
              </a:rPr>
              <a:t>友善的外星人：</a:t>
            </a:r>
          </a:p>
          <a:p>
            <a:pPr marL="27000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一、促進文明：外星人教導人類發展地球自己的文明與合力推展宇宙文化。</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27000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二、觀光旅行：外星人可以駕駛飛碟到達太陽系中最美麗的藍色行星──地球旅遊。</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27000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三、地球尋根：外星人曾是地球人，在環境變異時離開，現在再回來探訪地球的古文明。</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27000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四、保護地球：由於人類的破壞自然，有毀滅性危機，外星人警告人類保護地球的安全。</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0" algn="just">
              <a:lnSpc>
                <a:spcPts val="4200"/>
              </a:lnSpc>
              <a:spcBef>
                <a:spcPts val="0"/>
              </a:spcBef>
              <a:buNone/>
            </a:pP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957157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B5CDF38C-EC10-D3DA-6BF7-6693DB4264C4}"/>
              </a:ext>
            </a:extLst>
          </p:cNvPr>
          <p:cNvSpPr>
            <a:spLocks noGrp="1"/>
          </p:cNvSpPr>
          <p:nvPr>
            <p:ph idx="1"/>
          </p:nvPr>
        </p:nvSpPr>
        <p:spPr>
          <a:xfrm>
            <a:off x="4833258" y="528201"/>
            <a:ext cx="6708480" cy="5963034"/>
          </a:xfrm>
        </p:spPr>
        <p:txBody>
          <a:bodyPr>
            <a:noAutofit/>
          </a:bodyPr>
          <a:lstStyle/>
          <a:p>
            <a:pPr marL="270000" algn="just" hangingPunct="0">
              <a:lnSpc>
                <a:spcPts val="4200"/>
              </a:lnSpc>
              <a:spcBef>
                <a:spcPts val="0"/>
              </a:spcBef>
              <a:buNone/>
            </a:pPr>
            <a:r>
              <a:rPr lang="zh-TW" altLang="en-US" sz="3200" b="1" dirty="0">
                <a:solidFill>
                  <a:srgbClr val="008000"/>
                </a:solidFill>
                <a:latin typeface="華康粗圓體" panose="020F0709000000000000" pitchFamily="49" charset="-120"/>
                <a:ea typeface="華康粗圓體" panose="020F0709000000000000" pitchFamily="49" charset="-120"/>
              </a:rPr>
              <a:t>不友善的外星人：</a:t>
            </a:r>
          </a:p>
          <a:p>
            <a:pPr marL="270000" algn="just" hangingPunct="0">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五、監視警戒：外星人監視人類使用核子武器導致地球滅亡，以及影響到宇宙的安全。</a:t>
            </a:r>
          </a:p>
          <a:p>
            <a:pPr marL="270000" algn="just" hangingPunct="0">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六、調查資源：外星人探勘地球的各項資源，並尋求其星球所缺乏的元素及能源。</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270000" algn="just" hangingPunct="0">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七、侵略征服：在外星人某種情況下，無法繼續居住原星球，或人口過度膨脹需要外移時，可能以地球為移居的目標。</a:t>
            </a:r>
          </a:p>
          <a:p>
            <a:pPr marL="270000" algn="just" hangingPunct="0">
              <a:lnSpc>
                <a:spcPts val="4200"/>
              </a:lnSpc>
              <a:spcBef>
                <a:spcPts val="0"/>
              </a:spcBef>
            </a:pP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graphicFrame>
        <p:nvGraphicFramePr>
          <p:cNvPr id="4" name="物件 3">
            <a:extLst>
              <a:ext uri="{FF2B5EF4-FFF2-40B4-BE49-F238E27FC236}">
                <a16:creationId xmlns:a16="http://schemas.microsoft.com/office/drawing/2014/main" id="{4B446E23-D0DF-6BA9-F40E-7AFE0CD19F33}"/>
              </a:ext>
            </a:extLst>
          </p:cNvPr>
          <p:cNvGraphicFramePr>
            <a:graphicFrameLocks noChangeAspect="1"/>
          </p:cNvGraphicFramePr>
          <p:nvPr>
            <p:extLst>
              <p:ext uri="{D42A27DB-BD31-4B8C-83A1-F6EECF244321}">
                <p14:modId xmlns:p14="http://schemas.microsoft.com/office/powerpoint/2010/main" val="940838508"/>
              </p:ext>
            </p:extLst>
          </p:nvPr>
        </p:nvGraphicFramePr>
        <p:xfrm>
          <a:off x="600761" y="759313"/>
          <a:ext cx="4232497" cy="5112919"/>
        </p:xfrm>
        <a:graphic>
          <a:graphicData uri="http://schemas.openxmlformats.org/presentationml/2006/ole">
            <mc:AlternateContent xmlns:mc="http://schemas.openxmlformats.org/markup-compatibility/2006">
              <mc:Choice xmlns:v="urn:schemas-microsoft-com:vml" Requires="v">
                <p:oleObj name="PhotoImpact" r:id="rId2" imgW="831292" imgH="1005142" progId="PI3.Image">
                  <p:embed/>
                </p:oleObj>
              </mc:Choice>
              <mc:Fallback>
                <p:oleObj name="PhotoImpact" r:id="rId2" imgW="831292" imgH="1005142" progId="PI3.Image">
                  <p:embed/>
                  <p:pic>
                    <p:nvPicPr>
                      <p:cNvPr id="0" name=""/>
                      <p:cNvPicPr/>
                      <p:nvPr/>
                    </p:nvPicPr>
                    <p:blipFill>
                      <a:blip r:embed="rId3"/>
                      <a:stretch>
                        <a:fillRect/>
                      </a:stretch>
                    </p:blipFill>
                    <p:spPr>
                      <a:xfrm>
                        <a:off x="600761" y="759313"/>
                        <a:ext cx="4232497" cy="5112919"/>
                      </a:xfrm>
                      <a:prstGeom prst="rect">
                        <a:avLst/>
                      </a:prstGeom>
                    </p:spPr>
                  </p:pic>
                </p:oleObj>
              </mc:Fallback>
            </mc:AlternateContent>
          </a:graphicData>
        </a:graphic>
      </p:graphicFrame>
      <p:sp>
        <p:nvSpPr>
          <p:cNvPr id="6" name="文字方塊 5">
            <a:extLst>
              <a:ext uri="{FF2B5EF4-FFF2-40B4-BE49-F238E27FC236}">
                <a16:creationId xmlns:a16="http://schemas.microsoft.com/office/drawing/2014/main" id="{F9CDDEA8-40F9-86CE-E106-994F8F770AE5}"/>
              </a:ext>
            </a:extLst>
          </p:cNvPr>
          <p:cNvSpPr txBox="1"/>
          <p:nvPr/>
        </p:nvSpPr>
        <p:spPr>
          <a:xfrm>
            <a:off x="1509765" y="5960467"/>
            <a:ext cx="1866481" cy="584775"/>
          </a:xfrm>
          <a:prstGeom prst="rect">
            <a:avLst/>
          </a:prstGeom>
          <a:noFill/>
        </p:spPr>
        <p:txBody>
          <a:bodyPr wrap="square">
            <a:spAutoFit/>
          </a:bodyPr>
          <a:lstStyle/>
          <a:p>
            <a:pPr algn="ctr"/>
            <a:r>
              <a:rPr lang="zh-TW" altLang="en-US" sz="3200" dirty="0">
                <a:solidFill>
                  <a:srgbClr val="3333CC"/>
                </a:solidFill>
                <a:latin typeface="華康標楷體" panose="03000509000000000000" pitchFamily="65" charset="-120"/>
                <a:ea typeface="華康標楷體" panose="03000509000000000000" pitchFamily="65" charset="-120"/>
              </a:rPr>
              <a:t>外星人</a:t>
            </a:r>
          </a:p>
        </p:txBody>
      </p:sp>
    </p:spTree>
    <p:extLst>
      <p:ext uri="{BB962C8B-B14F-4D97-AF65-F5344CB8AC3E}">
        <p14:creationId xmlns:p14="http://schemas.microsoft.com/office/powerpoint/2010/main" val="4196088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BB02DB1-78FF-2047-7D25-1A3473E034B6}"/>
              </a:ext>
            </a:extLst>
          </p:cNvPr>
          <p:cNvSpPr>
            <a:spLocks noGrp="1"/>
          </p:cNvSpPr>
          <p:nvPr>
            <p:ph type="title"/>
          </p:nvPr>
        </p:nvSpPr>
        <p:spPr>
          <a:xfrm>
            <a:off x="1524000" y="116632"/>
            <a:ext cx="9144000" cy="735546"/>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先天神真就是無身體的外星</a:t>
            </a:r>
            <a:r>
              <a:rPr lang="zh-TW" altLang="en-US" sz="4400" dirty="0">
                <a:solidFill>
                  <a:srgbClr val="C00000"/>
                </a:solidFill>
                <a:latin typeface="華康中特圓體" panose="020F0809000000000000" pitchFamily="49" charset="-120"/>
                <a:ea typeface="華康中特圓體" panose="020F0809000000000000" pitchFamily="49" charset="-120"/>
              </a:rPr>
              <a:t>神</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3" name="內容版面配置區 2">
            <a:extLst>
              <a:ext uri="{FF2B5EF4-FFF2-40B4-BE49-F238E27FC236}">
                <a16:creationId xmlns:a16="http://schemas.microsoft.com/office/drawing/2014/main" id="{B6875F27-541B-C533-9398-4E6984AC961F}"/>
              </a:ext>
            </a:extLst>
          </p:cNvPr>
          <p:cNvSpPr>
            <a:spLocks noGrp="1"/>
          </p:cNvSpPr>
          <p:nvPr>
            <p:ph idx="1"/>
          </p:nvPr>
        </p:nvSpPr>
        <p:spPr>
          <a:xfrm>
            <a:off x="1775520" y="1052736"/>
            <a:ext cx="8640960" cy="4896544"/>
          </a:xfrm>
        </p:spPr>
        <p:txBody>
          <a:bodyPr>
            <a:normAutofit/>
          </a:bodyPr>
          <a:lstStyle/>
          <a:p>
            <a:pPr marL="0" indent="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宗教上的神真有先天與後天之分；後天的神真是由地球上的人類經過的修為而成的，或是歷史上的聖賢烈士死後修成正果的，例如至聖先師、關聖帝君、天上聖母等；但是先天的神仙是在混沌之前既已生存，即地球尚未發展到適合生命生長時期的成形定緒之前就已存在，本來就是外星人，在祂的母星球修煉成為神真，然後來到地球，教化地球的人類，例如三清和五老。</a:t>
            </a:r>
          </a:p>
        </p:txBody>
      </p:sp>
    </p:spTree>
    <p:extLst>
      <p:ext uri="{BB962C8B-B14F-4D97-AF65-F5344CB8AC3E}">
        <p14:creationId xmlns:p14="http://schemas.microsoft.com/office/powerpoint/2010/main" val="888052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0DA6EE1-A534-B6DF-CB10-C55FE2519E3E}"/>
              </a:ext>
            </a:extLst>
          </p:cNvPr>
          <p:cNvSpPr txBox="1"/>
          <p:nvPr/>
        </p:nvSpPr>
        <p:spPr>
          <a:xfrm>
            <a:off x="1811524" y="1196753"/>
            <a:ext cx="8568952"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人間若有重大</a:t>
            </a:r>
            <a:r>
              <a:rPr lang="zh-TW" altLang="en-US" sz="3200" dirty="0">
                <a:solidFill>
                  <a:srgbClr val="002060"/>
                </a:solidFill>
                <a:latin typeface="華康粗圓體" panose="020F0709000000000000" pitchFamily="49" charset="-120"/>
                <a:ea typeface="華康粗圓體" panose="020F0709000000000000" pitchFamily="49" charset="-120"/>
              </a:rPr>
              <a:t>慘案，</a:t>
            </a:r>
            <a:r>
              <a:rPr lang="zh-TW" altLang="en-US" sz="3200" b="1" dirty="0">
                <a:solidFill>
                  <a:srgbClr val="002060"/>
                </a:solidFill>
                <a:latin typeface="華康粗圓體" panose="020F0709000000000000" pitchFamily="49" charset="-120"/>
                <a:ea typeface="華康粗圓體" panose="020F0709000000000000" pitchFamily="49" charset="-120"/>
              </a:rPr>
              <a:t>不可能來自有形</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的外星人直接加害，一般歸罪於大眾的心理因素，或是精神疾病而產生的，這種看法也未免太籠統。我自己的經</a:t>
            </a:r>
            <a:r>
              <a:rPr lang="zh-TW" altLang="en-US" sz="3200" dirty="0">
                <a:solidFill>
                  <a:srgbClr val="002060"/>
                </a:solidFill>
                <a:latin typeface="華康粗圓體" panose="020F0709000000000000" pitchFamily="49" charset="-120"/>
                <a:ea typeface="華康粗圓體" panose="020F0709000000000000" pitchFamily="49" charset="-120"/>
              </a:rPr>
              <a:t>驗</a:t>
            </a:r>
            <a:r>
              <a:rPr lang="zh-TW" altLang="en-US" sz="3200" b="1" dirty="0">
                <a:solidFill>
                  <a:srgbClr val="002060"/>
                </a:solidFill>
                <a:latin typeface="華康粗圓體" panose="020F0709000000000000" pitchFamily="49" charset="-120"/>
                <a:ea typeface="華康粗圓體" panose="020F0709000000000000" pitchFamily="49" charset="-120"/>
              </a:rPr>
              <a:t>說出實話，那就是在宗教</a:t>
            </a:r>
            <a:r>
              <a:rPr lang="zh-TW" altLang="en-US" sz="3200" dirty="0">
                <a:solidFill>
                  <a:srgbClr val="002060"/>
                </a:solidFill>
                <a:latin typeface="華康粗圓體" panose="020F0709000000000000" pitchFamily="49" charset="-120"/>
                <a:ea typeface="華康粗圓體" panose="020F0709000000000000" pitchFamily="49" charset="-120"/>
              </a:rPr>
              <a:t>團體裡</a:t>
            </a:r>
            <a:r>
              <a:rPr lang="zh-TW" altLang="en-US" sz="3200" b="1" dirty="0">
                <a:solidFill>
                  <a:srgbClr val="002060"/>
                </a:solidFill>
                <a:latin typeface="華康粗圓體" panose="020F0709000000000000" pitchFamily="49" charset="-120"/>
                <a:ea typeface="華康粗圓體" panose="020F0709000000000000" pitchFamily="49" charset="-120"/>
              </a:rPr>
              <a:t>或受害者的背後有一些黑手在推動。這是來自外星球的生命，</a:t>
            </a:r>
            <a:r>
              <a:rPr lang="zh-TW" altLang="en-US" sz="3200" dirty="0">
                <a:solidFill>
                  <a:srgbClr val="002060"/>
                </a:solidFill>
                <a:latin typeface="華康粗圓體" panose="020F0709000000000000" pitchFamily="49" charset="-120"/>
                <a:ea typeface="華康粗圓體" panose="020F0709000000000000" pitchFamily="49" charset="-120"/>
              </a:rPr>
              <a:t>屬</a:t>
            </a:r>
            <a:r>
              <a:rPr lang="zh-TW" altLang="en-US" sz="3200" b="1" dirty="0">
                <a:solidFill>
                  <a:srgbClr val="002060"/>
                </a:solidFill>
                <a:latin typeface="華康粗圓體" panose="020F0709000000000000" pitchFamily="49" charset="-120"/>
                <a:ea typeface="華康粗圓體" panose="020F0709000000000000" pitchFamily="49" charset="-120"/>
              </a:rPr>
              <a:t>於外星人分類的第二種「不友善」的外星人，也就是外星球來的「天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」；換言之，外星人策動天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來發動代理戰爭，以毀滅人類。</a:t>
            </a:r>
          </a:p>
        </p:txBody>
      </p:sp>
      <p:sp>
        <p:nvSpPr>
          <p:cNvPr id="392194" name="Rectangle 2">
            <a:extLst>
              <a:ext uri="{FF2B5EF4-FFF2-40B4-BE49-F238E27FC236}">
                <a16:creationId xmlns:a16="http://schemas.microsoft.com/office/drawing/2014/main" id="{ED7C3A8E-B3A2-F670-EB26-4798DAA1FA63}"/>
              </a:ext>
            </a:extLst>
          </p:cNvPr>
          <p:cNvSpPr txBox="1">
            <a:spLocks noChangeArrowheads="1"/>
          </p:cNvSpPr>
          <p:nvPr/>
        </p:nvSpPr>
        <p:spPr bwMode="auto">
          <a:xfrm>
            <a:off x="2259088" y="188640"/>
            <a:ext cx="7941368" cy="79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kern="0" dirty="0">
                <a:solidFill>
                  <a:srgbClr val="C00000"/>
                </a:solidFill>
                <a:latin typeface="華康中特圓體" panose="020F0809000000000000" pitchFamily="49" charset="-120"/>
                <a:ea typeface="華康中特圓體" panose="020F0809000000000000" pitchFamily="49" charset="-120"/>
              </a:rPr>
              <a:t>外星人策動代理戰爭毀滅人類 </a:t>
            </a:r>
          </a:p>
        </p:txBody>
      </p:sp>
    </p:spTree>
    <p:extLst>
      <p:ext uri="{BB962C8B-B14F-4D97-AF65-F5344CB8AC3E}">
        <p14:creationId xmlns:p14="http://schemas.microsoft.com/office/powerpoint/2010/main" val="197396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043706B-581F-0098-C15C-258410F43B35}"/>
              </a:ext>
            </a:extLst>
          </p:cNvPr>
          <p:cNvSpPr txBox="1"/>
          <p:nvPr/>
        </p:nvSpPr>
        <p:spPr>
          <a:xfrm>
            <a:off x="1524000" y="83651"/>
            <a:ext cx="914400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救劫神</a:t>
            </a:r>
            <a:r>
              <a:rPr lang="zh-TW" altLang="en-US" sz="4400" dirty="0">
                <a:solidFill>
                  <a:srgbClr val="C00000"/>
                </a:solidFill>
                <a:latin typeface="華康粗圓體" panose="020F0709000000000000" pitchFamily="49" charset="-120"/>
                <a:ea typeface="華康粗圓體" panose="020F0709000000000000" pitchFamily="49" charset="-120"/>
              </a:rPr>
              <a:t>真</a:t>
            </a:r>
            <a:r>
              <a:rPr lang="zh-TW" altLang="en-US" sz="4400" dirty="0">
                <a:solidFill>
                  <a:srgbClr val="C00000"/>
                </a:solidFill>
                <a:latin typeface="華康中特圓體" panose="020F0809000000000000" pitchFamily="49" charset="-120"/>
                <a:ea typeface="華康中特圓體" panose="020F0809000000000000" pitchFamily="49" charset="-120"/>
              </a:rPr>
              <a:t>帶著參與對行劫陣營戰鬥</a:t>
            </a:r>
          </a:p>
        </p:txBody>
      </p:sp>
      <p:sp>
        <p:nvSpPr>
          <p:cNvPr id="6" name="文字方塊 5">
            <a:extLst>
              <a:ext uri="{FF2B5EF4-FFF2-40B4-BE49-F238E27FC236}">
                <a16:creationId xmlns:a16="http://schemas.microsoft.com/office/drawing/2014/main" id="{82751E47-008B-911B-63CD-53B1DA04A73F}"/>
              </a:ext>
            </a:extLst>
          </p:cNvPr>
          <p:cNvSpPr txBox="1"/>
          <p:nvPr/>
        </p:nvSpPr>
        <p:spPr>
          <a:xfrm>
            <a:off x="5058889" y="853092"/>
            <a:ext cx="5904656" cy="5704767"/>
          </a:xfrm>
          <a:prstGeom prst="rect">
            <a:avLst/>
          </a:prstGeom>
          <a:noFill/>
        </p:spPr>
        <p:txBody>
          <a:bodyPr wrap="square">
            <a:spAutoFit/>
          </a:bodyPr>
          <a:lstStyle/>
          <a:p>
            <a:pPr algn="just" hangingPunct="0">
              <a:lnSpc>
                <a:spcPts val="4000"/>
              </a:lnSpc>
            </a:pP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三期匯宗應元天曹寶誥</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是</a:t>
            </a:r>
            <a:r>
              <a:rPr lang="en-US" altLang="zh-TW" sz="3200" b="1" dirty="0">
                <a:solidFill>
                  <a:srgbClr val="002060"/>
                </a:solidFill>
                <a:latin typeface="華康粗圓體" panose="020F0709000000000000" pitchFamily="49" charset="-120"/>
                <a:ea typeface="華康粗圓體" panose="020F0709000000000000" pitchFamily="49" charset="-120"/>
              </a:rPr>
              <a:t>1941</a:t>
            </a:r>
            <a:r>
              <a:rPr lang="zh-TW" altLang="en-US" sz="3200" b="1" dirty="0">
                <a:solidFill>
                  <a:srgbClr val="002060"/>
                </a:solidFill>
                <a:latin typeface="華康粗圓體" panose="020F0709000000000000" pitchFamily="49" charset="-120"/>
                <a:ea typeface="華康粗圓體" panose="020F0709000000000000" pitchFamily="49" charset="-120"/>
              </a:rPr>
              <a:t>年李老師在西嶽華山白雲峰下清虛妙境利用天人交通方法降下人間的。載明有「行劫」和「救劫」的兩種神真對立。行劫的神真是來自外星球的先天神真，也就是統帥魔軍的「天魔」。救劫也有先天神真，如三清和五老，一部分是後天神真，如歷史上的聖賢烈士：比干、后稷、周公、呂祖、濟公等。</a:t>
            </a:r>
          </a:p>
        </p:txBody>
      </p:sp>
      <p:pic>
        <p:nvPicPr>
          <p:cNvPr id="7" name="圖片 6" descr="一張含有 文字, 油畫, 藝術, 圖畫 的圖片&#10;&#10;AI 產生的內容可能不正確。">
            <a:extLst>
              <a:ext uri="{FF2B5EF4-FFF2-40B4-BE49-F238E27FC236}">
                <a16:creationId xmlns:a16="http://schemas.microsoft.com/office/drawing/2014/main" id="{C1DE0C86-8C28-C1D0-73F6-022A558FF8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939504"/>
            <a:ext cx="2627784" cy="5730316"/>
          </a:xfrm>
          <a:prstGeom prst="rect">
            <a:avLst/>
          </a:prstGeom>
          <a:ln w="12700">
            <a:solidFill>
              <a:schemeClr val="tx1"/>
            </a:solidFill>
          </a:ln>
        </p:spPr>
      </p:pic>
      <p:sp>
        <p:nvSpPr>
          <p:cNvPr id="8" name="文字方塊 7">
            <a:extLst>
              <a:ext uri="{FF2B5EF4-FFF2-40B4-BE49-F238E27FC236}">
                <a16:creationId xmlns:a16="http://schemas.microsoft.com/office/drawing/2014/main" id="{BD58856F-9B49-42E2-BB79-3CA6714BCB89}"/>
              </a:ext>
            </a:extLst>
          </p:cNvPr>
          <p:cNvSpPr txBox="1"/>
          <p:nvPr/>
        </p:nvSpPr>
        <p:spPr>
          <a:xfrm>
            <a:off x="4065766" y="1683855"/>
            <a:ext cx="677108" cy="4321055"/>
          </a:xfrm>
          <a:prstGeom prst="rect">
            <a:avLst/>
          </a:prstGeom>
          <a:noFill/>
        </p:spPr>
        <p:txBody>
          <a:bodyPr vert="eaVert" wrap="none" rtlCol="0">
            <a:spAutoFit/>
          </a:bodyPr>
          <a:lstStyle/>
          <a:p>
            <a:r>
              <a:rPr lang="zh-TW" altLang="en-US" sz="3200" b="1" dirty="0">
                <a:solidFill>
                  <a:srgbClr val="0000CC"/>
                </a:solidFill>
                <a:latin typeface="華康標楷體" panose="03000509000000000000" pitchFamily="65" charset="-120"/>
                <a:ea typeface="華康標楷體" panose="03000509000000000000" pitchFamily="65" charset="-120"/>
              </a:rPr>
              <a:t>救劫先天神真 太上道祖</a:t>
            </a:r>
          </a:p>
        </p:txBody>
      </p:sp>
    </p:spTree>
    <p:extLst>
      <p:ext uri="{BB962C8B-B14F-4D97-AF65-F5344CB8AC3E}">
        <p14:creationId xmlns:p14="http://schemas.microsoft.com/office/powerpoint/2010/main" val="42298021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AE25FAF-13DF-5BDE-5F68-7E71260B2D0B}"/>
              </a:ext>
            </a:extLst>
          </p:cNvPr>
          <p:cNvSpPr>
            <a:spLocks noGrp="1" noChangeArrowheads="1"/>
          </p:cNvSpPr>
          <p:nvPr>
            <p:ph type="title"/>
          </p:nvPr>
        </p:nvSpPr>
        <p:spPr>
          <a:xfrm>
            <a:off x="1569958" y="260648"/>
            <a:ext cx="9098042" cy="648072"/>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外星天魔為代理戰爭的發動者</a:t>
            </a:r>
          </a:p>
        </p:txBody>
      </p:sp>
      <p:sp>
        <p:nvSpPr>
          <p:cNvPr id="87043" name="Rectangle 3">
            <a:extLst>
              <a:ext uri="{FF2B5EF4-FFF2-40B4-BE49-F238E27FC236}">
                <a16:creationId xmlns:a16="http://schemas.microsoft.com/office/drawing/2014/main" id="{D881D2AF-97F8-E864-0055-4EE0C95880B7}"/>
              </a:ext>
            </a:extLst>
          </p:cNvPr>
          <p:cNvSpPr>
            <a:spLocks noGrp="1" noChangeArrowheads="1"/>
          </p:cNvSpPr>
          <p:nvPr>
            <p:ph type="body" idx="1"/>
          </p:nvPr>
        </p:nvSpPr>
        <p:spPr>
          <a:xfrm>
            <a:off x="1847528" y="980728"/>
            <a:ext cx="8496944" cy="4896544"/>
          </a:xfrm>
        </p:spPr>
        <p:txBody>
          <a:bodyPr>
            <a:normAutofit/>
          </a:bodyPr>
          <a:lstStyle/>
          <a:p>
            <a:pPr marL="0" indent="0" algn="just">
              <a:lnSpc>
                <a:spcPct val="1200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當外星人居住星球毀滅及人口超過其星球負荷</a:t>
            </a:r>
            <a:r>
              <a:rPr lang="zh-TW" altLang="en-US" sz="3200" dirty="0">
                <a:solidFill>
                  <a:srgbClr val="002060"/>
                </a:solidFill>
                <a:latin typeface="華康粗圓體" panose="020F0709000000000000" pitchFamily="49" charset="-120"/>
                <a:ea typeface="華康粗圓體" panose="020F0709000000000000" pitchFamily="49" charset="-120"/>
              </a:rPr>
              <a:t>量</a:t>
            </a:r>
            <a:r>
              <a:rPr lang="zh-TW" altLang="en-US" sz="3200" b="1" dirty="0">
                <a:solidFill>
                  <a:srgbClr val="002060"/>
                </a:solidFill>
                <a:latin typeface="華康粗圓體" panose="020F0709000000000000" pitchFamily="49" charset="-120"/>
                <a:ea typeface="華康粗圓體" panose="020F0709000000000000" pitchFamily="49" charset="-120"/>
              </a:rPr>
              <a:t>時需移民，若選定地球為移民目標則有發動戰爭之虞。但是星球間距</a:t>
            </a:r>
            <a:r>
              <a:rPr lang="zh-TW" altLang="en-US" sz="3200" dirty="0">
                <a:solidFill>
                  <a:srgbClr val="002060"/>
                </a:solidFill>
                <a:latin typeface="華康粗圓體" panose="020F0709000000000000" pitchFamily="49" charset="-120"/>
                <a:ea typeface="華康粗圓體" panose="020F0709000000000000" pitchFamily="49" charset="-120"/>
              </a:rPr>
              <a:t>離</a:t>
            </a:r>
            <a:r>
              <a:rPr lang="zh-TW" altLang="en-US" sz="3200" b="1" dirty="0">
                <a:solidFill>
                  <a:srgbClr val="002060"/>
                </a:solidFill>
                <a:latin typeface="華康粗圓體" panose="020F0709000000000000" pitchFamily="49" charset="-120"/>
                <a:ea typeface="華康粗圓體" panose="020F0709000000000000" pitchFamily="49" charset="-120"/>
              </a:rPr>
              <a:t>遙遠，運</a:t>
            </a:r>
            <a:r>
              <a:rPr lang="zh-TW" altLang="en-US" sz="3200" dirty="0">
                <a:solidFill>
                  <a:srgbClr val="002060"/>
                </a:solidFill>
                <a:latin typeface="華康粗圓體" panose="020F0709000000000000" pitchFamily="49" charset="-120"/>
                <a:ea typeface="華康粗圓體" panose="020F0709000000000000" pitchFamily="49" charset="-120"/>
              </a:rPr>
              <a:t>輸</a:t>
            </a:r>
            <a:r>
              <a:rPr lang="zh-TW" altLang="en-US" sz="3200" b="1" dirty="0">
                <a:solidFill>
                  <a:srgbClr val="002060"/>
                </a:solidFill>
                <a:latin typeface="華康粗圓體" panose="020F0709000000000000" pitchFamily="49" charset="-120"/>
                <a:ea typeface="華康粗圓體" panose="020F0709000000000000" pitchFamily="49" charset="-120"/>
              </a:rPr>
              <a:t>工具是一大問題，故外星人以武力佔領地球可能性不高。自古以來外星人在地球一直以代理戰爭在進行著，如</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封神榜</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的闡教與截教之爭，就是暗地進行代理戰爭的小說，現代就是民主與獨裁的代理戰爭，其發動者是外星天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spTree>
    <p:extLst>
      <p:ext uri="{BB962C8B-B14F-4D97-AF65-F5344CB8AC3E}">
        <p14:creationId xmlns:p14="http://schemas.microsoft.com/office/powerpoint/2010/main" val="2486042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7ECF31E-A364-FB74-F25B-05D6688B6C89}"/>
              </a:ext>
            </a:extLst>
          </p:cNvPr>
          <p:cNvSpPr>
            <a:spLocks noGrp="1"/>
          </p:cNvSpPr>
          <p:nvPr>
            <p:ph type="title"/>
          </p:nvPr>
        </p:nvSpPr>
        <p:spPr>
          <a:xfrm>
            <a:off x="2152650" y="187194"/>
            <a:ext cx="7886700" cy="689984"/>
          </a:xfrm>
        </p:spPr>
        <p:txBody>
          <a:bodyPr>
            <a:noAutofit/>
          </a:bodyPr>
          <a:lstStyle/>
          <a:p>
            <a:pPr algn="ctr"/>
            <a:r>
              <a:rPr lang="zh-TW" altLang="en-US" dirty="0">
                <a:solidFill>
                  <a:srgbClr val="A50021"/>
                </a:solidFill>
                <a:latin typeface="華康中特圓體" panose="020F0809000000000000" pitchFamily="49" charset="-120"/>
                <a:ea typeface="華康中特圓體" panose="020F0809000000000000" pitchFamily="49" charset="-120"/>
              </a:rPr>
              <a:t>參加天帝教被器重推為教務長</a:t>
            </a:r>
          </a:p>
        </p:txBody>
      </p:sp>
      <p:sp>
        <p:nvSpPr>
          <p:cNvPr id="4" name="文字方塊 3">
            <a:extLst>
              <a:ext uri="{FF2B5EF4-FFF2-40B4-BE49-F238E27FC236}">
                <a16:creationId xmlns:a16="http://schemas.microsoft.com/office/drawing/2014/main" id="{3890A660-BFA4-4EAD-BF3E-5CC0BC32CB5E}"/>
              </a:ext>
            </a:extLst>
          </p:cNvPr>
          <p:cNvSpPr txBox="1"/>
          <p:nvPr/>
        </p:nvSpPr>
        <p:spPr>
          <a:xfrm>
            <a:off x="6484598" y="799544"/>
            <a:ext cx="4985178" cy="5940088"/>
          </a:xfrm>
          <a:prstGeom prst="rect">
            <a:avLst/>
          </a:prstGeom>
          <a:noFill/>
        </p:spPr>
        <p:txBody>
          <a:bodyPr wrap="square">
            <a:spAutoFit/>
          </a:bodyPr>
          <a:lstStyle/>
          <a:p>
            <a:pPr algn="just" hangingPunct="0">
              <a:lnSpc>
                <a:spcPts val="3800"/>
              </a:lnSpc>
            </a:pPr>
            <a:r>
              <a:rPr lang="en-US" altLang="zh-TW" sz="3200" b="1" dirty="0">
                <a:solidFill>
                  <a:srgbClr val="002060"/>
                </a:solidFill>
                <a:latin typeface="華康粗圓體" panose="020F0709000000000000" pitchFamily="49" charset="-120"/>
                <a:ea typeface="華康粗圓體" panose="020F0709000000000000" pitchFamily="49" charset="-120"/>
              </a:rPr>
              <a:t>1980</a:t>
            </a:r>
            <a:r>
              <a:rPr lang="zh-TW" altLang="en-US" sz="3200" b="1" dirty="0">
                <a:solidFill>
                  <a:srgbClr val="002060"/>
                </a:solidFill>
                <a:latin typeface="華康粗圓體" panose="020F0709000000000000" pitchFamily="49" charset="-120"/>
                <a:ea typeface="華康粗圓體" panose="020F0709000000000000" pitchFamily="49" charset="-120"/>
              </a:rPr>
              <a:t>年我參加李玉階老師傳授的靜坐活動，後來成立「天帝教」，我把所有精神都投入。曾經過侍筆訓練成功，後來諸神可以直接指示我，我也可以用意念和祂們溝通，不必再透過侍筆。也曾閉關整整兩天，歷經各項嚴格考</a:t>
            </a:r>
            <a:r>
              <a:rPr lang="zh-TW" altLang="en-US" sz="3200" dirty="0">
                <a:solidFill>
                  <a:srgbClr val="002060"/>
                </a:solidFill>
                <a:latin typeface="華康粗圓體" panose="020F0709000000000000" pitchFamily="49" charset="-120"/>
                <a:ea typeface="華康粗圓體" panose="020F0709000000000000" pitchFamily="49" charset="-120"/>
              </a:rPr>
              <a:t>驗</a:t>
            </a:r>
            <a:r>
              <a:rPr lang="zh-TW" altLang="en-US" sz="3200" b="1" dirty="0">
                <a:solidFill>
                  <a:srgbClr val="002060"/>
                </a:solidFill>
                <a:latin typeface="華康粗圓體" panose="020F0709000000000000" pitchFamily="49" charset="-120"/>
                <a:ea typeface="華康粗圓體" panose="020F0709000000000000" pitchFamily="49" charset="-120"/>
              </a:rPr>
              <a:t>通過，還正式上表將來協理承接道統的誓詞，被器重推為教務長。</a:t>
            </a:r>
            <a:endParaRPr lang="zh-TW" altLang="en-US" sz="3200" dirty="0"/>
          </a:p>
        </p:txBody>
      </p:sp>
      <p:pic>
        <p:nvPicPr>
          <p:cNvPr id="14" name="圖片 13" descr="一張含有 人員, 服裝, 人的臉孔, 室內 的圖片&#10;&#10;AI 產生的內容可能不正確。">
            <a:extLst>
              <a:ext uri="{FF2B5EF4-FFF2-40B4-BE49-F238E27FC236}">
                <a16:creationId xmlns:a16="http://schemas.microsoft.com/office/drawing/2014/main" id="{234E862C-3654-831E-6B17-3913B5448D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224" y="1160207"/>
            <a:ext cx="5508535" cy="4759401"/>
          </a:xfrm>
          <a:prstGeom prst="rect">
            <a:avLst/>
          </a:prstGeom>
          <a:ln w="12700">
            <a:solidFill>
              <a:schemeClr val="tx1"/>
            </a:solidFill>
          </a:ln>
        </p:spPr>
      </p:pic>
      <p:sp>
        <p:nvSpPr>
          <p:cNvPr id="15" name="文字方塊 14">
            <a:extLst>
              <a:ext uri="{FF2B5EF4-FFF2-40B4-BE49-F238E27FC236}">
                <a16:creationId xmlns:a16="http://schemas.microsoft.com/office/drawing/2014/main" id="{86BE739D-551E-CC52-C0F6-8A5C08BB7877}"/>
              </a:ext>
            </a:extLst>
          </p:cNvPr>
          <p:cNvSpPr txBox="1"/>
          <p:nvPr/>
        </p:nvSpPr>
        <p:spPr>
          <a:xfrm flipH="1">
            <a:off x="2585269" y="5919608"/>
            <a:ext cx="2363696" cy="584775"/>
          </a:xfrm>
          <a:prstGeom prst="rect">
            <a:avLst/>
          </a:prstGeom>
          <a:noFill/>
        </p:spPr>
        <p:txBody>
          <a:bodyPr wrap="square" rtlCol="0">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家中神明廳</a:t>
            </a:r>
          </a:p>
        </p:txBody>
      </p:sp>
    </p:spTree>
    <p:extLst>
      <p:ext uri="{BB962C8B-B14F-4D97-AF65-F5344CB8AC3E}">
        <p14:creationId xmlns:p14="http://schemas.microsoft.com/office/powerpoint/2010/main" val="4165469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25230CF-4194-E9F8-9EC1-13D92BAF97F1}"/>
              </a:ext>
            </a:extLst>
          </p:cNvPr>
          <p:cNvSpPr>
            <a:spLocks noGrp="1"/>
          </p:cNvSpPr>
          <p:nvPr>
            <p:ph type="title"/>
          </p:nvPr>
        </p:nvSpPr>
        <p:spPr>
          <a:xfrm>
            <a:off x="1559748" y="162162"/>
            <a:ext cx="9144000" cy="635382"/>
          </a:xfrm>
        </p:spPr>
        <p:txBody>
          <a:bodyPr>
            <a:normAutofit fontScale="90000"/>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突然天</a:t>
            </a:r>
            <a:r>
              <a:rPr lang="zh-TW" altLang="en-US" dirty="0">
                <a:solidFill>
                  <a:srgbClr val="C00000"/>
                </a:solidFill>
                <a:latin typeface="華康粗圓體" panose="020F0709000000000000" pitchFamily="49" charset="-120"/>
                <a:ea typeface="華康粗圓體" panose="020F0709000000000000" pitchFamily="49" charset="-120"/>
              </a:rPr>
              <a:t>魔</a:t>
            </a:r>
            <a:r>
              <a:rPr lang="zh-TW" altLang="en-US" dirty="0">
                <a:solidFill>
                  <a:srgbClr val="C00000"/>
                </a:solidFill>
                <a:latin typeface="華康中特圓體" panose="020F0809000000000000" pitchFamily="49" charset="-120"/>
                <a:ea typeface="華康中特圓體" panose="020F0809000000000000" pitchFamily="49" charset="-120"/>
              </a:rPr>
              <a:t>裁截我的魂魄而死亡</a:t>
            </a:r>
          </a:p>
        </p:txBody>
      </p:sp>
      <p:sp>
        <p:nvSpPr>
          <p:cNvPr id="4" name="文字方塊 3">
            <a:extLst>
              <a:ext uri="{FF2B5EF4-FFF2-40B4-BE49-F238E27FC236}">
                <a16:creationId xmlns:a16="http://schemas.microsoft.com/office/drawing/2014/main" id="{EB5639EC-EC44-AC0A-F8A4-68F1D5A9FCD3}"/>
              </a:ext>
            </a:extLst>
          </p:cNvPr>
          <p:cNvSpPr txBox="1"/>
          <p:nvPr/>
        </p:nvSpPr>
        <p:spPr>
          <a:xfrm>
            <a:off x="4818993" y="797544"/>
            <a:ext cx="7103541" cy="5980483"/>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1981</a:t>
            </a:r>
            <a:r>
              <a:rPr lang="zh-TW" altLang="en-US" sz="3200" b="1" dirty="0">
                <a:solidFill>
                  <a:srgbClr val="002060"/>
                </a:solidFill>
                <a:latin typeface="華康粗圓體" panose="020F0709000000000000" pitchFamily="49" charset="-120"/>
                <a:ea typeface="華康粗圓體" panose="020F0709000000000000" pitchFamily="49" charset="-120"/>
              </a:rPr>
              <a:t>年秋季，有一天早晨，一群所謂的「</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軍」開始攻</a:t>
            </a:r>
            <a:r>
              <a:rPr lang="zh-TW" altLang="en-US" sz="3200" dirty="0">
                <a:solidFill>
                  <a:srgbClr val="002060"/>
                </a:solidFill>
                <a:latin typeface="華康粗圓體" panose="020F0709000000000000" pitchFamily="49" charset="-120"/>
                <a:ea typeface="華康粗圓體" panose="020F0709000000000000" pitchFamily="49" charset="-120"/>
              </a:rPr>
              <a:t>擊</a:t>
            </a:r>
            <a:r>
              <a:rPr lang="zh-TW" altLang="en-US" sz="3200" b="1" dirty="0">
                <a:solidFill>
                  <a:srgbClr val="002060"/>
                </a:solidFill>
                <a:latin typeface="華康粗圓體" panose="020F0709000000000000" pitchFamily="49" charset="-120"/>
                <a:ea typeface="華康粗圓體" panose="020F0709000000000000" pitchFamily="49" charset="-120"/>
              </a:rPr>
              <a:t>我。護衛我的神真提示，快到台北行天宮避難。但是對於天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dirty="0">
                <a:solidFill>
                  <a:srgbClr val="002060"/>
                </a:solidFill>
                <a:latin typeface="華康粗圓體" panose="020F0709000000000000" pitchFamily="49" charset="-120"/>
                <a:ea typeface="華康粗圓體" panose="020F0709000000000000" pitchFamily="49" charset="-120"/>
              </a:rPr>
              <a:t>關</a:t>
            </a:r>
            <a:r>
              <a:rPr lang="zh-TW" altLang="en-US" sz="3200" b="1" dirty="0">
                <a:solidFill>
                  <a:srgbClr val="002060"/>
                </a:solidFill>
                <a:latin typeface="華康粗圓體" panose="020F0709000000000000" pitchFamily="49" charset="-120"/>
                <a:ea typeface="華康粗圓體" panose="020F0709000000000000" pitchFamily="49" charset="-120"/>
              </a:rPr>
              <a:t>聖帝君仍然化解不了。回到家突然來了三位朋友。他們聽到我出了問題，就一起來看我；其實他們是被</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軍以「投石問路」的方式藉他們找到我家來。他們一進門，和我一接</a:t>
            </a:r>
            <a:r>
              <a:rPr lang="zh-TW" altLang="en-US" sz="3200" dirty="0">
                <a:solidFill>
                  <a:srgbClr val="002060"/>
                </a:solidFill>
                <a:latin typeface="華康粗圓體" panose="020F0709000000000000" pitchFamily="49" charset="-120"/>
                <a:ea typeface="華康粗圓體" panose="020F0709000000000000" pitchFamily="49" charset="-120"/>
              </a:rPr>
              <a:t>觸</a:t>
            </a:r>
            <a:r>
              <a:rPr lang="zh-TW" altLang="en-US" sz="3200" b="1" dirty="0">
                <a:solidFill>
                  <a:srgbClr val="002060"/>
                </a:solidFill>
                <a:latin typeface="華康粗圓體" panose="020F0709000000000000" pitchFamily="49" charset="-120"/>
                <a:ea typeface="華康粗圓體" panose="020F0709000000000000" pitchFamily="49" charset="-120"/>
              </a:rPr>
              <a:t>，我就失去了所有的一切；雖然我的</a:t>
            </a:r>
            <a:r>
              <a:rPr lang="zh-TW" altLang="en-US" sz="3200" dirty="0">
                <a:solidFill>
                  <a:srgbClr val="002060"/>
                </a:solidFill>
                <a:latin typeface="華康粗圓體" panose="020F0709000000000000" pitchFamily="49" charset="-120"/>
                <a:ea typeface="華康粗圓體" panose="020F0709000000000000" pitchFamily="49" charset="-120"/>
              </a:rPr>
              <a:t>軀體</a:t>
            </a:r>
            <a:r>
              <a:rPr lang="zh-TW" altLang="en-US" sz="3200" b="1" dirty="0">
                <a:solidFill>
                  <a:srgbClr val="002060"/>
                </a:solidFill>
                <a:latin typeface="華康粗圓體" panose="020F0709000000000000" pitchFamily="49" charset="-120"/>
                <a:ea typeface="華康粗圓體" panose="020F0709000000000000" pitchFamily="49" charset="-120"/>
              </a:rPr>
              <a:t>仍在，但是主人不是我了，而是被天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所佔</a:t>
            </a:r>
            <a:r>
              <a:rPr lang="zh-TW" altLang="en-US" sz="3200" dirty="0">
                <a:solidFill>
                  <a:srgbClr val="002060"/>
                </a:solidFill>
                <a:latin typeface="華康粗圓體" panose="020F0709000000000000" pitchFamily="49" charset="-120"/>
                <a:ea typeface="華康粗圓體" panose="020F0709000000000000" pitchFamily="49" charset="-120"/>
              </a:rPr>
              <a:t>據</a:t>
            </a:r>
            <a:r>
              <a:rPr lang="zh-TW" altLang="en-US" sz="3200" b="1" dirty="0">
                <a:solidFill>
                  <a:srgbClr val="002060"/>
                </a:solidFill>
                <a:latin typeface="華康粗圓體" panose="020F0709000000000000" pitchFamily="49" charset="-120"/>
                <a:ea typeface="華康粗圓體" panose="020F0709000000000000" pitchFamily="49" charset="-120"/>
              </a:rPr>
              <a:t>，即我死亡了。</a:t>
            </a:r>
          </a:p>
        </p:txBody>
      </p:sp>
      <p:sp>
        <p:nvSpPr>
          <p:cNvPr id="9" name="文字方塊 8">
            <a:extLst>
              <a:ext uri="{FF2B5EF4-FFF2-40B4-BE49-F238E27FC236}">
                <a16:creationId xmlns:a16="http://schemas.microsoft.com/office/drawing/2014/main" id="{EF0DAB2F-8745-1872-8A2C-027FDE1A46B2}"/>
              </a:ext>
            </a:extLst>
          </p:cNvPr>
          <p:cNvSpPr txBox="1"/>
          <p:nvPr/>
        </p:nvSpPr>
        <p:spPr>
          <a:xfrm>
            <a:off x="224792" y="4804293"/>
            <a:ext cx="4680812" cy="584775"/>
          </a:xfrm>
          <a:prstGeom prst="rect">
            <a:avLst/>
          </a:prstGeom>
          <a:noFill/>
        </p:spPr>
        <p:txBody>
          <a:bodyPr wrap="square" rtlCol="0">
            <a:spAutoFit/>
          </a:bodyPr>
          <a:lstStyle/>
          <a:p>
            <a:r>
              <a:rPr lang="en-US" altLang="zh-TW" sz="3200" dirty="0">
                <a:solidFill>
                  <a:srgbClr val="0000CC"/>
                </a:solidFill>
                <a:ea typeface="華康標楷體" panose="03000509000000000000" pitchFamily="65" charset="-120"/>
              </a:rPr>
              <a:t>1981</a:t>
            </a:r>
            <a:r>
              <a:rPr lang="zh-TW" altLang="en-US" sz="3200" b="1" dirty="0">
                <a:solidFill>
                  <a:srgbClr val="0000CC"/>
                </a:solidFill>
                <a:latin typeface="華康標楷體" panose="03000509000000000000" pitchFamily="65" charset="-120"/>
                <a:ea typeface="華康標楷體" panose="03000509000000000000" pitchFamily="65" charset="-120"/>
              </a:rPr>
              <a:t>年在板橋家中死亡</a:t>
            </a:r>
          </a:p>
        </p:txBody>
      </p:sp>
      <p:pic>
        <p:nvPicPr>
          <p:cNvPr id="5" name="圖片 4" descr="一張含有 服裝, 人員, 人的臉孔, 室內 的圖片&#10;&#10;AI 產生的內容可能不正確。">
            <a:extLst>
              <a:ext uri="{FF2B5EF4-FFF2-40B4-BE49-F238E27FC236}">
                <a16:creationId xmlns:a16="http://schemas.microsoft.com/office/drawing/2014/main" id="{336F717F-A5ED-9C9F-6B89-194B8E4570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792" y="1743339"/>
            <a:ext cx="4567428" cy="3060954"/>
          </a:xfrm>
          <a:prstGeom prst="rect">
            <a:avLst/>
          </a:prstGeom>
          <a:ln w="12700">
            <a:solidFill>
              <a:schemeClr val="tx1"/>
            </a:solidFill>
          </a:ln>
        </p:spPr>
      </p:pic>
    </p:spTree>
    <p:extLst>
      <p:ext uri="{BB962C8B-B14F-4D97-AF65-F5344CB8AC3E}">
        <p14:creationId xmlns:p14="http://schemas.microsoft.com/office/powerpoint/2010/main" val="38331269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E088A6D-490F-B95E-E846-5B49619E01CF}"/>
              </a:ext>
            </a:extLst>
          </p:cNvPr>
          <p:cNvSpPr>
            <a:spLocks noGrp="1"/>
          </p:cNvSpPr>
          <p:nvPr>
            <p:ph type="title"/>
          </p:nvPr>
        </p:nvSpPr>
        <p:spPr>
          <a:xfrm>
            <a:off x="1415480" y="188640"/>
            <a:ext cx="9143998" cy="578772"/>
          </a:xfrm>
        </p:spPr>
        <p:txBody>
          <a:bodyPr>
            <a:noAutofit/>
          </a:bodyPr>
          <a:lstStyle/>
          <a:p>
            <a:pPr algn="ctr"/>
            <a:r>
              <a:rPr lang="zh-TW" altLang="en-US" dirty="0">
                <a:solidFill>
                  <a:srgbClr val="A50021"/>
                </a:solidFill>
                <a:latin typeface="華康中特圓體" panose="020F0809000000000000" pitchFamily="49" charset="-120"/>
                <a:ea typeface="華康中特圓體" panose="020F0809000000000000" pitchFamily="49" charset="-120"/>
              </a:rPr>
              <a:t>天魔正尋找人間的救世者欲滅之</a:t>
            </a:r>
          </a:p>
        </p:txBody>
      </p:sp>
      <p:sp>
        <p:nvSpPr>
          <p:cNvPr id="4" name="文字方塊 3">
            <a:extLst>
              <a:ext uri="{FF2B5EF4-FFF2-40B4-BE49-F238E27FC236}">
                <a16:creationId xmlns:a16="http://schemas.microsoft.com/office/drawing/2014/main" id="{B1C25E0A-899D-999A-C5B5-0C90B6E5B767}"/>
              </a:ext>
            </a:extLst>
          </p:cNvPr>
          <p:cNvSpPr txBox="1"/>
          <p:nvPr/>
        </p:nvSpPr>
        <p:spPr>
          <a:xfrm>
            <a:off x="4165173" y="1078905"/>
            <a:ext cx="7511012" cy="544187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1980</a:t>
            </a:r>
            <a:r>
              <a:rPr lang="zh-TW" altLang="en-US" sz="3200" b="1" dirty="0">
                <a:solidFill>
                  <a:srgbClr val="002060"/>
                </a:solidFill>
                <a:latin typeface="華康粗圓體" panose="020F0709000000000000" pitchFamily="49" charset="-120"/>
                <a:ea typeface="華康粗圓體" panose="020F0709000000000000" pitchFamily="49" charset="-120"/>
              </a:rPr>
              <a:t>年代，在中華工程公司的一位同事，名叫黃肇亨，福州人與我同年。他還在大陸時，共產黨在沿海地區發布一個不成名的命令，要殺盡</a:t>
            </a:r>
            <a:r>
              <a:rPr lang="en-US" altLang="zh-TW" sz="3200" b="1" dirty="0">
                <a:solidFill>
                  <a:srgbClr val="002060"/>
                </a:solidFill>
                <a:latin typeface="華康粗圓體" panose="020F0709000000000000" pitchFamily="49" charset="-120"/>
                <a:ea typeface="華康粗圓體" panose="020F0709000000000000" pitchFamily="49" charset="-120"/>
              </a:rPr>
              <a:t>1943</a:t>
            </a:r>
            <a:r>
              <a:rPr lang="zh-TW" altLang="en-US" sz="3200" b="1" dirty="0">
                <a:solidFill>
                  <a:srgbClr val="002060"/>
                </a:solidFill>
                <a:latin typeface="華康粗圓體" panose="020F0709000000000000" pitchFamily="49" charset="-120"/>
                <a:ea typeface="華康粗圓體" panose="020F0709000000000000" pitchFamily="49" charset="-120"/>
              </a:rPr>
              <a:t>年出生的嬰兒，其目的就是要消滅一位轉世來人間者，他幸虧逃過一劫。這件事與我的遭遇一對照，我才恍然大悟，我就是</a:t>
            </a:r>
            <a:r>
              <a:rPr lang="en-US" altLang="zh-TW" sz="3200" b="1" dirty="0">
                <a:solidFill>
                  <a:srgbClr val="002060"/>
                </a:solidFill>
                <a:latin typeface="華康粗圓體" panose="020F0709000000000000" pitchFamily="49" charset="-120"/>
                <a:ea typeface="華康粗圓體" panose="020F0709000000000000" pitchFamily="49" charset="-120"/>
              </a:rPr>
              <a:t>1943</a:t>
            </a:r>
            <a:r>
              <a:rPr lang="zh-TW" altLang="en-US" sz="3200" b="1" dirty="0">
                <a:solidFill>
                  <a:srgbClr val="002060"/>
                </a:solidFill>
                <a:latin typeface="華康粗圓體" panose="020F0709000000000000" pitchFamily="49" charset="-120"/>
                <a:ea typeface="華康粗圓體" panose="020F0709000000000000" pitchFamily="49" charset="-120"/>
              </a:rPr>
              <a:t>年出生的，怪不得我會死亡。天魔假借共產黨先下手為強，想剷除救世者，認為或可錯殺一人，也不放過機會。</a:t>
            </a:r>
          </a:p>
        </p:txBody>
      </p:sp>
      <p:pic>
        <p:nvPicPr>
          <p:cNvPr id="6" name="圖片 5" descr="一張含有 文字, 人的臉孔, 服裝, 下巴 的圖片&#10;&#10;AI 產生的內容可能不正確。">
            <a:extLst>
              <a:ext uri="{FF2B5EF4-FFF2-40B4-BE49-F238E27FC236}">
                <a16:creationId xmlns:a16="http://schemas.microsoft.com/office/drawing/2014/main" id="{445B974B-1B99-2E62-C992-679C68FDC8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962" y="1200899"/>
            <a:ext cx="3180663" cy="4941550"/>
          </a:xfrm>
          <a:prstGeom prst="rect">
            <a:avLst/>
          </a:prstGeom>
          <a:ln w="12700">
            <a:solidFill>
              <a:schemeClr val="tx1"/>
            </a:solidFill>
          </a:ln>
        </p:spPr>
      </p:pic>
      <p:sp>
        <p:nvSpPr>
          <p:cNvPr id="7" name="文字方塊 6">
            <a:extLst>
              <a:ext uri="{FF2B5EF4-FFF2-40B4-BE49-F238E27FC236}">
                <a16:creationId xmlns:a16="http://schemas.microsoft.com/office/drawing/2014/main" id="{759C758D-8B26-FB96-E965-B0C7B7B7211E}"/>
              </a:ext>
            </a:extLst>
          </p:cNvPr>
          <p:cNvSpPr txBox="1"/>
          <p:nvPr/>
        </p:nvSpPr>
        <p:spPr>
          <a:xfrm>
            <a:off x="1652983" y="6033860"/>
            <a:ext cx="1584176" cy="584775"/>
          </a:xfrm>
          <a:prstGeom prst="rect">
            <a:avLst/>
          </a:prstGeom>
          <a:noFill/>
        </p:spPr>
        <p:txBody>
          <a:bodyPr wrap="square" rtlCol="0">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職員證</a:t>
            </a:r>
          </a:p>
        </p:txBody>
      </p:sp>
    </p:spTree>
    <p:extLst>
      <p:ext uri="{BB962C8B-B14F-4D97-AF65-F5344CB8AC3E}">
        <p14:creationId xmlns:p14="http://schemas.microsoft.com/office/powerpoint/2010/main" val="7043483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8CD1E71E-EA27-3BB0-C0D1-CE5D29FBC7AA}"/>
              </a:ext>
            </a:extLst>
          </p:cNvPr>
          <p:cNvSpPr txBox="1"/>
          <p:nvPr/>
        </p:nvSpPr>
        <p:spPr>
          <a:xfrm>
            <a:off x="3697793" y="1022784"/>
            <a:ext cx="8249697" cy="5441874"/>
          </a:xfrm>
          <a:prstGeom prst="rect">
            <a:avLst/>
          </a:prstGeom>
          <a:noFill/>
        </p:spPr>
        <p:txBody>
          <a:bodyPr wrap="square" rtlCol="0">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這個死亡是身體被天魔所佔據，我的靈魂被封死，經過完全無知覺且漆黑的十三天。其後承蒙觀世音菩薩救命才得以回陽。在我回陽後，有一天突然聞到濃郁的檀香味，是觀世音菩薩降臨，祂諭知已拔除在我心中「恨」根。直到今日才</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會到，我已受盡天上及人間難以忍受的苦楚，幸</a:t>
            </a:r>
            <a:r>
              <a:rPr lang="zh-TW" altLang="en-US" sz="3200" dirty="0">
                <a:solidFill>
                  <a:srgbClr val="002060"/>
                </a:solidFill>
                <a:latin typeface="華康粗圓體" panose="020F0709000000000000" pitchFamily="49" charset="-120"/>
                <a:ea typeface="華康粗圓體" panose="020F0709000000000000" pitchFamily="49" charset="-120"/>
              </a:rPr>
              <a:t>虧</a:t>
            </a:r>
            <a:r>
              <a:rPr lang="zh-TW" altLang="en-US" sz="3200" b="1" dirty="0">
                <a:solidFill>
                  <a:srgbClr val="002060"/>
                </a:solidFill>
                <a:latin typeface="華康粗圓體" panose="020F0709000000000000" pitchFamily="49" charset="-120"/>
                <a:ea typeface="華康粗圓體" panose="020F0709000000000000" pitchFamily="49" charset="-120"/>
              </a:rPr>
              <a:t>已去除「恨」根，沒有報復之心，才能安然渡過所有危難，活到今日。祂還諭知祂是男兒身，倘再有危險時，呼叫「南海觀世音菩薩」。</a:t>
            </a:r>
          </a:p>
        </p:txBody>
      </p:sp>
      <p:pic>
        <p:nvPicPr>
          <p:cNvPr id="5" name="圖片 4" descr="一張含有 油畫, 藝術, 雕像 的圖片&#10;&#10;AI 產生的內容可能不正確。">
            <a:extLst>
              <a:ext uri="{FF2B5EF4-FFF2-40B4-BE49-F238E27FC236}">
                <a16:creationId xmlns:a16="http://schemas.microsoft.com/office/drawing/2014/main" id="{CD88AE88-61DF-460C-13C4-ED2866017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331" y="1052736"/>
            <a:ext cx="3133697" cy="5119535"/>
          </a:xfrm>
          <a:prstGeom prst="rect">
            <a:avLst/>
          </a:prstGeom>
          <a:ln w="12700">
            <a:solidFill>
              <a:schemeClr val="tx1"/>
            </a:solidFill>
          </a:ln>
        </p:spPr>
      </p:pic>
      <p:sp>
        <p:nvSpPr>
          <p:cNvPr id="6" name="文字方塊 5">
            <a:extLst>
              <a:ext uri="{FF2B5EF4-FFF2-40B4-BE49-F238E27FC236}">
                <a16:creationId xmlns:a16="http://schemas.microsoft.com/office/drawing/2014/main" id="{71634F3F-D907-42D4-A142-57EF905CD03B}"/>
              </a:ext>
            </a:extLst>
          </p:cNvPr>
          <p:cNvSpPr txBox="1"/>
          <p:nvPr/>
        </p:nvSpPr>
        <p:spPr>
          <a:xfrm>
            <a:off x="1524000" y="116633"/>
            <a:ext cx="914400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死亡十三天觀世音菩薩救命回陽</a:t>
            </a:r>
          </a:p>
        </p:txBody>
      </p:sp>
      <p:sp>
        <p:nvSpPr>
          <p:cNvPr id="4" name="文字方塊 3">
            <a:extLst>
              <a:ext uri="{FF2B5EF4-FFF2-40B4-BE49-F238E27FC236}">
                <a16:creationId xmlns:a16="http://schemas.microsoft.com/office/drawing/2014/main" id="{B211F19F-1FAD-368E-27C9-C4949EA999BC}"/>
              </a:ext>
            </a:extLst>
          </p:cNvPr>
          <p:cNvSpPr txBox="1"/>
          <p:nvPr/>
        </p:nvSpPr>
        <p:spPr>
          <a:xfrm>
            <a:off x="414566" y="6066160"/>
            <a:ext cx="3041278"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觀世音菩薩</a:t>
            </a:r>
          </a:p>
        </p:txBody>
      </p:sp>
    </p:spTree>
    <p:extLst>
      <p:ext uri="{BB962C8B-B14F-4D97-AF65-F5344CB8AC3E}">
        <p14:creationId xmlns:p14="http://schemas.microsoft.com/office/powerpoint/2010/main" val="2132862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D9FDFE5-99C7-9CC1-E50C-3352D9B5179D}"/>
              </a:ext>
            </a:extLst>
          </p:cNvPr>
          <p:cNvSpPr txBox="1"/>
          <p:nvPr/>
        </p:nvSpPr>
        <p:spPr>
          <a:xfrm>
            <a:off x="1493168" y="176923"/>
            <a:ext cx="914400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濟公透露洩底魔軍截斷性命而死亡</a:t>
            </a:r>
          </a:p>
        </p:txBody>
      </p:sp>
      <p:pic>
        <p:nvPicPr>
          <p:cNvPr id="4" name="圖片 3" descr="一張含有 雕塑, 藝術, 青銅, 黃銅 的圖片&#10;&#10;AI 產生的內容可能不正確。">
            <a:extLst>
              <a:ext uri="{FF2B5EF4-FFF2-40B4-BE49-F238E27FC236}">
                <a16:creationId xmlns:a16="http://schemas.microsoft.com/office/drawing/2014/main" id="{7F36D5CF-2739-0B21-D475-E91E854685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1213" y="1022827"/>
            <a:ext cx="3371106" cy="5056660"/>
          </a:xfrm>
          <a:prstGeom prst="rect">
            <a:avLst/>
          </a:prstGeom>
          <a:ln w="12700">
            <a:solidFill>
              <a:schemeClr val="tx1"/>
            </a:solidFill>
          </a:ln>
        </p:spPr>
      </p:pic>
      <p:sp>
        <p:nvSpPr>
          <p:cNvPr id="6" name="文字方塊 5">
            <a:extLst>
              <a:ext uri="{FF2B5EF4-FFF2-40B4-BE49-F238E27FC236}">
                <a16:creationId xmlns:a16="http://schemas.microsoft.com/office/drawing/2014/main" id="{C035BC60-F2B0-95B7-1378-A43C3BEFF6C1}"/>
              </a:ext>
            </a:extLst>
          </p:cNvPr>
          <p:cNvSpPr txBox="1"/>
          <p:nvPr/>
        </p:nvSpPr>
        <p:spPr>
          <a:xfrm>
            <a:off x="1493168" y="6005745"/>
            <a:ext cx="2506063"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濟公禪師</a:t>
            </a:r>
          </a:p>
        </p:txBody>
      </p:sp>
      <p:sp>
        <p:nvSpPr>
          <p:cNvPr id="3" name="文字方塊 2">
            <a:extLst>
              <a:ext uri="{FF2B5EF4-FFF2-40B4-BE49-F238E27FC236}">
                <a16:creationId xmlns:a16="http://schemas.microsoft.com/office/drawing/2014/main" id="{592A0F95-F522-DF4B-F7BD-E85CE124BC57}"/>
              </a:ext>
            </a:extLst>
          </p:cNvPr>
          <p:cNvSpPr txBox="1"/>
          <p:nvPr/>
        </p:nvSpPr>
        <p:spPr>
          <a:xfrm>
            <a:off x="4622209" y="1022827"/>
            <a:ext cx="6822864"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後來遊戲人間的濟公陪同文殊普薩降臨，透露是祂洩了我的底：我是天上人間都在找的人。魔軍得知後，把我的生命截</a:t>
            </a:r>
            <a:r>
              <a:rPr lang="zh-TW" altLang="en-US" sz="3200" dirty="0">
                <a:solidFill>
                  <a:srgbClr val="002060"/>
                </a:solidFill>
                <a:latin typeface="華康粗圓體" panose="020F0709000000000000" pitchFamily="49" charset="-120"/>
                <a:ea typeface="華康粗圓體" panose="020F0709000000000000" pitchFamily="49" charset="-120"/>
              </a:rPr>
              <a:t>斷而</a:t>
            </a:r>
            <a:r>
              <a:rPr lang="zh-TW" altLang="en-US" sz="3200" b="1" dirty="0">
                <a:solidFill>
                  <a:srgbClr val="002060"/>
                </a:solidFill>
                <a:latin typeface="華康粗圓體" panose="020F0709000000000000" pitchFamily="49" charset="-120"/>
                <a:ea typeface="華康粗圓體" panose="020F0709000000000000" pitchFamily="49" charset="-120"/>
              </a:rPr>
              <a:t>死亡，幸</a:t>
            </a:r>
            <a:r>
              <a:rPr lang="zh-TW" altLang="en-US" sz="3200" dirty="0">
                <a:solidFill>
                  <a:srgbClr val="002060"/>
                </a:solidFill>
                <a:latin typeface="華康粗圓體" panose="020F0709000000000000" pitchFamily="49" charset="-120"/>
                <a:ea typeface="華康粗圓體" panose="020F0709000000000000" pitchFamily="49" charset="-120"/>
              </a:rPr>
              <a:t>虧觀</a:t>
            </a:r>
            <a:r>
              <a:rPr lang="zh-TW" altLang="en-US" sz="3200" b="1" dirty="0">
                <a:solidFill>
                  <a:srgbClr val="002060"/>
                </a:solidFill>
                <a:latin typeface="華康粗圓體" panose="020F0709000000000000" pitchFamily="49" charset="-120"/>
                <a:ea typeface="華康粗圓體" panose="020F0709000000000000" pitchFamily="49" charset="-120"/>
              </a:rPr>
              <a:t>世音菩薩得知事態，與天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協商，才</a:t>
            </a:r>
            <a:r>
              <a:rPr lang="zh-TW" altLang="en-US" sz="3200" dirty="0">
                <a:solidFill>
                  <a:srgbClr val="002060"/>
                </a:solidFill>
                <a:latin typeface="華康粗圓體" panose="020F0709000000000000" pitchFamily="49" charset="-120"/>
                <a:ea typeface="華康粗圓體" panose="020F0709000000000000" pitchFamily="49" charset="-120"/>
              </a:rPr>
              <a:t>讓</a:t>
            </a:r>
            <a:r>
              <a:rPr lang="zh-TW" altLang="en-US" sz="3200" b="1" dirty="0">
                <a:solidFill>
                  <a:srgbClr val="002060"/>
                </a:solidFill>
                <a:latin typeface="華康粗圓體" panose="020F0709000000000000" pitchFamily="49" charset="-120"/>
                <a:ea typeface="華康粗圓體" panose="020F0709000000000000" pitchFamily="49" charset="-120"/>
              </a:rPr>
              <a:t>我從死裡逃生，恢復意識。濟公還風趣的指示我以後可以吃卵，但不可以吃蛋；吃卵可以事事圓融，渡過難關，而吃蛋就會完蛋。但是文殊菩薩馬上指示可以喝牛奶，但是不可以吃蛋。</a:t>
            </a:r>
          </a:p>
        </p:txBody>
      </p:sp>
    </p:spTree>
    <p:extLst>
      <p:ext uri="{BB962C8B-B14F-4D97-AF65-F5344CB8AC3E}">
        <p14:creationId xmlns:p14="http://schemas.microsoft.com/office/powerpoint/2010/main" val="35602709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2B43F4B5-923E-7DAB-46B6-E9061A5DA798}"/>
              </a:ext>
            </a:extLst>
          </p:cNvPr>
          <p:cNvSpPr txBox="1"/>
          <p:nvPr/>
        </p:nvSpPr>
        <p:spPr>
          <a:xfrm>
            <a:off x="3727939" y="1117370"/>
            <a:ext cx="7918101"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追尋這十三天死亡的記憶，竟然一片漆黑，與一般瀕死</a:t>
            </a:r>
            <a:r>
              <a:rPr lang="zh-TW" altLang="en-US" sz="3200" dirty="0">
                <a:solidFill>
                  <a:srgbClr val="002060"/>
                </a:solidFill>
                <a:latin typeface="華康粗圓體" panose="020F0709000000000000" pitchFamily="49" charset="-120"/>
                <a:ea typeface="華康粗圓體" panose="020F0709000000000000" pitchFamily="49" charset="-120"/>
              </a:rPr>
              <a:t>靈魂離體</a:t>
            </a:r>
            <a:r>
              <a:rPr lang="zh-TW" altLang="en-US" sz="3200" b="1" dirty="0">
                <a:solidFill>
                  <a:srgbClr val="002060"/>
                </a:solidFill>
                <a:latin typeface="華康粗圓體" panose="020F0709000000000000" pitchFamily="49" charset="-120"/>
                <a:ea typeface="華康粗圓體" panose="020F0709000000000000" pitchFamily="49" charset="-120"/>
              </a:rPr>
              <a:t>的狀況不同。在我回陽後，因頭腦這十三天不用，腦神經細胞的樹突連線漸萎縮。在我的腦海裡的字竟寫不出來，需用音標查字典才再認識，這種情形經過兩年才逐漸恢復。因為有這個機緣我確認神佛的存在，從此開始研究與人類相關的許多議題，包括宇宙時空、人類來源、外星人，和道德教育等，寫出十二冊著作和在國際期刊發表十篇學術論文。</a:t>
            </a: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
        <p:nvSpPr>
          <p:cNvPr id="5" name="文字方塊 4">
            <a:extLst>
              <a:ext uri="{FF2B5EF4-FFF2-40B4-BE49-F238E27FC236}">
                <a16:creationId xmlns:a16="http://schemas.microsoft.com/office/drawing/2014/main" id="{221222DD-2616-945A-717D-768915C4D899}"/>
              </a:ext>
            </a:extLst>
          </p:cNvPr>
          <p:cNvSpPr txBox="1"/>
          <p:nvPr/>
        </p:nvSpPr>
        <p:spPr>
          <a:xfrm>
            <a:off x="4262317" y="162081"/>
            <a:ext cx="621069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我經死亡回陽後的境遇</a:t>
            </a:r>
          </a:p>
        </p:txBody>
      </p:sp>
      <p:pic>
        <p:nvPicPr>
          <p:cNvPr id="6" name="圖片 5" descr="一張含有 油畫, 寫生, 圖畫, 文字 的圖片&#10;&#10;AI 產生的內容可能不正確。">
            <a:extLst>
              <a:ext uri="{FF2B5EF4-FFF2-40B4-BE49-F238E27FC236}">
                <a16:creationId xmlns:a16="http://schemas.microsoft.com/office/drawing/2014/main" id="{C2E33AC0-9A7B-A6A0-2D11-B51044D38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125" y="232419"/>
            <a:ext cx="2703871" cy="6006045"/>
          </a:xfrm>
          <a:prstGeom prst="rect">
            <a:avLst/>
          </a:prstGeom>
          <a:ln w="12700">
            <a:solidFill>
              <a:schemeClr val="tx1"/>
            </a:solidFill>
          </a:ln>
        </p:spPr>
      </p:pic>
      <p:sp>
        <p:nvSpPr>
          <p:cNvPr id="4" name="文字方塊 3">
            <a:extLst>
              <a:ext uri="{FF2B5EF4-FFF2-40B4-BE49-F238E27FC236}">
                <a16:creationId xmlns:a16="http://schemas.microsoft.com/office/drawing/2014/main" id="{1DE9E282-46CF-05DD-771E-CAB46C46597E}"/>
              </a:ext>
            </a:extLst>
          </p:cNvPr>
          <p:cNvSpPr txBox="1"/>
          <p:nvPr/>
        </p:nvSpPr>
        <p:spPr>
          <a:xfrm>
            <a:off x="949212" y="6168126"/>
            <a:ext cx="2627784"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文殊師利菩薩</a:t>
            </a:r>
          </a:p>
        </p:txBody>
      </p:sp>
    </p:spTree>
    <p:extLst>
      <p:ext uri="{BB962C8B-B14F-4D97-AF65-F5344CB8AC3E}">
        <p14:creationId xmlns:p14="http://schemas.microsoft.com/office/powerpoint/2010/main" val="30545717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4A218B0-3525-15BB-07DB-20F5B3100913}"/>
              </a:ext>
            </a:extLst>
          </p:cNvPr>
          <p:cNvSpPr>
            <a:spLocks noGrp="1"/>
          </p:cNvSpPr>
          <p:nvPr>
            <p:ph type="title"/>
          </p:nvPr>
        </p:nvSpPr>
        <p:spPr>
          <a:xfrm>
            <a:off x="3048000" y="118740"/>
            <a:ext cx="9144000" cy="766394"/>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我對天魔的奮鬥史</a:t>
            </a:r>
          </a:p>
        </p:txBody>
      </p:sp>
      <p:sp>
        <p:nvSpPr>
          <p:cNvPr id="4" name="文字方塊 3">
            <a:extLst>
              <a:ext uri="{FF2B5EF4-FFF2-40B4-BE49-F238E27FC236}">
                <a16:creationId xmlns:a16="http://schemas.microsoft.com/office/drawing/2014/main" id="{CA28B211-52AA-7B1C-7C8C-17F12C4FF121}"/>
              </a:ext>
            </a:extLst>
          </p:cNvPr>
          <p:cNvSpPr txBox="1"/>
          <p:nvPr/>
        </p:nvSpPr>
        <p:spPr>
          <a:xfrm>
            <a:off x="4134467" y="727756"/>
            <a:ext cx="7748144" cy="5980483"/>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在行劫天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開始攻</a:t>
            </a:r>
            <a:r>
              <a:rPr lang="zh-TW" altLang="en-US" sz="3200" dirty="0">
                <a:solidFill>
                  <a:srgbClr val="002060"/>
                </a:solidFill>
                <a:latin typeface="華康粗圓體" panose="020F0709000000000000" pitchFamily="49" charset="-120"/>
                <a:ea typeface="華康粗圓體" panose="020F0709000000000000" pitchFamily="49" charset="-120"/>
              </a:rPr>
              <a:t>擊</a:t>
            </a:r>
            <a:r>
              <a:rPr lang="zh-TW" altLang="en-US" sz="3200" b="1" dirty="0">
                <a:solidFill>
                  <a:srgbClr val="002060"/>
                </a:solidFill>
                <a:latin typeface="華康粗圓體" panose="020F0709000000000000" pitchFamily="49" charset="-120"/>
                <a:ea typeface="華康粗圓體" panose="020F0709000000000000" pitchFamily="49" charset="-120"/>
              </a:rPr>
              <a:t>我以後，經常受到天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運功或天曹的武器直接攻</a:t>
            </a:r>
            <a:r>
              <a:rPr lang="zh-TW" altLang="en-US" sz="3200" dirty="0">
                <a:solidFill>
                  <a:srgbClr val="002060"/>
                </a:solidFill>
                <a:latin typeface="華康粗圓體" panose="020F0709000000000000" pitchFamily="49" charset="-120"/>
                <a:ea typeface="華康粗圓體" panose="020F0709000000000000" pitchFamily="49" charset="-120"/>
              </a:rPr>
              <a:t>擊</a:t>
            </a:r>
            <a:r>
              <a:rPr lang="zh-TW" altLang="en-US" sz="3200" b="1" dirty="0">
                <a:solidFill>
                  <a:srgbClr val="002060"/>
                </a:solidFill>
                <a:latin typeface="華康粗圓體" panose="020F0709000000000000" pitchFamily="49" charset="-120"/>
                <a:ea typeface="華康粗圓體" panose="020F0709000000000000" pitchFamily="49" charset="-120"/>
              </a:rPr>
              <a:t>，如：全身發冷、魔音穿腦、隔山打牛、倒轉乾坤和坐立不安等現象，受到精神和肉體的很大痛苦；兩眼受創是兩眼無法聚焦，目標物無法看清楚；早上起來發現身上有幾處一片淤青血管爆裂。更痛苦的是天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在我的身上施毒，我的腹部、背部、雙臂、雙腿的皮膚均被放置不明的無形毒液，使我長滿像疥瘡的皮膚病。我知道這是來自天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的毒物，人間無藥可解，只能忍痛承受。</a:t>
            </a:r>
          </a:p>
        </p:txBody>
      </p:sp>
      <p:pic>
        <p:nvPicPr>
          <p:cNvPr id="3" name="圖片 2">
            <a:extLst>
              <a:ext uri="{FF2B5EF4-FFF2-40B4-BE49-F238E27FC236}">
                <a16:creationId xmlns:a16="http://schemas.microsoft.com/office/drawing/2014/main" id="{0A8920E2-949E-D91E-0988-77562483638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9022" y="615866"/>
            <a:ext cx="3524805" cy="544780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7" name="文字方塊 6">
            <a:extLst>
              <a:ext uri="{FF2B5EF4-FFF2-40B4-BE49-F238E27FC236}">
                <a16:creationId xmlns:a16="http://schemas.microsoft.com/office/drawing/2014/main" id="{D164DB08-9C93-C91D-DEA4-8EE79EC4A3FF}"/>
              </a:ext>
            </a:extLst>
          </p:cNvPr>
          <p:cNvSpPr txBox="1"/>
          <p:nvPr/>
        </p:nvSpPr>
        <p:spPr>
          <a:xfrm>
            <a:off x="113073" y="6063675"/>
            <a:ext cx="4021394"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天魔施毒的皮膚傷痕</a:t>
            </a:r>
          </a:p>
        </p:txBody>
      </p:sp>
    </p:spTree>
    <p:extLst>
      <p:ext uri="{BB962C8B-B14F-4D97-AF65-F5344CB8AC3E}">
        <p14:creationId xmlns:p14="http://schemas.microsoft.com/office/powerpoint/2010/main" val="2312422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440D909-E8FD-06EA-A2EA-C7E50FEE2088}"/>
              </a:ext>
            </a:extLst>
          </p:cNvPr>
          <p:cNvSpPr>
            <a:spLocks noGrp="1"/>
          </p:cNvSpPr>
          <p:nvPr>
            <p:ph type="title"/>
          </p:nvPr>
        </p:nvSpPr>
        <p:spPr>
          <a:xfrm>
            <a:off x="4206150" y="0"/>
            <a:ext cx="7644763" cy="85725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名醫看不出是什麼病免</a:t>
            </a:r>
            <a:r>
              <a:rPr lang="zh-TW" altLang="en-US" b="1" dirty="0">
                <a:solidFill>
                  <a:srgbClr val="C00000"/>
                </a:solidFill>
                <a:latin typeface="華康中特圓體" panose="020F0809000000000000" pitchFamily="49" charset="-120"/>
                <a:ea typeface="華康中特圓體" panose="020F0809000000000000" pitchFamily="49" charset="-120"/>
              </a:rPr>
              <a:t>診</a:t>
            </a:r>
            <a:r>
              <a:rPr lang="zh-TW" altLang="en-US" dirty="0">
                <a:solidFill>
                  <a:srgbClr val="C00000"/>
                </a:solidFill>
                <a:latin typeface="華康中特圓體" panose="020F0809000000000000" pitchFamily="49" charset="-120"/>
                <a:ea typeface="華康中特圓體" panose="020F0809000000000000" pitchFamily="49" charset="-120"/>
              </a:rPr>
              <a:t>療費</a:t>
            </a:r>
          </a:p>
        </p:txBody>
      </p:sp>
      <p:sp>
        <p:nvSpPr>
          <p:cNvPr id="4" name="文字方塊 3">
            <a:extLst>
              <a:ext uri="{FF2B5EF4-FFF2-40B4-BE49-F238E27FC236}">
                <a16:creationId xmlns:a16="http://schemas.microsoft.com/office/drawing/2014/main" id="{C7DC60B9-3F70-8EE7-F70E-4B33FF64CC5C}"/>
              </a:ext>
            </a:extLst>
          </p:cNvPr>
          <p:cNvSpPr txBox="1"/>
          <p:nvPr/>
        </p:nvSpPr>
        <p:spPr>
          <a:xfrm>
            <a:off x="4277110" y="764704"/>
            <a:ext cx="7315122" cy="5980483"/>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內人畢業於台大</a:t>
            </a:r>
            <a:r>
              <a:rPr lang="zh-TW" altLang="en-US" sz="3200" dirty="0">
                <a:solidFill>
                  <a:srgbClr val="002060"/>
                </a:solidFill>
                <a:latin typeface="華康粗圓體" panose="020F0709000000000000" pitchFamily="49" charset="-120"/>
                <a:ea typeface="華康粗圓體" panose="020F0709000000000000" pitchFamily="49" charset="-120"/>
              </a:rPr>
              <a:t>醫學</a:t>
            </a:r>
            <a:r>
              <a:rPr lang="zh-TW" altLang="en-US" sz="3200" b="1" dirty="0">
                <a:solidFill>
                  <a:srgbClr val="002060"/>
                </a:solidFill>
                <a:latin typeface="華康粗圓體" panose="020F0709000000000000" pitchFamily="49" charset="-120"/>
                <a:ea typeface="華康粗圓體" panose="020F0709000000000000" pitchFamily="49" charset="-120"/>
              </a:rPr>
              <a:t>院，不相信我的說</a:t>
            </a:r>
            <a:r>
              <a:rPr lang="zh-TW" altLang="en-US" sz="3200" dirty="0">
                <a:solidFill>
                  <a:srgbClr val="002060"/>
                </a:solidFill>
                <a:latin typeface="華康粗圓體" panose="020F0709000000000000" pitchFamily="49" charset="-120"/>
                <a:ea typeface="華康粗圓體" panose="020F0709000000000000" pitchFamily="49" charset="-120"/>
              </a:rPr>
              <a:t>辭</a:t>
            </a:r>
            <a:r>
              <a:rPr lang="zh-TW" altLang="en-US" sz="3200" b="1" dirty="0">
                <a:solidFill>
                  <a:srgbClr val="002060"/>
                </a:solidFill>
                <a:latin typeface="華康粗圓體" panose="020F0709000000000000" pitchFamily="49" charset="-120"/>
                <a:ea typeface="華康粗圓體" panose="020F0709000000000000" pitchFamily="49" charset="-120"/>
              </a:rPr>
              <a:t>，堅持要我去看台大皮膚科出身、台北最有名的楊東波</a:t>
            </a:r>
            <a:r>
              <a:rPr lang="zh-TW" altLang="en-US" sz="3200" dirty="0">
                <a:solidFill>
                  <a:srgbClr val="002060"/>
                </a:solidFill>
                <a:latin typeface="華康粗圓體" panose="020F0709000000000000" pitchFamily="49" charset="-120"/>
                <a:ea typeface="華康粗圓體" panose="020F0709000000000000" pitchFamily="49" charset="-120"/>
              </a:rPr>
              <a:t>醫</a:t>
            </a:r>
            <a:r>
              <a:rPr lang="zh-TW" altLang="en-US" sz="3200" b="1" dirty="0">
                <a:solidFill>
                  <a:srgbClr val="002060"/>
                </a:solidFill>
                <a:latin typeface="華康粗圓體" panose="020F0709000000000000" pitchFamily="49" charset="-120"/>
                <a:ea typeface="華康粗圓體" panose="020F0709000000000000" pitchFamily="49" charset="-120"/>
              </a:rPr>
              <a:t>師，她強押著我到民生東路的診所看病。我脫光衣服躺在診療台上，楊</a:t>
            </a:r>
            <a:r>
              <a:rPr lang="zh-TW" altLang="en-US" sz="3200" dirty="0">
                <a:solidFill>
                  <a:srgbClr val="002060"/>
                </a:solidFill>
                <a:latin typeface="華康粗圓體" panose="020F0709000000000000" pitchFamily="49" charset="-120"/>
                <a:ea typeface="華康粗圓體" panose="020F0709000000000000" pitchFamily="49" charset="-120"/>
              </a:rPr>
              <a:t>醫</a:t>
            </a:r>
            <a:r>
              <a:rPr lang="zh-TW" altLang="en-US" sz="3200" b="1" dirty="0">
                <a:solidFill>
                  <a:srgbClr val="002060"/>
                </a:solidFill>
                <a:latin typeface="華康粗圓體" panose="020F0709000000000000" pitchFamily="49" charset="-120"/>
                <a:ea typeface="華康粗圓體" panose="020F0709000000000000" pitchFamily="49" charset="-120"/>
              </a:rPr>
              <a:t>師仔細的觀察。看診結束後，我要付診療費及取藥時，護士竟然說不要錢，因為楊</a:t>
            </a:r>
            <a:r>
              <a:rPr lang="zh-TW" altLang="en-US" sz="3200" dirty="0">
                <a:solidFill>
                  <a:srgbClr val="002060"/>
                </a:solidFill>
                <a:latin typeface="華康粗圓體" panose="020F0709000000000000" pitchFamily="49" charset="-120"/>
                <a:ea typeface="華康粗圓體" panose="020F0709000000000000" pitchFamily="49" charset="-120"/>
              </a:rPr>
              <a:t>醫</a:t>
            </a:r>
            <a:r>
              <a:rPr lang="zh-TW" altLang="en-US" sz="3200" b="1" dirty="0">
                <a:solidFill>
                  <a:srgbClr val="002060"/>
                </a:solidFill>
                <a:latin typeface="華康粗圓體" panose="020F0709000000000000" pitchFamily="49" charset="-120"/>
                <a:ea typeface="華康粗圓體" panose="020F0709000000000000" pitchFamily="49" charset="-120"/>
              </a:rPr>
              <a:t>師看不出是什麼病，不但沒有</a:t>
            </a:r>
            <a:r>
              <a:rPr lang="zh-TW" altLang="en-US" sz="3200" dirty="0">
                <a:solidFill>
                  <a:srgbClr val="002060"/>
                </a:solidFill>
                <a:latin typeface="華康粗圓體" panose="020F0709000000000000" pitchFamily="49" charset="-120"/>
                <a:ea typeface="華康粗圓體" panose="020F0709000000000000" pitchFamily="49" charset="-120"/>
              </a:rPr>
              <a:t>醫藥費</a:t>
            </a:r>
            <a:r>
              <a:rPr lang="zh-TW" altLang="en-US" sz="3200" b="1" dirty="0">
                <a:solidFill>
                  <a:srgbClr val="002060"/>
                </a:solidFill>
                <a:latin typeface="華康粗圓體" panose="020F0709000000000000" pitchFamily="49" charset="-120"/>
                <a:ea typeface="華康粗圓體" panose="020F0709000000000000" pitchFamily="49" charset="-120"/>
              </a:rPr>
              <a:t>，連診療費也不敢收，內人才相信我的話。這個痛苦持續近十年，天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才停止施毒，我也就不藥而</a:t>
            </a:r>
            <a:r>
              <a:rPr lang="zh-TW" altLang="en-US" sz="3200" dirty="0">
                <a:solidFill>
                  <a:srgbClr val="002060"/>
                </a:solidFill>
                <a:latin typeface="華康粗圓體" panose="020F0709000000000000" pitchFamily="49" charset="-120"/>
                <a:ea typeface="華康粗圓體" panose="020F0709000000000000" pitchFamily="49" charset="-120"/>
              </a:rPr>
              <a:t>癒</a:t>
            </a:r>
            <a:r>
              <a:rPr lang="zh-TW" altLang="en-US" sz="3200" b="1" dirty="0">
                <a:solidFill>
                  <a:srgbClr val="002060"/>
                </a:solidFill>
                <a:latin typeface="華康粗圓體" panose="020F0709000000000000" pitchFamily="49" charset="-120"/>
                <a:ea typeface="華康粗圓體" panose="020F0709000000000000" pitchFamily="49" charset="-120"/>
              </a:rPr>
              <a:t>，但是皮膚的疤痕仍永久留下。</a:t>
            </a:r>
          </a:p>
        </p:txBody>
      </p:sp>
      <p:sp>
        <p:nvSpPr>
          <p:cNvPr id="3" name="文字方塊 2">
            <a:extLst>
              <a:ext uri="{FF2B5EF4-FFF2-40B4-BE49-F238E27FC236}">
                <a16:creationId xmlns:a16="http://schemas.microsoft.com/office/drawing/2014/main" id="{641231CD-07C3-5BE5-EC08-99590BE0B16F}"/>
              </a:ext>
            </a:extLst>
          </p:cNvPr>
          <p:cNvSpPr txBox="1"/>
          <p:nvPr/>
        </p:nvSpPr>
        <p:spPr>
          <a:xfrm>
            <a:off x="363794" y="5935350"/>
            <a:ext cx="3842356"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天魔施毒的皮膚傷痕</a:t>
            </a:r>
          </a:p>
        </p:txBody>
      </p:sp>
      <p:pic>
        <p:nvPicPr>
          <p:cNvPr id="5" name="圖片 3">
            <a:extLst>
              <a:ext uri="{FF2B5EF4-FFF2-40B4-BE49-F238E27FC236}">
                <a16:creationId xmlns:a16="http://schemas.microsoft.com/office/drawing/2014/main" id="{F1A9E867-F214-7495-B6A0-8772BDF2503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5835" y="196645"/>
            <a:ext cx="3305223" cy="573870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330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4F515EB-9698-4BAE-6C05-31CF3BAC3A0F}"/>
              </a:ext>
            </a:extLst>
          </p:cNvPr>
          <p:cNvSpPr>
            <a:spLocks noGrp="1"/>
          </p:cNvSpPr>
          <p:nvPr>
            <p:ph type="title"/>
          </p:nvPr>
        </p:nvSpPr>
        <p:spPr>
          <a:xfrm>
            <a:off x="1462236" y="282167"/>
            <a:ext cx="9267528" cy="627534"/>
          </a:xfrm>
        </p:spPr>
        <p:txBody>
          <a:bodyPr>
            <a:normAutofit fontScale="90000"/>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天</a:t>
            </a:r>
            <a:r>
              <a:rPr lang="zh-TW" altLang="en-US" dirty="0">
                <a:solidFill>
                  <a:srgbClr val="C00000"/>
                </a:solidFill>
                <a:latin typeface="華康粗圓體" panose="020F0709000000000000" pitchFamily="49" charset="-120"/>
                <a:ea typeface="華康粗圓體" panose="020F0709000000000000" pitchFamily="49" charset="-120"/>
              </a:rPr>
              <a:t>魔</a:t>
            </a:r>
            <a:r>
              <a:rPr lang="zh-TW" altLang="en-US" dirty="0">
                <a:solidFill>
                  <a:srgbClr val="C00000"/>
                </a:solidFill>
                <a:latin typeface="華康中特圓體" panose="020F0809000000000000" pitchFamily="49" charset="-120"/>
                <a:ea typeface="華康中特圓體" panose="020F0809000000000000" pitchFamily="49" charset="-120"/>
              </a:rPr>
              <a:t>欲毀世界信徒以誦誥而祈福</a:t>
            </a:r>
          </a:p>
        </p:txBody>
      </p:sp>
      <p:sp>
        <p:nvSpPr>
          <p:cNvPr id="4" name="文字方塊 3">
            <a:extLst>
              <a:ext uri="{FF2B5EF4-FFF2-40B4-BE49-F238E27FC236}">
                <a16:creationId xmlns:a16="http://schemas.microsoft.com/office/drawing/2014/main" id="{68C31716-FF59-F62F-801D-1A5AA072DD83}"/>
              </a:ext>
            </a:extLst>
          </p:cNvPr>
          <p:cNvSpPr txBox="1"/>
          <p:nvPr/>
        </p:nvSpPr>
        <p:spPr>
          <a:xfrm>
            <a:off x="7429480" y="909701"/>
            <a:ext cx="4582639" cy="5393115"/>
          </a:xfrm>
          <a:prstGeom prst="rect">
            <a:avLst/>
          </a:prstGeom>
          <a:noFill/>
        </p:spPr>
        <p:txBody>
          <a:bodyPr wrap="square" rtlCol="0">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1980</a:t>
            </a:r>
            <a:r>
              <a:rPr lang="zh-TW" altLang="en-US" sz="3200" b="1" dirty="0">
                <a:solidFill>
                  <a:srgbClr val="002060"/>
                </a:solidFill>
                <a:latin typeface="華康粗圓體" panose="020F0709000000000000" pitchFamily="49" charset="-120"/>
                <a:ea typeface="華康粗圓體" panose="020F0709000000000000" pitchFamily="49" charset="-120"/>
              </a:rPr>
              <a:t>年農曆</a:t>
            </a:r>
            <a:r>
              <a:rPr lang="en-US" altLang="zh-TW" sz="3200" b="1" dirty="0">
                <a:solidFill>
                  <a:srgbClr val="002060"/>
                </a:solidFill>
                <a:latin typeface="華康粗圓體" panose="020F0709000000000000" pitchFamily="49" charset="-120"/>
                <a:ea typeface="華康粗圓體" panose="020F0709000000000000" pitchFamily="49" charset="-120"/>
              </a:rPr>
              <a:t>12</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28</a:t>
            </a:r>
            <a:r>
              <a:rPr lang="zh-TW" altLang="en-US" sz="3200" b="1" dirty="0">
                <a:solidFill>
                  <a:srgbClr val="002060"/>
                </a:solidFill>
                <a:latin typeface="華康粗圓體" panose="020F0709000000000000" pitchFamily="49" charset="-120"/>
                <a:ea typeface="華康粗圓體" panose="020F0709000000000000" pitchFamily="49" charset="-120"/>
              </a:rPr>
              <a:t>日天魔倡言要以核子戰毀滅地球人類。當時李老師得知後寫下「皇誥」和「迴向文」，命令信徒誦誥祈福。根據本文就可以得知外星球來的天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，正在地球策劃掀起核子毀滅的劫運。這是天魔欲毀世界的證據。</a:t>
            </a: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pic>
        <p:nvPicPr>
          <p:cNvPr id="6" name="圖片 5" descr="一張含有 文字, 筆跡, 字型, 墨水 的圖片&#10;&#10;AI 產生的內容可能不正確。">
            <a:extLst>
              <a:ext uri="{FF2B5EF4-FFF2-40B4-BE49-F238E27FC236}">
                <a16:creationId xmlns:a16="http://schemas.microsoft.com/office/drawing/2014/main" id="{8677198A-2E8E-7AC9-3C71-2A48860AC1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92" y="1208651"/>
            <a:ext cx="7115488" cy="4991181"/>
          </a:xfrm>
          <a:prstGeom prst="rect">
            <a:avLst/>
          </a:prstGeom>
        </p:spPr>
      </p:pic>
    </p:spTree>
    <p:extLst>
      <p:ext uri="{BB962C8B-B14F-4D97-AF65-F5344CB8AC3E}">
        <p14:creationId xmlns:p14="http://schemas.microsoft.com/office/powerpoint/2010/main" val="30755062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BB20DEF-C1E3-6B27-F4A7-8737D77E75BB}"/>
              </a:ext>
            </a:extLst>
          </p:cNvPr>
          <p:cNvSpPr>
            <a:spLocks noGrp="1"/>
          </p:cNvSpPr>
          <p:nvPr>
            <p:ph type="title"/>
          </p:nvPr>
        </p:nvSpPr>
        <p:spPr>
          <a:xfrm>
            <a:off x="1524000" y="149118"/>
            <a:ext cx="9144000" cy="85725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國際局勢危殆天</a:t>
            </a:r>
            <a:r>
              <a:rPr lang="zh-TW" altLang="en-US" dirty="0">
                <a:solidFill>
                  <a:srgbClr val="C00000"/>
                </a:solidFill>
                <a:latin typeface="華康粗圓體" panose="020F0709000000000000" pitchFamily="49" charset="-120"/>
                <a:ea typeface="華康粗圓體" panose="020F0709000000000000" pitchFamily="49" charset="-120"/>
              </a:rPr>
              <a:t>魔</a:t>
            </a:r>
            <a:r>
              <a:rPr lang="zh-TW" altLang="en-US" dirty="0">
                <a:solidFill>
                  <a:srgbClr val="C00000"/>
                </a:solidFill>
                <a:latin typeface="華康中特圓體" panose="020F0809000000000000" pitchFamily="49" charset="-120"/>
                <a:ea typeface="華康中特圓體" panose="020F0809000000000000" pitchFamily="49" charset="-120"/>
              </a:rPr>
              <a:t>欲毀世界</a:t>
            </a:r>
          </a:p>
        </p:txBody>
      </p:sp>
      <p:sp>
        <p:nvSpPr>
          <p:cNvPr id="4" name="文字方塊 3">
            <a:extLst>
              <a:ext uri="{FF2B5EF4-FFF2-40B4-BE49-F238E27FC236}">
                <a16:creationId xmlns:a16="http://schemas.microsoft.com/office/drawing/2014/main" id="{F5324C61-2AF3-302B-AD69-AE042FAA6170}"/>
              </a:ext>
            </a:extLst>
          </p:cNvPr>
          <p:cNvSpPr txBox="1"/>
          <p:nvPr/>
        </p:nvSpPr>
        <p:spPr>
          <a:xfrm>
            <a:off x="6380703" y="1006368"/>
            <a:ext cx="5450914" cy="5493138"/>
          </a:xfrm>
          <a:prstGeom prst="rect">
            <a:avLst/>
          </a:prstGeom>
          <a:noFill/>
        </p:spPr>
        <p:txBody>
          <a:bodyPr wrap="square">
            <a:spAutoFit/>
          </a:bodyPr>
          <a:lstStyle/>
          <a:p>
            <a:pPr algn="just">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1980</a:t>
            </a:r>
            <a:r>
              <a:rPr lang="zh-TW" altLang="en-US" sz="3200" b="1" dirty="0">
                <a:solidFill>
                  <a:srgbClr val="002060"/>
                </a:solidFill>
                <a:latin typeface="華康粗圓體" panose="020F0709000000000000" pitchFamily="49" charset="-120"/>
                <a:ea typeface="華康粗圓體" panose="020F0709000000000000" pitchFamily="49" charset="-120"/>
              </a:rPr>
              <a:t>年當時國際局勢相當危急，蘇俄已入侵阿富汗，正要進逼伊朗，美國總統甘迺迪宣布決用核子武器保衛波斯</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的油田。接著發生「古巴飛彈危</a:t>
            </a:r>
            <a:r>
              <a:rPr lang="zh-TW" altLang="en-US" sz="3200" dirty="0">
                <a:solidFill>
                  <a:srgbClr val="002060"/>
                </a:solidFill>
                <a:latin typeface="華康粗圓體" panose="020F0709000000000000" pitchFamily="49" charset="-120"/>
                <a:ea typeface="華康粗圓體" panose="020F0709000000000000" pitchFamily="49" charset="-120"/>
              </a:rPr>
              <a:t>機</a:t>
            </a:r>
            <a:r>
              <a:rPr lang="zh-TW" altLang="en-US" sz="3200" b="1" dirty="0">
                <a:solidFill>
                  <a:srgbClr val="002060"/>
                </a:solidFill>
                <a:latin typeface="華康粗圓體" panose="020F0709000000000000" pitchFamily="49" charset="-120"/>
                <a:ea typeface="華康粗圓體" panose="020F0709000000000000" pitchFamily="49" charset="-120"/>
              </a:rPr>
              <a:t>」，甘迺迪</a:t>
            </a:r>
            <a:r>
              <a:rPr lang="zh-TW" altLang="en-US" sz="3200" dirty="0">
                <a:solidFill>
                  <a:srgbClr val="002060"/>
                </a:solidFill>
                <a:latin typeface="華康粗圓體" panose="020F0709000000000000" pitchFamily="49" charset="-120"/>
                <a:ea typeface="華康粗圓體" panose="020F0709000000000000" pitchFamily="49" charset="-120"/>
              </a:rPr>
              <a:t>警</a:t>
            </a:r>
            <a:r>
              <a:rPr lang="zh-TW" altLang="en-US" sz="3200" b="1" dirty="0">
                <a:solidFill>
                  <a:srgbClr val="002060"/>
                </a:solidFill>
                <a:latin typeface="華康粗圓體" panose="020F0709000000000000" pitchFamily="49" charset="-120"/>
                <a:ea typeface="華康粗圓體" panose="020F0709000000000000" pitchFamily="49" charset="-120"/>
              </a:rPr>
              <a:t>告蘇俄，倘若蘇俄不從古巴撤回飛彈，美國將發動核子戰爭，迫使蘇俄</a:t>
            </a:r>
            <a:r>
              <a:rPr lang="zh-TW" altLang="en-US" sz="3200" dirty="0">
                <a:solidFill>
                  <a:srgbClr val="002060"/>
                </a:solidFill>
                <a:latin typeface="華康粗圓體" panose="020F0709000000000000" pitchFamily="49" charset="-120"/>
                <a:ea typeface="華康粗圓體" panose="020F0709000000000000" pitchFamily="49" charset="-120"/>
              </a:rPr>
              <a:t>讓</a:t>
            </a:r>
            <a:r>
              <a:rPr lang="zh-TW" altLang="en-US" sz="3200" b="1" dirty="0">
                <a:solidFill>
                  <a:srgbClr val="002060"/>
                </a:solidFill>
                <a:latin typeface="華康粗圓體" panose="020F0709000000000000" pitchFamily="49" charset="-120"/>
                <a:ea typeface="華康粗圓體" panose="020F0709000000000000" pitchFamily="49" charset="-120"/>
              </a:rPr>
              <a:t>步，果然化解了核子戰爭的危</a:t>
            </a:r>
            <a:r>
              <a:rPr lang="zh-TW" altLang="en-US" sz="3200" dirty="0">
                <a:solidFill>
                  <a:srgbClr val="002060"/>
                </a:solidFill>
                <a:latin typeface="華康粗圓體" panose="020F0709000000000000" pitchFamily="49" charset="-120"/>
                <a:ea typeface="華康粗圓體" panose="020F0709000000000000" pitchFamily="49" charset="-120"/>
              </a:rPr>
              <a:t>機</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pic>
        <p:nvPicPr>
          <p:cNvPr id="5" name="圖片 4" descr="一張含有 服裝, 人員, 人的臉孔, 傢俱 的圖片&#10;&#10;AI 產生的內容可能不正確。">
            <a:extLst>
              <a:ext uri="{FF2B5EF4-FFF2-40B4-BE49-F238E27FC236}">
                <a16:creationId xmlns:a16="http://schemas.microsoft.com/office/drawing/2014/main" id="{61FA5C54-3FD3-5226-C16A-395EF8CEB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383" y="1436914"/>
            <a:ext cx="5881962" cy="4190827"/>
          </a:xfrm>
          <a:prstGeom prst="rect">
            <a:avLst/>
          </a:prstGeom>
          <a:ln w="12700">
            <a:solidFill>
              <a:schemeClr val="tx1"/>
            </a:solidFill>
          </a:ln>
        </p:spPr>
      </p:pic>
      <p:sp>
        <p:nvSpPr>
          <p:cNvPr id="7" name="文字方塊 6">
            <a:extLst>
              <a:ext uri="{FF2B5EF4-FFF2-40B4-BE49-F238E27FC236}">
                <a16:creationId xmlns:a16="http://schemas.microsoft.com/office/drawing/2014/main" id="{BA61738D-8366-ABF2-08A8-8E0FEC1D73BD}"/>
              </a:ext>
            </a:extLst>
          </p:cNvPr>
          <p:cNvSpPr txBox="1"/>
          <p:nvPr/>
        </p:nvSpPr>
        <p:spPr>
          <a:xfrm>
            <a:off x="882742" y="5627741"/>
            <a:ext cx="5112774"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甘迺迪與蘇俄赫魯雪夫會談</a:t>
            </a:r>
          </a:p>
        </p:txBody>
      </p:sp>
    </p:spTree>
    <p:extLst>
      <p:ext uri="{BB962C8B-B14F-4D97-AF65-F5344CB8AC3E}">
        <p14:creationId xmlns:p14="http://schemas.microsoft.com/office/powerpoint/2010/main" val="24076772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標題 1">
            <a:extLst>
              <a:ext uri="{FF2B5EF4-FFF2-40B4-BE49-F238E27FC236}">
                <a16:creationId xmlns:a16="http://schemas.microsoft.com/office/drawing/2014/main" id="{FBF0F397-1045-B394-D926-B634E7016B47}"/>
              </a:ext>
            </a:extLst>
          </p:cNvPr>
          <p:cNvSpPr>
            <a:spLocks noGrp="1"/>
          </p:cNvSpPr>
          <p:nvPr>
            <p:ph type="title"/>
          </p:nvPr>
        </p:nvSpPr>
        <p:spPr>
          <a:xfrm>
            <a:off x="3246033" y="235206"/>
            <a:ext cx="6172200" cy="730504"/>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我對外星生命的</a:t>
            </a:r>
            <a:r>
              <a:rPr lang="zh-TW" altLang="en-US" dirty="0">
                <a:solidFill>
                  <a:srgbClr val="C00000"/>
                </a:solidFill>
                <a:latin typeface="華康粗圓體" panose="020F0709000000000000" pitchFamily="49" charset="-120"/>
                <a:ea typeface="華康粗圓體" panose="020F0709000000000000" pitchFamily="49" charset="-120"/>
              </a:rPr>
              <a:t>奮</a:t>
            </a:r>
            <a:r>
              <a:rPr lang="zh-TW" altLang="en-US" dirty="0">
                <a:solidFill>
                  <a:srgbClr val="C00000"/>
                </a:solidFill>
                <a:latin typeface="華康中特圓體" panose="020F0809000000000000" pitchFamily="49" charset="-120"/>
                <a:ea typeface="華康中特圓體" panose="020F0809000000000000" pitchFamily="49" charset="-120"/>
              </a:rPr>
              <a:t>鬥史</a:t>
            </a:r>
          </a:p>
        </p:txBody>
      </p:sp>
      <p:sp>
        <p:nvSpPr>
          <p:cNvPr id="2051" name="文字方塊 2">
            <a:extLst>
              <a:ext uri="{FF2B5EF4-FFF2-40B4-BE49-F238E27FC236}">
                <a16:creationId xmlns:a16="http://schemas.microsoft.com/office/drawing/2014/main" id="{52124D97-E0E9-F293-7F61-B8081A7DACD1}"/>
              </a:ext>
            </a:extLst>
          </p:cNvPr>
          <p:cNvSpPr txBox="1">
            <a:spLocks noChangeArrowheads="1"/>
          </p:cNvSpPr>
          <p:nvPr/>
        </p:nvSpPr>
        <p:spPr bwMode="auto">
          <a:xfrm>
            <a:off x="3840803" y="814987"/>
            <a:ext cx="8012248" cy="5980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algn="just" eaLnBrk="1">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我在</a:t>
            </a:r>
            <a:r>
              <a:rPr lang="en-US" altLang="zh-TW" sz="3200" b="1" dirty="0">
                <a:solidFill>
                  <a:srgbClr val="002060"/>
                </a:solidFill>
                <a:latin typeface="華康粗圓體" panose="020F0709000000000000" pitchFamily="49" charset="-120"/>
                <a:ea typeface="華康粗圓體" panose="020F0709000000000000" pitchFamily="49" charset="-120"/>
              </a:rPr>
              <a:t>1981</a:t>
            </a:r>
            <a:r>
              <a:rPr lang="zh-TW" altLang="en-US" sz="3200" b="1" dirty="0">
                <a:solidFill>
                  <a:srgbClr val="002060"/>
                </a:solidFill>
                <a:latin typeface="華康粗圓體" panose="020F0709000000000000" pitchFamily="49" charset="-120"/>
                <a:ea typeface="華康粗圓體" panose="020F0709000000000000" pitchFamily="49" charset="-120"/>
              </a:rPr>
              <a:t>年秋，開始受到</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界來的攻</a:t>
            </a:r>
            <a:r>
              <a:rPr lang="zh-TW" altLang="en-US" sz="3200" dirty="0">
                <a:solidFill>
                  <a:srgbClr val="002060"/>
                </a:solidFill>
                <a:latin typeface="華康粗圓體" panose="020F0709000000000000" pitchFamily="49" charset="-120"/>
                <a:ea typeface="華康粗圓體" panose="020F0709000000000000" pitchFamily="49" charset="-120"/>
              </a:rPr>
              <a:t>擊</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突然死亡</a:t>
            </a:r>
            <a:r>
              <a:rPr lang="zh-TW" altLang="en-US" sz="3200" b="1" dirty="0">
                <a:solidFill>
                  <a:srgbClr val="002060"/>
                </a:solidFill>
                <a:latin typeface="華康粗圓體" panose="020F0709000000000000" pitchFamily="49" charset="-120"/>
                <a:ea typeface="華康粗圓體" panose="020F0709000000000000" pitchFamily="49" charset="-120"/>
              </a:rPr>
              <a:t>十三天</a:t>
            </a:r>
            <a:r>
              <a:rPr lang="zh-TW" altLang="zh-TW" sz="3200" b="1" dirty="0">
                <a:solidFill>
                  <a:srgbClr val="002060"/>
                </a:solidFill>
                <a:latin typeface="華康粗圓體" panose="020F0709000000000000" pitchFamily="49" charset="-120"/>
                <a:ea typeface="華康粗圓體" panose="020F0709000000000000" pitchFamily="49" charset="-120"/>
              </a:rPr>
              <a:t>、被</a:t>
            </a:r>
            <a:r>
              <a:rPr lang="zh-TW" altLang="zh-TW" sz="3200" dirty="0">
                <a:solidFill>
                  <a:srgbClr val="002060"/>
                </a:solidFill>
                <a:latin typeface="華康粗圓體" panose="020F0709000000000000" pitchFamily="49" charset="-120"/>
                <a:ea typeface="華康粗圓體" panose="020F0709000000000000" pitchFamily="49" charset="-120"/>
              </a:rPr>
              <a:t>擊</a:t>
            </a:r>
            <a:r>
              <a:rPr lang="zh-TW" altLang="zh-TW" sz="3200" b="1" dirty="0">
                <a:solidFill>
                  <a:srgbClr val="002060"/>
                </a:solidFill>
                <a:latin typeface="華康粗圓體" panose="020F0709000000000000" pitchFamily="49" charset="-120"/>
                <a:ea typeface="華康粗圓體" panose="020F0709000000000000" pitchFamily="49" charset="-120"/>
              </a:rPr>
              <a:t>昏倒</a:t>
            </a:r>
            <a:r>
              <a:rPr lang="zh-TW" altLang="en-US" sz="3200" b="1" dirty="0">
                <a:solidFill>
                  <a:srgbClr val="002060"/>
                </a:solidFill>
                <a:latin typeface="華康粗圓體" panose="020F0709000000000000" pitchFamily="49" charset="-120"/>
                <a:ea typeface="華康粗圓體" panose="020F0709000000000000" pitchFamily="49" charset="-120"/>
              </a:rPr>
              <a:t>四次</a:t>
            </a:r>
            <a:r>
              <a:rPr lang="zh-TW" altLang="zh-TW" sz="3200" b="1" dirty="0">
                <a:solidFill>
                  <a:srgbClr val="002060"/>
                </a:solidFill>
                <a:latin typeface="華康粗圓體" panose="020F0709000000000000" pitchFamily="49" charset="-120"/>
                <a:ea typeface="華康粗圓體" panose="020F0709000000000000" pitchFamily="49" charset="-120"/>
              </a:rPr>
              <a:t>、皮膚染毒</a:t>
            </a:r>
            <a:r>
              <a:rPr lang="zh-TW" altLang="en-US" sz="3200" dirty="0">
                <a:solidFill>
                  <a:srgbClr val="002060"/>
                </a:solidFill>
                <a:latin typeface="華康粗圓體" panose="020F0709000000000000" pitchFamily="49" charset="-120"/>
                <a:ea typeface="華康粗圓體" panose="020F0709000000000000" pitchFamily="49" charset="-120"/>
              </a:rPr>
              <a:t>潰爛數</a:t>
            </a:r>
            <a:r>
              <a:rPr lang="zh-TW" altLang="en-US" sz="3200" b="1" dirty="0">
                <a:solidFill>
                  <a:srgbClr val="002060"/>
                </a:solidFill>
                <a:latin typeface="華康粗圓體" panose="020F0709000000000000" pitchFamily="49" charset="-120"/>
                <a:ea typeface="華康粗圓體" panose="020F0709000000000000" pitchFamily="49" charset="-120"/>
              </a:rPr>
              <a:t>年、無法排尿三次，其他例如</a:t>
            </a:r>
            <a:r>
              <a:rPr lang="zh-TW" altLang="zh-TW" sz="3200" b="1" dirty="0">
                <a:solidFill>
                  <a:srgbClr val="002060"/>
                </a:solidFill>
                <a:latin typeface="華康粗圓體" panose="020F0709000000000000" pitchFamily="49" charset="-120"/>
                <a:ea typeface="華康粗圓體" panose="020F0709000000000000" pitchFamily="49" charset="-120"/>
              </a:rPr>
              <a:t>全身冷</a:t>
            </a:r>
            <a:r>
              <a:rPr lang="zh-TW" altLang="en-US" sz="3200" b="1" dirty="0">
                <a:solidFill>
                  <a:srgbClr val="002060"/>
                </a:solidFill>
                <a:latin typeface="華康粗圓體" panose="020F0709000000000000" pitchFamily="49" charset="-120"/>
                <a:ea typeface="華康粗圓體" panose="020F0709000000000000" pitchFamily="49" charset="-120"/>
              </a:rPr>
              <a:t>凍</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zh-TW" sz="3200" dirty="0">
                <a:solidFill>
                  <a:srgbClr val="002060"/>
                </a:solidFill>
                <a:latin typeface="華康粗圓體" panose="020F0709000000000000" pitchFamily="49" charset="-120"/>
                <a:ea typeface="華康粗圓體" panose="020F0709000000000000" pitchFamily="49" charset="-120"/>
              </a:rPr>
              <a:t>魔</a:t>
            </a:r>
            <a:r>
              <a:rPr lang="zh-TW" altLang="zh-TW" sz="3200" b="1" dirty="0">
                <a:solidFill>
                  <a:srgbClr val="002060"/>
                </a:solidFill>
                <a:latin typeface="華康粗圓體" panose="020F0709000000000000" pitchFamily="49" charset="-120"/>
                <a:ea typeface="華康粗圓體" panose="020F0709000000000000" pitchFamily="49" charset="-120"/>
              </a:rPr>
              <a:t>音穿腦、隔山打牛、倒轉乾坤</a:t>
            </a:r>
            <a:r>
              <a:rPr lang="zh-TW" altLang="en-US" sz="3200" b="1" dirty="0">
                <a:solidFill>
                  <a:srgbClr val="002060"/>
                </a:solidFill>
                <a:latin typeface="華康粗圓體" panose="020F0709000000000000" pitchFamily="49" charset="-120"/>
                <a:ea typeface="華康粗圓體" panose="020F0709000000000000" pitchFamily="49" charset="-120"/>
              </a:rPr>
              <a:t>、身心</a:t>
            </a:r>
            <a:r>
              <a:rPr lang="zh-TW" altLang="zh-TW" sz="3200" b="1" dirty="0">
                <a:solidFill>
                  <a:srgbClr val="002060"/>
                </a:solidFill>
                <a:latin typeface="華康粗圓體" panose="020F0709000000000000" pitchFamily="49" charset="-120"/>
                <a:ea typeface="華康粗圓體" panose="020F0709000000000000" pitchFamily="49" charset="-120"/>
              </a:rPr>
              <a:t>不</a:t>
            </a:r>
            <a:r>
              <a:rPr lang="zh-TW" altLang="en-US" sz="3200" b="1" dirty="0">
                <a:solidFill>
                  <a:srgbClr val="002060"/>
                </a:solidFill>
                <a:latin typeface="華康粗圓體" panose="020F0709000000000000" pitchFamily="49" charset="-120"/>
                <a:ea typeface="華康粗圓體" panose="020F0709000000000000" pitchFamily="49" charset="-120"/>
              </a:rPr>
              <a:t>寧、</a:t>
            </a:r>
            <a:r>
              <a:rPr lang="zh-TW" altLang="zh-TW" sz="3200" b="1" dirty="0">
                <a:solidFill>
                  <a:srgbClr val="002060"/>
                </a:solidFill>
                <a:latin typeface="華康粗圓體" panose="020F0709000000000000" pitchFamily="49" charset="-120"/>
                <a:ea typeface="華康粗圓體" panose="020F0709000000000000" pitchFamily="49" charset="-120"/>
              </a:rPr>
              <a:t>兩眼受創和血管</a:t>
            </a:r>
            <a:r>
              <a:rPr lang="zh-TW" altLang="zh-TW" sz="3200" dirty="0">
                <a:solidFill>
                  <a:srgbClr val="002060"/>
                </a:solidFill>
                <a:latin typeface="華康粗圓體" panose="020F0709000000000000" pitchFamily="49" charset="-120"/>
                <a:ea typeface="華康粗圓體" panose="020F0709000000000000" pitchFamily="49" charset="-120"/>
              </a:rPr>
              <a:t>爆</a:t>
            </a:r>
            <a:r>
              <a:rPr lang="zh-TW" altLang="zh-TW" sz="3200" b="1" dirty="0">
                <a:solidFill>
                  <a:srgbClr val="002060"/>
                </a:solidFill>
                <a:latin typeface="華康粗圓體" panose="020F0709000000000000" pitchFamily="49" charset="-120"/>
                <a:ea typeface="華康粗圓體" panose="020F0709000000000000" pitchFamily="49" charset="-120"/>
              </a:rPr>
              <a:t>裂等現象</a:t>
            </a:r>
            <a:r>
              <a:rPr lang="zh-TW" altLang="en-US" sz="3200" b="1" dirty="0">
                <a:solidFill>
                  <a:srgbClr val="002060"/>
                </a:solidFill>
                <a:latin typeface="華康粗圓體" panose="020F0709000000000000" pitchFamily="49" charset="-120"/>
                <a:ea typeface="華康粗圓體" panose="020F0709000000000000" pitchFamily="49" charset="-120"/>
              </a:rPr>
              <a:t>經常發生，</a:t>
            </a:r>
            <a:r>
              <a:rPr lang="zh-TW" altLang="zh-TW" sz="3200" b="1" dirty="0">
                <a:solidFill>
                  <a:srgbClr val="002060"/>
                </a:solidFill>
                <a:latin typeface="華康粗圓體" panose="020F0709000000000000" pitchFamily="49" charset="-120"/>
                <a:ea typeface="華康粗圓體" panose="020F0709000000000000" pitchFamily="49" charset="-120"/>
              </a:rPr>
              <a:t>在精神</a:t>
            </a:r>
            <a:r>
              <a:rPr lang="zh-TW" altLang="en-US" sz="3200" b="1" dirty="0">
                <a:solidFill>
                  <a:srgbClr val="002060"/>
                </a:solidFill>
                <a:latin typeface="華康粗圓體" panose="020F0709000000000000" pitchFamily="49" charset="-120"/>
                <a:ea typeface="華康粗圓體" panose="020F0709000000000000" pitchFamily="49" charset="-120"/>
              </a:rPr>
              <a:t>上</a:t>
            </a:r>
            <a:r>
              <a:rPr lang="zh-TW" altLang="zh-TW" sz="3200" b="1" dirty="0">
                <a:solidFill>
                  <a:srgbClr val="002060"/>
                </a:solidFill>
                <a:latin typeface="華康粗圓體" panose="020F0709000000000000" pitchFamily="49" charset="-120"/>
                <a:ea typeface="華康粗圓體" panose="020F0709000000000000" pitchFamily="49" charset="-120"/>
              </a:rPr>
              <a:t>和肉</a:t>
            </a:r>
            <a:r>
              <a:rPr lang="zh-TW" altLang="zh-TW"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上受到無</a:t>
            </a:r>
            <a:r>
              <a:rPr lang="zh-TW" altLang="en-US" sz="3200" dirty="0">
                <a:solidFill>
                  <a:srgbClr val="002060"/>
                </a:solidFill>
                <a:latin typeface="華康粗圓體" panose="020F0709000000000000" pitchFamily="49" charset="-120"/>
                <a:ea typeface="華康粗圓體" panose="020F0709000000000000" pitchFamily="49" charset="-120"/>
              </a:rPr>
              <a:t>數</a:t>
            </a:r>
            <a:r>
              <a:rPr lang="zh-TW" altLang="en-US" sz="3200" b="1" dirty="0">
                <a:solidFill>
                  <a:srgbClr val="002060"/>
                </a:solidFill>
                <a:latin typeface="華康粗圓體" panose="020F0709000000000000" pitchFamily="49" charset="-120"/>
                <a:ea typeface="華康粗圓體" panose="020F0709000000000000" pitchFamily="49" charset="-120"/>
              </a:rPr>
              <a:t>次</a:t>
            </a:r>
            <a:r>
              <a:rPr lang="zh-TW" altLang="zh-TW" sz="3200" b="1" dirty="0">
                <a:solidFill>
                  <a:srgbClr val="002060"/>
                </a:solidFill>
                <a:latin typeface="華康粗圓體" panose="020F0709000000000000" pitchFamily="49" charset="-120"/>
                <a:ea typeface="華康粗圓體" panose="020F0709000000000000" pitchFamily="49" charset="-120"/>
              </a:rPr>
              <a:t>的</a:t>
            </a:r>
            <a:r>
              <a:rPr lang="zh-TW" altLang="en-US" sz="3200" b="1" dirty="0">
                <a:solidFill>
                  <a:srgbClr val="002060"/>
                </a:solidFill>
                <a:latin typeface="華康粗圓體" panose="020F0709000000000000" pitchFamily="49" charset="-120"/>
                <a:ea typeface="華康粗圓體" panose="020F0709000000000000" pitchFamily="49" charset="-120"/>
              </a:rPr>
              <a:t>打</a:t>
            </a:r>
            <a:r>
              <a:rPr lang="zh-TW" altLang="en-US" sz="3200" dirty="0">
                <a:solidFill>
                  <a:srgbClr val="002060"/>
                </a:solidFill>
                <a:latin typeface="華康粗圓體" panose="020F0709000000000000" pitchFamily="49" charset="-120"/>
                <a:ea typeface="華康粗圓體" panose="020F0709000000000000" pitchFamily="49" charset="-120"/>
              </a:rPr>
              <a:t>擊</a:t>
            </a:r>
            <a:r>
              <a:rPr lang="zh-TW" altLang="en-US" sz="3200" b="1" dirty="0">
                <a:solidFill>
                  <a:srgbClr val="002060"/>
                </a:solidFill>
                <a:latin typeface="華康粗圓體" panose="020F0709000000000000" pitchFamily="49" charset="-120"/>
                <a:ea typeface="華康粗圓體" panose="020F0709000000000000" pitchFamily="49" charset="-120"/>
              </a:rPr>
              <a:t>和</a:t>
            </a:r>
            <a:r>
              <a:rPr lang="zh-TW" altLang="zh-TW" sz="3200" b="1" dirty="0">
                <a:solidFill>
                  <a:srgbClr val="002060"/>
                </a:solidFill>
                <a:latin typeface="華康粗圓體" panose="020F0709000000000000" pitchFamily="49" charset="-120"/>
                <a:ea typeface="華康粗圓體" panose="020F0709000000000000" pitchFamily="49" charset="-120"/>
              </a:rPr>
              <a:t>痛苦，</a:t>
            </a:r>
            <a:r>
              <a:rPr lang="zh-TW" altLang="en-US" sz="3200" b="1" dirty="0">
                <a:solidFill>
                  <a:srgbClr val="002060"/>
                </a:solidFill>
                <a:latin typeface="華康粗圓體" panose="020F0709000000000000" pitchFamily="49" charset="-120"/>
                <a:ea typeface="華康粗圓體" panose="020F0709000000000000" pitchFamily="49" charset="-120"/>
              </a:rPr>
              <a:t>四十多年來都承受下來，已親身</a:t>
            </a:r>
            <a:r>
              <a:rPr lang="zh-TW" altLang="en-US" sz="3200" dirty="0">
                <a:solidFill>
                  <a:srgbClr val="002060"/>
                </a:solidFill>
                <a:latin typeface="華康粗圓體" panose="020F0709000000000000" pitchFamily="49" charset="-120"/>
                <a:ea typeface="華康粗圓體" panose="020F0709000000000000" pitchFamily="49" charset="-120"/>
              </a:rPr>
              <a:t>體驗</a:t>
            </a:r>
            <a:r>
              <a:rPr lang="zh-TW" altLang="en-US" sz="3200" b="1" dirty="0">
                <a:solidFill>
                  <a:srgbClr val="002060"/>
                </a:solidFill>
                <a:latin typeface="華康粗圓體" panose="020F0709000000000000" pitchFamily="49" charset="-120"/>
                <a:ea typeface="華康粗圓體" panose="020F0709000000000000" pitchFamily="49" charset="-120"/>
              </a:rPr>
              <a:t>受到天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對現代人傷害的各種方式和程度。我曾於</a:t>
            </a:r>
            <a:r>
              <a:rPr lang="en-US" altLang="zh-TW" sz="3200" b="1" dirty="0">
                <a:solidFill>
                  <a:srgbClr val="002060"/>
                </a:solidFill>
                <a:latin typeface="華康粗圓體" panose="020F0709000000000000" pitchFamily="49" charset="-120"/>
                <a:ea typeface="華康粗圓體" panose="020F0709000000000000" pitchFamily="49" charset="-120"/>
              </a:rPr>
              <a:t>1989</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9</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7</a:t>
            </a:r>
            <a:r>
              <a:rPr lang="zh-TW" altLang="en-US" sz="3200" b="1" dirty="0">
                <a:solidFill>
                  <a:srgbClr val="002060"/>
                </a:solidFill>
                <a:latin typeface="華康粗圓體" panose="020F0709000000000000" pitchFamily="49" charset="-120"/>
                <a:ea typeface="華康粗圓體" panose="020F0709000000000000" pitchFamily="49" charset="-120"/>
              </a:rPr>
              <a:t>日上書道門上界諸神尊退出道門，皈依佛門，到今日仍受魔軍經常施孽，時時須用心防衛自己。</a:t>
            </a:r>
          </a:p>
        </p:txBody>
      </p:sp>
      <p:pic>
        <p:nvPicPr>
          <p:cNvPr id="3" name="圖片 2" descr="一張含有 文字, 圖畫, 油畫, 圖解 的圖片&#10;&#10;AI 產生的內容可能不正確。">
            <a:extLst>
              <a:ext uri="{FF2B5EF4-FFF2-40B4-BE49-F238E27FC236}">
                <a16:creationId xmlns:a16="http://schemas.microsoft.com/office/drawing/2014/main" id="{E0916E53-62BB-A9FE-B029-1869A672B8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074" y="1325582"/>
            <a:ext cx="3257816" cy="4652630"/>
          </a:xfrm>
          <a:prstGeom prst="rect">
            <a:avLst/>
          </a:prstGeom>
          <a:ln w="12700">
            <a:solidFill>
              <a:schemeClr val="tx1"/>
            </a:solidFill>
          </a:ln>
        </p:spPr>
      </p:pic>
      <p:sp>
        <p:nvSpPr>
          <p:cNvPr id="5" name="文字方塊 4">
            <a:extLst>
              <a:ext uri="{FF2B5EF4-FFF2-40B4-BE49-F238E27FC236}">
                <a16:creationId xmlns:a16="http://schemas.microsoft.com/office/drawing/2014/main" id="{F2CC1A01-A37E-CF28-A917-85F45933F1FF}"/>
              </a:ext>
            </a:extLst>
          </p:cNvPr>
          <p:cNvSpPr txBox="1"/>
          <p:nvPr/>
        </p:nvSpPr>
        <p:spPr>
          <a:xfrm>
            <a:off x="682546" y="5978211"/>
            <a:ext cx="2533134"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魔軍邪靈</a:t>
            </a:r>
          </a:p>
        </p:txBody>
      </p:sp>
    </p:spTree>
    <p:extLst>
      <p:ext uri="{BB962C8B-B14F-4D97-AF65-F5344CB8AC3E}">
        <p14:creationId xmlns:p14="http://schemas.microsoft.com/office/powerpoint/2010/main" val="30542486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字型, 黑與白, 螢幕擷取畫面 的圖片&#10;&#10;AI 產生的內容可能不正確。">
            <a:extLst>
              <a:ext uri="{FF2B5EF4-FFF2-40B4-BE49-F238E27FC236}">
                <a16:creationId xmlns:a16="http://schemas.microsoft.com/office/drawing/2014/main" id="{FD24A77E-EAC7-3905-E0B9-53276A4B7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692" y="624227"/>
            <a:ext cx="11549564" cy="6057924"/>
          </a:xfrm>
          <a:prstGeom prst="rect">
            <a:avLst/>
          </a:prstGeom>
        </p:spPr>
      </p:pic>
      <p:sp>
        <p:nvSpPr>
          <p:cNvPr id="5" name="文字方塊 4">
            <a:extLst>
              <a:ext uri="{FF2B5EF4-FFF2-40B4-BE49-F238E27FC236}">
                <a16:creationId xmlns:a16="http://schemas.microsoft.com/office/drawing/2014/main" id="{8F9D5629-2EAC-5B72-8823-6A8FD74A4220}"/>
              </a:ext>
            </a:extLst>
          </p:cNvPr>
          <p:cNvSpPr txBox="1"/>
          <p:nvPr/>
        </p:nvSpPr>
        <p:spPr>
          <a:xfrm>
            <a:off x="2187677" y="116907"/>
            <a:ext cx="7816646"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祈求平安出困疏文</a:t>
            </a:r>
          </a:p>
        </p:txBody>
      </p:sp>
    </p:spTree>
    <p:extLst>
      <p:ext uri="{BB962C8B-B14F-4D97-AF65-F5344CB8AC3E}">
        <p14:creationId xmlns:p14="http://schemas.microsoft.com/office/powerpoint/2010/main" val="41714844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descr="一張含有 文字, 字型, 螢幕擷取畫面, 數字 的圖片&#10;&#10;AI 產生的內容可能不正確。">
            <a:extLst>
              <a:ext uri="{FF2B5EF4-FFF2-40B4-BE49-F238E27FC236}">
                <a16:creationId xmlns:a16="http://schemas.microsoft.com/office/drawing/2014/main" id="{A9A6441C-9DBC-A2B7-26AB-47BF6DD2F3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888" y="341890"/>
            <a:ext cx="11842796" cy="6380457"/>
          </a:xfrm>
          <a:prstGeom prst="rect">
            <a:avLst/>
          </a:prstGeom>
        </p:spPr>
      </p:pic>
    </p:spTree>
    <p:extLst>
      <p:ext uri="{BB962C8B-B14F-4D97-AF65-F5344CB8AC3E}">
        <p14:creationId xmlns:p14="http://schemas.microsoft.com/office/powerpoint/2010/main" val="9403320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B61C3C3-7372-F6EB-662F-2A019E797F8E}"/>
              </a:ext>
            </a:extLst>
          </p:cNvPr>
          <p:cNvSpPr>
            <a:spLocks noGrp="1"/>
          </p:cNvSpPr>
          <p:nvPr>
            <p:ph type="title"/>
          </p:nvPr>
        </p:nvSpPr>
        <p:spPr>
          <a:xfrm>
            <a:off x="1631504" y="116633"/>
            <a:ext cx="8784976" cy="670409"/>
          </a:xfrm>
        </p:spPr>
        <p:txBody>
          <a:bodyPr>
            <a:normAutofit fontScale="90000"/>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在行天宮關聖帝君賜予嗣子之名</a:t>
            </a:r>
          </a:p>
        </p:txBody>
      </p:sp>
      <p:sp>
        <p:nvSpPr>
          <p:cNvPr id="4" name="文字方塊 3">
            <a:extLst>
              <a:ext uri="{FF2B5EF4-FFF2-40B4-BE49-F238E27FC236}">
                <a16:creationId xmlns:a16="http://schemas.microsoft.com/office/drawing/2014/main" id="{AC7E8049-7CA5-EFAA-0DED-539F6E45E65C}"/>
              </a:ext>
            </a:extLst>
          </p:cNvPr>
          <p:cNvSpPr txBox="1"/>
          <p:nvPr/>
        </p:nvSpPr>
        <p:spPr>
          <a:xfrm>
            <a:off x="5913220" y="1095356"/>
            <a:ext cx="5544616" cy="4903265"/>
          </a:xfrm>
          <a:prstGeom prst="rect">
            <a:avLst/>
          </a:prstGeom>
          <a:noFill/>
        </p:spPr>
        <p:txBody>
          <a:bodyPr wrap="square" rtlCol="0">
            <a:spAutoFit/>
          </a:bodyPr>
          <a:lstStyle/>
          <a:p>
            <a:pPr algn="just" hangingPunct="0">
              <a:lnSpc>
                <a:spcPts val="4200"/>
              </a:lnSpc>
            </a:pPr>
            <a:r>
              <a:rPr lang="en-US" altLang="zh-TW" sz="3200" b="1" dirty="0">
                <a:solidFill>
                  <a:srgbClr val="002060"/>
                </a:solidFill>
                <a:latin typeface="華康中圓體" panose="020F0509000000000000" pitchFamily="49" charset="-120"/>
                <a:ea typeface="華康中圓體" panose="020F0509000000000000" pitchFamily="49" charset="-120"/>
              </a:rPr>
              <a:t>1981</a:t>
            </a:r>
            <a:r>
              <a:rPr lang="zh-TW" altLang="en-US" sz="3200" b="1" dirty="0">
                <a:solidFill>
                  <a:srgbClr val="002060"/>
                </a:solidFill>
                <a:latin typeface="華康中圓體" panose="020F0509000000000000" pitchFamily="49" charset="-120"/>
                <a:ea typeface="華康中圓體" panose="020F0509000000000000" pitchFamily="49" charset="-120"/>
              </a:rPr>
              <a:t>年秋季，在我受到魔界多次的攻擊而受到多重傷害時，曾逃到行天宮請求關聖帝君毗祐。當時承蒙五虎將之一的黃忠將軍轉述，關聖帝君賜予我「嗣子」之名。其後太上道祖曾派一位「老漢仙翁」庇護我，並參與對行劫陣營魔軍的對峙。</a:t>
            </a:r>
          </a:p>
        </p:txBody>
      </p:sp>
      <p:sp>
        <p:nvSpPr>
          <p:cNvPr id="10" name="文字方塊 9">
            <a:extLst>
              <a:ext uri="{FF2B5EF4-FFF2-40B4-BE49-F238E27FC236}">
                <a16:creationId xmlns:a16="http://schemas.microsoft.com/office/drawing/2014/main" id="{040F45B8-E208-CD7D-99CB-2F736C1D7999}"/>
              </a:ext>
            </a:extLst>
          </p:cNvPr>
          <p:cNvSpPr txBox="1"/>
          <p:nvPr/>
        </p:nvSpPr>
        <p:spPr>
          <a:xfrm>
            <a:off x="1926235" y="5879638"/>
            <a:ext cx="3049623"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行天宮關聖帝君</a:t>
            </a:r>
          </a:p>
        </p:txBody>
      </p:sp>
      <p:pic>
        <p:nvPicPr>
          <p:cNvPr id="6" name="圖片 5" descr="一張含有 藝術, 文字, 神社, 神殿 的圖片&#10;&#10;AI 產生的內容可能不正確。">
            <a:extLst>
              <a:ext uri="{FF2B5EF4-FFF2-40B4-BE49-F238E27FC236}">
                <a16:creationId xmlns:a16="http://schemas.microsoft.com/office/drawing/2014/main" id="{7817CE52-8253-691F-7A63-56B395CD96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5469" y="1175158"/>
            <a:ext cx="4743659" cy="4743659"/>
          </a:xfrm>
          <a:prstGeom prst="rect">
            <a:avLst/>
          </a:prstGeom>
          <a:ln w="12700">
            <a:solidFill>
              <a:schemeClr val="tx1"/>
            </a:solidFill>
          </a:ln>
        </p:spPr>
      </p:pic>
    </p:spTree>
    <p:extLst>
      <p:ext uri="{BB962C8B-B14F-4D97-AF65-F5344CB8AC3E}">
        <p14:creationId xmlns:p14="http://schemas.microsoft.com/office/powerpoint/2010/main" val="15710066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855A40F-5F50-1848-EF2A-F038C6741A9A}"/>
              </a:ext>
            </a:extLst>
          </p:cNvPr>
          <p:cNvSpPr txBox="1"/>
          <p:nvPr/>
        </p:nvSpPr>
        <p:spPr>
          <a:xfrm>
            <a:off x="4247650" y="769442"/>
            <a:ext cx="7590388" cy="5980483"/>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當時行劫的天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與救劫的諸神雙方曾會談，但幾乎是天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在主導會談，救劫諸神步步</a:t>
            </a:r>
            <a:r>
              <a:rPr lang="zh-TW" altLang="en-US" sz="3200" dirty="0">
                <a:solidFill>
                  <a:srgbClr val="002060"/>
                </a:solidFill>
                <a:latin typeface="華康粗圓體" panose="020F0709000000000000" pitchFamily="49" charset="-120"/>
                <a:ea typeface="華康粗圓體" panose="020F0709000000000000" pitchFamily="49" charset="-120"/>
              </a:rPr>
              <a:t>禮讓</a:t>
            </a:r>
            <a:r>
              <a:rPr lang="zh-TW" altLang="en-US" sz="3200" b="1" dirty="0">
                <a:solidFill>
                  <a:srgbClr val="002060"/>
                </a:solidFill>
                <a:latin typeface="華康粗圓體" panose="020F0709000000000000" pitchFamily="49" charset="-120"/>
                <a:ea typeface="華康粗圓體" panose="020F0709000000000000" pitchFamily="49" charset="-120"/>
              </a:rPr>
              <a:t>。舉例來說，天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要佔領台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的領域，說以前的台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人不是對岸的</a:t>
            </a:r>
            <a:r>
              <a:rPr lang="zh-TW" altLang="en-US" sz="3200" dirty="0">
                <a:solidFill>
                  <a:srgbClr val="002060"/>
                </a:solidFill>
                <a:latin typeface="華康粗圓體" panose="020F0709000000000000" pitchFamily="49" charset="-120"/>
                <a:ea typeface="華康粗圓體" panose="020F0709000000000000" pitchFamily="49" charset="-120"/>
              </a:rPr>
              <a:t>羅漢腳</a:t>
            </a:r>
            <a:r>
              <a:rPr lang="zh-TW" altLang="en-US" sz="3200" b="1" dirty="0">
                <a:solidFill>
                  <a:srgbClr val="002060"/>
                </a:solidFill>
                <a:latin typeface="華康粗圓體" panose="020F0709000000000000" pitchFamily="49" charset="-120"/>
                <a:ea typeface="華康粗圓體" panose="020F0709000000000000" pitchFamily="49" charset="-120"/>
              </a:rPr>
              <a:t>（乞丐）就是逃犯，才會來到台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dirty="0">
                <a:solidFill>
                  <a:srgbClr val="002060"/>
                </a:solidFill>
                <a:latin typeface="華康粗圓體" panose="020F0709000000000000" pitchFamily="49" charset="-120"/>
                <a:ea typeface="華康粗圓體" panose="020F0709000000000000" pitchFamily="49" charset="-120"/>
              </a:rPr>
              <a:t>觀</a:t>
            </a:r>
            <a:r>
              <a:rPr lang="zh-TW" altLang="en-US" sz="3200" b="1" dirty="0">
                <a:solidFill>
                  <a:srgbClr val="002060"/>
                </a:solidFill>
                <a:latin typeface="華康粗圓體" panose="020F0709000000000000" pitchFamily="49" charset="-120"/>
                <a:ea typeface="華康粗圓體" panose="020F0709000000000000" pitchFamily="49" charset="-120"/>
              </a:rPr>
              <a:t>世音菩薩僅回答兩個字「但是</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」就把心意很無奈地用「大悲心」發出來，我全身起了</a:t>
            </a:r>
            <a:r>
              <a:rPr lang="zh-TW" altLang="en-US" sz="3200" dirty="0">
                <a:solidFill>
                  <a:srgbClr val="002060"/>
                </a:solidFill>
                <a:latin typeface="華康粗圓體" panose="020F0709000000000000" pitchFamily="49" charset="-120"/>
                <a:ea typeface="華康粗圓體" panose="020F0709000000000000" pitchFamily="49" charset="-120"/>
              </a:rPr>
              <a:t>感觸</a:t>
            </a:r>
            <a:r>
              <a:rPr lang="zh-TW" altLang="en-US" sz="3200" b="1" dirty="0">
                <a:solidFill>
                  <a:srgbClr val="002060"/>
                </a:solidFill>
                <a:latin typeface="華康粗圓體" panose="020F0709000000000000" pitchFamily="49" charset="-120"/>
                <a:ea typeface="華康粗圓體" panose="020F0709000000000000" pitchFamily="49" charset="-120"/>
              </a:rPr>
              <a:t>和振動，而且可以接受到整個意境，意思是：「台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有今日的進步，也是那些人們</a:t>
            </a:r>
            <a:r>
              <a:rPr lang="zh-TW" altLang="en-US" sz="3200" dirty="0">
                <a:solidFill>
                  <a:srgbClr val="002060"/>
                </a:solidFill>
                <a:latin typeface="華康粗圓體" panose="020F0709000000000000" pitchFamily="49" charset="-120"/>
                <a:ea typeface="華康粗圓體" panose="020F0709000000000000" pitchFamily="49" charset="-120"/>
              </a:rPr>
              <a:t>繼續不斷</a:t>
            </a:r>
            <a:r>
              <a:rPr lang="zh-TW" altLang="en-US" sz="3200" b="1" dirty="0">
                <a:solidFill>
                  <a:srgbClr val="002060"/>
                </a:solidFill>
                <a:latin typeface="華康粗圓體" panose="020F0709000000000000" pitchFamily="49" charset="-120"/>
                <a:ea typeface="華康粗圓體" panose="020F0709000000000000" pitchFamily="49" charset="-120"/>
              </a:rPr>
              <a:t>努力創造出來的」。當時有救劫神真受</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軍打傷。</a:t>
            </a:r>
          </a:p>
        </p:txBody>
      </p:sp>
      <p:sp>
        <p:nvSpPr>
          <p:cNvPr id="5" name="文字方塊 4">
            <a:extLst>
              <a:ext uri="{FF2B5EF4-FFF2-40B4-BE49-F238E27FC236}">
                <a16:creationId xmlns:a16="http://schemas.microsoft.com/office/drawing/2014/main" id="{0F52130A-F1D0-C511-E34E-14A6B18BCF94}"/>
              </a:ext>
            </a:extLst>
          </p:cNvPr>
          <p:cNvSpPr txBox="1"/>
          <p:nvPr/>
        </p:nvSpPr>
        <p:spPr>
          <a:xfrm>
            <a:off x="1650014" y="1"/>
            <a:ext cx="8891972"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觀世音菩薩與天</a:t>
            </a:r>
            <a:r>
              <a:rPr lang="zh-TW" altLang="en-US" sz="4400" dirty="0">
                <a:solidFill>
                  <a:srgbClr val="C00000"/>
                </a:solidFill>
                <a:latin typeface="華康粗圓體" panose="020F0709000000000000" pitchFamily="49" charset="-120"/>
                <a:ea typeface="華康粗圓體" panose="020F0709000000000000" pitchFamily="49" charset="-120"/>
              </a:rPr>
              <a:t>魔</a:t>
            </a:r>
            <a:r>
              <a:rPr lang="zh-TW" altLang="en-US" sz="4400" dirty="0">
                <a:solidFill>
                  <a:srgbClr val="C00000"/>
                </a:solidFill>
                <a:latin typeface="華康中特圓體" panose="020F0809000000000000" pitchFamily="49" charset="-120"/>
                <a:ea typeface="華康中特圓體" panose="020F0809000000000000" pitchFamily="49" charset="-120"/>
              </a:rPr>
              <a:t>會談</a:t>
            </a:r>
          </a:p>
        </p:txBody>
      </p:sp>
      <p:pic>
        <p:nvPicPr>
          <p:cNvPr id="7" name="圖片 6" descr="一張含有 藝術, 神殿, 神社, 神話 的圖片&#10;&#10;AI 產生的內容可能不正確。">
            <a:extLst>
              <a:ext uri="{FF2B5EF4-FFF2-40B4-BE49-F238E27FC236}">
                <a16:creationId xmlns:a16="http://schemas.microsoft.com/office/drawing/2014/main" id="{D0784AA1-F735-79D1-FF7C-AA5145B03F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988" y="719900"/>
            <a:ext cx="3501393" cy="5022831"/>
          </a:xfrm>
          <a:prstGeom prst="rect">
            <a:avLst/>
          </a:prstGeom>
        </p:spPr>
      </p:pic>
      <p:sp>
        <p:nvSpPr>
          <p:cNvPr id="9" name="文字方塊 8">
            <a:extLst>
              <a:ext uri="{FF2B5EF4-FFF2-40B4-BE49-F238E27FC236}">
                <a16:creationId xmlns:a16="http://schemas.microsoft.com/office/drawing/2014/main" id="{C762FE15-C06E-0DB1-AB78-679BDD60DAA6}"/>
              </a:ext>
            </a:extLst>
          </p:cNvPr>
          <p:cNvSpPr txBox="1"/>
          <p:nvPr/>
        </p:nvSpPr>
        <p:spPr>
          <a:xfrm>
            <a:off x="1059194" y="5673905"/>
            <a:ext cx="2514286" cy="1077218"/>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台北龍山寺觀音佛祖</a:t>
            </a:r>
          </a:p>
        </p:txBody>
      </p:sp>
    </p:spTree>
    <p:extLst>
      <p:ext uri="{BB962C8B-B14F-4D97-AF65-F5344CB8AC3E}">
        <p14:creationId xmlns:p14="http://schemas.microsoft.com/office/powerpoint/2010/main" val="36326524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一張含有 筆跡, 文字, 字型, 書法 的圖片&#10;&#10;AI 產生的內容可能不正確。">
            <a:extLst>
              <a:ext uri="{FF2B5EF4-FFF2-40B4-BE49-F238E27FC236}">
                <a16:creationId xmlns:a16="http://schemas.microsoft.com/office/drawing/2014/main" id="{1876107B-372A-E4BB-6FFE-29FE9595B0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28562"/>
            <a:ext cx="12192000" cy="3614309"/>
          </a:xfrm>
          <a:prstGeom prst="rect">
            <a:avLst/>
          </a:prstGeom>
        </p:spPr>
      </p:pic>
      <p:sp>
        <p:nvSpPr>
          <p:cNvPr id="5" name="標題 4">
            <a:extLst>
              <a:ext uri="{FF2B5EF4-FFF2-40B4-BE49-F238E27FC236}">
                <a16:creationId xmlns:a16="http://schemas.microsoft.com/office/drawing/2014/main" id="{448EB827-8099-58DC-90B4-8CA3921504C3}"/>
              </a:ext>
            </a:extLst>
          </p:cNvPr>
          <p:cNvSpPr txBox="1">
            <a:spLocks noGrp="1"/>
          </p:cNvSpPr>
          <p:nvPr>
            <p:ph type="title"/>
          </p:nvPr>
        </p:nvSpPr>
        <p:spPr>
          <a:xfrm>
            <a:off x="838200" y="0"/>
            <a:ext cx="10515600" cy="1325563"/>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行劫天</a:t>
            </a:r>
            <a:r>
              <a:rPr lang="zh-TW" altLang="en-US" sz="4400" dirty="0">
                <a:solidFill>
                  <a:srgbClr val="C00000"/>
                </a:solidFill>
                <a:latin typeface="華康粗圓體" panose="020F0709000000000000" pitchFamily="49" charset="-120"/>
                <a:ea typeface="華康粗圓體" panose="020F0709000000000000" pitchFamily="49" charset="-120"/>
              </a:rPr>
              <a:t>魔</a:t>
            </a:r>
            <a:r>
              <a:rPr lang="zh-TW" altLang="en-US" sz="4400" dirty="0">
                <a:solidFill>
                  <a:srgbClr val="C00000"/>
                </a:solidFill>
                <a:latin typeface="華康中特圓體" panose="020F0809000000000000" pitchFamily="49" charset="-120"/>
                <a:ea typeface="華康中特圓體" panose="020F0809000000000000" pitchFamily="49" charset="-120"/>
              </a:rPr>
              <a:t>和救劫神</a:t>
            </a:r>
            <a:r>
              <a:rPr lang="zh-TW" altLang="en-US" sz="4400" dirty="0">
                <a:solidFill>
                  <a:srgbClr val="C00000"/>
                </a:solidFill>
                <a:latin typeface="華康粗圓體" panose="020F0709000000000000" pitchFamily="49" charset="-120"/>
                <a:ea typeface="華康粗圓體" panose="020F0709000000000000" pitchFamily="49" charset="-120"/>
              </a:rPr>
              <a:t>真</a:t>
            </a:r>
            <a:r>
              <a:rPr lang="zh-TW" altLang="en-US" sz="4400" dirty="0">
                <a:solidFill>
                  <a:srgbClr val="C00000"/>
                </a:solidFill>
                <a:latin typeface="華康中特圓體" panose="020F0809000000000000" pitchFamily="49" charset="-120"/>
                <a:ea typeface="華康中特圓體" panose="020F0809000000000000" pitchFamily="49" charset="-120"/>
              </a:rPr>
              <a:t>的會談</a:t>
            </a:r>
          </a:p>
        </p:txBody>
      </p:sp>
      <p:sp>
        <p:nvSpPr>
          <p:cNvPr id="6" name="文字方塊 5">
            <a:extLst>
              <a:ext uri="{FF2B5EF4-FFF2-40B4-BE49-F238E27FC236}">
                <a16:creationId xmlns:a16="http://schemas.microsoft.com/office/drawing/2014/main" id="{32E86FE9-13F7-98D4-BDD1-43F628D2C971}"/>
              </a:ext>
            </a:extLst>
          </p:cNvPr>
          <p:cNvSpPr txBox="1"/>
          <p:nvPr/>
        </p:nvSpPr>
        <p:spPr>
          <a:xfrm>
            <a:off x="530942" y="1033558"/>
            <a:ext cx="11130116" cy="1671611"/>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當時行劫的天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與救劫的諸神</a:t>
            </a:r>
            <a:r>
              <a:rPr lang="zh-TW" altLang="en-US" sz="3200" dirty="0">
                <a:solidFill>
                  <a:srgbClr val="002060"/>
                </a:solidFill>
                <a:latin typeface="華康粗圓體" panose="020F0709000000000000" pitchFamily="49" charset="-120"/>
                <a:ea typeface="華康粗圓體" panose="020F0709000000000000" pitchFamily="49" charset="-120"/>
              </a:rPr>
              <a:t>雙</a:t>
            </a:r>
            <a:r>
              <a:rPr lang="zh-TW" altLang="en-US" sz="3200" b="1" dirty="0">
                <a:solidFill>
                  <a:srgbClr val="002060"/>
                </a:solidFill>
                <a:latin typeface="華康粗圓體" panose="020F0709000000000000" pitchFamily="49" charset="-120"/>
                <a:ea typeface="華康粗圓體" panose="020F0709000000000000" pitchFamily="49" charset="-120"/>
              </a:rPr>
              <a:t>方在台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已將達到衝突的階段，在救劫與行劫會談時，竟然要我參與，在會談後還要我用侍筆寫下記錄。</a:t>
            </a:r>
          </a:p>
        </p:txBody>
      </p:sp>
      <p:sp>
        <p:nvSpPr>
          <p:cNvPr id="7" name="文字方塊 6">
            <a:extLst>
              <a:ext uri="{FF2B5EF4-FFF2-40B4-BE49-F238E27FC236}">
                <a16:creationId xmlns:a16="http://schemas.microsoft.com/office/drawing/2014/main" id="{08E00716-F1B8-113B-C7A6-0E148771A138}"/>
              </a:ext>
            </a:extLst>
          </p:cNvPr>
          <p:cNvSpPr txBox="1"/>
          <p:nvPr/>
        </p:nvSpPr>
        <p:spPr>
          <a:xfrm>
            <a:off x="1821641" y="2532145"/>
            <a:ext cx="9181020" cy="769441"/>
          </a:xfrm>
          <a:prstGeom prst="rect">
            <a:avLst/>
          </a:prstGeom>
          <a:noFill/>
        </p:spPr>
        <p:txBody>
          <a:bodyPr wrap="square">
            <a:spAutoFit/>
          </a:bodyPr>
          <a:lstStyle/>
          <a:p>
            <a:pPr algn="ctr"/>
            <a:r>
              <a:rPr lang="zh-TW" altLang="en-US" sz="4400" dirty="0">
                <a:solidFill>
                  <a:schemeClr val="accent6">
                    <a:lumMod val="75000"/>
                  </a:schemeClr>
                </a:solidFill>
                <a:latin typeface="華康中特圓體" panose="020F0809000000000000" pitchFamily="49" charset="-120"/>
                <a:ea typeface="華康中特圓體" panose="020F0809000000000000" pitchFamily="49" charset="-120"/>
              </a:rPr>
              <a:t>救劫與行劫諸神會談的侍筆紀錄</a:t>
            </a:r>
          </a:p>
        </p:txBody>
      </p:sp>
    </p:spTree>
    <p:extLst>
      <p:ext uri="{BB962C8B-B14F-4D97-AF65-F5344CB8AC3E}">
        <p14:creationId xmlns:p14="http://schemas.microsoft.com/office/powerpoint/2010/main" val="12469352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descr="一張含有 文字, 筆跡, 字型, 書法 的圖片&#10;&#10;AI 產生的內容可能不正確。">
            <a:extLst>
              <a:ext uri="{FF2B5EF4-FFF2-40B4-BE49-F238E27FC236}">
                <a16:creationId xmlns:a16="http://schemas.microsoft.com/office/drawing/2014/main" id="{8B2FCCB4-AAFF-514E-5231-FAD5CBC71A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6157" y="0"/>
            <a:ext cx="9659686" cy="6858000"/>
          </a:xfrm>
          <a:prstGeom prst="rect">
            <a:avLst/>
          </a:prstGeom>
        </p:spPr>
      </p:pic>
    </p:spTree>
    <p:extLst>
      <p:ext uri="{BB962C8B-B14F-4D97-AF65-F5344CB8AC3E}">
        <p14:creationId xmlns:p14="http://schemas.microsoft.com/office/powerpoint/2010/main" val="15315758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1F726C0-2F90-8CF8-18A2-A1363E7EF08D}"/>
              </a:ext>
            </a:extLst>
          </p:cNvPr>
          <p:cNvSpPr>
            <a:spLocks noGrp="1"/>
          </p:cNvSpPr>
          <p:nvPr>
            <p:ph type="title"/>
          </p:nvPr>
        </p:nvSpPr>
        <p:spPr>
          <a:xfrm>
            <a:off x="1867572" y="315929"/>
            <a:ext cx="8456855" cy="85725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天</a:t>
            </a:r>
            <a:r>
              <a:rPr lang="zh-TW" altLang="en-US" dirty="0">
                <a:solidFill>
                  <a:srgbClr val="C00000"/>
                </a:solidFill>
                <a:latin typeface="華康粗圓體" panose="020F0709000000000000" pitchFamily="49" charset="-120"/>
                <a:ea typeface="華康粗圓體" panose="020F0709000000000000" pitchFamily="49" charset="-120"/>
              </a:rPr>
              <a:t>魔</a:t>
            </a:r>
            <a:r>
              <a:rPr lang="zh-TW" altLang="en-US" dirty="0">
                <a:solidFill>
                  <a:srgbClr val="C00000"/>
                </a:solidFill>
                <a:latin typeface="華康中特圓體" panose="020F0809000000000000" pitchFamily="49" charset="-120"/>
                <a:ea typeface="華康中特圓體" panose="020F0809000000000000" pitchFamily="49" charset="-120"/>
              </a:rPr>
              <a:t>法力高強我個人來承受</a:t>
            </a:r>
          </a:p>
        </p:txBody>
      </p:sp>
      <p:sp>
        <p:nvSpPr>
          <p:cNvPr id="4" name="文字方塊 3">
            <a:extLst>
              <a:ext uri="{FF2B5EF4-FFF2-40B4-BE49-F238E27FC236}">
                <a16:creationId xmlns:a16="http://schemas.microsoft.com/office/drawing/2014/main" id="{D116F36C-4491-12A1-1915-C13848571FD5}"/>
              </a:ext>
            </a:extLst>
          </p:cNvPr>
          <p:cNvSpPr txBox="1"/>
          <p:nvPr/>
        </p:nvSpPr>
        <p:spPr>
          <a:xfrm>
            <a:off x="1115367" y="1173179"/>
            <a:ext cx="10008243"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在救劫與行劫正面衝突時，我當然是救劫的一分子。一次行劫天魔和救劫神真的對抗，雙方正面起衝突，把我大辦公桌都震了起來，我</a:t>
            </a:r>
            <a:r>
              <a:rPr lang="zh-TW" altLang="en-US" sz="3200" dirty="0">
                <a:solidFill>
                  <a:srgbClr val="002060"/>
                </a:solidFill>
                <a:latin typeface="華康粗圓體" panose="020F0709000000000000" pitchFamily="49" charset="-120"/>
                <a:ea typeface="華康粗圓體" panose="020F0709000000000000" pitchFamily="49" charset="-120"/>
              </a:rPr>
              <a:t>嚇</a:t>
            </a:r>
            <a:r>
              <a:rPr lang="zh-TW" altLang="en-US" sz="3200" b="1" dirty="0">
                <a:solidFill>
                  <a:srgbClr val="002060"/>
                </a:solidFill>
                <a:latin typeface="華康粗圓體" panose="020F0709000000000000" pitchFamily="49" charset="-120"/>
                <a:ea typeface="華康粗圓體" panose="020F0709000000000000" pitchFamily="49" charset="-120"/>
              </a:rPr>
              <a:t>了一跳。可知天魔的功力非常高強，救劫諸神略遜一籌，何況後天的救劫諸神，更難以和先天天魔對抗。為了減少傷害，我還請幾位護佑諸神避回天曹，我個人來承受。自從神真離開以後就慘了，在戰鬥中僅能靠著我的氣功保護自己。因為我已三皈依佛門，僧師是慈心菩薩，唯一保護我不再被裁截死亡的恩師，曾顯像讓我認識。</a:t>
            </a:r>
          </a:p>
        </p:txBody>
      </p:sp>
    </p:spTree>
    <p:extLst>
      <p:ext uri="{BB962C8B-B14F-4D97-AF65-F5344CB8AC3E}">
        <p14:creationId xmlns:p14="http://schemas.microsoft.com/office/powerpoint/2010/main" val="35437366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654825D-88BC-3FDA-5899-D8C6A24AD01B}"/>
              </a:ext>
            </a:extLst>
          </p:cNvPr>
          <p:cNvSpPr>
            <a:spLocks noGrp="1"/>
          </p:cNvSpPr>
          <p:nvPr>
            <p:ph type="title"/>
          </p:nvPr>
        </p:nvSpPr>
        <p:spPr>
          <a:xfrm>
            <a:off x="838200" y="228125"/>
            <a:ext cx="10515600" cy="892552"/>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發生兩次大車禍</a:t>
            </a:r>
            <a:r>
              <a:rPr lang="zh-TW" altLang="en-US" sz="4400" dirty="0">
                <a:solidFill>
                  <a:srgbClr val="C00000"/>
                </a:solidFill>
                <a:latin typeface="華康中特圓體" panose="020F0809000000000000" pitchFamily="49" charset="-120"/>
                <a:ea typeface="華康中特圓體" panose="020F0809000000000000" pitchFamily="49" charset="-120"/>
              </a:rPr>
              <a:t>幸運地活下來</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pic>
        <p:nvPicPr>
          <p:cNvPr id="5" name="圖片 4" descr="一張含有 戶外, 道路, 陸上交通工具, 車輛 的圖片&#10;&#10;AI 產生的內容可能不正確。">
            <a:extLst>
              <a:ext uri="{FF2B5EF4-FFF2-40B4-BE49-F238E27FC236}">
                <a16:creationId xmlns:a16="http://schemas.microsoft.com/office/drawing/2014/main" id="{2E63F102-208C-6851-2CF5-3CD5329BE5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900" y="1346479"/>
            <a:ext cx="4422514" cy="3319891"/>
          </a:xfrm>
          <a:prstGeom prst="rect">
            <a:avLst/>
          </a:prstGeom>
          <a:ln w="12700">
            <a:solidFill>
              <a:schemeClr val="tx1"/>
            </a:solidFill>
          </a:ln>
        </p:spPr>
      </p:pic>
      <p:sp>
        <p:nvSpPr>
          <p:cNvPr id="6" name="文字方塊 5">
            <a:extLst>
              <a:ext uri="{FF2B5EF4-FFF2-40B4-BE49-F238E27FC236}">
                <a16:creationId xmlns:a16="http://schemas.microsoft.com/office/drawing/2014/main" id="{0584EDF5-DE50-E302-CCB7-D85F3E8A08F1}"/>
              </a:ext>
            </a:extLst>
          </p:cNvPr>
          <p:cNvSpPr txBox="1"/>
          <p:nvPr/>
        </p:nvSpPr>
        <p:spPr>
          <a:xfrm>
            <a:off x="487900" y="4726691"/>
            <a:ext cx="4349135" cy="1569660"/>
          </a:xfrm>
          <a:prstGeom prst="rect">
            <a:avLst/>
          </a:prstGeom>
          <a:noFill/>
        </p:spPr>
        <p:txBody>
          <a:bodyPr wrap="square" rtlCol="0">
            <a:spAutoFit/>
          </a:bodyPr>
          <a:lstStyle/>
          <a:p>
            <a:pPr algn="just" hangingPunct="0"/>
            <a:r>
              <a:rPr lang="en-US" altLang="zh-TW" sz="3200" b="1" dirty="0">
                <a:solidFill>
                  <a:srgbClr val="0000CC"/>
                </a:solidFill>
                <a:latin typeface="華康標楷體" panose="03000509000000000000" pitchFamily="65" charset="-120"/>
                <a:ea typeface="華康標楷體" panose="03000509000000000000" pitchFamily="65" charset="-120"/>
              </a:rPr>
              <a:t>79</a:t>
            </a:r>
            <a:r>
              <a:rPr lang="zh-TW" altLang="en-US" sz="3200" b="1" dirty="0">
                <a:solidFill>
                  <a:srgbClr val="0000CC"/>
                </a:solidFill>
                <a:latin typeface="華康標楷體" panose="03000509000000000000" pitchFamily="65" charset="-120"/>
                <a:ea typeface="華康標楷體" panose="03000509000000000000" pitchFamily="65" charset="-120"/>
              </a:rPr>
              <a:t>高齡被後面機車強力撞擊受重傷還能幸運地完全恢復。</a:t>
            </a:r>
          </a:p>
        </p:txBody>
      </p:sp>
      <p:sp>
        <p:nvSpPr>
          <p:cNvPr id="4" name="文字方塊 3">
            <a:extLst>
              <a:ext uri="{FF2B5EF4-FFF2-40B4-BE49-F238E27FC236}">
                <a16:creationId xmlns:a16="http://schemas.microsoft.com/office/drawing/2014/main" id="{B1211ED5-C8B0-6D26-420E-CEB66D4E509B}"/>
              </a:ext>
            </a:extLst>
          </p:cNvPr>
          <p:cNvSpPr txBox="1"/>
          <p:nvPr/>
        </p:nvSpPr>
        <p:spPr>
          <a:xfrm>
            <a:off x="4971294" y="1120676"/>
            <a:ext cx="6867063" cy="5509200"/>
          </a:xfrm>
          <a:prstGeom prst="rect">
            <a:avLst/>
          </a:prstGeom>
          <a:noFill/>
        </p:spPr>
        <p:txBody>
          <a:bodyPr wrap="square">
            <a:spAutoFit/>
          </a:bodyPr>
          <a:lstStyle/>
          <a:p>
            <a:pPr algn="just" hangingPunct="0"/>
            <a:r>
              <a:rPr lang="zh-TW" altLang="en-US" sz="3200" b="1" dirty="0">
                <a:solidFill>
                  <a:srgbClr val="002060"/>
                </a:solidFill>
                <a:latin typeface="華康粗圓體" panose="020F0709000000000000" pitchFamily="49" charset="-120"/>
                <a:ea typeface="華康粗圓體" panose="020F0709000000000000" pitchFamily="49" charset="-120"/>
              </a:rPr>
              <a:t>我曾來不及運氣保護自己，被魔軍從頭部擊昏倒地數次，並發生兩次大車禍。</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2017</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年</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10</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月</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15</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日曾騎機車在彰化體育場旁的斜坡道路上，突</a:t>
            </a:r>
            <a:r>
              <a:rPr lang="zh-TW" altLang="en-US" sz="3200" b="1" dirty="0">
                <a:solidFill>
                  <a:srgbClr val="002060"/>
                </a:solidFill>
                <a:latin typeface="華康粗圓體" panose="020F0709000000000000" pitchFamily="49" charset="-120"/>
                <a:ea typeface="華康粗圓體" panose="020F0709000000000000" pitchFamily="49" charset="-120"/>
              </a:rPr>
              <a:t>被魔軍從頭部擊昏倒地，再被後來的機車撞上，經治療後身體恢復，但三個月發現顱內出血，再經頭蓋骨鋸開治療才活下來，當時魔軍還道歉。</a:t>
            </a:r>
            <a:r>
              <a:rPr lang="en-US" altLang="zh-TW" sz="3200" b="1" dirty="0">
                <a:solidFill>
                  <a:srgbClr val="002060"/>
                </a:solidFill>
                <a:latin typeface="華康粗圓體" panose="020F0709000000000000" pitchFamily="49" charset="-120"/>
                <a:ea typeface="華康粗圓體" panose="020F0709000000000000" pitchFamily="49" charset="-120"/>
              </a:rPr>
              <a:t>2021</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1</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21</a:t>
            </a:r>
            <a:r>
              <a:rPr lang="zh-TW" altLang="en-US" sz="3200" b="1" dirty="0">
                <a:solidFill>
                  <a:srgbClr val="002060"/>
                </a:solidFill>
                <a:latin typeface="華康粗圓體" panose="020F0709000000000000" pitchFamily="49" charset="-120"/>
                <a:ea typeface="華康粗圓體" panose="020F0709000000000000" pitchFamily="49" charset="-120"/>
              </a:rPr>
              <a:t>日</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被後面機車強力撞擊，而撞向水泥牆，肋骨斷裂五</a:t>
            </a:r>
            <a:r>
              <a:rPr lang="zh-TW" altLang="en-US" sz="3200" b="1" dirty="0">
                <a:solidFill>
                  <a:srgbClr val="002060"/>
                </a:solidFill>
                <a:latin typeface="華康粗圓體" panose="020F0709000000000000" pitchFamily="49" charset="-120"/>
                <a:ea typeface="華康粗圓體" panose="020F0709000000000000" pitchFamily="49" charset="-120"/>
              </a:rPr>
              <a:t>根，及膝蓋粉碎性骨折，還能幸運地完全恢復。</a:t>
            </a:r>
          </a:p>
        </p:txBody>
      </p:sp>
    </p:spTree>
    <p:extLst>
      <p:ext uri="{BB962C8B-B14F-4D97-AF65-F5344CB8AC3E}">
        <p14:creationId xmlns:p14="http://schemas.microsoft.com/office/powerpoint/2010/main" val="33324827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9D350BB-3B87-BB21-F158-4BDB06DE6776}"/>
              </a:ext>
            </a:extLst>
          </p:cNvPr>
          <p:cNvSpPr>
            <a:spLocks noGrp="1"/>
          </p:cNvSpPr>
          <p:nvPr>
            <p:ph type="title"/>
          </p:nvPr>
        </p:nvSpPr>
        <p:spPr>
          <a:xfrm>
            <a:off x="838200" y="43578"/>
            <a:ext cx="10515600" cy="1325563"/>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松山慈惠堂瑤池金</a:t>
            </a:r>
            <a:r>
              <a:rPr lang="zh-TW" altLang="en-US">
                <a:solidFill>
                  <a:srgbClr val="C00000"/>
                </a:solidFill>
                <a:latin typeface="華康中特圓體" panose="020F0809000000000000" pitchFamily="49" charset="-120"/>
                <a:ea typeface="華康中特圓體" panose="020F0809000000000000" pitchFamily="49" charset="-120"/>
              </a:rPr>
              <a:t>母廟前受傷</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4" name="文字方塊 3">
            <a:extLst>
              <a:ext uri="{FF2B5EF4-FFF2-40B4-BE49-F238E27FC236}">
                <a16:creationId xmlns:a16="http://schemas.microsoft.com/office/drawing/2014/main" id="{1AD32C7C-BF27-5B25-A593-D0E32A735082}"/>
              </a:ext>
            </a:extLst>
          </p:cNvPr>
          <p:cNvSpPr txBox="1"/>
          <p:nvPr/>
        </p:nvSpPr>
        <p:spPr>
          <a:xfrm>
            <a:off x="6840316" y="1337218"/>
            <a:ext cx="4814934" cy="5016758"/>
          </a:xfrm>
          <a:prstGeom prst="rect">
            <a:avLst/>
          </a:prstGeom>
          <a:noFill/>
        </p:spPr>
        <p:txBody>
          <a:bodyPr wrap="square">
            <a:spAutoFit/>
          </a:bodyPr>
          <a:lstStyle/>
          <a:p>
            <a:r>
              <a:rPr lang="zh-TW" altLang="en-US" sz="3200" b="1" dirty="0">
                <a:solidFill>
                  <a:srgbClr val="002060"/>
                </a:solidFill>
                <a:latin typeface="華康粗圓體" panose="020F0709000000000000" pitchFamily="49" charset="-120"/>
                <a:ea typeface="華康粗圓體" panose="020F0709000000000000" pitchFamily="49" charset="-120"/>
              </a:rPr>
              <a:t>我曾在台北松山慈惠堂瑤池金母前，被魔軍從頭部擊昏，身體倒向石柱，正好右眉毛上被水泥柱刮傷約二公分，鮮血淋漓。該廟郭葉子堂主用手帕壓住我的傷口才止血。先天的瑤池金母都無法阻止天魔的傷害，可知這些天魔的功力有多大。</a:t>
            </a:r>
          </a:p>
        </p:txBody>
      </p:sp>
      <p:pic>
        <p:nvPicPr>
          <p:cNvPr id="6" name="圖片 5" descr="一張含有 雕像, 神社, 宗教場所, 神殿 的圖片&#10;&#10;AI 產生的內容可能不正確。">
            <a:extLst>
              <a:ext uri="{FF2B5EF4-FFF2-40B4-BE49-F238E27FC236}">
                <a16:creationId xmlns:a16="http://schemas.microsoft.com/office/drawing/2014/main" id="{78F2EF0E-A04B-428A-411A-900DEC1E6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284" y="1232011"/>
            <a:ext cx="5634582" cy="4826142"/>
          </a:xfrm>
          <a:prstGeom prst="rect">
            <a:avLst/>
          </a:prstGeom>
          <a:ln w="12700">
            <a:solidFill>
              <a:schemeClr val="tx1"/>
            </a:solidFill>
          </a:ln>
        </p:spPr>
      </p:pic>
      <p:sp>
        <p:nvSpPr>
          <p:cNvPr id="5" name="文字方塊 4">
            <a:extLst>
              <a:ext uri="{FF2B5EF4-FFF2-40B4-BE49-F238E27FC236}">
                <a16:creationId xmlns:a16="http://schemas.microsoft.com/office/drawing/2014/main" id="{A22D5621-6119-73E5-A9CB-8454F3C540E8}"/>
              </a:ext>
            </a:extLst>
          </p:cNvPr>
          <p:cNvSpPr txBox="1"/>
          <p:nvPr/>
        </p:nvSpPr>
        <p:spPr>
          <a:xfrm>
            <a:off x="904284" y="5967060"/>
            <a:ext cx="5700666"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台北松山慈惠堂瑤池金母</a:t>
            </a:r>
          </a:p>
        </p:txBody>
      </p:sp>
    </p:spTree>
    <p:extLst>
      <p:ext uri="{BB962C8B-B14F-4D97-AF65-F5344CB8AC3E}">
        <p14:creationId xmlns:p14="http://schemas.microsoft.com/office/powerpoint/2010/main" val="22295588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362B59D-E4CA-3A91-E910-BB0EF0680A54}"/>
              </a:ext>
            </a:extLst>
          </p:cNvPr>
          <p:cNvSpPr>
            <a:spLocks noGrp="1"/>
          </p:cNvSpPr>
          <p:nvPr>
            <p:ph type="title"/>
          </p:nvPr>
        </p:nvSpPr>
        <p:spPr>
          <a:xfrm>
            <a:off x="1663664" y="26977"/>
            <a:ext cx="9004336" cy="72870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行劫者同意天上聖母回台</a:t>
            </a:r>
          </a:p>
        </p:txBody>
      </p:sp>
      <p:sp>
        <p:nvSpPr>
          <p:cNvPr id="4" name="文字方塊 3">
            <a:extLst>
              <a:ext uri="{FF2B5EF4-FFF2-40B4-BE49-F238E27FC236}">
                <a16:creationId xmlns:a16="http://schemas.microsoft.com/office/drawing/2014/main" id="{23D86902-0717-FCAA-B737-1F2559037602}"/>
              </a:ext>
            </a:extLst>
          </p:cNvPr>
          <p:cNvSpPr txBox="1"/>
          <p:nvPr/>
        </p:nvSpPr>
        <p:spPr>
          <a:xfrm>
            <a:off x="3585201" y="647522"/>
            <a:ext cx="8334834" cy="5980483"/>
          </a:xfrm>
          <a:prstGeom prst="rect">
            <a:avLst/>
          </a:prstGeom>
          <a:noFill/>
          <a:ln w="12700">
            <a:noFill/>
          </a:ln>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有一天，行劫的三山九侯先生指示我到萬華龍山寺與觀世音菩薩對話。觀世音菩薩當場請祂釋出「天上聖母本尊」，祂表示同意，但是後來未履行約定。其後中國湄</a:t>
            </a:r>
            <a:r>
              <a:rPr lang="zh-TW" altLang="en-US" sz="3200" dirty="0">
                <a:solidFill>
                  <a:srgbClr val="002060"/>
                </a:solidFill>
                <a:latin typeface="華康粗圓體" panose="020F0709000000000000" pitchFamily="49" charset="-120"/>
                <a:ea typeface="華康粗圓體" panose="020F0709000000000000" pitchFamily="49" charset="-120"/>
              </a:rPr>
              <a:t>洲</a:t>
            </a:r>
            <a:r>
              <a:rPr lang="zh-TW" altLang="en-US" sz="3200" b="1" dirty="0">
                <a:solidFill>
                  <a:srgbClr val="002060"/>
                </a:solidFill>
                <a:latin typeface="華康粗圓體" panose="020F0709000000000000" pitchFamily="49" charset="-120"/>
                <a:ea typeface="華康粗圓體" panose="020F0709000000000000" pitchFamily="49" charset="-120"/>
              </a:rPr>
              <a:t>媽祖第一次來台，神像下飛機時，台南大天后宮媽祖神</a:t>
            </a:r>
            <a:r>
              <a:rPr lang="zh-TW" altLang="en-US" sz="3200" dirty="0">
                <a:solidFill>
                  <a:srgbClr val="002060"/>
                </a:solidFill>
                <a:latin typeface="華康粗圓體" panose="020F0709000000000000" pitchFamily="49" charset="-120"/>
                <a:ea typeface="華康粗圓體" panose="020F0709000000000000" pitchFamily="49" charset="-120"/>
              </a:rPr>
              <a:t>轎</a:t>
            </a:r>
            <a:r>
              <a:rPr lang="zh-TW" altLang="en-US" sz="3200" b="1" dirty="0">
                <a:solidFill>
                  <a:srgbClr val="002060"/>
                </a:solidFill>
                <a:latin typeface="華康粗圓體" panose="020F0709000000000000" pitchFamily="49" charset="-120"/>
                <a:ea typeface="華康粗圓體" panose="020F0709000000000000" pitchFamily="49" charset="-120"/>
              </a:rPr>
              <a:t>本應上前迎接，但是反而掉頭</a:t>
            </a:r>
            <a:r>
              <a:rPr lang="zh-TW" altLang="en-US" sz="3200" dirty="0">
                <a:solidFill>
                  <a:srgbClr val="002060"/>
                </a:solidFill>
                <a:latin typeface="華康粗圓體" panose="020F0709000000000000" pitchFamily="49" charset="-120"/>
                <a:ea typeface="華康粗圓體" panose="020F0709000000000000" pitchFamily="49" charset="-120"/>
              </a:rPr>
              <a:t>離開，讓</a:t>
            </a:r>
            <a:r>
              <a:rPr lang="zh-TW" altLang="en-US" sz="3200" b="1" dirty="0">
                <a:solidFill>
                  <a:srgbClr val="002060"/>
                </a:solidFill>
                <a:latin typeface="華康粗圓體" panose="020F0709000000000000" pitchFamily="49" charset="-120"/>
                <a:ea typeface="華康粗圓體" panose="020F0709000000000000" pitchFamily="49" charset="-120"/>
              </a:rPr>
              <a:t>成千上萬的信徒大惑不解。其</a:t>
            </a:r>
            <a:r>
              <a:rPr lang="zh-TW" altLang="en-US" sz="3200" dirty="0">
                <a:solidFill>
                  <a:srgbClr val="002060"/>
                </a:solidFill>
                <a:latin typeface="華康粗圓體" panose="020F0709000000000000" pitchFamily="49" charset="-120"/>
                <a:ea typeface="華康粗圓體" panose="020F0709000000000000" pitchFamily="49" charset="-120"/>
              </a:rPr>
              <a:t>實</a:t>
            </a:r>
            <a:r>
              <a:rPr lang="zh-TW" altLang="en-US" sz="3200" b="1" dirty="0">
                <a:solidFill>
                  <a:srgbClr val="002060"/>
                </a:solidFill>
                <a:latin typeface="華康粗圓體" panose="020F0709000000000000" pitchFamily="49" charset="-120"/>
                <a:ea typeface="華康粗圓體" panose="020F0709000000000000" pitchFamily="49" charset="-120"/>
              </a:rPr>
              <a:t>這是表示真媽祖並未來台，可知真媽祖仍受到牽制在摩醯首羅天。因此我曾到台北的媽祖廟，祈請坐鎮的主神</a:t>
            </a:r>
            <a:r>
              <a:rPr lang="zh-TW" altLang="en-US" sz="3200" dirty="0">
                <a:solidFill>
                  <a:srgbClr val="002060"/>
                </a:solidFill>
                <a:latin typeface="華康粗圓體" panose="020F0709000000000000" pitchFamily="49" charset="-120"/>
                <a:ea typeface="華康粗圓體" panose="020F0709000000000000" pitchFamily="49" charset="-120"/>
              </a:rPr>
              <a:t>聯</a:t>
            </a:r>
            <a:r>
              <a:rPr lang="zh-TW" altLang="en-US" sz="3200" b="1" dirty="0">
                <a:solidFill>
                  <a:srgbClr val="002060"/>
                </a:solidFill>
                <a:latin typeface="華康粗圓體" panose="020F0709000000000000" pitchFamily="49" charset="-120"/>
                <a:ea typeface="華康粗圓體" panose="020F0709000000000000" pitchFamily="49" charset="-120"/>
              </a:rPr>
              <a:t>合媽祖門下的所有神真，向行劫者請求釋出天上聖母本尊，但是沒有得到應有的回應。</a:t>
            </a:r>
          </a:p>
        </p:txBody>
      </p:sp>
      <p:pic>
        <p:nvPicPr>
          <p:cNvPr id="5" name="圖片 4" descr="一張含有 服裝, 人員, 神殿, 傳統 的圖片&#10;&#10;AI 產生的內容可能不正確。">
            <a:extLst>
              <a:ext uri="{FF2B5EF4-FFF2-40B4-BE49-F238E27FC236}">
                <a16:creationId xmlns:a16="http://schemas.microsoft.com/office/drawing/2014/main" id="{599F32C3-24C9-E820-068E-8FA28253C0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505" y="755677"/>
            <a:ext cx="3059158" cy="5435613"/>
          </a:xfrm>
          <a:prstGeom prst="rect">
            <a:avLst/>
          </a:prstGeom>
        </p:spPr>
      </p:pic>
      <p:sp>
        <p:nvSpPr>
          <p:cNvPr id="3" name="文字方塊 2">
            <a:extLst>
              <a:ext uri="{FF2B5EF4-FFF2-40B4-BE49-F238E27FC236}">
                <a16:creationId xmlns:a16="http://schemas.microsoft.com/office/drawing/2014/main" id="{9DE99BC4-405A-593F-C12C-9FAE6918C740}"/>
              </a:ext>
            </a:extLst>
          </p:cNvPr>
          <p:cNvSpPr txBox="1"/>
          <p:nvPr/>
        </p:nvSpPr>
        <p:spPr>
          <a:xfrm>
            <a:off x="904568" y="6113180"/>
            <a:ext cx="2221032" cy="584775"/>
          </a:xfrm>
          <a:prstGeom prst="rect">
            <a:avLst/>
          </a:prstGeom>
          <a:noFill/>
        </p:spPr>
        <p:txBody>
          <a:bodyPr wrap="square" rtlCol="0">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白沙屯媽祖</a:t>
            </a:r>
          </a:p>
        </p:txBody>
      </p:sp>
    </p:spTree>
    <p:extLst>
      <p:ext uri="{BB962C8B-B14F-4D97-AF65-F5344CB8AC3E}">
        <p14:creationId xmlns:p14="http://schemas.microsoft.com/office/powerpoint/2010/main" val="48605977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CCE3F56-13AB-6ED7-6950-44F063CF2551}"/>
              </a:ext>
            </a:extLst>
          </p:cNvPr>
          <p:cNvSpPr>
            <a:spLocks noGrp="1"/>
          </p:cNvSpPr>
          <p:nvPr>
            <p:ph type="title"/>
          </p:nvPr>
        </p:nvSpPr>
        <p:spPr>
          <a:xfrm>
            <a:off x="1703512" y="227487"/>
            <a:ext cx="8784976" cy="735546"/>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在安平祈請神</a:t>
            </a:r>
            <a:r>
              <a:rPr lang="zh-TW" altLang="en-US" dirty="0">
                <a:solidFill>
                  <a:srgbClr val="C00000"/>
                </a:solidFill>
                <a:latin typeface="華康粗圓體" panose="020F0709000000000000" pitchFamily="49" charset="-120"/>
                <a:ea typeface="華康粗圓體" panose="020F0709000000000000" pitchFamily="49" charset="-120"/>
              </a:rPr>
              <a:t>真</a:t>
            </a:r>
            <a:r>
              <a:rPr lang="zh-TW" altLang="en-US" dirty="0">
                <a:solidFill>
                  <a:srgbClr val="C00000"/>
                </a:solidFill>
                <a:latin typeface="華康中特圓體" panose="020F0809000000000000" pitchFamily="49" charset="-120"/>
                <a:ea typeface="華康中特圓體" panose="020F0809000000000000" pitchFamily="49" charset="-120"/>
              </a:rPr>
              <a:t>請求釋出</a:t>
            </a:r>
            <a:r>
              <a:rPr lang="zh-TW" altLang="en-US" dirty="0">
                <a:solidFill>
                  <a:srgbClr val="C00000"/>
                </a:solidFill>
                <a:latin typeface="華康粗圓體" panose="020F0709000000000000" pitchFamily="49" charset="-120"/>
                <a:ea typeface="華康粗圓體" panose="020F0709000000000000" pitchFamily="49" charset="-120"/>
              </a:rPr>
              <a:t>真</a:t>
            </a:r>
            <a:r>
              <a:rPr lang="zh-TW" altLang="en-US" dirty="0">
                <a:solidFill>
                  <a:srgbClr val="C00000"/>
                </a:solidFill>
                <a:latin typeface="華康中特圓體" panose="020F0809000000000000" pitchFamily="49" charset="-120"/>
                <a:ea typeface="華康中特圓體" panose="020F0809000000000000" pitchFamily="49" charset="-120"/>
              </a:rPr>
              <a:t>媽祖</a:t>
            </a:r>
          </a:p>
        </p:txBody>
      </p:sp>
      <p:sp>
        <p:nvSpPr>
          <p:cNvPr id="4" name="文字方塊 3">
            <a:extLst>
              <a:ext uri="{FF2B5EF4-FFF2-40B4-BE49-F238E27FC236}">
                <a16:creationId xmlns:a16="http://schemas.microsoft.com/office/drawing/2014/main" id="{077F14EF-1FAC-81B2-481F-83BD734B0665}"/>
              </a:ext>
            </a:extLst>
          </p:cNvPr>
          <p:cNvSpPr txBox="1"/>
          <p:nvPr/>
        </p:nvSpPr>
        <p:spPr>
          <a:xfrm>
            <a:off x="5571088" y="963033"/>
            <a:ext cx="6272124" cy="544187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1990</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4</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23</a:t>
            </a:r>
            <a:r>
              <a:rPr lang="zh-TW" altLang="en-US" sz="3200" b="1" dirty="0">
                <a:solidFill>
                  <a:srgbClr val="002060"/>
                </a:solidFill>
                <a:latin typeface="華康粗圓體" panose="020F0709000000000000" pitchFamily="49" charset="-120"/>
                <a:ea typeface="華康粗圓體" panose="020F0709000000000000" pitchFamily="49" charset="-120"/>
              </a:rPr>
              <a:t>日，我參加經濟部在台南市專業人員研究中心舉行「科技研究發展管理研討會」。第一天課程結束晚餐後，我到安平天后宮，祈請坐鎮的主神</a:t>
            </a:r>
            <a:r>
              <a:rPr lang="zh-TW" altLang="en-US" sz="3200" dirty="0">
                <a:solidFill>
                  <a:srgbClr val="002060"/>
                </a:solidFill>
                <a:latin typeface="華康粗圓體" panose="020F0709000000000000" pitchFamily="49" charset="-120"/>
                <a:ea typeface="華康粗圓體" panose="020F0709000000000000" pitchFamily="49" charset="-120"/>
              </a:rPr>
              <a:t>聯</a:t>
            </a:r>
            <a:r>
              <a:rPr lang="zh-TW" altLang="en-US" sz="3200" b="1" dirty="0">
                <a:solidFill>
                  <a:srgbClr val="002060"/>
                </a:solidFill>
                <a:latin typeface="華康粗圓體" panose="020F0709000000000000" pitchFamily="49" charset="-120"/>
                <a:ea typeface="華康粗圓體" panose="020F0709000000000000" pitchFamily="49" charset="-120"/>
              </a:rPr>
              <a:t>合媽祖門下的所有神真，向行劫者請求釋出天上聖母本尊。當時我突然心血來潮，特別請求祂們不要激動和衝動，誠心懇求。當我</a:t>
            </a:r>
            <a:r>
              <a:rPr lang="zh-TW" altLang="en-US" sz="3200" dirty="0">
                <a:solidFill>
                  <a:srgbClr val="002060"/>
                </a:solidFill>
                <a:latin typeface="華康粗圓體" panose="020F0709000000000000" pitchFamily="49" charset="-120"/>
                <a:ea typeface="華康粗圓體" panose="020F0709000000000000" pitchFamily="49" charset="-120"/>
              </a:rPr>
              <a:t>離</a:t>
            </a:r>
            <a:r>
              <a:rPr lang="zh-TW" altLang="en-US" sz="3200" b="1" dirty="0">
                <a:solidFill>
                  <a:srgbClr val="002060"/>
                </a:solidFill>
                <a:latin typeface="華康粗圓體" panose="020F0709000000000000" pitchFamily="49" charset="-120"/>
                <a:ea typeface="華康粗圓體" panose="020F0709000000000000" pitchFamily="49" charset="-120"/>
              </a:rPr>
              <a:t>開廟門約在晚間十</a:t>
            </a:r>
            <a:r>
              <a:rPr lang="zh-TW" altLang="en-US" sz="3200" dirty="0">
                <a:solidFill>
                  <a:srgbClr val="002060"/>
                </a:solidFill>
                <a:latin typeface="華康粗圓體" panose="020F0709000000000000" pitchFamily="49" charset="-120"/>
                <a:ea typeface="華康粗圓體" panose="020F0709000000000000" pitchFamily="49" charset="-120"/>
              </a:rPr>
              <a:t>點</a:t>
            </a:r>
            <a:r>
              <a:rPr lang="zh-TW" altLang="en-US" sz="3200" b="1" dirty="0">
                <a:solidFill>
                  <a:srgbClr val="002060"/>
                </a:solidFill>
                <a:latin typeface="華康粗圓體" panose="020F0709000000000000" pitchFamily="49" charset="-120"/>
                <a:ea typeface="華康粗圓體" panose="020F0709000000000000" pitchFamily="49" charset="-120"/>
              </a:rPr>
              <a:t>二十分。</a:t>
            </a:r>
          </a:p>
        </p:txBody>
      </p:sp>
      <p:pic>
        <p:nvPicPr>
          <p:cNvPr id="5" name="圖片 4" descr="一張含有 文字, Rectangle, 數字, 字型 的圖片&#10;&#10;AI 產生的內容可能不正確。">
            <a:extLst>
              <a:ext uri="{FF2B5EF4-FFF2-40B4-BE49-F238E27FC236}">
                <a16:creationId xmlns:a16="http://schemas.microsoft.com/office/drawing/2014/main" id="{2B0D0AAA-0F90-031B-5ACF-E856112A24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049" y="1958820"/>
            <a:ext cx="5474039" cy="3936147"/>
          </a:xfrm>
          <a:prstGeom prst="rect">
            <a:avLst/>
          </a:prstGeom>
        </p:spPr>
      </p:pic>
      <p:sp>
        <p:nvSpPr>
          <p:cNvPr id="7" name="文字方塊 6">
            <a:extLst>
              <a:ext uri="{FF2B5EF4-FFF2-40B4-BE49-F238E27FC236}">
                <a16:creationId xmlns:a16="http://schemas.microsoft.com/office/drawing/2014/main" id="{D4F56CE2-F506-DC36-91C2-4607563A6F74}"/>
              </a:ext>
            </a:extLst>
          </p:cNvPr>
          <p:cNvSpPr txBox="1"/>
          <p:nvPr/>
        </p:nvSpPr>
        <p:spPr>
          <a:xfrm>
            <a:off x="1516128" y="5748641"/>
            <a:ext cx="3096344"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研討會結業證書</a:t>
            </a:r>
          </a:p>
        </p:txBody>
      </p:sp>
    </p:spTree>
    <p:extLst>
      <p:ext uri="{BB962C8B-B14F-4D97-AF65-F5344CB8AC3E}">
        <p14:creationId xmlns:p14="http://schemas.microsoft.com/office/powerpoint/2010/main" val="36458229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F62F1E9-2F90-051F-4650-7E5E29BB0AEE}"/>
              </a:ext>
            </a:extLst>
          </p:cNvPr>
          <p:cNvSpPr txBox="1"/>
          <p:nvPr/>
        </p:nvSpPr>
        <p:spPr>
          <a:xfrm>
            <a:off x="4937907" y="946269"/>
            <a:ext cx="6363477"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二天後我看報紙大吃一</a:t>
            </a:r>
            <a:r>
              <a:rPr lang="zh-TW" altLang="en-US" sz="3200" dirty="0">
                <a:solidFill>
                  <a:srgbClr val="002060"/>
                </a:solidFill>
                <a:latin typeface="華康粗圓體" panose="020F0709000000000000" pitchFamily="49" charset="-120"/>
                <a:ea typeface="華康粗圓體" panose="020F0709000000000000" pitchFamily="49" charset="-120"/>
              </a:rPr>
              <a:t>驚</a:t>
            </a:r>
            <a:r>
              <a:rPr lang="zh-TW" altLang="en-US" sz="3200" b="1" dirty="0">
                <a:solidFill>
                  <a:srgbClr val="002060"/>
                </a:solidFill>
                <a:latin typeface="華康粗圓體" panose="020F0709000000000000" pitchFamily="49" charset="-120"/>
                <a:ea typeface="華康粗圓體" panose="020F0709000000000000" pitchFamily="49" charset="-120"/>
              </a:rPr>
              <a:t>，報上大篇幅報導：「安平天后宮在昨天</a:t>
            </a:r>
            <a:r>
              <a:rPr lang="en-US" altLang="zh-TW" sz="3200" b="1" dirty="0">
                <a:solidFill>
                  <a:srgbClr val="002060"/>
                </a:solidFill>
                <a:latin typeface="華康粗圓體" panose="020F0709000000000000" pitchFamily="49" charset="-120"/>
                <a:ea typeface="華康粗圓體" panose="020F0709000000000000" pitchFamily="49" charset="-120"/>
              </a:rPr>
              <a:t>(1990</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4</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24</a:t>
            </a:r>
            <a:r>
              <a:rPr lang="zh-TW" altLang="en-US" sz="3200" b="1" dirty="0">
                <a:solidFill>
                  <a:srgbClr val="002060"/>
                </a:solidFill>
                <a:latin typeface="華康粗圓體" panose="020F0709000000000000" pitchFamily="49" charset="-120"/>
                <a:ea typeface="華康粗圓體" panose="020F0709000000000000" pitchFamily="49" charset="-120"/>
              </a:rPr>
              <a:t>日報紙</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清晨五點左右發生大火，幸虧三尊媽祖神像無恙」。我算了一下，在我離開安平天后宮不到八小時就被燒起來。據報導，當時廟祝目擊火舌是從大殿左右兩組光明燈同時發火。電線不可能從不同的左右兩組電線同時起火，造成火災，令人匪夷所思。</a:t>
            </a:r>
          </a:p>
        </p:txBody>
      </p:sp>
      <p:pic>
        <p:nvPicPr>
          <p:cNvPr id="3" name="圖片 2">
            <a:extLst>
              <a:ext uri="{FF2B5EF4-FFF2-40B4-BE49-F238E27FC236}">
                <a16:creationId xmlns:a16="http://schemas.microsoft.com/office/drawing/2014/main" id="{58BE7FFB-A1BC-C4DC-4541-5AB2C475A28B}"/>
              </a:ext>
            </a:extLst>
          </p:cNvPr>
          <p:cNvPicPr>
            <a:picLocks noChangeAspect="1"/>
          </p:cNvPicPr>
          <p:nvPr/>
        </p:nvPicPr>
        <p:blipFill>
          <a:blip r:embed="rId2"/>
          <a:stretch>
            <a:fillRect/>
          </a:stretch>
        </p:blipFill>
        <p:spPr>
          <a:xfrm>
            <a:off x="1264242" y="946269"/>
            <a:ext cx="3234205" cy="5246599"/>
          </a:xfrm>
          <a:prstGeom prst="rect">
            <a:avLst/>
          </a:prstGeom>
          <a:ln w="6350">
            <a:solidFill>
              <a:schemeClr val="tx1"/>
            </a:solidFill>
          </a:ln>
        </p:spPr>
      </p:pic>
      <p:sp>
        <p:nvSpPr>
          <p:cNvPr id="5" name="文字方塊 4">
            <a:extLst>
              <a:ext uri="{FF2B5EF4-FFF2-40B4-BE49-F238E27FC236}">
                <a16:creationId xmlns:a16="http://schemas.microsoft.com/office/drawing/2014/main" id="{8E85318F-AA58-3C0B-20CC-7B8083F04172}"/>
              </a:ext>
            </a:extLst>
          </p:cNvPr>
          <p:cNvSpPr txBox="1"/>
          <p:nvPr/>
        </p:nvSpPr>
        <p:spPr>
          <a:xfrm>
            <a:off x="1264242" y="6095755"/>
            <a:ext cx="3141096"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安平天后宮媽祖</a:t>
            </a:r>
          </a:p>
        </p:txBody>
      </p:sp>
      <p:sp>
        <p:nvSpPr>
          <p:cNvPr id="8" name="文字方塊 7">
            <a:extLst>
              <a:ext uri="{FF2B5EF4-FFF2-40B4-BE49-F238E27FC236}">
                <a16:creationId xmlns:a16="http://schemas.microsoft.com/office/drawing/2014/main" id="{87E8F8D9-9A56-C7B9-6075-7F26AABA7F1C}"/>
              </a:ext>
            </a:extLst>
          </p:cNvPr>
          <p:cNvSpPr txBox="1"/>
          <p:nvPr/>
        </p:nvSpPr>
        <p:spPr>
          <a:xfrm>
            <a:off x="1524000" y="101724"/>
            <a:ext cx="914400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安平天后宮</a:t>
            </a:r>
            <a:r>
              <a:rPr lang="en-US" altLang="zh-TW" sz="4400" b="1" dirty="0">
                <a:solidFill>
                  <a:srgbClr val="C00000"/>
                </a:solidFill>
                <a:latin typeface="華康粗圓體" panose="020F0709000000000000" pitchFamily="49" charset="-120"/>
                <a:ea typeface="華康粗圓體" panose="020F0709000000000000" pitchFamily="49" charset="-120"/>
              </a:rPr>
              <a:t>1990</a:t>
            </a:r>
            <a:r>
              <a:rPr lang="zh-TW" altLang="en-US" sz="4400" dirty="0">
                <a:solidFill>
                  <a:srgbClr val="C00000"/>
                </a:solidFill>
                <a:latin typeface="華康中特圓體" panose="020F0809000000000000" pitchFamily="49" charset="-120"/>
                <a:ea typeface="華康中特圓體" panose="020F0809000000000000" pitchFamily="49" charset="-120"/>
              </a:rPr>
              <a:t>年</a:t>
            </a:r>
            <a:r>
              <a:rPr lang="en-US" altLang="zh-TW" sz="4400" b="1" dirty="0">
                <a:solidFill>
                  <a:srgbClr val="C00000"/>
                </a:solidFill>
                <a:latin typeface="華康粗圓體" panose="020F0709000000000000" pitchFamily="49" charset="-120"/>
                <a:ea typeface="華康粗圓體" panose="020F0709000000000000" pitchFamily="49" charset="-120"/>
              </a:rPr>
              <a:t>4</a:t>
            </a:r>
            <a:r>
              <a:rPr lang="zh-TW" altLang="en-US" sz="4400" dirty="0">
                <a:solidFill>
                  <a:srgbClr val="C00000"/>
                </a:solidFill>
                <a:latin typeface="華康中特圓體" panose="020F0809000000000000" pitchFamily="49" charset="-120"/>
                <a:ea typeface="華康中特圓體" panose="020F0809000000000000" pitchFamily="49" charset="-120"/>
              </a:rPr>
              <a:t>月</a:t>
            </a:r>
            <a:r>
              <a:rPr lang="en-US" altLang="zh-TW" sz="4400" b="1" dirty="0">
                <a:solidFill>
                  <a:srgbClr val="C00000"/>
                </a:solidFill>
                <a:latin typeface="華康粗圓體" panose="020F0709000000000000" pitchFamily="49" charset="-120"/>
                <a:ea typeface="華康粗圓體" panose="020F0709000000000000" pitchFamily="49" charset="-120"/>
              </a:rPr>
              <a:t>24</a:t>
            </a:r>
            <a:r>
              <a:rPr lang="zh-TW" altLang="en-US" sz="4400" dirty="0">
                <a:solidFill>
                  <a:srgbClr val="C00000"/>
                </a:solidFill>
                <a:latin typeface="華康中特圓體" panose="020F0809000000000000" pitchFamily="49" charset="-120"/>
                <a:ea typeface="華康中特圓體" panose="020F0809000000000000" pitchFamily="49" charset="-120"/>
              </a:rPr>
              <a:t>日發生大火</a:t>
            </a:r>
          </a:p>
        </p:txBody>
      </p:sp>
    </p:spTree>
    <p:extLst>
      <p:ext uri="{BB962C8B-B14F-4D97-AF65-F5344CB8AC3E}">
        <p14:creationId xmlns:p14="http://schemas.microsoft.com/office/powerpoint/2010/main" val="26086324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71176A4-1802-7B7F-3500-14D99441C636}"/>
              </a:ext>
            </a:extLst>
          </p:cNvPr>
          <p:cNvSpPr>
            <a:spLocks noGrp="1"/>
          </p:cNvSpPr>
          <p:nvPr>
            <p:ph type="title"/>
          </p:nvPr>
        </p:nvSpPr>
        <p:spPr>
          <a:xfrm>
            <a:off x="4525026" y="-26080"/>
            <a:ext cx="6401749" cy="1060166"/>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媽祖神像「過火」無恙！</a:t>
            </a:r>
          </a:p>
        </p:txBody>
      </p:sp>
      <p:sp>
        <p:nvSpPr>
          <p:cNvPr id="5" name="文字方塊 4">
            <a:extLst>
              <a:ext uri="{FF2B5EF4-FFF2-40B4-BE49-F238E27FC236}">
                <a16:creationId xmlns:a16="http://schemas.microsoft.com/office/drawing/2014/main" id="{FB3B134B-6628-68C2-34B1-BDE521A7CCF8}"/>
              </a:ext>
            </a:extLst>
          </p:cNvPr>
          <p:cNvSpPr txBox="1"/>
          <p:nvPr/>
        </p:nvSpPr>
        <p:spPr>
          <a:xfrm>
            <a:off x="3895762" y="1034086"/>
            <a:ext cx="7372007" cy="544187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2060"/>
                </a:solidFill>
                <a:latin typeface="華康粗圓體" panose="020F0709000000000000" pitchFamily="49" charset="-120"/>
                <a:ea typeface="華康粗圓體" panose="020F0709000000000000" pitchFamily="49" charset="-120"/>
              </a:rPr>
              <a:t>安平開台天后宮經歷一場大火，正殿所供奉的三尊媽祖、鄭成功、千里眼、</a:t>
            </a:r>
            <a:r>
              <a:rPr lang="zh-TW" altLang="en-US" sz="3200" dirty="0">
                <a:solidFill>
                  <a:srgbClr val="002060"/>
                </a:solidFill>
                <a:latin typeface="華康粗圓體" panose="020F0709000000000000" pitchFamily="49" charset="-120"/>
                <a:ea typeface="華康粗圓體" panose="020F0709000000000000" pitchFamily="49" charset="-120"/>
              </a:rPr>
              <a:t>順</a:t>
            </a:r>
            <a:r>
              <a:rPr lang="zh-TW" altLang="en-US" sz="3200" b="1" dirty="0">
                <a:solidFill>
                  <a:srgbClr val="002060"/>
                </a:solidFill>
                <a:latin typeface="華康粗圓體" panose="020F0709000000000000" pitchFamily="49" charset="-120"/>
                <a:ea typeface="華康粗圓體" panose="020F0709000000000000" pitchFamily="49" charset="-120"/>
              </a:rPr>
              <a:t>風耳及媽祖身旁女婢等神像，尚能保持完好，「過火」無恙。更廣為居民引以為奇的是大廟正殿兩旁的「天下」、「為公」二塊大理石扁額，卻恰好只剩下「天」與「為」二個字。經過一場大火，卻留下「天為」的痕跡，不禁令人</a:t>
            </a:r>
            <a:r>
              <a:rPr lang="zh-TW" altLang="en-US" sz="3200" dirty="0">
                <a:solidFill>
                  <a:srgbClr val="002060"/>
                </a:solidFill>
                <a:latin typeface="華康粗圓體" panose="020F0709000000000000" pitchFamily="49" charset="-120"/>
                <a:ea typeface="華康粗圓體" panose="020F0709000000000000" pitchFamily="49" charset="-120"/>
              </a:rPr>
              <a:t>聯</a:t>
            </a:r>
            <a:r>
              <a:rPr lang="zh-TW" altLang="en-US" sz="3200" b="1" dirty="0">
                <a:solidFill>
                  <a:srgbClr val="002060"/>
                </a:solidFill>
                <a:latin typeface="華康粗圓體" panose="020F0709000000000000" pitchFamily="49" charset="-120"/>
                <a:ea typeface="華康粗圓體" panose="020F0709000000000000" pitchFamily="49" charset="-120"/>
              </a:rPr>
              <a:t>想這場災害乃天意也。此後我就不再做這種增加天上人間困</a:t>
            </a:r>
            <a:r>
              <a:rPr lang="zh-TW" altLang="en-US" sz="3200" dirty="0">
                <a:solidFill>
                  <a:srgbClr val="002060"/>
                </a:solidFill>
                <a:latin typeface="華康粗圓體" panose="020F0709000000000000" pitchFamily="49" charset="-120"/>
                <a:ea typeface="華康粗圓體" panose="020F0709000000000000" pitchFamily="49" charset="-120"/>
              </a:rPr>
              <a:t>擾</a:t>
            </a:r>
            <a:r>
              <a:rPr lang="zh-TW" altLang="en-US" sz="3200" b="1" dirty="0">
                <a:solidFill>
                  <a:srgbClr val="002060"/>
                </a:solidFill>
                <a:latin typeface="華康粗圓體" panose="020F0709000000000000" pitchFamily="49" charset="-120"/>
                <a:ea typeface="華康粗圓體" panose="020F0709000000000000" pitchFamily="49" charset="-120"/>
              </a:rPr>
              <a:t>的事。</a:t>
            </a:r>
          </a:p>
        </p:txBody>
      </p:sp>
      <p:pic>
        <p:nvPicPr>
          <p:cNvPr id="3" name="圖片 2" descr="天后宮">
            <a:extLst>
              <a:ext uri="{FF2B5EF4-FFF2-40B4-BE49-F238E27FC236}">
                <a16:creationId xmlns:a16="http://schemas.microsoft.com/office/drawing/2014/main" id="{B0D9B888-4363-DD1F-C25C-D28DEE20E95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9557" y="0"/>
            <a:ext cx="2657547" cy="6882361"/>
          </a:xfrm>
          <a:prstGeom prst="rect">
            <a:avLst/>
          </a:prstGeom>
          <a:noFill/>
          <a:ln>
            <a:noFill/>
          </a:ln>
        </p:spPr>
      </p:pic>
    </p:spTree>
    <p:extLst>
      <p:ext uri="{BB962C8B-B14F-4D97-AF65-F5344CB8AC3E}">
        <p14:creationId xmlns:p14="http://schemas.microsoft.com/office/powerpoint/2010/main" val="35018496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38925FF-D1EE-CB51-DE4F-C3354F923B4E}"/>
              </a:ext>
            </a:extLst>
          </p:cNvPr>
          <p:cNvSpPr txBox="1"/>
          <p:nvPr/>
        </p:nvSpPr>
        <p:spPr>
          <a:xfrm>
            <a:off x="645607" y="5635109"/>
            <a:ext cx="5683867" cy="1077218"/>
          </a:xfrm>
          <a:prstGeom prst="rect">
            <a:avLst/>
          </a:prstGeom>
          <a:noFill/>
        </p:spPr>
        <p:txBody>
          <a:bodyPr wrap="square">
            <a:spAutoFit/>
          </a:bodyPr>
          <a:lstStyle/>
          <a:p>
            <a:pPr algn="just"/>
            <a:r>
              <a:rPr lang="en-US" altLang="zh-TW" sz="3200" dirty="0">
                <a:solidFill>
                  <a:srgbClr val="3333CC"/>
                </a:solidFill>
                <a:latin typeface="華康粗圓體" panose="020F0709000000000000" pitchFamily="49" charset="-120"/>
                <a:ea typeface="華康粗圓體" panose="020F0709000000000000" pitchFamily="49" charset="-120"/>
              </a:rPr>
              <a:t>1990</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dirty="0">
                <a:solidFill>
                  <a:srgbClr val="3333CC"/>
                </a:solidFill>
                <a:latin typeface="華康粗圓體" panose="020F0709000000000000" pitchFamily="49" charset="-120"/>
                <a:ea typeface="華康粗圓體" panose="020F0709000000000000" pitchFamily="49" charset="-120"/>
              </a:rPr>
              <a:t>11</a:t>
            </a:r>
            <a:r>
              <a:rPr lang="zh-TW" altLang="en-US" sz="3200" b="1" dirty="0">
                <a:solidFill>
                  <a:srgbClr val="3333CC"/>
                </a:solidFill>
                <a:latin typeface="華康標楷體" panose="03000509000000000000" pitchFamily="65" charset="-120"/>
                <a:ea typeface="華康標楷體" panose="03000509000000000000" pitchFamily="65" charset="-120"/>
              </a:rPr>
              <a:t>月</a:t>
            </a:r>
            <a:r>
              <a:rPr lang="en-US" altLang="zh-TW" sz="3200" dirty="0">
                <a:solidFill>
                  <a:srgbClr val="3333CC"/>
                </a:solidFill>
                <a:latin typeface="華康粗圓體" panose="020F0709000000000000" pitchFamily="49" charset="-120"/>
                <a:ea typeface="華康粗圓體" panose="020F0709000000000000" pitchFamily="49" charset="-120"/>
              </a:rPr>
              <a:t>3</a:t>
            </a:r>
            <a:r>
              <a:rPr lang="zh-TW" altLang="en-US" sz="3200" b="1" dirty="0">
                <a:solidFill>
                  <a:srgbClr val="3333CC"/>
                </a:solidFill>
                <a:latin typeface="華康標楷體" panose="03000509000000000000" pitchFamily="65" charset="-120"/>
                <a:ea typeface="華康標楷體" panose="03000509000000000000" pitchFamily="65" charset="-120"/>
              </a:rPr>
              <a:t>日崑崙山劉伯溫化影於台中大肚山顯影護祐台灣</a:t>
            </a:r>
          </a:p>
        </p:txBody>
      </p:sp>
      <p:pic>
        <p:nvPicPr>
          <p:cNvPr id="5" name="圖片 4">
            <a:extLst>
              <a:ext uri="{FF2B5EF4-FFF2-40B4-BE49-F238E27FC236}">
                <a16:creationId xmlns:a16="http://schemas.microsoft.com/office/drawing/2014/main" id="{ACCBB3E2-D7AF-C2F5-5AFD-739DD64C7434}"/>
              </a:ext>
            </a:extLst>
          </p:cNvPr>
          <p:cNvPicPr>
            <a:picLocks noChangeAspect="1"/>
          </p:cNvPicPr>
          <p:nvPr/>
        </p:nvPicPr>
        <p:blipFill>
          <a:blip r:embed="rId2"/>
          <a:stretch>
            <a:fillRect/>
          </a:stretch>
        </p:blipFill>
        <p:spPr>
          <a:xfrm>
            <a:off x="957692" y="1192518"/>
            <a:ext cx="5371782" cy="4472963"/>
          </a:xfrm>
          <a:prstGeom prst="rect">
            <a:avLst/>
          </a:prstGeom>
          <a:ln w="12700">
            <a:solidFill>
              <a:schemeClr val="tx1"/>
            </a:solidFill>
          </a:ln>
        </p:spPr>
      </p:pic>
      <p:sp>
        <p:nvSpPr>
          <p:cNvPr id="7" name="文字方塊 6">
            <a:extLst>
              <a:ext uri="{FF2B5EF4-FFF2-40B4-BE49-F238E27FC236}">
                <a16:creationId xmlns:a16="http://schemas.microsoft.com/office/drawing/2014/main" id="{0025AD19-07F7-D1D1-651D-D00D18938D53}"/>
              </a:ext>
            </a:extLst>
          </p:cNvPr>
          <p:cNvSpPr txBox="1"/>
          <p:nvPr/>
        </p:nvSpPr>
        <p:spPr>
          <a:xfrm>
            <a:off x="1576292" y="145673"/>
            <a:ext cx="9091708"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劉伯溫顯影護祐台灣</a:t>
            </a:r>
          </a:p>
        </p:txBody>
      </p:sp>
      <p:sp>
        <p:nvSpPr>
          <p:cNvPr id="3" name="文字方塊 2">
            <a:extLst>
              <a:ext uri="{FF2B5EF4-FFF2-40B4-BE49-F238E27FC236}">
                <a16:creationId xmlns:a16="http://schemas.microsoft.com/office/drawing/2014/main" id="{537254F7-F3AD-135E-D239-A8B5D84F4B8A}"/>
              </a:ext>
            </a:extLst>
          </p:cNvPr>
          <p:cNvSpPr txBox="1"/>
          <p:nvPr/>
        </p:nvSpPr>
        <p:spPr>
          <a:xfrm>
            <a:off x="6329474" y="1168959"/>
            <a:ext cx="5085493" cy="4903265"/>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1990</a:t>
            </a:r>
            <a:r>
              <a:rPr lang="zh-TW" altLang="en-US" sz="3200" b="1" dirty="0">
                <a:solidFill>
                  <a:srgbClr val="002060"/>
                </a:solidFill>
                <a:latin typeface="華康粗圓體" panose="020F0709000000000000" pitchFamily="49" charset="-120"/>
                <a:ea typeface="華康粗圓體" panose="020F0709000000000000" pitchFamily="49" charset="-120"/>
              </a:rPr>
              <a:t>年劉伯溫顯影在台中大肚山上的天空護祐台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，我請教救劫神真辨識而確認無誤，算起來劉伯溫將近七百歲。崑崙山上自有天地以來，修煉成道留形住世之上聖高真數以千計。崑崙山就是在另一重宇宙的星球，非在西</a:t>
            </a:r>
            <a:r>
              <a:rPr lang="zh-TW" altLang="en-US" sz="3200" dirty="0">
                <a:solidFill>
                  <a:srgbClr val="002060"/>
                </a:solidFill>
                <a:latin typeface="華康粗圓體" panose="020F0709000000000000" pitchFamily="49" charset="-120"/>
                <a:ea typeface="華康粗圓體" panose="020F0709000000000000" pitchFamily="49" charset="-120"/>
              </a:rPr>
              <a:t>藏</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spTree>
    <p:extLst>
      <p:ext uri="{BB962C8B-B14F-4D97-AF65-F5344CB8AC3E}">
        <p14:creationId xmlns:p14="http://schemas.microsoft.com/office/powerpoint/2010/main" val="32900455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2F3FB08-9C76-FDA2-BCB5-F9D0FEF7B0CF}"/>
              </a:ext>
            </a:extLst>
          </p:cNvPr>
          <p:cNvSpPr txBox="1"/>
          <p:nvPr/>
        </p:nvSpPr>
        <p:spPr>
          <a:xfrm>
            <a:off x="1286190" y="1105566"/>
            <a:ext cx="9651686"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因為星球之間的距離都是以光速計算，遙不可及，外星人來到地球的運輸不容易，況且外星人已知人類科技已相當發展，用武力侵略地球不容易達成。因此由外星球來的天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在地球</a:t>
            </a:r>
            <a:r>
              <a:rPr lang="zh-TW" altLang="en-US" sz="3200" dirty="0">
                <a:solidFill>
                  <a:srgbClr val="002060"/>
                </a:solidFill>
                <a:latin typeface="華康粗圓體" panose="020F0709000000000000" pitchFamily="49" charset="-120"/>
                <a:ea typeface="華康粗圓體" panose="020F0709000000000000" pitchFamily="49" charset="-120"/>
              </a:rPr>
              <a:t>靈</a:t>
            </a:r>
            <a:r>
              <a:rPr lang="zh-TW" altLang="en-US" sz="3200" b="1" dirty="0">
                <a:solidFill>
                  <a:srgbClr val="002060"/>
                </a:solidFill>
                <a:latin typeface="華康粗圓體" panose="020F0709000000000000" pitchFamily="49" charset="-120"/>
                <a:ea typeface="華康粗圓體" panose="020F0709000000000000" pitchFamily="49" charset="-120"/>
              </a:rPr>
              <a:t>界建立起</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域，並利用人性的弱</a:t>
            </a:r>
            <a:r>
              <a:rPr lang="zh-TW" altLang="en-US" sz="3200" dirty="0">
                <a:solidFill>
                  <a:srgbClr val="002060"/>
                </a:solidFill>
                <a:latin typeface="華康粗圓體" panose="020F0709000000000000" pitchFamily="49" charset="-120"/>
                <a:ea typeface="華康粗圓體" panose="020F0709000000000000" pitchFamily="49" charset="-120"/>
              </a:rPr>
              <a:t>點</a:t>
            </a:r>
            <a:r>
              <a:rPr lang="zh-TW" altLang="en-US" sz="3200" b="1" dirty="0">
                <a:solidFill>
                  <a:srgbClr val="002060"/>
                </a:solidFill>
                <a:latin typeface="華康粗圓體" panose="020F0709000000000000" pitchFamily="49" charset="-120"/>
                <a:ea typeface="華康粗圓體" panose="020F0709000000000000" pitchFamily="49" charset="-120"/>
              </a:rPr>
              <a:t>，控制人類祖</a:t>
            </a:r>
            <a:r>
              <a:rPr lang="zh-TW" altLang="en-US" sz="3200" dirty="0">
                <a:solidFill>
                  <a:srgbClr val="002060"/>
                </a:solidFill>
                <a:latin typeface="華康粗圓體" panose="020F0709000000000000" pitchFamily="49" charset="-120"/>
                <a:ea typeface="華康粗圓體" panose="020F0709000000000000" pitchFamily="49" charset="-120"/>
              </a:rPr>
              <a:t>靈</a:t>
            </a:r>
            <a:r>
              <a:rPr lang="zh-TW" altLang="en-US" sz="3200" b="1" dirty="0">
                <a:solidFill>
                  <a:srgbClr val="002060"/>
                </a:solidFill>
                <a:latin typeface="華康粗圓體" panose="020F0709000000000000" pitchFamily="49" charset="-120"/>
                <a:ea typeface="華康粗圓體" panose="020F0709000000000000" pitchFamily="49" charset="-120"/>
              </a:rPr>
              <a:t>，成為其毀滅地球的</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軍。在地球的策略是用代理戰爭，以人類自相攻</a:t>
            </a:r>
            <a:r>
              <a:rPr lang="zh-TW" altLang="en-US" sz="3200" dirty="0">
                <a:solidFill>
                  <a:srgbClr val="002060"/>
                </a:solidFill>
                <a:latin typeface="華康粗圓體" panose="020F0709000000000000" pitchFamily="49" charset="-120"/>
                <a:ea typeface="華康粗圓體" panose="020F0709000000000000" pitchFamily="49" charset="-120"/>
              </a:rPr>
              <a:t>擊</a:t>
            </a:r>
            <a:r>
              <a:rPr lang="zh-TW" altLang="en-US" sz="3200" b="1" dirty="0">
                <a:solidFill>
                  <a:srgbClr val="002060"/>
                </a:solidFill>
                <a:latin typeface="華康粗圓體" panose="020F0709000000000000" pitchFamily="49" charset="-120"/>
                <a:ea typeface="華康粗圓體" panose="020F0709000000000000" pitchFamily="49" charset="-120"/>
              </a:rPr>
              <a:t>，產生世界性核戰，</a:t>
            </a:r>
            <a:r>
              <a:rPr lang="zh-TW" altLang="en-US" sz="3200" dirty="0">
                <a:solidFill>
                  <a:srgbClr val="002060"/>
                </a:solidFill>
                <a:latin typeface="華康粗圓體" panose="020F0709000000000000" pitchFamily="49" charset="-120"/>
                <a:ea typeface="華康粗圓體" panose="020F0709000000000000" pitchFamily="49" charset="-120"/>
              </a:rPr>
              <a:t>讓</a:t>
            </a:r>
            <a:r>
              <a:rPr lang="zh-TW" altLang="en-US" sz="3200" b="1" dirty="0">
                <a:solidFill>
                  <a:srgbClr val="002060"/>
                </a:solidFill>
                <a:latin typeface="華康粗圓體" panose="020F0709000000000000" pitchFamily="49" charset="-120"/>
                <a:ea typeface="華康粗圓體" panose="020F0709000000000000" pitchFamily="49" charset="-120"/>
              </a:rPr>
              <a:t>地球的生物全部毀滅，再經幾十年以後，輻射線衰退，外星人就可大舉移居，將成為地球的新主人。這個陰謀至今還在執行。</a:t>
            </a:r>
          </a:p>
        </p:txBody>
      </p:sp>
      <p:sp>
        <p:nvSpPr>
          <p:cNvPr id="3" name="文字方塊 2">
            <a:extLst>
              <a:ext uri="{FF2B5EF4-FFF2-40B4-BE49-F238E27FC236}">
                <a16:creationId xmlns:a16="http://schemas.microsoft.com/office/drawing/2014/main" id="{64745306-E2A1-2454-8FC7-E66395FA61C6}"/>
              </a:ext>
            </a:extLst>
          </p:cNvPr>
          <p:cNvSpPr txBox="1"/>
          <p:nvPr/>
        </p:nvSpPr>
        <p:spPr>
          <a:xfrm>
            <a:off x="1524000" y="188641"/>
            <a:ext cx="9127776" cy="769441"/>
          </a:xfrm>
          <a:prstGeom prst="rect">
            <a:avLst/>
          </a:prstGeom>
          <a:noFill/>
        </p:spPr>
        <p:txBody>
          <a:bodyPr wrap="square">
            <a:spAutoFit/>
          </a:bodyPr>
          <a:lstStyle/>
          <a:p>
            <a:pPr algn="ctr"/>
            <a:r>
              <a:rPr lang="zh-TW" altLang="en-US" sz="4400" b="1" dirty="0">
                <a:solidFill>
                  <a:srgbClr val="C00000"/>
                </a:solidFill>
                <a:latin typeface="華康粗圓體" panose="020F0709000000000000" pitchFamily="49" charset="-120"/>
                <a:ea typeface="華康粗圓體" panose="020F0709000000000000" pitchFamily="49" charset="-120"/>
              </a:rPr>
              <a:t>至今天</a:t>
            </a:r>
            <a:r>
              <a:rPr lang="zh-TW" altLang="en-US" sz="4400" dirty="0">
                <a:solidFill>
                  <a:srgbClr val="C00000"/>
                </a:solidFill>
                <a:latin typeface="華康粗圓體" panose="020F0709000000000000" pitchFamily="49" charset="-120"/>
                <a:ea typeface="華康粗圓體" panose="020F0709000000000000" pitchFamily="49" charset="-120"/>
              </a:rPr>
              <a:t>魔還</a:t>
            </a:r>
            <a:r>
              <a:rPr lang="zh-TW" altLang="en-US" sz="4400" b="1" dirty="0">
                <a:solidFill>
                  <a:srgbClr val="C00000"/>
                </a:solidFill>
                <a:latin typeface="華康粗圓體" panose="020F0709000000000000" pitchFamily="49" charset="-120"/>
                <a:ea typeface="華康粗圓體" panose="020F0709000000000000" pitchFamily="49" charset="-120"/>
              </a:rPr>
              <a:t>在</a:t>
            </a:r>
            <a:r>
              <a:rPr lang="zh-TW" altLang="en-US" sz="4400" dirty="0">
                <a:solidFill>
                  <a:srgbClr val="C00000"/>
                </a:solidFill>
                <a:latin typeface="華康粗圓體" panose="020F0709000000000000" pitchFamily="49" charset="-120"/>
                <a:ea typeface="華康粗圓體" panose="020F0709000000000000" pitchFamily="49" charset="-120"/>
              </a:rPr>
              <a:t>執</a:t>
            </a:r>
            <a:r>
              <a:rPr lang="zh-TW" altLang="en-US" sz="4400" b="1" dirty="0">
                <a:solidFill>
                  <a:srgbClr val="C00000"/>
                </a:solidFill>
                <a:latin typeface="華康粗圓體" panose="020F0709000000000000" pitchFamily="49" charset="-120"/>
                <a:ea typeface="華康粗圓體" panose="020F0709000000000000" pitchFamily="49" charset="-120"/>
              </a:rPr>
              <a:t>行代理</a:t>
            </a:r>
            <a:r>
              <a:rPr lang="zh-TW" altLang="en-US" sz="4400" dirty="0">
                <a:solidFill>
                  <a:srgbClr val="C00000"/>
                </a:solidFill>
                <a:latin typeface="華康粗圓體" panose="020F0709000000000000" pitchFamily="49" charset="-120"/>
                <a:ea typeface="華康粗圓體" panose="020F0709000000000000" pitchFamily="49" charset="-120"/>
              </a:rPr>
              <a:t>戰</a:t>
            </a:r>
            <a:r>
              <a:rPr lang="zh-TW" altLang="en-US" sz="4400" b="1" dirty="0">
                <a:solidFill>
                  <a:srgbClr val="C00000"/>
                </a:solidFill>
                <a:latin typeface="華康粗圓體" panose="020F0709000000000000" pitchFamily="49" charset="-120"/>
                <a:ea typeface="華康粗圓體" panose="020F0709000000000000" pitchFamily="49" charset="-120"/>
              </a:rPr>
              <a:t>爭</a:t>
            </a:r>
            <a:endParaRPr lang="zh-TW" altLang="en-US" sz="4400" dirty="0">
              <a:solidFill>
                <a:srgbClr val="C00000"/>
              </a:solidFill>
            </a:endParaRPr>
          </a:p>
        </p:txBody>
      </p:sp>
    </p:spTree>
    <p:extLst>
      <p:ext uri="{BB962C8B-B14F-4D97-AF65-F5344CB8AC3E}">
        <p14:creationId xmlns:p14="http://schemas.microsoft.com/office/powerpoint/2010/main" val="309147637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386" name="Rectangle 2">
            <a:extLst>
              <a:ext uri="{FF2B5EF4-FFF2-40B4-BE49-F238E27FC236}">
                <a16:creationId xmlns:a16="http://schemas.microsoft.com/office/drawing/2014/main" id="{D11F736E-A8FC-6C9E-DE15-C59376AFF92C}"/>
              </a:ext>
            </a:extLst>
          </p:cNvPr>
          <p:cNvSpPr>
            <a:spLocks noGrp="1" noChangeArrowheads="1"/>
          </p:cNvSpPr>
          <p:nvPr>
            <p:ph type="title"/>
          </p:nvPr>
        </p:nvSpPr>
        <p:spPr>
          <a:xfrm>
            <a:off x="1481468" y="260648"/>
            <a:ext cx="9186532" cy="669094"/>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化解外星天</a:t>
            </a:r>
            <a:r>
              <a:rPr lang="zh-TW" altLang="en-US" dirty="0">
                <a:solidFill>
                  <a:srgbClr val="C00000"/>
                </a:solidFill>
                <a:latin typeface="華康粗圓體" panose="020F0709000000000000" pitchFamily="49" charset="-120"/>
                <a:ea typeface="華康粗圓體" panose="020F0709000000000000" pitchFamily="49" charset="-120"/>
              </a:rPr>
              <a:t>魔</a:t>
            </a:r>
            <a:r>
              <a:rPr lang="zh-TW" altLang="en-US" dirty="0">
                <a:solidFill>
                  <a:srgbClr val="C00000"/>
                </a:solidFill>
                <a:latin typeface="華康中特圓體" panose="020F0809000000000000" pitchFamily="49" charset="-120"/>
                <a:ea typeface="華康中特圓體" panose="020F0809000000000000" pitchFamily="49" charset="-120"/>
              </a:rPr>
              <a:t>對人類的危害 </a:t>
            </a:r>
          </a:p>
        </p:txBody>
      </p:sp>
      <p:sp>
        <p:nvSpPr>
          <p:cNvPr id="400387" name="Rectangle 3">
            <a:extLst>
              <a:ext uri="{FF2B5EF4-FFF2-40B4-BE49-F238E27FC236}">
                <a16:creationId xmlns:a16="http://schemas.microsoft.com/office/drawing/2014/main" id="{CF51CBF1-6EF0-D005-40D6-E086F8D6475B}"/>
              </a:ext>
            </a:extLst>
          </p:cNvPr>
          <p:cNvSpPr>
            <a:spLocks noGrp="1" noChangeArrowheads="1"/>
          </p:cNvSpPr>
          <p:nvPr>
            <p:ph type="body" idx="1"/>
          </p:nvPr>
        </p:nvSpPr>
        <p:spPr>
          <a:xfrm>
            <a:off x="1955540" y="1082234"/>
            <a:ext cx="8280920" cy="4896535"/>
          </a:xfrm>
        </p:spPr>
        <p:txBody>
          <a:bodyPr>
            <a:noAutofit/>
          </a:bodyPr>
          <a:lstStyle/>
          <a:p>
            <a:pPr marL="0" indent="0" algn="just">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如何來破解外星人化明為暗，以天</a:t>
            </a:r>
            <a:r>
              <a:rPr lang="zh-TW" altLang="en-US" sz="3200" dirty="0">
                <a:solidFill>
                  <a:srgbClr val="002060"/>
                </a:solidFill>
                <a:latin typeface="華康粗圓體" panose="020F0709000000000000" pitchFamily="49" charset="-120"/>
                <a:ea typeface="華康粗圓體" panose="020F0709000000000000" pitchFamily="49" charset="-120"/>
              </a:rPr>
              <a:t>魔</a:t>
            </a:r>
            <a:r>
              <a:rPr lang="zh-TW" altLang="en-US" sz="3200" b="1" dirty="0">
                <a:solidFill>
                  <a:srgbClr val="002060"/>
                </a:solidFill>
                <a:latin typeface="華康粗圓體" panose="020F0709000000000000" pitchFamily="49" charset="-120"/>
                <a:ea typeface="華康粗圓體" panose="020F0709000000000000" pitchFamily="49" charset="-120"/>
              </a:rPr>
              <a:t>的攻勢來毀滅地球，應是人類今後對外星人研究的重要課題。我認為人類應從「教育」和「宗教」兩方面來改進。宗教融入科學的研究是人類未來方向。為防止人類相互毀滅，應啟發覺悟本能，除了宗教最基本的教條所標榜的啟發愛心，如佛教發菩提心之外，還要改進教育，就是學校要重視道德教育，才能化解危機，這也就是教育界應推行的工作。</a:t>
            </a:r>
          </a:p>
          <a:p>
            <a:pPr marL="0" indent="0" algn="just">
              <a:lnSpc>
                <a:spcPts val="4200"/>
              </a:lnSpc>
              <a:spcBef>
                <a:spcPts val="0"/>
              </a:spcBef>
              <a:buNone/>
            </a:pP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29979363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90772-26CE-F96E-0C21-E70747072337}"/>
            </a:ext>
          </a:extLst>
        </p:cNvPr>
        <p:cNvGrpSpPr/>
        <p:nvPr/>
      </p:nvGrpSpPr>
      <p:grpSpPr>
        <a:xfrm>
          <a:off x="0" y="0"/>
          <a:ext cx="0" cy="0"/>
          <a:chOff x="0" y="0"/>
          <a:chExt cx="0" cy="0"/>
        </a:xfrm>
      </p:grpSpPr>
      <p:sp>
        <p:nvSpPr>
          <p:cNvPr id="60418" name="Rectangle 2">
            <a:extLst>
              <a:ext uri="{FF2B5EF4-FFF2-40B4-BE49-F238E27FC236}">
                <a16:creationId xmlns:a16="http://schemas.microsoft.com/office/drawing/2014/main" id="{6C9275F8-0AE7-BE2E-C482-F466F00367B1}"/>
              </a:ext>
            </a:extLst>
          </p:cNvPr>
          <p:cNvSpPr>
            <a:spLocks noGrp="1" noChangeArrowheads="1"/>
          </p:cNvSpPr>
          <p:nvPr>
            <p:ph type="title"/>
          </p:nvPr>
        </p:nvSpPr>
        <p:spPr>
          <a:xfrm>
            <a:off x="1992313" y="397564"/>
            <a:ext cx="8229600" cy="908050"/>
          </a:xfrm>
        </p:spPr>
        <p:txBody>
          <a:bodyPr/>
          <a:lstStyle/>
          <a:p>
            <a:pPr algn="ctr" eaLnBrk="1" hangingPunct="1"/>
            <a:r>
              <a:rPr lang="zh-TW" altLang="en-US" dirty="0">
                <a:solidFill>
                  <a:srgbClr val="C00000"/>
                </a:solidFill>
                <a:ea typeface="華康中特圓體" panose="020F0809000000000000" pitchFamily="49" charset="-120"/>
              </a:rPr>
              <a:t>宗教融入科學研究是未來方向</a:t>
            </a:r>
          </a:p>
        </p:txBody>
      </p:sp>
      <p:sp>
        <p:nvSpPr>
          <p:cNvPr id="60419" name="Text Box 4">
            <a:extLst>
              <a:ext uri="{FF2B5EF4-FFF2-40B4-BE49-F238E27FC236}">
                <a16:creationId xmlns:a16="http://schemas.microsoft.com/office/drawing/2014/main" id="{B59D599B-F712-0C6B-C040-E3FEBD72FA0E}"/>
              </a:ext>
            </a:extLst>
          </p:cNvPr>
          <p:cNvSpPr txBox="1">
            <a:spLocks noChangeArrowheads="1"/>
          </p:cNvSpPr>
          <p:nvPr/>
        </p:nvSpPr>
        <p:spPr bwMode="auto">
          <a:xfrm>
            <a:off x="1179008" y="1305614"/>
            <a:ext cx="9833984" cy="4930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ts val="4200"/>
              </a:lnSpc>
              <a:spcBef>
                <a:spcPts val="0"/>
              </a:spcBef>
              <a:buFontTx/>
              <a:buNone/>
            </a:pPr>
            <a:r>
              <a:rPr lang="zh-TW" altLang="en-US" b="1" dirty="0">
                <a:solidFill>
                  <a:srgbClr val="002060"/>
                </a:solidFill>
                <a:latin typeface="華康粗圓體" panose="020F0709000000000000" pitchFamily="49" charset="-120"/>
                <a:ea typeface="華康粗圓體" panose="020F0709000000000000" pitchFamily="49" charset="-120"/>
              </a:rPr>
              <a:t>科學研究直接引用宗教經典是不可能的事，然而對於宇宙萬象，生命和精神問題的研究，經常遭遇難題，無法突破瓶頸。若是考慮以哲學理論，採用現代科學知識，參考固有文化和宗教哲理，尋找先人的實際經驗和歷代史料，運用類比方法，創新研究方向，或許可以突破科學研究的瓶頸。以人類智慧啟發和科學發展的速度，相信不久將可達到相當高的程度，科學自然可以銜接宗教的領域，如此一來可使科學和宗教相輔相成，增進人類的幸福。</a:t>
            </a:r>
          </a:p>
        </p:txBody>
      </p:sp>
    </p:spTree>
    <p:extLst>
      <p:ext uri="{BB962C8B-B14F-4D97-AF65-F5344CB8AC3E}">
        <p14:creationId xmlns:p14="http://schemas.microsoft.com/office/powerpoint/2010/main" val="298656043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23BD6-40F8-AD90-4ECB-F83B596E4A1D}"/>
            </a:ext>
          </a:extLst>
        </p:cNvPr>
        <p:cNvGrpSpPr/>
        <p:nvPr/>
      </p:nvGrpSpPr>
      <p:grpSpPr>
        <a:xfrm>
          <a:off x="0" y="0"/>
          <a:ext cx="0" cy="0"/>
          <a:chOff x="0" y="0"/>
          <a:chExt cx="0" cy="0"/>
        </a:xfrm>
      </p:grpSpPr>
      <p:sp>
        <p:nvSpPr>
          <p:cNvPr id="55298" name="Rectangle 2">
            <a:extLst>
              <a:ext uri="{FF2B5EF4-FFF2-40B4-BE49-F238E27FC236}">
                <a16:creationId xmlns:a16="http://schemas.microsoft.com/office/drawing/2014/main" id="{DCCCCBC8-4359-6742-0A47-60E007B356A8}"/>
              </a:ext>
            </a:extLst>
          </p:cNvPr>
          <p:cNvSpPr>
            <a:spLocks noGrp="1" noChangeArrowheads="1"/>
          </p:cNvSpPr>
          <p:nvPr>
            <p:ph type="title"/>
          </p:nvPr>
        </p:nvSpPr>
        <p:spPr>
          <a:xfrm>
            <a:off x="1992313" y="1603867"/>
            <a:ext cx="8229600" cy="738336"/>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現代人的聰明將釀成人類的毀滅</a:t>
            </a:r>
          </a:p>
        </p:txBody>
      </p:sp>
      <p:sp>
        <p:nvSpPr>
          <p:cNvPr id="55299" name="Text Box 3">
            <a:extLst>
              <a:ext uri="{FF2B5EF4-FFF2-40B4-BE49-F238E27FC236}">
                <a16:creationId xmlns:a16="http://schemas.microsoft.com/office/drawing/2014/main" id="{F2A8D8C0-54BC-49E2-DB25-915F90A0C522}"/>
              </a:ext>
            </a:extLst>
          </p:cNvPr>
          <p:cNvSpPr txBox="1">
            <a:spLocks noChangeArrowheads="1"/>
          </p:cNvSpPr>
          <p:nvPr/>
        </p:nvSpPr>
        <p:spPr bwMode="auto">
          <a:xfrm>
            <a:off x="1432345" y="2422589"/>
            <a:ext cx="9349536" cy="3846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ct val="110000"/>
              </a:lnSpc>
              <a:spcBef>
                <a:spcPct val="50000"/>
              </a:spcBef>
              <a:buFontTx/>
              <a:buNone/>
            </a:pPr>
            <a:r>
              <a:rPr lang="zh-TW" altLang="en-US" b="1" dirty="0">
                <a:solidFill>
                  <a:srgbClr val="002060"/>
                </a:solidFill>
                <a:latin typeface="華康粗圓體" panose="020F0709000000000000" pitchFamily="49" charset="-120"/>
                <a:ea typeface="華康粗圓體" panose="020F0709000000000000" pitchFamily="49" charset="-120"/>
              </a:rPr>
              <a:t>教育水準愈高，現代人的聰明人愈多，社會亂象愈加劇；其利用其聰明本能作奸犯科，手法更高明，手段更毒辣，發生社會邪惡暴亂案件自然會愈多，這是目前教育帶給社會不安的癥結所在。誠如老子所云：「智慧出，有大偽。」這種現象已偏離教育之主要目的 </a:t>
            </a:r>
            <a:r>
              <a:rPr lang="en-US" altLang="zh-TW" b="1" dirty="0">
                <a:solidFill>
                  <a:srgbClr val="002060"/>
                </a:solidFill>
                <a:latin typeface="+mn-lt"/>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 完整品格的培養，倘若</a:t>
            </a:r>
            <a:r>
              <a:rPr lang="zh-TW" altLang="en-US" dirty="0">
                <a:solidFill>
                  <a:srgbClr val="002060"/>
                </a:solidFill>
                <a:latin typeface="華康粗圓體" panose="020F0709000000000000" pitchFamily="49" charset="-120"/>
                <a:ea typeface="華康粗圓體" panose="020F0709000000000000" pitchFamily="49" charset="-120"/>
              </a:rPr>
              <a:t>繼續</a:t>
            </a:r>
            <a:r>
              <a:rPr lang="zh-TW" altLang="en-US" b="1" dirty="0">
                <a:solidFill>
                  <a:srgbClr val="002060"/>
                </a:solidFill>
                <a:latin typeface="華康粗圓體" panose="020F0709000000000000" pitchFamily="49" charset="-120"/>
                <a:ea typeface="華康粗圓體" panose="020F0709000000000000" pitchFamily="49" charset="-120"/>
              </a:rPr>
              <a:t>下去，將</a:t>
            </a:r>
            <a:r>
              <a:rPr lang="zh-TW" altLang="en-US" dirty="0">
                <a:solidFill>
                  <a:srgbClr val="002060"/>
                </a:solidFill>
                <a:latin typeface="華康粗圓體" panose="020F0709000000000000" pitchFamily="49" charset="-120"/>
                <a:ea typeface="華康粗圓體" panose="020F0709000000000000" pitchFamily="49" charset="-120"/>
              </a:rPr>
              <a:t>釀</a:t>
            </a:r>
            <a:r>
              <a:rPr lang="zh-TW" altLang="en-US" b="1" dirty="0">
                <a:solidFill>
                  <a:srgbClr val="002060"/>
                </a:solidFill>
                <a:latin typeface="華康粗圓體" panose="020F0709000000000000" pitchFamily="49" charset="-120"/>
                <a:ea typeface="華康粗圓體" panose="020F0709000000000000" pitchFamily="49" charset="-120"/>
              </a:rPr>
              <a:t>成人類的毀滅。</a:t>
            </a:r>
          </a:p>
        </p:txBody>
      </p:sp>
      <p:sp>
        <p:nvSpPr>
          <p:cNvPr id="4" name="Rectangle 2">
            <a:extLst>
              <a:ext uri="{FF2B5EF4-FFF2-40B4-BE49-F238E27FC236}">
                <a16:creationId xmlns:a16="http://schemas.microsoft.com/office/drawing/2014/main" id="{725EAF15-D735-0D4C-B73F-83FD274ACFA2}"/>
              </a:ext>
            </a:extLst>
          </p:cNvPr>
          <p:cNvSpPr txBox="1">
            <a:spLocks noChangeArrowheads="1"/>
          </p:cNvSpPr>
          <p:nvPr/>
        </p:nvSpPr>
        <p:spPr bwMode="auto">
          <a:xfrm>
            <a:off x="1966217" y="404714"/>
            <a:ext cx="8229600" cy="8640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kern="12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2pPr>
            <a:lvl3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3pPr>
            <a:lvl4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4pPr>
            <a:lvl5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5pPr>
            <a:lvl6pPr marL="4572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6pPr>
            <a:lvl7pPr marL="9144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7pPr>
            <a:lvl8pPr marL="13716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8pPr>
            <a:lvl9pPr marL="18288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9pPr>
          </a:lstStyle>
          <a:p>
            <a:pPr eaLnBrk="1" hangingPunct="1"/>
            <a:r>
              <a:rPr lang="zh-TW" altLang="en-US" sz="4800" dirty="0">
                <a:solidFill>
                  <a:srgbClr val="7030A0"/>
                </a:solidFill>
                <a:latin typeface="華康儷粗圓" panose="020F0709000000000000" pitchFamily="49" charset="-120"/>
                <a:ea typeface="華康儷粗圓" panose="020F0709000000000000" pitchFamily="49" charset="-120"/>
              </a:rPr>
              <a:t>教育應啟發覺能化解人類危機 </a:t>
            </a:r>
          </a:p>
        </p:txBody>
      </p:sp>
    </p:spTree>
    <p:extLst>
      <p:ext uri="{BB962C8B-B14F-4D97-AF65-F5344CB8AC3E}">
        <p14:creationId xmlns:p14="http://schemas.microsoft.com/office/powerpoint/2010/main" val="12907126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4CA0E-A085-4338-6B1E-10CB1B6B973D}"/>
            </a:ext>
          </a:extLst>
        </p:cNvPr>
        <p:cNvGrpSpPr/>
        <p:nvPr/>
      </p:nvGrpSpPr>
      <p:grpSpPr>
        <a:xfrm>
          <a:off x="0" y="0"/>
          <a:ext cx="0" cy="0"/>
          <a:chOff x="0" y="0"/>
          <a:chExt cx="0" cy="0"/>
        </a:xfrm>
      </p:grpSpPr>
      <p:sp>
        <p:nvSpPr>
          <p:cNvPr id="149506" name="Rectangle 2">
            <a:extLst>
              <a:ext uri="{FF2B5EF4-FFF2-40B4-BE49-F238E27FC236}">
                <a16:creationId xmlns:a16="http://schemas.microsoft.com/office/drawing/2014/main" id="{2EA2B4FF-3EF6-651F-78E8-8CBA47D67562}"/>
              </a:ext>
            </a:extLst>
          </p:cNvPr>
          <p:cNvSpPr>
            <a:spLocks noGrp="1" noChangeArrowheads="1"/>
          </p:cNvSpPr>
          <p:nvPr>
            <p:ph type="title"/>
          </p:nvPr>
        </p:nvSpPr>
        <p:spPr>
          <a:xfrm>
            <a:off x="2182167" y="520975"/>
            <a:ext cx="8229600" cy="792162"/>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中國固有文化注重覺能的啟發 </a:t>
            </a:r>
          </a:p>
        </p:txBody>
      </p:sp>
      <p:sp>
        <p:nvSpPr>
          <p:cNvPr id="149507" name="Rectangle 3">
            <a:extLst>
              <a:ext uri="{FF2B5EF4-FFF2-40B4-BE49-F238E27FC236}">
                <a16:creationId xmlns:a16="http://schemas.microsoft.com/office/drawing/2014/main" id="{328E444D-37CB-6D50-9FD1-EE53E6055EAB}"/>
              </a:ext>
            </a:extLst>
          </p:cNvPr>
          <p:cNvSpPr>
            <a:spLocks noGrp="1" noChangeArrowheads="1"/>
          </p:cNvSpPr>
          <p:nvPr>
            <p:ph type="body" idx="1"/>
          </p:nvPr>
        </p:nvSpPr>
        <p:spPr>
          <a:xfrm>
            <a:off x="994787" y="1313137"/>
            <a:ext cx="10202426" cy="4796262"/>
          </a:xfrm>
        </p:spPr>
        <p:txBody>
          <a:bodyPr>
            <a:normAutofit/>
          </a:bodyPr>
          <a:lstStyle/>
          <a:p>
            <a:pPr algn="just" eaLnBrk="1" hangingPunct="0">
              <a:lnSpc>
                <a:spcPct val="110000"/>
              </a:lnSpc>
            </a:pPr>
            <a:r>
              <a:rPr lang="zh-TW" altLang="en-US" sz="3200" b="1" dirty="0">
                <a:solidFill>
                  <a:srgbClr val="000066"/>
                </a:solidFill>
                <a:latin typeface="華康粗圓體" panose="020F0709000000000000" pitchFamily="49" charset="-120"/>
                <a:ea typeface="華康粗圓體" panose="020F0709000000000000" pitchFamily="49" charset="-120"/>
              </a:rPr>
              <a:t>儒家的覺能思想：「格物致知」由扞格物欲，無人欲之私，自可顯現覺悟本能，即是覺能。</a:t>
            </a:r>
          </a:p>
          <a:p>
            <a:pPr algn="just" eaLnBrk="1" hangingPunct="0">
              <a:lnSpc>
                <a:spcPct val="110000"/>
              </a:lnSpc>
            </a:pPr>
            <a:r>
              <a:rPr lang="zh-TW" altLang="en-US" sz="3200" b="1" dirty="0">
                <a:solidFill>
                  <a:srgbClr val="000066"/>
                </a:solidFill>
                <a:latin typeface="華康粗圓體" panose="020F0709000000000000" pitchFamily="49" charset="-120"/>
                <a:ea typeface="華康粗圓體" panose="020F0709000000000000" pitchFamily="49" charset="-120"/>
              </a:rPr>
              <a:t>道德經內涵覺能思想：大道廢，有仁義；智慧出，有大偽；絕聖棄智，民利百倍；民之難治，以其智多，均在輕智能重覺能。</a:t>
            </a:r>
          </a:p>
          <a:p>
            <a:pPr algn="just" eaLnBrk="1" hangingPunct="0">
              <a:lnSpc>
                <a:spcPct val="110000"/>
              </a:lnSpc>
            </a:pPr>
            <a:r>
              <a:rPr lang="zh-TW" altLang="en-US" sz="3200" b="1" dirty="0">
                <a:solidFill>
                  <a:srgbClr val="000066"/>
                </a:solidFill>
                <a:latin typeface="華康粗圓體" panose="020F0709000000000000" pitchFamily="49" charset="-120"/>
                <a:ea typeface="華康粗圓體" panose="020F0709000000000000" pitchFamily="49" charset="-120"/>
              </a:rPr>
              <a:t>佛教禪宗的覺能之啟發：在達到「明心見性」，就是顯現「覺悟本能」，所謂「悟者為佛，迷者為眾生」，其所悟、所迷就是指「覺能」的顯現或蒙蔽而言。  </a:t>
            </a:r>
          </a:p>
        </p:txBody>
      </p:sp>
    </p:spTree>
    <p:extLst>
      <p:ext uri="{BB962C8B-B14F-4D97-AF65-F5344CB8AC3E}">
        <p14:creationId xmlns:p14="http://schemas.microsoft.com/office/powerpoint/2010/main" val="238624435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B1F06-CA0A-D6A6-9AB2-4F92A1AB1BEA}"/>
            </a:ext>
          </a:extLst>
        </p:cNvPr>
        <p:cNvGrpSpPr/>
        <p:nvPr/>
      </p:nvGrpSpPr>
      <p:grpSpPr>
        <a:xfrm>
          <a:off x="0" y="0"/>
          <a:ext cx="0" cy="0"/>
          <a:chOff x="0" y="0"/>
          <a:chExt cx="0" cy="0"/>
        </a:xfrm>
      </p:grpSpPr>
      <p:sp>
        <p:nvSpPr>
          <p:cNvPr id="150530" name="Rectangle 2">
            <a:extLst>
              <a:ext uri="{FF2B5EF4-FFF2-40B4-BE49-F238E27FC236}">
                <a16:creationId xmlns:a16="http://schemas.microsoft.com/office/drawing/2014/main" id="{13CA8E7D-086E-A3CD-209E-0F8441207213}"/>
              </a:ext>
            </a:extLst>
          </p:cNvPr>
          <p:cNvSpPr>
            <a:spLocks noGrp="1" noChangeArrowheads="1"/>
          </p:cNvSpPr>
          <p:nvPr>
            <p:ph type="title"/>
          </p:nvPr>
        </p:nvSpPr>
        <p:spPr>
          <a:xfrm>
            <a:off x="2097306" y="289355"/>
            <a:ext cx="8229600" cy="981075"/>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傳授內觀之知凡事實踐中道 </a:t>
            </a:r>
          </a:p>
        </p:txBody>
      </p:sp>
      <p:sp>
        <p:nvSpPr>
          <p:cNvPr id="150531" name="Text Box 4">
            <a:extLst>
              <a:ext uri="{FF2B5EF4-FFF2-40B4-BE49-F238E27FC236}">
                <a16:creationId xmlns:a16="http://schemas.microsoft.com/office/drawing/2014/main" id="{004CF5CF-D24B-4DAD-E18F-1EB94FAA9774}"/>
              </a:ext>
            </a:extLst>
          </p:cNvPr>
          <p:cNvSpPr txBox="1">
            <a:spLocks noChangeArrowheads="1"/>
          </p:cNvSpPr>
          <p:nvPr/>
        </p:nvSpPr>
        <p:spPr bwMode="auto">
          <a:xfrm>
            <a:off x="1491605" y="1388070"/>
            <a:ext cx="9441002" cy="4388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kumimoji="1" sz="3600">
                <a:solidFill>
                  <a:schemeClr val="tx1"/>
                </a:solidFill>
                <a:latin typeface="Arial" panose="020B0604020202020204" pitchFamily="34" charset="0"/>
                <a:ea typeface="華康粗圓體" panose="020F0709000000000000" pitchFamily="49" charset="-120"/>
              </a:defRPr>
            </a:lvl1pPr>
            <a:lvl2pPr marL="742950" indent="-285750">
              <a:defRPr kumimoji="1" sz="3600">
                <a:solidFill>
                  <a:schemeClr val="tx1"/>
                </a:solidFill>
                <a:latin typeface="Arial" panose="020B0604020202020204" pitchFamily="34" charset="0"/>
                <a:ea typeface="華康粗圓體" panose="020F0709000000000000" pitchFamily="49" charset="-120"/>
              </a:defRPr>
            </a:lvl2pPr>
            <a:lvl3pPr marL="1143000" indent="-228600">
              <a:defRPr kumimoji="1" sz="3600">
                <a:solidFill>
                  <a:schemeClr val="tx1"/>
                </a:solidFill>
                <a:latin typeface="Arial" panose="020B0604020202020204" pitchFamily="34" charset="0"/>
                <a:ea typeface="華康粗圓體" panose="020F0709000000000000" pitchFamily="49" charset="-120"/>
              </a:defRPr>
            </a:lvl3pPr>
            <a:lvl4pPr marL="1600200" indent="-228600">
              <a:defRPr kumimoji="1" sz="3600">
                <a:solidFill>
                  <a:schemeClr val="tx1"/>
                </a:solidFill>
                <a:latin typeface="Arial" panose="020B0604020202020204" pitchFamily="34" charset="0"/>
                <a:ea typeface="華康粗圓體" panose="020F0709000000000000" pitchFamily="49" charset="-120"/>
              </a:defRPr>
            </a:lvl4pPr>
            <a:lvl5pPr marL="2057400" indent="-228600">
              <a:defRPr kumimoji="1" sz="3600">
                <a:solidFill>
                  <a:schemeClr val="tx1"/>
                </a:solidFill>
                <a:latin typeface="Arial" panose="020B0604020202020204" pitchFamily="34" charset="0"/>
                <a:ea typeface="華康粗圓體" panose="020F0709000000000000" pitchFamily="49" charset="-120"/>
              </a:defRPr>
            </a:lvl5pPr>
            <a:lvl6pPr marL="25146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pPr algn="just" eaLnBrk="1" hangingPunct="0">
              <a:lnSpc>
                <a:spcPct val="110000"/>
              </a:lnSpc>
              <a:spcBef>
                <a:spcPts val="1200"/>
              </a:spcBef>
            </a:pPr>
            <a:r>
              <a:rPr lang="zh-TW" altLang="en-US" sz="3200" b="1" dirty="0">
                <a:solidFill>
                  <a:srgbClr val="000066"/>
                </a:solidFill>
                <a:latin typeface="華康粗圓體" panose="020F0709000000000000" pitchFamily="49" charset="-120"/>
              </a:rPr>
              <a:t>人類在教育上所得的「知識之知」，必須經過「覺能」的催化，才能轉識成智，得到內觀之知，故又稱為「內證智慧」，運用這種智慧，凡事均能實踐「中道」，破除陋習和弊病，達到完整品格的境界，自然可以掃除社會的亂象。「中道」就是中華文化道統傳承一貫之道，也是精髓所在。「中道」之應用，即運用內證智慧，採用最恰當的正途，達到最圓滿的成果。  </a:t>
            </a:r>
          </a:p>
        </p:txBody>
      </p:sp>
    </p:spTree>
    <p:extLst>
      <p:ext uri="{BB962C8B-B14F-4D97-AF65-F5344CB8AC3E}">
        <p14:creationId xmlns:p14="http://schemas.microsoft.com/office/powerpoint/2010/main" val="10698901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A1493-2E31-605D-6C1F-0A71083BB68D}"/>
            </a:ext>
          </a:extLst>
        </p:cNvPr>
        <p:cNvGrpSpPr/>
        <p:nvPr/>
      </p:nvGrpSpPr>
      <p:grpSpPr>
        <a:xfrm>
          <a:off x="0" y="0"/>
          <a:ext cx="0" cy="0"/>
          <a:chOff x="0" y="0"/>
          <a:chExt cx="0" cy="0"/>
        </a:xfrm>
      </p:grpSpPr>
      <p:sp>
        <p:nvSpPr>
          <p:cNvPr id="148482" name="Rectangle 4">
            <a:extLst>
              <a:ext uri="{FF2B5EF4-FFF2-40B4-BE49-F238E27FC236}">
                <a16:creationId xmlns:a16="http://schemas.microsoft.com/office/drawing/2014/main" id="{8C00F916-A620-F16B-5655-41FEEB25D6BD}"/>
              </a:ext>
            </a:extLst>
          </p:cNvPr>
          <p:cNvSpPr>
            <a:spLocks noGrp="1" noChangeArrowheads="1"/>
          </p:cNvSpPr>
          <p:nvPr>
            <p:ph type="title"/>
          </p:nvPr>
        </p:nvSpPr>
        <p:spPr>
          <a:xfrm>
            <a:off x="2057360" y="332012"/>
            <a:ext cx="8229600" cy="90805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教育方法欠缺啟發覺悟本能</a:t>
            </a:r>
          </a:p>
        </p:txBody>
      </p:sp>
      <p:sp>
        <p:nvSpPr>
          <p:cNvPr id="148483" name="Text Box 6">
            <a:extLst>
              <a:ext uri="{FF2B5EF4-FFF2-40B4-BE49-F238E27FC236}">
                <a16:creationId xmlns:a16="http://schemas.microsoft.com/office/drawing/2014/main" id="{D1F945C9-2C7D-A811-EDFC-59CA5C1CAC5C}"/>
              </a:ext>
            </a:extLst>
          </p:cNvPr>
          <p:cNvSpPr txBox="1">
            <a:spLocks noChangeArrowheads="1"/>
          </p:cNvSpPr>
          <p:nvPr/>
        </p:nvSpPr>
        <p:spPr bwMode="auto">
          <a:xfrm>
            <a:off x="1219200" y="1168698"/>
            <a:ext cx="9753600" cy="4903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kumimoji="1" sz="3600">
                <a:solidFill>
                  <a:schemeClr val="tx1"/>
                </a:solidFill>
                <a:latin typeface="Arial" panose="020B0604020202020204" pitchFamily="34" charset="0"/>
                <a:ea typeface="華康粗圓體" panose="020F0709000000000000" pitchFamily="49" charset="-120"/>
              </a:defRPr>
            </a:lvl1pPr>
            <a:lvl2pPr marL="742950" indent="-285750">
              <a:defRPr kumimoji="1" sz="3600">
                <a:solidFill>
                  <a:schemeClr val="tx1"/>
                </a:solidFill>
                <a:latin typeface="Arial" panose="020B0604020202020204" pitchFamily="34" charset="0"/>
                <a:ea typeface="華康粗圓體" panose="020F0709000000000000" pitchFamily="49" charset="-120"/>
              </a:defRPr>
            </a:lvl2pPr>
            <a:lvl3pPr marL="1143000" indent="-228600">
              <a:defRPr kumimoji="1" sz="3600">
                <a:solidFill>
                  <a:schemeClr val="tx1"/>
                </a:solidFill>
                <a:latin typeface="Arial" panose="020B0604020202020204" pitchFamily="34" charset="0"/>
                <a:ea typeface="華康粗圓體" panose="020F0709000000000000" pitchFamily="49" charset="-120"/>
              </a:defRPr>
            </a:lvl3pPr>
            <a:lvl4pPr marL="1600200" indent="-228600">
              <a:defRPr kumimoji="1" sz="3600">
                <a:solidFill>
                  <a:schemeClr val="tx1"/>
                </a:solidFill>
                <a:latin typeface="Arial" panose="020B0604020202020204" pitchFamily="34" charset="0"/>
                <a:ea typeface="華康粗圓體" panose="020F0709000000000000" pitchFamily="49" charset="-120"/>
              </a:defRPr>
            </a:lvl4pPr>
            <a:lvl5pPr marL="2057400" indent="-228600">
              <a:defRPr kumimoji="1" sz="3600">
                <a:solidFill>
                  <a:schemeClr val="tx1"/>
                </a:solidFill>
                <a:latin typeface="Arial" panose="020B0604020202020204" pitchFamily="34" charset="0"/>
                <a:ea typeface="華康粗圓體" panose="020F0709000000000000" pitchFamily="49" charset="-120"/>
              </a:defRPr>
            </a:lvl5pPr>
            <a:lvl6pPr marL="25146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pPr algn="just" hangingPunct="0">
              <a:lnSpc>
                <a:spcPts val="4200"/>
              </a:lnSpc>
            </a:pPr>
            <a:r>
              <a:rPr lang="zh-TW" altLang="en-US" sz="3200" b="1" dirty="0">
                <a:solidFill>
                  <a:srgbClr val="000066"/>
                </a:solidFill>
                <a:latin typeface="華康粗圓體" panose="020F0709000000000000" pitchFamily="49" charset="-120"/>
              </a:rPr>
              <a:t>學生獲得「人世知識」的方式有四種：</a:t>
            </a:r>
            <a:r>
              <a:rPr lang="en-US" altLang="zh-TW" sz="3200" b="1" dirty="0">
                <a:solidFill>
                  <a:srgbClr val="000066"/>
                </a:solidFill>
                <a:latin typeface="華康粗圓體" panose="020F0709000000000000" pitchFamily="49" charset="-120"/>
              </a:rPr>
              <a:t>1.</a:t>
            </a:r>
            <a:r>
              <a:rPr lang="zh-TW" altLang="en-US" sz="3200" b="1" dirty="0">
                <a:solidFill>
                  <a:srgbClr val="000066"/>
                </a:solidFill>
                <a:latin typeface="華康粗圓體" panose="020F0709000000000000" pitchFamily="49" charset="-120"/>
              </a:rPr>
              <a:t>感覺之知：機械式的記憶學習方法所得的知識。</a:t>
            </a:r>
            <a:r>
              <a:rPr lang="en-US" altLang="zh-TW" sz="3200" b="1" dirty="0">
                <a:solidFill>
                  <a:srgbClr val="000066"/>
                </a:solidFill>
                <a:latin typeface="華康粗圓體" panose="020F0709000000000000" pitchFamily="49" charset="-120"/>
              </a:rPr>
              <a:t>2.</a:t>
            </a:r>
            <a:r>
              <a:rPr lang="zh-TW" altLang="en-US" sz="3200" b="1" dirty="0">
                <a:solidFill>
                  <a:srgbClr val="000066"/>
                </a:solidFill>
                <a:latin typeface="華康粗圓體" panose="020F0709000000000000" pitchFamily="49" charset="-120"/>
              </a:rPr>
              <a:t>推論之知：出於智慧思考的數理學習方法所得的知識。</a:t>
            </a:r>
            <a:r>
              <a:rPr lang="en-US" altLang="zh-TW" sz="3200" b="1" dirty="0">
                <a:solidFill>
                  <a:srgbClr val="000066"/>
                </a:solidFill>
                <a:latin typeface="華康粗圓體" panose="020F0709000000000000" pitchFamily="49" charset="-120"/>
              </a:rPr>
              <a:t>3.</a:t>
            </a:r>
            <a:r>
              <a:rPr lang="zh-TW" altLang="en-US" sz="3200" b="1" dirty="0">
                <a:solidFill>
                  <a:srgbClr val="000066"/>
                </a:solidFill>
                <a:latin typeface="華康粗圓體" panose="020F0709000000000000" pitchFamily="49" charset="-120"/>
              </a:rPr>
              <a:t>實行之知：由實踐力行而獲得內心體驗的知識。</a:t>
            </a:r>
            <a:r>
              <a:rPr lang="en-US" altLang="zh-TW" sz="3200" b="1" dirty="0">
                <a:solidFill>
                  <a:srgbClr val="000066"/>
                </a:solidFill>
                <a:latin typeface="華康粗圓體" panose="020F0709000000000000" pitchFamily="49" charset="-120"/>
              </a:rPr>
              <a:t>4.</a:t>
            </a:r>
            <a:r>
              <a:rPr lang="zh-TW" altLang="en-US" sz="3200" b="1" dirty="0">
                <a:solidFill>
                  <a:srgbClr val="000066"/>
                </a:solidFill>
                <a:latin typeface="華康粗圓體" panose="020F0709000000000000" pitchFamily="49" charset="-120"/>
              </a:rPr>
              <a:t>內觀之知：內心反觀自證真理所得的知識，為生而即有，可以察知善惡和開悟真理之知。前三種求知方式是我國教育體系包涵在內的「知識之知」，即提升學生「聰明本能」。「內觀之知」為自行發覺生而知之的良知，與覺悟本能相通，教育方法所欠缺者。</a:t>
            </a:r>
          </a:p>
        </p:txBody>
      </p:sp>
    </p:spTree>
    <p:extLst>
      <p:ext uri="{BB962C8B-B14F-4D97-AF65-F5344CB8AC3E}">
        <p14:creationId xmlns:p14="http://schemas.microsoft.com/office/powerpoint/2010/main" val="24096824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22A51-DD35-E211-4984-C6204DE15C9A}"/>
            </a:ext>
          </a:extLst>
        </p:cNvPr>
        <p:cNvGrpSpPr/>
        <p:nvPr/>
      </p:nvGrpSpPr>
      <p:grpSpPr>
        <a:xfrm>
          <a:off x="0" y="0"/>
          <a:ext cx="0" cy="0"/>
          <a:chOff x="0" y="0"/>
          <a:chExt cx="0" cy="0"/>
        </a:xfrm>
      </p:grpSpPr>
      <p:sp>
        <p:nvSpPr>
          <p:cNvPr id="57346" name="Rectangle 2">
            <a:extLst>
              <a:ext uri="{FF2B5EF4-FFF2-40B4-BE49-F238E27FC236}">
                <a16:creationId xmlns:a16="http://schemas.microsoft.com/office/drawing/2014/main" id="{35715926-657A-560A-0C72-86EC820661B7}"/>
              </a:ext>
            </a:extLst>
          </p:cNvPr>
          <p:cNvSpPr>
            <a:spLocks noGrp="1" noChangeArrowheads="1"/>
          </p:cNvSpPr>
          <p:nvPr>
            <p:ph type="title"/>
          </p:nvPr>
        </p:nvSpPr>
        <p:spPr>
          <a:xfrm>
            <a:off x="1703387" y="224403"/>
            <a:ext cx="8785225" cy="980728"/>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教育應有啟發覺能課程以消弭毀滅 </a:t>
            </a:r>
          </a:p>
        </p:txBody>
      </p:sp>
      <p:sp>
        <p:nvSpPr>
          <p:cNvPr id="57347" name="Rectangle 3">
            <a:extLst>
              <a:ext uri="{FF2B5EF4-FFF2-40B4-BE49-F238E27FC236}">
                <a16:creationId xmlns:a16="http://schemas.microsoft.com/office/drawing/2014/main" id="{5A8ECE4F-027F-1A30-DADA-3C8A3A6FE0E6}"/>
              </a:ext>
            </a:extLst>
          </p:cNvPr>
          <p:cNvSpPr>
            <a:spLocks noGrp="1" noChangeArrowheads="1"/>
          </p:cNvSpPr>
          <p:nvPr>
            <p:ph type="body" idx="1"/>
          </p:nvPr>
        </p:nvSpPr>
        <p:spPr>
          <a:xfrm>
            <a:off x="1122647" y="1124744"/>
            <a:ext cx="10111410" cy="5197339"/>
          </a:xfrm>
        </p:spPr>
        <p:txBody>
          <a:bodyPr>
            <a:norm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教育改革，若未能將啟發「覺悟本能」的教育計畫加入，僅再造就更多為非作歹的「聰明」人，演變成毀滅世界的幫凶。</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教育應增加啟發學生天賦「覺悟本能」的課程，人人可以發揮「覺能」，自然可以消弭毀滅人類的危機，達到大同世界。</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目前啟發「覺悟本能」的工作未在學校教育中施行，僅在宗教或民間一些啟發覺能、提昇心靈文化層次的活動中繼續傳承著，正是「禮失求諸野」。</a:t>
            </a:r>
          </a:p>
        </p:txBody>
      </p:sp>
    </p:spTree>
    <p:extLst>
      <p:ext uri="{BB962C8B-B14F-4D97-AF65-F5344CB8AC3E}">
        <p14:creationId xmlns:p14="http://schemas.microsoft.com/office/powerpoint/2010/main" val="403223065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7528B-743E-2FB2-1357-BC4C608C6182}"/>
            </a:ext>
          </a:extLst>
        </p:cNvPr>
        <p:cNvGrpSpPr/>
        <p:nvPr/>
      </p:nvGrpSpPr>
      <p:grpSpPr>
        <a:xfrm>
          <a:off x="0" y="0"/>
          <a:ext cx="0" cy="0"/>
          <a:chOff x="0" y="0"/>
          <a:chExt cx="0" cy="0"/>
        </a:xfrm>
      </p:grpSpPr>
      <p:sp>
        <p:nvSpPr>
          <p:cNvPr id="3" name="文字方塊 2">
            <a:extLst>
              <a:ext uri="{FF2B5EF4-FFF2-40B4-BE49-F238E27FC236}">
                <a16:creationId xmlns:a16="http://schemas.microsoft.com/office/drawing/2014/main" id="{4F554BCE-2BBD-48D2-08BB-001391BAAE31}"/>
              </a:ext>
            </a:extLst>
          </p:cNvPr>
          <p:cNvSpPr txBox="1"/>
          <p:nvPr/>
        </p:nvSpPr>
        <p:spPr>
          <a:xfrm>
            <a:off x="4592398" y="1768243"/>
            <a:ext cx="6792384" cy="4364656"/>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1995</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11</a:t>
            </a:r>
            <a:r>
              <a:rPr lang="zh-TW" altLang="en-US" sz="3200" b="1" dirty="0">
                <a:solidFill>
                  <a:srgbClr val="002060"/>
                </a:solidFill>
                <a:latin typeface="華康粗圓體" panose="020F0709000000000000" pitchFamily="49" charset="-120"/>
                <a:ea typeface="華康粗圓體" panose="020F0709000000000000" pitchFamily="49" charset="-120"/>
              </a:rPr>
              <a:t>月政府進行教育改革初期，曾致函教改委員會主任委員李遠哲院長一篇「實施覺性教育以實踐中道」論文，呼籲教育不僅在教育制度中求改革，還要「培養學生高尚品格」。李院長曾函覆重視我的看法，但在轉交教改委員會執行秘書後，就如沉大海，毫無音訊了。</a:t>
            </a:r>
          </a:p>
        </p:txBody>
      </p:sp>
      <p:sp>
        <p:nvSpPr>
          <p:cNvPr id="5" name="文字方塊 4">
            <a:extLst>
              <a:ext uri="{FF2B5EF4-FFF2-40B4-BE49-F238E27FC236}">
                <a16:creationId xmlns:a16="http://schemas.microsoft.com/office/drawing/2014/main" id="{EEE4DD39-D895-7386-1A72-778BFE8EB1E2}"/>
              </a:ext>
            </a:extLst>
          </p:cNvPr>
          <p:cNvSpPr txBox="1"/>
          <p:nvPr/>
        </p:nvSpPr>
        <p:spPr>
          <a:xfrm>
            <a:off x="4668545" y="412128"/>
            <a:ext cx="6384641" cy="1446550"/>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曾函教育改革委員會實施覺性教育</a:t>
            </a:r>
          </a:p>
        </p:txBody>
      </p:sp>
      <p:pic>
        <p:nvPicPr>
          <p:cNvPr id="4" name="圖片 3" descr="一張含有 文字, 功能表, 螢幕擷取畫面, 字型 的圖片&#10;&#10;AI 產生的內容可能不正確。">
            <a:extLst>
              <a:ext uri="{FF2B5EF4-FFF2-40B4-BE49-F238E27FC236}">
                <a16:creationId xmlns:a16="http://schemas.microsoft.com/office/drawing/2014/main" id="{EE263808-1371-EF52-15F8-89AEE0EF47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9864" y="208576"/>
            <a:ext cx="3483977" cy="6453481"/>
          </a:xfrm>
          <a:prstGeom prst="rect">
            <a:avLst/>
          </a:prstGeom>
          <a:ln w="6350">
            <a:solidFill>
              <a:schemeClr val="tx1"/>
            </a:solidFill>
          </a:ln>
        </p:spPr>
      </p:pic>
    </p:spTree>
    <p:extLst>
      <p:ext uri="{BB962C8B-B14F-4D97-AF65-F5344CB8AC3E}">
        <p14:creationId xmlns:p14="http://schemas.microsoft.com/office/powerpoint/2010/main" val="240605467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D9AE058-6D3B-853E-AA96-D78158299D94}"/>
              </a:ext>
            </a:extLst>
          </p:cNvPr>
          <p:cNvSpPr>
            <a:spLocks noGrp="1"/>
          </p:cNvSpPr>
          <p:nvPr>
            <p:ph type="title"/>
          </p:nvPr>
        </p:nvSpPr>
        <p:spPr>
          <a:xfrm>
            <a:off x="1557738" y="332656"/>
            <a:ext cx="9110262" cy="85725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各國接納台</a:t>
            </a:r>
            <a:r>
              <a:rPr lang="zh-TW" altLang="en-US" dirty="0">
                <a:solidFill>
                  <a:srgbClr val="C00000"/>
                </a:solidFill>
                <a:latin typeface="華康粗圓體" panose="020F0709000000000000" pitchFamily="49" charset="-120"/>
                <a:ea typeface="華康粗圓體" panose="020F0709000000000000" pitchFamily="49" charset="-120"/>
              </a:rPr>
              <a:t>灣</a:t>
            </a:r>
            <a:r>
              <a:rPr lang="zh-TW" altLang="en-US" dirty="0">
                <a:solidFill>
                  <a:srgbClr val="C00000"/>
                </a:solidFill>
                <a:latin typeface="華康中特圓體" panose="020F0809000000000000" pitchFamily="49" charset="-120"/>
                <a:ea typeface="華康中特圓體" panose="020F0809000000000000" pitchFamily="49" charset="-120"/>
              </a:rPr>
              <a:t>可化解台海危機</a:t>
            </a:r>
          </a:p>
        </p:txBody>
      </p:sp>
      <p:sp>
        <p:nvSpPr>
          <p:cNvPr id="4" name="文字方塊 3">
            <a:extLst>
              <a:ext uri="{FF2B5EF4-FFF2-40B4-BE49-F238E27FC236}">
                <a16:creationId xmlns:a16="http://schemas.microsoft.com/office/drawing/2014/main" id="{7DB3F670-8CE0-B011-5881-6348CA50B380}"/>
              </a:ext>
            </a:extLst>
          </p:cNvPr>
          <p:cNvSpPr txBox="1"/>
          <p:nvPr/>
        </p:nvSpPr>
        <p:spPr>
          <a:xfrm>
            <a:off x="2207568" y="1189906"/>
            <a:ext cx="7776864" cy="4364656"/>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為化解台海危機，台</a:t>
            </a:r>
            <a:r>
              <a:rPr lang="zh-TW" altLang="en-US" sz="3200" dirty="0">
                <a:solidFill>
                  <a:srgbClr val="002060"/>
                </a:solidFill>
                <a:latin typeface="華康粗圓體" panose="020F0709000000000000" pitchFamily="49" charset="-120"/>
                <a:ea typeface="華康粗圓體" panose="020F0709000000000000" pitchFamily="49" charset="-120"/>
              </a:rPr>
              <a:t>灣</a:t>
            </a:r>
            <a:r>
              <a:rPr lang="zh-TW" altLang="en-US" sz="3200" b="1" dirty="0">
                <a:solidFill>
                  <a:srgbClr val="002060"/>
                </a:solidFill>
                <a:latin typeface="華康粗圓體" panose="020F0709000000000000" pitchFamily="49" charset="-120"/>
                <a:ea typeface="華康粗圓體" panose="020F0709000000000000" pitchFamily="49" charset="-120"/>
              </a:rPr>
              <a:t>惟有走出國際舞台，</a:t>
            </a:r>
            <a:r>
              <a:rPr lang="zh-TW" altLang="en-US" sz="3200" dirty="0">
                <a:solidFill>
                  <a:srgbClr val="002060"/>
                </a:solidFill>
                <a:latin typeface="華康粗圓體" panose="020F0709000000000000" pitchFamily="49" charset="-120"/>
                <a:ea typeface="華康粗圓體" panose="020F0709000000000000" pitchFamily="49" charset="-120"/>
              </a:rPr>
              <a:t>讓</a:t>
            </a:r>
            <a:r>
              <a:rPr lang="zh-TW" altLang="en-US" sz="3200" b="1" dirty="0">
                <a:solidFill>
                  <a:srgbClr val="002060"/>
                </a:solidFill>
                <a:latin typeface="華康粗圓體" panose="020F0709000000000000" pitchFamily="49" charset="-120"/>
                <a:ea typeface="華康粗圓體" panose="020F0709000000000000" pitchFamily="49" charset="-120"/>
              </a:rPr>
              <a:t>世界各國接納台灣，成為國際組織有力的一員，主持世界正義，擔負救濟貧苦的神聖工作；由此台灣可以和中國在兩岸的競爭中，促進中國的民主、自由的進步和經濟的繁榮，等到中國各項行政作為達到相當高的水平，邁入世界大同的境界，自然可以化解台海危機。</a:t>
            </a:r>
          </a:p>
        </p:txBody>
      </p:sp>
    </p:spTree>
    <p:extLst>
      <p:ext uri="{BB962C8B-B14F-4D97-AF65-F5344CB8AC3E}">
        <p14:creationId xmlns:p14="http://schemas.microsoft.com/office/powerpoint/2010/main" val="2865670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2">
            <a:extLst>
              <a:ext uri="{FF2B5EF4-FFF2-40B4-BE49-F238E27FC236}">
                <a16:creationId xmlns:a16="http://schemas.microsoft.com/office/drawing/2014/main" id="{526C666E-8D6A-D62B-E9B3-431CA2B578F3}"/>
              </a:ext>
            </a:extLst>
          </p:cNvPr>
          <p:cNvSpPr>
            <a:spLocks noGrp="1" noChangeArrowheads="1"/>
          </p:cNvSpPr>
          <p:nvPr>
            <p:ph type="title"/>
          </p:nvPr>
        </p:nvSpPr>
        <p:spPr>
          <a:xfrm>
            <a:off x="5012870" y="0"/>
            <a:ext cx="6340929" cy="1325563"/>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在宇宙中我們不孤獨</a:t>
            </a:r>
          </a:p>
        </p:txBody>
      </p:sp>
      <p:sp>
        <p:nvSpPr>
          <p:cNvPr id="408579" name="Rectangle 3">
            <a:extLst>
              <a:ext uri="{FF2B5EF4-FFF2-40B4-BE49-F238E27FC236}">
                <a16:creationId xmlns:a16="http://schemas.microsoft.com/office/drawing/2014/main" id="{1F9F3B07-4407-629B-B3C1-FA255C0DC078}"/>
              </a:ext>
            </a:extLst>
          </p:cNvPr>
          <p:cNvSpPr>
            <a:spLocks noGrp="1" noChangeArrowheads="1"/>
          </p:cNvSpPr>
          <p:nvPr>
            <p:ph type="body" idx="1"/>
          </p:nvPr>
        </p:nvSpPr>
        <p:spPr>
          <a:xfrm>
            <a:off x="5132615" y="1178045"/>
            <a:ext cx="6749143" cy="4978388"/>
          </a:xfrm>
        </p:spPr>
        <p:txBody>
          <a:bodyPr>
            <a:noAutofit/>
          </a:bodyPr>
          <a:lstStyle/>
          <a:p>
            <a:pPr algn="just">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地球在宇宙中非常渺小，是非常普通的行星，絕不可能是宇宙中唯一特殊的星球，其他星球絕對有發展出高度文明智慧生命體、即外星人的可能。</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過去數十年來，愈來愈多天文學家相信散居在其他行星上的外星人多如恆河沙，只是星際浩瀚，人類還無法與之相互交往聞問而已。</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a:lnSpc>
                <a:spcPts val="4200"/>
              </a:lnSpc>
              <a:spcBef>
                <a:spcPts val="0"/>
              </a:spcBef>
            </a:pP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pic>
        <p:nvPicPr>
          <p:cNvPr id="5" name="圖片 4" descr="一張含有 宇宙, space, 星座, 銀河 的圖片&#10;&#10;AI 產生的內容可能不正確。">
            <a:extLst>
              <a:ext uri="{FF2B5EF4-FFF2-40B4-BE49-F238E27FC236}">
                <a16:creationId xmlns:a16="http://schemas.microsoft.com/office/drawing/2014/main" id="{0C0F035D-3563-4589-3CE6-A35C2037D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242" y="253093"/>
            <a:ext cx="4604657" cy="5755822"/>
          </a:xfrm>
          <a:prstGeom prst="rect">
            <a:avLst/>
          </a:prstGeom>
        </p:spPr>
      </p:pic>
      <p:sp>
        <p:nvSpPr>
          <p:cNvPr id="7" name="文字方塊 6">
            <a:extLst>
              <a:ext uri="{FF2B5EF4-FFF2-40B4-BE49-F238E27FC236}">
                <a16:creationId xmlns:a16="http://schemas.microsoft.com/office/drawing/2014/main" id="{C3D866AB-3AB6-01BE-7BE6-71C59083CD71}"/>
              </a:ext>
            </a:extLst>
          </p:cNvPr>
          <p:cNvSpPr txBox="1"/>
          <p:nvPr/>
        </p:nvSpPr>
        <p:spPr>
          <a:xfrm>
            <a:off x="-8165" y="6008915"/>
            <a:ext cx="5225143"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浩瀚宇宙外星人多如恆河沙</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05C6C5B-B7A8-0F12-406A-D6BC7B45EA00}"/>
              </a:ext>
            </a:extLst>
          </p:cNvPr>
          <p:cNvSpPr>
            <a:spLocks noGrp="1" noChangeArrowheads="1"/>
          </p:cNvSpPr>
          <p:nvPr>
            <p:ph type="title"/>
          </p:nvPr>
        </p:nvSpPr>
        <p:spPr>
          <a:xfrm>
            <a:off x="1992313" y="144686"/>
            <a:ext cx="8229600" cy="90805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宇宙充滿製造生命的物質</a:t>
            </a:r>
          </a:p>
        </p:txBody>
      </p:sp>
      <p:sp>
        <p:nvSpPr>
          <p:cNvPr id="21507" name="Rectangle 3">
            <a:extLst>
              <a:ext uri="{FF2B5EF4-FFF2-40B4-BE49-F238E27FC236}">
                <a16:creationId xmlns:a16="http://schemas.microsoft.com/office/drawing/2014/main" id="{B8F769CA-C78A-5616-F3D9-9802F58A6C5F}"/>
              </a:ext>
            </a:extLst>
          </p:cNvPr>
          <p:cNvSpPr>
            <a:spLocks noGrp="1" noChangeArrowheads="1"/>
          </p:cNvSpPr>
          <p:nvPr>
            <p:ph type="body" idx="1"/>
          </p:nvPr>
        </p:nvSpPr>
        <p:spPr>
          <a:xfrm>
            <a:off x="5326627" y="1052736"/>
            <a:ext cx="6501580" cy="5660578"/>
          </a:xfrm>
        </p:spPr>
        <p:txBody>
          <a:bodyPr>
            <a:noAutofit/>
          </a:bodyPr>
          <a:lstStyle/>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科學家們大都認為太空中充滿可以組成生命的物質：二氧化碳、一氧化氮、甲烷、氨；甲醇、甲醛；氨基酸、核酸鹼基等有機物 。</a:t>
            </a:r>
          </a:p>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二○○三年中研院管一政教授透過無線電波觀測到銀河系中有氨基酸</a:t>
            </a:r>
            <a:r>
              <a:rPr lang="zh-TW" altLang="en-US" sz="3200" b="1" dirty="0">
                <a:solidFill>
                  <a:srgbClr val="002060"/>
                </a:solidFill>
                <a:latin typeface="Arial" panose="020B0604020202020204" pitchFamily="34" charset="0"/>
                <a:ea typeface="華康粗圓體" panose="020F0709000000000000" pitchFamily="49" charset="-120"/>
                <a:cs typeface="Arial" panose="020B0604020202020204" pitchFamily="34" charset="0"/>
              </a:rPr>
              <a:t>──</a:t>
            </a:r>
            <a:r>
              <a:rPr lang="zh-TW" altLang="en-US" sz="3200" b="1" dirty="0">
                <a:solidFill>
                  <a:srgbClr val="002060"/>
                </a:solidFill>
                <a:latin typeface="華康粗圓體" panose="020F0709000000000000" pitchFamily="49" charset="-120"/>
                <a:ea typeface="華康粗圓體" panose="020F0709000000000000" pitchFamily="49" charset="-120"/>
              </a:rPr>
              <a:t>氨基乙酸存在，是人類首次在地球以外目擊這種最基本的生命組成物質。 </a:t>
            </a:r>
          </a:p>
        </p:txBody>
      </p:sp>
      <p:pic>
        <p:nvPicPr>
          <p:cNvPr id="3" name="圖片 2" descr="一張含有 星雲, 宇宙, 銀河, 星星 的圖片&#10;&#10;AI 產生的內容可能不正確。">
            <a:extLst>
              <a:ext uri="{FF2B5EF4-FFF2-40B4-BE49-F238E27FC236}">
                <a16:creationId xmlns:a16="http://schemas.microsoft.com/office/drawing/2014/main" id="{88E75C56-B33A-CDF3-5171-13B716E3A4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5992" y="976192"/>
            <a:ext cx="3286344" cy="5203897"/>
          </a:xfrm>
          <a:prstGeom prst="rect">
            <a:avLst/>
          </a:prstGeom>
        </p:spPr>
      </p:pic>
      <p:sp>
        <p:nvSpPr>
          <p:cNvPr id="5" name="文字方塊 4">
            <a:extLst>
              <a:ext uri="{FF2B5EF4-FFF2-40B4-BE49-F238E27FC236}">
                <a16:creationId xmlns:a16="http://schemas.microsoft.com/office/drawing/2014/main" id="{E2178320-D763-CAE9-7BFD-993606A0A4D5}"/>
              </a:ext>
            </a:extLst>
          </p:cNvPr>
          <p:cNvSpPr txBox="1"/>
          <p:nvPr/>
        </p:nvSpPr>
        <p:spPr>
          <a:xfrm>
            <a:off x="1140541" y="6049881"/>
            <a:ext cx="3411795"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星體孵化器</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8290" name="Picture 2">
            <a:extLst>
              <a:ext uri="{FF2B5EF4-FFF2-40B4-BE49-F238E27FC236}">
                <a16:creationId xmlns:a16="http://schemas.microsoft.com/office/drawing/2014/main" id="{7C0E9E19-0504-A95D-97CD-261F12CE94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7659" y="182506"/>
            <a:ext cx="4696964" cy="6486855"/>
          </a:xfrm>
          <a:prstGeom prst="rect">
            <a:avLst/>
          </a:prstGeom>
          <a:noFill/>
          <a:ln w="6350">
            <a:solidFill>
              <a:schemeClr val="tx1"/>
            </a:solidFill>
          </a:ln>
          <a:extLst>
            <a:ext uri="{909E8E84-426E-40DD-AFC4-6F175D3DCCD1}">
              <a14:hiddenFill xmlns:a14="http://schemas.microsoft.com/office/drawing/2010/main">
                <a:solidFill>
                  <a:srgbClr val="FFFFFF"/>
                </a:solidFill>
              </a14:hiddenFill>
            </a:ext>
          </a:extLst>
        </p:spPr>
      </p:pic>
      <p:sp>
        <p:nvSpPr>
          <p:cNvPr id="2" name="文字方塊 1">
            <a:extLst>
              <a:ext uri="{FF2B5EF4-FFF2-40B4-BE49-F238E27FC236}">
                <a16:creationId xmlns:a16="http://schemas.microsoft.com/office/drawing/2014/main" id="{C26FBFC2-EA78-16AC-3E1F-937C9F5312BB}"/>
              </a:ext>
            </a:extLst>
          </p:cNvPr>
          <p:cNvSpPr txBox="1"/>
          <p:nvPr/>
        </p:nvSpPr>
        <p:spPr>
          <a:xfrm>
            <a:off x="6600057" y="182506"/>
            <a:ext cx="4451401" cy="6324808"/>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宇宙生命形成示意圖</a:t>
            </a:r>
          </a:p>
          <a:p>
            <a:r>
              <a:rPr lang="zh-TW" altLang="en-US" sz="1100" dirty="0">
                <a:ea typeface="新細明體" panose="02020500000000000000" pitchFamily="18" charset="-120"/>
              </a:rPr>
              <a:t> </a:t>
            </a:r>
            <a:endParaRPr lang="en-US" altLang="zh-TW" sz="1100" dirty="0">
              <a:ea typeface="新細明體" panose="02020500000000000000" pitchFamily="18" charset="-120"/>
            </a:endParaRPr>
          </a:p>
          <a:p>
            <a:r>
              <a:rPr lang="zh-TW" altLang="en-US" sz="3200" b="1" dirty="0">
                <a:solidFill>
                  <a:srgbClr val="002060"/>
                </a:solidFill>
                <a:latin typeface="華康粗圓體" panose="020F0709000000000000" pitchFamily="49" charset="-120"/>
                <a:ea typeface="華康粗圓體" panose="020F0709000000000000" pitchFamily="49" charset="-120"/>
              </a:rPr>
              <a:t>最上方是宇宙中的巨大分子雲，往下依序為分子雲中的熱雲核形成恆星，恆星的輻射能促使凝結在塵埃表面的簡單分子組成氨基乙酸等大分子，然後透過彗星，送到行星上播種並發展出生命。</a:t>
            </a:r>
          </a:p>
          <a:p>
            <a:endParaRPr lang="zh-TW" altLang="en-US"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946" name="Rectangle 2">
            <a:extLst>
              <a:ext uri="{FF2B5EF4-FFF2-40B4-BE49-F238E27FC236}">
                <a16:creationId xmlns:a16="http://schemas.microsoft.com/office/drawing/2014/main" id="{646D9413-5F49-0F91-8679-0C433490D9F8}"/>
              </a:ext>
            </a:extLst>
          </p:cNvPr>
          <p:cNvSpPr>
            <a:spLocks noGrp="1" noChangeArrowheads="1"/>
          </p:cNvSpPr>
          <p:nvPr>
            <p:ph type="title"/>
          </p:nvPr>
        </p:nvSpPr>
        <p:spPr>
          <a:xfrm>
            <a:off x="1524000" y="1052736"/>
            <a:ext cx="9144000" cy="1143000"/>
          </a:xfrm>
        </p:spPr>
        <p:txBody>
          <a:bodyPr/>
          <a:lstStyle/>
          <a:p>
            <a:r>
              <a:rPr lang="en-US" altLang="zh-TW" dirty="0">
                <a:solidFill>
                  <a:srgbClr val="C00000"/>
                </a:solidFill>
                <a:latin typeface="華康中特圓體" panose="020F0809000000000000" pitchFamily="49" charset="-120"/>
                <a:ea typeface="華康中特圓體" panose="020F0809000000000000" pitchFamily="49" charset="-120"/>
              </a:rPr>
              <a:t>1.</a:t>
            </a:r>
            <a:r>
              <a:rPr lang="zh-TW" altLang="en-US" dirty="0">
                <a:solidFill>
                  <a:srgbClr val="C00000"/>
                </a:solidFill>
                <a:latin typeface="華康中特圓體" panose="020F0809000000000000" pitchFamily="49" charset="-120"/>
                <a:ea typeface="華康中特圓體" panose="020F0809000000000000" pitchFamily="49" charset="-120"/>
              </a:rPr>
              <a:t>元素分子合成適合生命生存物質 </a:t>
            </a:r>
          </a:p>
        </p:txBody>
      </p:sp>
      <p:sp>
        <p:nvSpPr>
          <p:cNvPr id="338947" name="Rectangle 3">
            <a:extLst>
              <a:ext uri="{FF2B5EF4-FFF2-40B4-BE49-F238E27FC236}">
                <a16:creationId xmlns:a16="http://schemas.microsoft.com/office/drawing/2014/main" id="{5552BC25-A267-37B1-F906-79FCAD615F52}"/>
              </a:ext>
            </a:extLst>
          </p:cNvPr>
          <p:cNvSpPr>
            <a:spLocks noGrp="1" noChangeArrowheads="1"/>
          </p:cNvSpPr>
          <p:nvPr>
            <p:ph type="body" idx="1"/>
          </p:nvPr>
        </p:nvSpPr>
        <p:spPr>
          <a:xfrm>
            <a:off x="5824586" y="1933409"/>
            <a:ext cx="6105833" cy="4798831"/>
          </a:xfrm>
        </p:spPr>
        <p:txBody>
          <a:bodyPr>
            <a:noAutofit/>
          </a:bodyPr>
          <a:lstStyle/>
          <a:p>
            <a:pPr marL="0" indent="0" algn="just" hangingPunct="0">
              <a:lnSpc>
                <a:spcPts val="4200"/>
              </a:lnSpc>
              <a:spcBef>
                <a:spcPct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第一階段為地球初生成時，各類元素、分子、合成無機小分子，例如水分子、二氧化碳、一氧化氮、甲烷、氨等，再進行排列組合成「有機小分子」，例如甲醇、甲醛，適合生命生存環境的物質；就是生命生存必要的環境階段。這些成品還與氨基酸和核苷酸毫無關連。 </a:t>
            </a:r>
          </a:p>
        </p:txBody>
      </p:sp>
      <p:sp>
        <p:nvSpPr>
          <p:cNvPr id="336898" name="Rectangle 2">
            <a:extLst>
              <a:ext uri="{FF2B5EF4-FFF2-40B4-BE49-F238E27FC236}">
                <a16:creationId xmlns:a16="http://schemas.microsoft.com/office/drawing/2014/main" id="{7B3E002C-D467-27A6-53EA-251C1514DBC2}"/>
              </a:ext>
            </a:extLst>
          </p:cNvPr>
          <p:cNvSpPr txBox="1">
            <a:spLocks noChangeArrowheads="1"/>
          </p:cNvSpPr>
          <p:nvPr/>
        </p:nvSpPr>
        <p:spPr bwMode="auto">
          <a:xfrm>
            <a:off x="1524000" y="12576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sz="4800" kern="0" dirty="0">
                <a:solidFill>
                  <a:srgbClr val="7030A0"/>
                </a:solidFill>
                <a:latin typeface="華康新特圓體" panose="020F0909000000000000" pitchFamily="49" charset="-120"/>
                <a:ea typeface="華康新特圓體" panose="020F0909000000000000" pitchFamily="49" charset="-120"/>
              </a:rPr>
              <a:t>人類生命的演化通過五個階段</a:t>
            </a:r>
          </a:p>
        </p:txBody>
      </p:sp>
      <p:pic>
        <p:nvPicPr>
          <p:cNvPr id="3" name="圖片 2" descr="一張含有 光線, 藝術 的圖片&#10;&#10;AI 產生的內容可能不正確。">
            <a:extLst>
              <a:ext uri="{FF2B5EF4-FFF2-40B4-BE49-F238E27FC236}">
                <a16:creationId xmlns:a16="http://schemas.microsoft.com/office/drawing/2014/main" id="{87252105-C7E2-48C6-3F07-88A2EA5C33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137" y="2207769"/>
            <a:ext cx="5265364" cy="3780160"/>
          </a:xfrm>
          <a:prstGeom prst="rect">
            <a:avLst/>
          </a:prstGeom>
          <a:ln w="12700">
            <a:solidFill>
              <a:schemeClr val="tx1"/>
            </a:solidFill>
          </a:ln>
        </p:spPr>
      </p:pic>
      <p:graphicFrame>
        <p:nvGraphicFramePr>
          <p:cNvPr id="4" name="物件 3">
            <a:extLst>
              <a:ext uri="{FF2B5EF4-FFF2-40B4-BE49-F238E27FC236}">
                <a16:creationId xmlns:a16="http://schemas.microsoft.com/office/drawing/2014/main" id="{24E69B45-F790-EE5D-BDAA-B7594F42775B}"/>
              </a:ext>
            </a:extLst>
          </p:cNvPr>
          <p:cNvGraphicFramePr>
            <a:graphicFrameLocks noChangeAspect="1"/>
          </p:cNvGraphicFramePr>
          <p:nvPr>
            <p:extLst>
              <p:ext uri="{D42A27DB-BD31-4B8C-83A1-F6EECF244321}">
                <p14:modId xmlns:p14="http://schemas.microsoft.com/office/powerpoint/2010/main" val="2218608161"/>
              </p:ext>
            </p:extLst>
          </p:nvPr>
        </p:nvGraphicFramePr>
        <p:xfrm>
          <a:off x="6076950" y="3409950"/>
          <a:ext cx="38100" cy="34925"/>
        </p:xfrm>
        <a:graphic>
          <a:graphicData uri="http://schemas.openxmlformats.org/presentationml/2006/ole">
            <mc:AlternateContent xmlns:mc="http://schemas.openxmlformats.org/markup-compatibility/2006">
              <mc:Choice xmlns:v="urn:schemas-microsoft-com:vml" Requires="v">
                <p:oleObj name="PhotoImpact" r:id="rId3" imgW="38148" imgH="35389" progId="PI3.Image">
                  <p:embed/>
                </p:oleObj>
              </mc:Choice>
              <mc:Fallback>
                <p:oleObj name="PhotoImpact" r:id="rId3" imgW="38148" imgH="35389" progId="PI3.Image">
                  <p:embed/>
                  <p:pic>
                    <p:nvPicPr>
                      <p:cNvPr id="0" name=""/>
                      <p:cNvPicPr/>
                      <p:nvPr/>
                    </p:nvPicPr>
                    <p:blipFill>
                      <a:blip r:embed="rId4"/>
                      <a:stretch>
                        <a:fillRect/>
                      </a:stretch>
                    </p:blipFill>
                    <p:spPr>
                      <a:xfrm>
                        <a:off x="6076950" y="3409950"/>
                        <a:ext cx="38100" cy="34925"/>
                      </a:xfrm>
                      <a:prstGeom prst="rect">
                        <a:avLst/>
                      </a:prstGeom>
                    </p:spPr>
                  </p:pic>
                </p:oleObj>
              </mc:Fallback>
            </mc:AlternateContent>
          </a:graphicData>
        </a:graphic>
      </p:graphicFrame>
      <p:pic>
        <p:nvPicPr>
          <p:cNvPr id="6" name="圖片 5">
            <a:extLst>
              <a:ext uri="{FF2B5EF4-FFF2-40B4-BE49-F238E27FC236}">
                <a16:creationId xmlns:a16="http://schemas.microsoft.com/office/drawing/2014/main" id="{DEF81750-6C42-D8BB-631A-2E9BEF542B21}"/>
              </a:ext>
            </a:extLst>
          </p:cNvPr>
          <p:cNvPicPr>
            <a:picLocks noChangeAspect="1"/>
          </p:cNvPicPr>
          <p:nvPr/>
        </p:nvPicPr>
        <p:blipFill>
          <a:blip r:embed="rId4"/>
          <a:stretch>
            <a:fillRect/>
          </a:stretch>
        </p:blipFill>
        <p:spPr>
          <a:xfrm>
            <a:off x="6056811" y="3389811"/>
            <a:ext cx="78377" cy="78377"/>
          </a:xfrm>
          <a:prstGeom prst="rect">
            <a:avLst/>
          </a:prstGeom>
        </p:spPr>
      </p:pic>
      <p:sp>
        <p:nvSpPr>
          <p:cNvPr id="8" name="文字方塊 7">
            <a:extLst>
              <a:ext uri="{FF2B5EF4-FFF2-40B4-BE49-F238E27FC236}">
                <a16:creationId xmlns:a16="http://schemas.microsoft.com/office/drawing/2014/main" id="{7328164D-E063-B397-516B-7C652C537039}"/>
              </a:ext>
            </a:extLst>
          </p:cNvPr>
          <p:cNvSpPr txBox="1"/>
          <p:nvPr/>
        </p:nvSpPr>
        <p:spPr>
          <a:xfrm>
            <a:off x="2534992" y="5895552"/>
            <a:ext cx="1032468"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電子</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970" name="Rectangle 2">
            <a:extLst>
              <a:ext uri="{FF2B5EF4-FFF2-40B4-BE49-F238E27FC236}">
                <a16:creationId xmlns:a16="http://schemas.microsoft.com/office/drawing/2014/main" id="{6D0F8CAA-6C9C-2F4F-FB91-BDD63A018CB5}"/>
              </a:ext>
            </a:extLst>
          </p:cNvPr>
          <p:cNvSpPr>
            <a:spLocks noGrp="1" noChangeArrowheads="1"/>
          </p:cNvSpPr>
          <p:nvPr>
            <p:ph type="title"/>
          </p:nvPr>
        </p:nvSpPr>
        <p:spPr>
          <a:xfrm>
            <a:off x="1524000" y="188773"/>
            <a:ext cx="9144000" cy="1143000"/>
          </a:xfrm>
        </p:spPr>
        <p:txBody>
          <a:bodyPr/>
          <a:lstStyle/>
          <a:p>
            <a:r>
              <a:rPr lang="en-US" altLang="zh-TW" dirty="0">
                <a:solidFill>
                  <a:srgbClr val="C00000"/>
                </a:solidFill>
                <a:latin typeface="華康中特圓體" panose="020F0809000000000000" pitchFamily="49" charset="-120"/>
                <a:ea typeface="華康中特圓體" panose="020F0809000000000000" pitchFamily="49" charset="-120"/>
              </a:rPr>
              <a:t>2.</a:t>
            </a:r>
            <a:r>
              <a:rPr lang="zh-TW" altLang="en-US" dirty="0">
                <a:solidFill>
                  <a:srgbClr val="C00000"/>
                </a:solidFill>
                <a:latin typeface="華康中特圓體" panose="020F0809000000000000" pitchFamily="49" charset="-120"/>
                <a:ea typeface="華康中特圓體" panose="020F0809000000000000" pitchFamily="49" charset="-120"/>
              </a:rPr>
              <a:t>在特殊環境合成複雜高分子有機物</a:t>
            </a:r>
          </a:p>
        </p:txBody>
      </p:sp>
      <p:sp>
        <p:nvSpPr>
          <p:cNvPr id="339971" name="Rectangle 3">
            <a:extLst>
              <a:ext uri="{FF2B5EF4-FFF2-40B4-BE49-F238E27FC236}">
                <a16:creationId xmlns:a16="http://schemas.microsoft.com/office/drawing/2014/main" id="{FBDF8A32-33F7-DF49-0B6F-EF974B1A4939}"/>
              </a:ext>
            </a:extLst>
          </p:cNvPr>
          <p:cNvSpPr>
            <a:spLocks noGrp="1" noChangeArrowheads="1"/>
          </p:cNvSpPr>
          <p:nvPr>
            <p:ph type="body" idx="1"/>
          </p:nvPr>
        </p:nvSpPr>
        <p:spPr>
          <a:xfrm>
            <a:off x="6551868" y="1331773"/>
            <a:ext cx="5220007" cy="5155172"/>
          </a:xfrm>
        </p:spPr>
        <p:txBody>
          <a:bodyPr>
            <a:normAutofit/>
          </a:bodyPr>
          <a:lstStyle/>
          <a:p>
            <a:pPr marL="0" indent="0" algn="just" hangingPunct="0">
              <a:lnSpc>
                <a:spcPts val="4200"/>
              </a:lnSpc>
              <a:spcBef>
                <a:spcPct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第二階段是「有機小分子」在特殊的環境，如激烈的脫氣作用，雷電及紫外線的照射均極旺盛的狀況下，合成複雜的「高分子有機物質」，包括氨基酸、核酸</a:t>
            </a:r>
            <a:r>
              <a:rPr lang="zh-TW" altLang="en-US" sz="3200" dirty="0">
                <a:solidFill>
                  <a:srgbClr val="002060"/>
                </a:solidFill>
                <a:latin typeface="華康粗圓體" panose="020F0709000000000000" pitchFamily="49" charset="-120"/>
                <a:ea typeface="華康粗圓體" panose="020F0709000000000000" pitchFamily="49" charset="-120"/>
              </a:rPr>
              <a:t>鹼</a:t>
            </a:r>
            <a:r>
              <a:rPr lang="zh-TW" altLang="en-US" sz="3200" b="1" dirty="0">
                <a:solidFill>
                  <a:srgbClr val="002060"/>
                </a:solidFill>
                <a:latin typeface="華康粗圓體" panose="020F0709000000000000" pitchFamily="49" charset="-120"/>
                <a:ea typeface="華康粗圓體" panose="020F0709000000000000" pitchFamily="49" charset="-120"/>
              </a:rPr>
              <a:t>基等，仍是生命起源前的時代。第一、二階段是生命材料的「化學演化」。  </a:t>
            </a:r>
          </a:p>
        </p:txBody>
      </p:sp>
      <p:pic>
        <p:nvPicPr>
          <p:cNvPr id="5" name="圖片 4" descr="一張含有 螢幕擷取畫面, 宇宙, space, 星雲 的圖片&#10;&#10;AI 產生的內容可能不正確。">
            <a:extLst>
              <a:ext uri="{FF2B5EF4-FFF2-40B4-BE49-F238E27FC236}">
                <a16:creationId xmlns:a16="http://schemas.microsoft.com/office/drawing/2014/main" id="{A42D8FE5-0413-891F-C44B-D9007DB86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704" y="1422209"/>
            <a:ext cx="5873894" cy="4536465"/>
          </a:xfrm>
          <a:prstGeom prst="rect">
            <a:avLst/>
          </a:prstGeom>
        </p:spPr>
      </p:pic>
      <p:sp>
        <p:nvSpPr>
          <p:cNvPr id="7" name="文字方塊 6">
            <a:extLst>
              <a:ext uri="{FF2B5EF4-FFF2-40B4-BE49-F238E27FC236}">
                <a16:creationId xmlns:a16="http://schemas.microsoft.com/office/drawing/2014/main" id="{EFCD2443-FC38-BAC1-02FB-E2F6309FC905}"/>
              </a:ext>
            </a:extLst>
          </p:cNvPr>
          <p:cNvSpPr txBox="1"/>
          <p:nvPr/>
        </p:nvSpPr>
        <p:spPr>
          <a:xfrm>
            <a:off x="2961418" y="5868238"/>
            <a:ext cx="1032467"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恆星</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4" name="Rectangle 2">
            <a:extLst>
              <a:ext uri="{FF2B5EF4-FFF2-40B4-BE49-F238E27FC236}">
                <a16:creationId xmlns:a16="http://schemas.microsoft.com/office/drawing/2014/main" id="{3F7810D9-532B-7F29-290C-1AEA92E277FD}"/>
              </a:ext>
            </a:extLst>
          </p:cNvPr>
          <p:cNvSpPr>
            <a:spLocks noGrp="1" noChangeArrowheads="1"/>
          </p:cNvSpPr>
          <p:nvPr>
            <p:ph type="title"/>
          </p:nvPr>
        </p:nvSpPr>
        <p:spPr>
          <a:xfrm>
            <a:off x="1524000" y="274638"/>
            <a:ext cx="9144000" cy="1143000"/>
          </a:xfrm>
        </p:spPr>
        <p:txBody>
          <a:bodyPr/>
          <a:lstStyle/>
          <a:p>
            <a:r>
              <a:rPr lang="en-US" altLang="zh-TW" dirty="0">
                <a:solidFill>
                  <a:srgbClr val="C00000"/>
                </a:solidFill>
                <a:latin typeface="華康中特圓體" panose="020F0809000000000000" pitchFamily="49" charset="-120"/>
                <a:ea typeface="華康中特圓體" panose="020F0809000000000000" pitchFamily="49" charset="-120"/>
              </a:rPr>
              <a:t>3.</a:t>
            </a:r>
            <a:r>
              <a:rPr lang="zh-TW" altLang="en-US" dirty="0">
                <a:solidFill>
                  <a:srgbClr val="C00000"/>
                </a:solidFill>
                <a:latin typeface="華康中特圓體" panose="020F0809000000000000" pitchFamily="49" charset="-120"/>
                <a:ea typeface="華康中特圓體" panose="020F0809000000000000" pitchFamily="49" charset="-120"/>
              </a:rPr>
              <a:t>有機物質形成自我複製出現生命 </a:t>
            </a:r>
          </a:p>
        </p:txBody>
      </p:sp>
      <p:sp>
        <p:nvSpPr>
          <p:cNvPr id="340995" name="Rectangle 3">
            <a:extLst>
              <a:ext uri="{FF2B5EF4-FFF2-40B4-BE49-F238E27FC236}">
                <a16:creationId xmlns:a16="http://schemas.microsoft.com/office/drawing/2014/main" id="{245634A2-2950-AE3B-5103-EBAB98D845B3}"/>
              </a:ext>
            </a:extLst>
          </p:cNvPr>
          <p:cNvSpPr>
            <a:spLocks noGrp="1" noChangeArrowheads="1"/>
          </p:cNvSpPr>
          <p:nvPr>
            <p:ph type="body" idx="1"/>
          </p:nvPr>
        </p:nvSpPr>
        <p:spPr>
          <a:xfrm>
            <a:off x="6503970" y="1261824"/>
            <a:ext cx="5381171" cy="5321538"/>
          </a:xfrm>
        </p:spPr>
        <p:txBody>
          <a:bodyPr>
            <a:normAutofit/>
          </a:bodyPr>
          <a:lstStyle/>
          <a:p>
            <a:pPr marL="0" indent="0">
              <a:lnSpc>
                <a:spcPct val="120000"/>
              </a:lnSpc>
              <a:spcBef>
                <a:spcPct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第三階段中，由高分子有機物質形成有複製能力的多分子有機體，譬如氨基酸、核酸鹼基等聚合成蛋白質、核苷酸等多分子有機體，而具有自我複製的能力，此後才有原始遺傳基因的最原始單細胞微生物生命體出現；這是科學家無法達到的階段。</a:t>
            </a:r>
          </a:p>
        </p:txBody>
      </p:sp>
      <p:pic>
        <p:nvPicPr>
          <p:cNvPr id="3" name="圖片 2" descr="一張含有 布, 模具 的圖片&#10;&#10;AI 產生的內容可能不正確。">
            <a:extLst>
              <a:ext uri="{FF2B5EF4-FFF2-40B4-BE49-F238E27FC236}">
                <a16:creationId xmlns:a16="http://schemas.microsoft.com/office/drawing/2014/main" id="{FD4A2D8D-89E1-780A-5095-30FA213B3F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29" y="1525819"/>
            <a:ext cx="5708755" cy="4351374"/>
          </a:xfrm>
          <a:prstGeom prst="rect">
            <a:avLst/>
          </a:prstGeom>
          <a:ln w="12700">
            <a:solidFill>
              <a:schemeClr val="tx1"/>
            </a:solidFill>
          </a:ln>
        </p:spPr>
      </p:pic>
      <p:sp>
        <p:nvSpPr>
          <p:cNvPr id="5" name="文字方塊 4">
            <a:extLst>
              <a:ext uri="{FF2B5EF4-FFF2-40B4-BE49-F238E27FC236}">
                <a16:creationId xmlns:a16="http://schemas.microsoft.com/office/drawing/2014/main" id="{E51212A6-47A4-7FCA-691C-83E74D8ED249}"/>
              </a:ext>
            </a:extLst>
          </p:cNvPr>
          <p:cNvSpPr txBox="1"/>
          <p:nvPr/>
        </p:nvSpPr>
        <p:spPr>
          <a:xfrm>
            <a:off x="2721255" y="5877193"/>
            <a:ext cx="1589488"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細胞</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14B3099B-411C-4313-46BC-BFDBC2447882}"/>
              </a:ext>
            </a:extLst>
          </p:cNvPr>
          <p:cNvSpPr>
            <a:spLocks noGrp="1" noChangeArrowheads="1"/>
          </p:cNvSpPr>
          <p:nvPr>
            <p:ph type="title"/>
          </p:nvPr>
        </p:nvSpPr>
        <p:spPr>
          <a:xfrm>
            <a:off x="1524000" y="260350"/>
            <a:ext cx="9144000" cy="1143000"/>
          </a:xfrm>
        </p:spPr>
        <p:txBody>
          <a:bodyPr/>
          <a:lstStyle/>
          <a:p>
            <a:r>
              <a:rPr lang="en-US" altLang="zh-TW" dirty="0">
                <a:solidFill>
                  <a:srgbClr val="C00000"/>
                </a:solidFill>
                <a:latin typeface="華康中特圓體" panose="020F0809000000000000" pitchFamily="49" charset="-120"/>
                <a:ea typeface="華康中特圓體" panose="020F0809000000000000" pitchFamily="49" charset="-120"/>
              </a:rPr>
              <a:t>4.</a:t>
            </a:r>
            <a:r>
              <a:rPr lang="zh-TW" altLang="en-US" dirty="0">
                <a:solidFill>
                  <a:srgbClr val="C00000"/>
                </a:solidFill>
                <a:latin typeface="華康中特圓體" panose="020F0809000000000000" pitchFamily="49" charset="-120"/>
                <a:ea typeface="華康中特圓體" panose="020F0809000000000000" pitchFamily="49" charset="-120"/>
              </a:rPr>
              <a:t>由多分子有機體發展為原始生命體 </a:t>
            </a:r>
          </a:p>
        </p:txBody>
      </p:sp>
      <p:sp>
        <p:nvSpPr>
          <p:cNvPr id="404483" name="Rectangle 3">
            <a:extLst>
              <a:ext uri="{FF2B5EF4-FFF2-40B4-BE49-F238E27FC236}">
                <a16:creationId xmlns:a16="http://schemas.microsoft.com/office/drawing/2014/main" id="{E1F4DEA0-B437-8824-1348-D2605BD36148}"/>
              </a:ext>
            </a:extLst>
          </p:cNvPr>
          <p:cNvSpPr>
            <a:spLocks noGrp="1" noChangeArrowheads="1"/>
          </p:cNvSpPr>
          <p:nvPr>
            <p:ph type="body" idx="1"/>
          </p:nvPr>
        </p:nvSpPr>
        <p:spPr>
          <a:xfrm>
            <a:off x="6027174" y="1274046"/>
            <a:ext cx="5227126" cy="5323604"/>
          </a:xfrm>
        </p:spPr>
        <p:txBody>
          <a:bodyPr>
            <a:noAutofit/>
          </a:bodyPr>
          <a:lstStyle/>
          <a:p>
            <a:pPr marL="0" indent="0" algn="just">
              <a:lnSpc>
                <a:spcPct val="120000"/>
              </a:lnSpc>
              <a:buNone/>
            </a:pPr>
            <a:r>
              <a:rPr lang="zh-TW" altLang="en-US" sz="3200" b="1" dirty="0">
                <a:solidFill>
                  <a:srgbClr val="002060"/>
                </a:solidFill>
                <a:latin typeface="華康粗圓體" panose="020F0709000000000000" pitchFamily="49" charset="-120"/>
                <a:ea typeface="華康粗圓體" panose="020F0709000000000000" pitchFamily="49" charset="-120"/>
              </a:rPr>
              <a:t>第四階段由最低等的原始單細胞微生物生命體，經過漫長時間的演化，才漸次繁衍成為佈滿全球的各種動植飛潛等高等生物。這個階段的演化，一般科學家認為就是依循達爾文的「演化論」進行的。第三、四階段是生命實體的「生物演化」。 </a:t>
            </a:r>
          </a:p>
        </p:txBody>
      </p:sp>
      <p:pic>
        <p:nvPicPr>
          <p:cNvPr id="3" name="圖片 2" descr="一張含有 圖畫, 花, 兒童藝術, 寫生 的圖片&#10;&#10;AI 產生的內容可能不正確。">
            <a:extLst>
              <a:ext uri="{FF2B5EF4-FFF2-40B4-BE49-F238E27FC236}">
                <a16:creationId xmlns:a16="http://schemas.microsoft.com/office/drawing/2014/main" id="{7A7D1965-73CF-AB2E-C745-C30E47938E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731" y="1298133"/>
            <a:ext cx="4792699" cy="4892381"/>
          </a:xfrm>
          <a:prstGeom prst="rect">
            <a:avLst/>
          </a:prstGeom>
        </p:spPr>
      </p:pic>
      <p:sp>
        <p:nvSpPr>
          <p:cNvPr id="5" name="文字方塊 4">
            <a:extLst>
              <a:ext uri="{FF2B5EF4-FFF2-40B4-BE49-F238E27FC236}">
                <a16:creationId xmlns:a16="http://schemas.microsoft.com/office/drawing/2014/main" id="{EDE5156B-7270-616E-9015-7C2969664FE9}"/>
              </a:ext>
            </a:extLst>
          </p:cNvPr>
          <p:cNvSpPr txBox="1"/>
          <p:nvPr/>
        </p:nvSpPr>
        <p:spPr>
          <a:xfrm>
            <a:off x="2259385" y="6012875"/>
            <a:ext cx="2505389"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生物演化</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Rectangle 2">
            <a:extLst>
              <a:ext uri="{FF2B5EF4-FFF2-40B4-BE49-F238E27FC236}">
                <a16:creationId xmlns:a16="http://schemas.microsoft.com/office/drawing/2014/main" id="{A89AE542-17C7-15C5-0321-FA62974FD6E2}"/>
              </a:ext>
            </a:extLst>
          </p:cNvPr>
          <p:cNvSpPr>
            <a:spLocks noGrp="1" noChangeArrowheads="1"/>
          </p:cNvSpPr>
          <p:nvPr>
            <p:ph type="title"/>
          </p:nvPr>
        </p:nvSpPr>
        <p:spPr>
          <a:xfrm>
            <a:off x="1992313" y="269776"/>
            <a:ext cx="8229600" cy="1143000"/>
          </a:xfrm>
        </p:spPr>
        <p:txBody>
          <a:bodyPr/>
          <a:lstStyle/>
          <a:p>
            <a:r>
              <a:rPr lang="en-US" altLang="zh-TW" dirty="0">
                <a:solidFill>
                  <a:srgbClr val="C00000"/>
                </a:solidFill>
                <a:latin typeface="華康中特圓體" panose="020F0809000000000000" pitchFamily="49" charset="-120"/>
                <a:ea typeface="華康中特圓體" panose="020F0809000000000000" pitchFamily="49" charset="-120"/>
              </a:rPr>
              <a:t>5.</a:t>
            </a:r>
            <a:r>
              <a:rPr lang="zh-TW" altLang="en-US" dirty="0">
                <a:solidFill>
                  <a:srgbClr val="C00000"/>
                </a:solidFill>
                <a:latin typeface="華康中特圓體" panose="020F0809000000000000" pitchFamily="49" charset="-120"/>
                <a:ea typeface="華康中特圓體" panose="020F0809000000000000" pitchFamily="49" charset="-120"/>
              </a:rPr>
              <a:t>高等動物演化成為現代智人</a:t>
            </a:r>
          </a:p>
        </p:txBody>
      </p:sp>
      <p:sp>
        <p:nvSpPr>
          <p:cNvPr id="342019" name="Rectangle 3">
            <a:extLst>
              <a:ext uri="{FF2B5EF4-FFF2-40B4-BE49-F238E27FC236}">
                <a16:creationId xmlns:a16="http://schemas.microsoft.com/office/drawing/2014/main" id="{4A55087D-411C-67D7-AE91-F6BDBF3198A5}"/>
              </a:ext>
            </a:extLst>
          </p:cNvPr>
          <p:cNvSpPr>
            <a:spLocks noGrp="1" noChangeArrowheads="1"/>
          </p:cNvSpPr>
          <p:nvPr>
            <p:ph type="body" idx="1"/>
          </p:nvPr>
        </p:nvSpPr>
        <p:spPr>
          <a:xfrm>
            <a:off x="6774735" y="1453617"/>
            <a:ext cx="4671633" cy="5017521"/>
          </a:xfrm>
        </p:spPr>
        <p:txBody>
          <a:bodyPr>
            <a:noAutofit/>
          </a:bodyPr>
          <a:lstStyle/>
          <a:p>
            <a:pPr marL="0" indent="0" algn="just" hangingPunct="0">
              <a:lnSpc>
                <a:spcPts val="4200"/>
              </a:lnSpc>
              <a:buNone/>
            </a:pPr>
            <a:r>
              <a:rPr lang="zh-TW" altLang="en-US" sz="3200" b="1" dirty="0">
                <a:solidFill>
                  <a:srgbClr val="002060"/>
                </a:solidFill>
                <a:latin typeface="華康粗圓體" panose="020F0709000000000000" pitchFamily="49" charset="-120"/>
                <a:ea typeface="華康粗圓體" panose="020F0709000000000000" pitchFamily="49" charset="-120"/>
              </a:rPr>
              <a:t>第五階段由高等動物的演化，地球終於形成了高智慧的生命體：這個階段就是「現代智人」的演化。科學家發現現代智人的演化跳脫「演化論」的模式，因此大部分的宗教家都認為人類演化成為現代智人是符合「創造論」。</a:t>
            </a:r>
          </a:p>
        </p:txBody>
      </p:sp>
      <p:pic>
        <p:nvPicPr>
          <p:cNvPr id="5" name="圖片 4" descr="一張含有 男人, 肌肉, 赤膊, 胸部 的圖片&#10;&#10;AI 產生的內容可能不正確。">
            <a:extLst>
              <a:ext uri="{FF2B5EF4-FFF2-40B4-BE49-F238E27FC236}">
                <a16:creationId xmlns:a16="http://schemas.microsoft.com/office/drawing/2014/main" id="{E3291CDE-3529-1D67-ACDA-33570DAD80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632" y="1412776"/>
            <a:ext cx="5778281" cy="4955454"/>
          </a:xfrm>
          <a:prstGeom prst="rect">
            <a:avLst/>
          </a:prstGeom>
        </p:spPr>
      </p:pic>
      <p:sp>
        <p:nvSpPr>
          <p:cNvPr id="7" name="文字方塊 6">
            <a:extLst>
              <a:ext uri="{FF2B5EF4-FFF2-40B4-BE49-F238E27FC236}">
                <a16:creationId xmlns:a16="http://schemas.microsoft.com/office/drawing/2014/main" id="{BC15E966-6734-F0EF-86AC-0D51F21A6946}"/>
              </a:ext>
            </a:extLst>
          </p:cNvPr>
          <p:cNvSpPr txBox="1"/>
          <p:nvPr/>
        </p:nvSpPr>
        <p:spPr>
          <a:xfrm>
            <a:off x="1560007" y="6075842"/>
            <a:ext cx="3755571"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現代智人的演化</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2">
            <a:extLst>
              <a:ext uri="{FF2B5EF4-FFF2-40B4-BE49-F238E27FC236}">
                <a16:creationId xmlns:a16="http://schemas.microsoft.com/office/drawing/2014/main" id="{CAD1FBA5-80B3-B19E-DCEE-580DB7793E3D}"/>
              </a:ext>
            </a:extLst>
          </p:cNvPr>
          <p:cNvSpPr>
            <a:spLocks noGrp="1" noChangeArrowheads="1"/>
          </p:cNvSpPr>
          <p:nvPr>
            <p:ph type="title"/>
          </p:nvPr>
        </p:nvSpPr>
        <p:spPr>
          <a:xfrm>
            <a:off x="2063750" y="1169781"/>
            <a:ext cx="8229600" cy="9810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地球生命體始源處的理論</a:t>
            </a:r>
          </a:p>
        </p:txBody>
      </p:sp>
      <p:sp>
        <p:nvSpPr>
          <p:cNvPr id="407555" name="Rectangle 3">
            <a:extLst>
              <a:ext uri="{FF2B5EF4-FFF2-40B4-BE49-F238E27FC236}">
                <a16:creationId xmlns:a16="http://schemas.microsoft.com/office/drawing/2014/main" id="{64C5B5FD-7C52-0F24-2F2E-E647E84DC27D}"/>
              </a:ext>
            </a:extLst>
          </p:cNvPr>
          <p:cNvSpPr>
            <a:spLocks noGrp="1" noChangeArrowheads="1"/>
          </p:cNvSpPr>
          <p:nvPr>
            <p:ph type="body" idx="1"/>
          </p:nvPr>
        </p:nvSpPr>
        <p:spPr>
          <a:xfrm>
            <a:off x="1561115" y="2051721"/>
            <a:ext cx="9069770" cy="4306436"/>
          </a:xfrm>
        </p:spPr>
        <p:txBody>
          <a:bodyPr>
            <a:normAutofit/>
          </a:bodyPr>
          <a:lstStyle/>
          <a:p>
            <a:pPr>
              <a:lnSpc>
                <a:spcPct val="110000"/>
              </a:lnSpc>
            </a:pPr>
            <a:r>
              <a:rPr lang="zh-TW" altLang="en-US" sz="3200" b="1" dirty="0">
                <a:solidFill>
                  <a:srgbClr val="008000"/>
                </a:solidFill>
                <a:latin typeface="華康粗圓體" panose="020F0709000000000000" pitchFamily="49" charset="-120"/>
                <a:ea typeface="華康粗圓體" panose="020F0709000000000000" pitchFamily="49" charset="-120"/>
              </a:rPr>
              <a:t>一、生命體地球發生說：</a:t>
            </a:r>
            <a:r>
              <a:rPr lang="zh-TW" altLang="en-US" sz="3200" b="1" dirty="0">
                <a:solidFill>
                  <a:srgbClr val="002060"/>
                </a:solidFill>
                <a:latin typeface="華康粗圓體" panose="020F0709000000000000" pitchFamily="49" charset="-120"/>
                <a:ea typeface="華康粗圓體" panose="020F0709000000000000" pitchFamily="49" charset="-120"/>
              </a:rPr>
              <a:t>一些科學家認為生命體起源處必然是在地球上，並且是在地球上土生土長的，這種說法已被拋棄。</a:t>
            </a:r>
          </a:p>
          <a:p>
            <a:pPr>
              <a:lnSpc>
                <a:spcPct val="110000"/>
              </a:lnSpc>
            </a:pPr>
            <a:r>
              <a:rPr lang="zh-TW" altLang="en-US" sz="3200" b="1" dirty="0">
                <a:solidFill>
                  <a:srgbClr val="008000"/>
                </a:solidFill>
                <a:latin typeface="華康粗圓體" panose="020F0709000000000000" pitchFamily="49" charset="-120"/>
                <a:ea typeface="華康粗圓體" panose="020F0709000000000000" pitchFamily="49" charset="-120"/>
              </a:rPr>
              <a:t>二、生命體太空移入說：</a:t>
            </a:r>
            <a:r>
              <a:rPr lang="zh-TW" altLang="en-US" sz="3200" b="1" dirty="0">
                <a:solidFill>
                  <a:srgbClr val="002060"/>
                </a:solidFill>
                <a:latin typeface="華康粗圓體" panose="020F0709000000000000" pitchFamily="49" charset="-120"/>
                <a:ea typeface="華康粗圓體" panose="020F0709000000000000" pitchFamily="49" charset="-120"/>
              </a:rPr>
              <a:t>太空充滿著生命體成分的材料，在宇宙某個地方構成生命體，這些外星生物則隨彗星或小行星掃過星際雲時被帶到地球上，孕育出生命體。這種理論稱為「胚種論」。</a:t>
            </a:r>
          </a:p>
        </p:txBody>
      </p:sp>
      <p:sp>
        <p:nvSpPr>
          <p:cNvPr id="441348" name="Rectangle 4">
            <a:extLst>
              <a:ext uri="{FF2B5EF4-FFF2-40B4-BE49-F238E27FC236}">
                <a16:creationId xmlns:a16="http://schemas.microsoft.com/office/drawing/2014/main" id="{79F5F974-2989-6685-2348-F7F6C830E83A}"/>
              </a:ext>
            </a:extLst>
          </p:cNvPr>
          <p:cNvSpPr txBox="1">
            <a:spLocks noChangeArrowheads="1"/>
          </p:cNvSpPr>
          <p:nvPr/>
        </p:nvSpPr>
        <p:spPr bwMode="auto">
          <a:xfrm>
            <a:off x="1981200" y="125916"/>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sz="4800" kern="0" dirty="0">
                <a:solidFill>
                  <a:srgbClr val="7030A0"/>
                </a:solidFill>
                <a:latin typeface="華康新特圓體" panose="020F0909000000000000" pitchFamily="49" charset="-120"/>
                <a:ea typeface="華康新特圓體" panose="020F0909000000000000" pitchFamily="49" charset="-120"/>
              </a:rPr>
              <a:t>追尋地球生命的起源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a:extLst>
              <a:ext uri="{FF2B5EF4-FFF2-40B4-BE49-F238E27FC236}">
                <a16:creationId xmlns:a16="http://schemas.microsoft.com/office/drawing/2014/main" id="{D76AE9BC-27E4-B75C-725E-9828A376F15C}"/>
              </a:ext>
            </a:extLst>
          </p:cNvPr>
          <p:cNvSpPr>
            <a:spLocks noGrp="1" noChangeArrowheads="1"/>
          </p:cNvSpPr>
          <p:nvPr>
            <p:ph type="title"/>
          </p:nvPr>
        </p:nvSpPr>
        <p:spPr>
          <a:xfrm>
            <a:off x="1524000" y="274862"/>
            <a:ext cx="9144000" cy="7778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科學試驗無法創造生命體</a:t>
            </a:r>
          </a:p>
        </p:txBody>
      </p:sp>
      <p:sp>
        <p:nvSpPr>
          <p:cNvPr id="262147" name="Rectangle 3">
            <a:extLst>
              <a:ext uri="{FF2B5EF4-FFF2-40B4-BE49-F238E27FC236}">
                <a16:creationId xmlns:a16="http://schemas.microsoft.com/office/drawing/2014/main" id="{DFEF63CB-B75D-FC7C-AB3C-E3AFEF9E9F5E}"/>
              </a:ext>
            </a:extLst>
          </p:cNvPr>
          <p:cNvSpPr>
            <a:spLocks noGrp="1" noChangeArrowheads="1"/>
          </p:cNvSpPr>
          <p:nvPr>
            <p:ph type="body" idx="1"/>
          </p:nvPr>
        </p:nvSpPr>
        <p:spPr>
          <a:xfrm>
            <a:off x="1981201" y="981076"/>
            <a:ext cx="8435975" cy="5688013"/>
          </a:xfrm>
        </p:spPr>
        <p:txBody>
          <a:bodyPr>
            <a:normAutofit/>
          </a:bodyPr>
          <a:lstStyle/>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理論上，生命起源在於能自我複製的氨基酸；而氨基酸是構成蛋白質的分子，在漫長的演化歲月中，發生複製，接著突</a:t>
            </a:r>
            <a:r>
              <a:rPr lang="zh-TW" altLang="en-US" sz="3200" dirty="0">
                <a:solidFill>
                  <a:srgbClr val="002060"/>
                </a:solidFill>
                <a:latin typeface="華康粗圓體" panose="020F0709000000000000" pitchFamily="49" charset="-120"/>
                <a:ea typeface="華康粗圓體" panose="020F0709000000000000" pitchFamily="49" charset="-120"/>
              </a:rPr>
              <a:t>變</a:t>
            </a:r>
            <a:r>
              <a:rPr lang="zh-TW" altLang="en-US" sz="3200" b="1" dirty="0">
                <a:solidFill>
                  <a:srgbClr val="002060"/>
                </a:solidFill>
                <a:latin typeface="華康粗圓體" panose="020F0709000000000000" pitchFamily="49" charset="-120"/>
                <a:ea typeface="華康粗圓體" panose="020F0709000000000000" pitchFamily="49" charset="-120"/>
              </a:rPr>
              <a:t>和轉化，成為有生命的萬物。</a:t>
            </a:r>
          </a:p>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科學家曾模擬地球生命起始的各項條件，包括溫度、空氣、壓力、物質、水分、閃電、磁場等，將化學分子合成氨基酸，但是人類無法製造出有「複製」能力的氨基酸和蛋白質，因此不能創造出最原始的生命</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5508" name="Rectangle 4">
            <a:extLst>
              <a:ext uri="{FF2B5EF4-FFF2-40B4-BE49-F238E27FC236}">
                <a16:creationId xmlns:a16="http://schemas.microsoft.com/office/drawing/2014/main" id="{45E4C135-2F2C-BFD7-8B93-12B48DA75225}"/>
              </a:ext>
            </a:extLst>
          </p:cNvPr>
          <p:cNvSpPr>
            <a:spLocks noGrp="1" noChangeArrowheads="1"/>
          </p:cNvSpPr>
          <p:nvPr>
            <p:ph type="title"/>
          </p:nvPr>
        </p:nvSpPr>
        <p:spPr>
          <a:xfrm>
            <a:off x="1168958" y="5949950"/>
            <a:ext cx="4146620" cy="908050"/>
          </a:xfrm>
        </p:spPr>
        <p:txBody>
          <a:bodyPr>
            <a:norm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史丹利．米勒實驗</a:t>
            </a:r>
          </a:p>
        </p:txBody>
      </p:sp>
      <p:pic>
        <p:nvPicPr>
          <p:cNvPr id="405510" name="Picture 6">
            <a:extLst>
              <a:ext uri="{FF2B5EF4-FFF2-40B4-BE49-F238E27FC236}">
                <a16:creationId xmlns:a16="http://schemas.microsoft.com/office/drawing/2014/main" id="{1EDF2883-8295-4406-CC6E-053CF9A014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321" y="923794"/>
            <a:ext cx="4833257" cy="5245362"/>
          </a:xfrm>
          <a:prstGeom prst="rect">
            <a:avLst/>
          </a:prstGeom>
          <a:noFill/>
          <a:extLst>
            <a:ext uri="{909E8E84-426E-40DD-AFC4-6F175D3DCCD1}">
              <a14:hiddenFill xmlns:a14="http://schemas.microsoft.com/office/drawing/2010/main">
                <a:solidFill>
                  <a:srgbClr val="FFFFFF"/>
                </a:solidFill>
              </a14:hiddenFill>
            </a:ext>
          </a:extLst>
        </p:spPr>
      </p:pic>
      <p:sp>
        <p:nvSpPr>
          <p:cNvPr id="405511" name="Text Box 7">
            <a:extLst>
              <a:ext uri="{FF2B5EF4-FFF2-40B4-BE49-F238E27FC236}">
                <a16:creationId xmlns:a16="http://schemas.microsoft.com/office/drawing/2014/main" id="{2F3503BB-A1CD-E35A-48BE-B3468B1A9185}"/>
              </a:ext>
            </a:extLst>
          </p:cNvPr>
          <p:cNvSpPr txBox="1">
            <a:spLocks noChangeArrowheads="1"/>
          </p:cNvSpPr>
          <p:nvPr/>
        </p:nvSpPr>
        <p:spPr bwMode="auto">
          <a:xfrm>
            <a:off x="5482756" y="962101"/>
            <a:ext cx="6340510" cy="5441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hangingPunct="0">
              <a:lnSpc>
                <a:spcPts val="4200"/>
              </a:lnSpc>
              <a:spcBef>
                <a:spcPct val="50000"/>
              </a:spcBef>
            </a:pPr>
            <a:r>
              <a:rPr lang="zh-TW" altLang="en-US" sz="3200" b="1" dirty="0">
                <a:solidFill>
                  <a:srgbClr val="002060"/>
                </a:solidFill>
                <a:latin typeface="華康粗圓體" panose="020F0709000000000000" pitchFamily="49" charset="-120"/>
                <a:ea typeface="華康粗圓體" panose="020F0709000000000000" pitchFamily="49" charset="-120"/>
              </a:rPr>
              <a:t>根據熱力學第二定律：自然系藉時間的流失會變得愈無秩序。這個定律就否定了無機物會自然結合進化成為有秩序和有組織的單細胞、產生了最初生命的說法。科學家由一些簡單分子互相作用產生較大分子的有機物氨基酸分子，但是仍然無法自然合成具有複製和突變能力的核苷酸聚合</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分子，因此科學家不能製造最低等的生命</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 </a:t>
            </a:r>
          </a:p>
        </p:txBody>
      </p:sp>
      <p:sp>
        <p:nvSpPr>
          <p:cNvPr id="2" name="Rectangle 4">
            <a:extLst>
              <a:ext uri="{FF2B5EF4-FFF2-40B4-BE49-F238E27FC236}">
                <a16:creationId xmlns:a16="http://schemas.microsoft.com/office/drawing/2014/main" id="{A84ABBCF-6959-5A3F-2567-985511255ACF}"/>
              </a:ext>
            </a:extLst>
          </p:cNvPr>
          <p:cNvSpPr txBox="1">
            <a:spLocks noChangeArrowheads="1"/>
          </p:cNvSpPr>
          <p:nvPr/>
        </p:nvSpPr>
        <p:spPr>
          <a:xfrm>
            <a:off x="2141974" y="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TW" altLang="en-US" dirty="0">
                <a:solidFill>
                  <a:srgbClr val="C00000"/>
                </a:solidFill>
                <a:latin typeface="華康中特圓體" panose="020F0809000000000000" pitchFamily="49" charset="-120"/>
                <a:ea typeface="華康中特圓體" panose="020F0809000000000000" pitchFamily="49" charset="-120"/>
              </a:rPr>
              <a:t>科學家不能製造最低等的生命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a:extLst>
              <a:ext uri="{FF2B5EF4-FFF2-40B4-BE49-F238E27FC236}">
                <a16:creationId xmlns:a16="http://schemas.microsoft.com/office/drawing/2014/main" id="{CC9F88ED-00C7-BDF0-4366-AA7BE86DE815}"/>
              </a:ext>
            </a:extLst>
          </p:cNvPr>
          <p:cNvSpPr>
            <a:spLocks noGrp="1" noChangeArrowheads="1"/>
          </p:cNvSpPr>
          <p:nvPr>
            <p:ph type="title"/>
          </p:nvPr>
        </p:nvSpPr>
        <p:spPr>
          <a:xfrm>
            <a:off x="2021769" y="1151782"/>
            <a:ext cx="8229600" cy="9810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生命體太空移入說－胚種論</a:t>
            </a:r>
          </a:p>
        </p:txBody>
      </p:sp>
      <p:sp>
        <p:nvSpPr>
          <p:cNvPr id="266244" name="Text Box 4">
            <a:extLst>
              <a:ext uri="{FF2B5EF4-FFF2-40B4-BE49-F238E27FC236}">
                <a16:creationId xmlns:a16="http://schemas.microsoft.com/office/drawing/2014/main" id="{6835004C-ED9F-1F20-7704-E7A6FE6C6916}"/>
              </a:ext>
            </a:extLst>
          </p:cNvPr>
          <p:cNvSpPr txBox="1">
            <a:spLocks noChangeArrowheads="1"/>
          </p:cNvSpPr>
          <p:nvPr/>
        </p:nvSpPr>
        <p:spPr bwMode="auto">
          <a:xfrm>
            <a:off x="1835971" y="2126940"/>
            <a:ext cx="8363718" cy="3846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just">
              <a:lnSpc>
                <a:spcPct val="110000"/>
              </a:lnSpc>
              <a:spcBef>
                <a:spcPct val="20000"/>
              </a:spcBef>
            </a:pPr>
            <a:r>
              <a:rPr lang="zh-TW" altLang="en-US" sz="3200" b="1" dirty="0">
                <a:solidFill>
                  <a:srgbClr val="002060"/>
                </a:solidFill>
                <a:latin typeface="華康粗圓體" panose="020F0709000000000000" pitchFamily="49" charset="-120"/>
                <a:ea typeface="華康粗圓體" panose="020F0709000000000000" pitchFamily="49" charset="-120"/>
              </a:rPr>
              <a:t>胚種論主張在宇宙巨大星雲的太空中，可見恆星系成形的完整過程，且太空富含的有機碳分子與水，正是構成生命體的基本要素氨基酸。因此星際雲正是漂浮在真空狀態的凍結細菌。而這些外星生物則隨彗星或小行星掃過星際雲時被帶到各行星上，落到地球的胚種則在潛伏百萬年後，孕育出第一個生命</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a:t>
            </a:r>
            <a:endParaRPr lang="zh-TW" altLang="en-US" sz="3200" b="1" i="1" dirty="0">
              <a:solidFill>
                <a:srgbClr val="002060"/>
              </a:solidFill>
              <a:latin typeface="華康粗圓體" panose="020F0709000000000000" pitchFamily="49" charset="-120"/>
              <a:ea typeface="華康粗圓體" panose="020F0709000000000000" pitchFamily="49" charset="-120"/>
            </a:endParaRPr>
          </a:p>
        </p:txBody>
      </p:sp>
      <p:sp>
        <p:nvSpPr>
          <p:cNvPr id="443396" name="Rectangle 4">
            <a:extLst>
              <a:ext uri="{FF2B5EF4-FFF2-40B4-BE49-F238E27FC236}">
                <a16:creationId xmlns:a16="http://schemas.microsoft.com/office/drawing/2014/main" id="{13532296-63C7-E188-49BC-9A3C6990EE4C}"/>
              </a:ext>
            </a:extLst>
          </p:cNvPr>
          <p:cNvSpPr txBox="1">
            <a:spLocks noChangeArrowheads="1"/>
          </p:cNvSpPr>
          <p:nvPr/>
        </p:nvSpPr>
        <p:spPr bwMode="auto">
          <a:xfrm>
            <a:off x="2207568" y="12576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sz="4800" kern="0" dirty="0">
                <a:solidFill>
                  <a:srgbClr val="7030A0"/>
                </a:solidFill>
                <a:latin typeface="華康新特圓體" panose="020F0909000000000000" pitchFamily="49" charset="-120"/>
                <a:ea typeface="華康新特圓體" panose="020F0909000000000000" pitchFamily="49" charset="-120"/>
              </a:rPr>
              <a:t>生命之源來自宇宙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338" name="Picture 2">
            <a:extLst>
              <a:ext uri="{FF2B5EF4-FFF2-40B4-BE49-F238E27FC236}">
                <a16:creationId xmlns:a16="http://schemas.microsoft.com/office/drawing/2014/main" id="{2F811D65-53C1-275E-B317-692AC9DE43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2937" y="188641"/>
            <a:ext cx="7286837" cy="648502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70339" name="Text Box 3">
            <a:extLst>
              <a:ext uri="{FF2B5EF4-FFF2-40B4-BE49-F238E27FC236}">
                <a16:creationId xmlns:a16="http://schemas.microsoft.com/office/drawing/2014/main" id="{BF3E45E7-F90E-8106-6592-A3B4329CB654}"/>
              </a:ext>
            </a:extLst>
          </p:cNvPr>
          <p:cNvSpPr txBox="1">
            <a:spLocks noChangeArrowheads="1"/>
          </p:cNvSpPr>
          <p:nvPr/>
        </p:nvSpPr>
        <p:spPr bwMode="auto">
          <a:xfrm>
            <a:off x="9069774" y="188640"/>
            <a:ext cx="1169551"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p>
            <a:pPr>
              <a:spcBef>
                <a:spcPct val="50000"/>
              </a:spcBef>
            </a:pPr>
            <a:r>
              <a:rPr lang="zh-TW" altLang="en-US" sz="3200" b="1" dirty="0">
                <a:solidFill>
                  <a:srgbClr val="3333CC"/>
                </a:solidFill>
                <a:latin typeface="華康標楷體" panose="03000509000000000000" pitchFamily="65" charset="-120"/>
                <a:ea typeface="華康標楷體" panose="03000509000000000000" pitchFamily="65" charset="-120"/>
              </a:rPr>
              <a:t>義大利科學家出示隕石內的微生物在顯微鏡下活動的情形。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2" name="Rectangle 4">
            <a:extLst>
              <a:ext uri="{FF2B5EF4-FFF2-40B4-BE49-F238E27FC236}">
                <a16:creationId xmlns:a16="http://schemas.microsoft.com/office/drawing/2014/main" id="{A4F0B5EF-3DA2-3EA6-1B96-F956FA389963}"/>
              </a:ext>
            </a:extLst>
          </p:cNvPr>
          <p:cNvSpPr>
            <a:spLocks noGrp="1" noChangeArrowheads="1"/>
          </p:cNvSpPr>
          <p:nvPr>
            <p:ph type="title"/>
          </p:nvPr>
        </p:nvSpPr>
        <p:spPr>
          <a:xfrm>
            <a:off x="2059858" y="277871"/>
            <a:ext cx="8229600" cy="11430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深擊坦普爾一號彗星驗證胚種論 </a:t>
            </a:r>
          </a:p>
        </p:txBody>
      </p:sp>
      <p:pic>
        <p:nvPicPr>
          <p:cNvPr id="478213" name="Picture 5">
            <a:extLst>
              <a:ext uri="{FF2B5EF4-FFF2-40B4-BE49-F238E27FC236}">
                <a16:creationId xmlns:a16="http://schemas.microsoft.com/office/drawing/2014/main" id="{59018AE9-8483-BB5D-7C65-4DDDE1CB66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6231" y="1326382"/>
            <a:ext cx="6567013" cy="510128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78214" name="Text Box 6">
            <a:extLst>
              <a:ext uri="{FF2B5EF4-FFF2-40B4-BE49-F238E27FC236}">
                <a16:creationId xmlns:a16="http://schemas.microsoft.com/office/drawing/2014/main" id="{AF425613-D676-8633-01C6-4A23CC2A2724}"/>
              </a:ext>
            </a:extLst>
          </p:cNvPr>
          <p:cNvSpPr txBox="1">
            <a:spLocks noChangeArrowheads="1"/>
          </p:cNvSpPr>
          <p:nvPr/>
        </p:nvSpPr>
        <p:spPr bwMode="auto">
          <a:xfrm>
            <a:off x="7892138" y="1662112"/>
            <a:ext cx="338455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hangingPunct="0">
              <a:spcBef>
                <a:spcPct val="50000"/>
              </a:spcBef>
            </a:pPr>
            <a:r>
              <a:rPr lang="zh-TW" altLang="en-US" sz="3200" b="1" dirty="0">
                <a:solidFill>
                  <a:srgbClr val="002060"/>
                </a:solidFill>
                <a:latin typeface="華康粗圓體" panose="020F0709000000000000" pitchFamily="49" charset="-120"/>
                <a:ea typeface="華康粗圓體" panose="020F0709000000000000" pitchFamily="49" charset="-120"/>
              </a:rPr>
              <a:t>分析顯示整個彗核富含二氧化碳、乙炔、氰化甲烷、氰化氫、銨鹽與有機碳分子。讓地球生命起源的「胚種論」假說得到更有力的證據。</a:t>
            </a:r>
            <a:r>
              <a:rPr lang="zh-TW" altLang="en-US" sz="3200" b="1" i="1" dirty="0">
                <a:solidFill>
                  <a:srgbClr val="002060"/>
                </a:solidFill>
                <a:latin typeface="華康粗圓體" panose="020F0709000000000000" pitchFamily="49" charset="-120"/>
                <a:ea typeface="華康粗圓體" panose="020F0709000000000000" pitchFamily="49" charset="-120"/>
              </a:rPr>
              <a:t>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916" name="Rectangle 4">
            <a:extLst>
              <a:ext uri="{FF2B5EF4-FFF2-40B4-BE49-F238E27FC236}">
                <a16:creationId xmlns:a16="http://schemas.microsoft.com/office/drawing/2014/main" id="{58FA34A5-786E-EDE1-CD5E-B57B07D4B17E}"/>
              </a:ext>
            </a:extLst>
          </p:cNvPr>
          <p:cNvSpPr>
            <a:spLocks noGrp="1" noChangeArrowheads="1"/>
          </p:cNvSpPr>
          <p:nvPr>
            <p:ph type="title"/>
          </p:nvPr>
        </p:nvSpPr>
        <p:spPr>
          <a:xfrm>
            <a:off x="1909193" y="53752"/>
            <a:ext cx="8229600" cy="114300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微生物的生命力非常頑強 </a:t>
            </a:r>
          </a:p>
        </p:txBody>
      </p:sp>
      <p:sp>
        <p:nvSpPr>
          <p:cNvPr id="422917" name="Text Box 5">
            <a:extLst>
              <a:ext uri="{FF2B5EF4-FFF2-40B4-BE49-F238E27FC236}">
                <a16:creationId xmlns:a16="http://schemas.microsoft.com/office/drawing/2014/main" id="{36084F3D-09A4-0D23-2BB8-2D411164EBE8}"/>
              </a:ext>
            </a:extLst>
          </p:cNvPr>
          <p:cNvSpPr txBox="1">
            <a:spLocks noChangeArrowheads="1"/>
          </p:cNvSpPr>
          <p:nvPr/>
        </p:nvSpPr>
        <p:spPr bwMode="auto">
          <a:xfrm>
            <a:off x="6831201" y="1196752"/>
            <a:ext cx="4647475" cy="4930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just" hangingPunct="0">
              <a:lnSpc>
                <a:spcPct val="110000"/>
              </a:lnSpc>
              <a:spcBef>
                <a:spcPct val="50000"/>
              </a:spcBef>
            </a:pPr>
            <a:r>
              <a:rPr lang="zh-TW" altLang="en-US" sz="3200" b="1" dirty="0">
                <a:solidFill>
                  <a:srgbClr val="002060"/>
                </a:solidFill>
                <a:latin typeface="華康粗圓體" panose="020F0709000000000000" pitchFamily="49" charset="-120"/>
                <a:ea typeface="華康粗圓體" panose="020F0709000000000000" pitchFamily="49" charset="-120"/>
              </a:rPr>
              <a:t>在幾近真空充滿宇宙線的太空、高溫的海底熱泉噴口與極熱的硫磺泉中，以及深海底沒有光線的地方，都可以發現微生物的存在。可知微生物具有頑強的生命力，因此微生物透過隕石墜落地球仍能存活 。</a:t>
            </a:r>
          </a:p>
        </p:txBody>
      </p:sp>
      <p:pic>
        <p:nvPicPr>
          <p:cNvPr id="2" name="圖片 1">
            <a:extLst>
              <a:ext uri="{FF2B5EF4-FFF2-40B4-BE49-F238E27FC236}">
                <a16:creationId xmlns:a16="http://schemas.microsoft.com/office/drawing/2014/main" id="{13F1CC99-CF6D-B853-0C4D-37D47E74D0C9}"/>
              </a:ext>
            </a:extLst>
          </p:cNvPr>
          <p:cNvPicPr>
            <a:picLocks noChangeAspect="1"/>
          </p:cNvPicPr>
          <p:nvPr/>
        </p:nvPicPr>
        <p:blipFill>
          <a:blip r:embed="rId2"/>
          <a:stretch>
            <a:fillRect/>
          </a:stretch>
        </p:blipFill>
        <p:spPr>
          <a:xfrm>
            <a:off x="823856" y="1321250"/>
            <a:ext cx="5851749" cy="4388812"/>
          </a:xfrm>
          <a:prstGeom prst="rect">
            <a:avLst/>
          </a:prstGeom>
          <a:ln w="12700">
            <a:solidFill>
              <a:schemeClr val="tx1"/>
            </a:solidFill>
          </a:ln>
        </p:spPr>
      </p:pic>
      <p:sp>
        <p:nvSpPr>
          <p:cNvPr id="4" name="文字方塊 3">
            <a:extLst>
              <a:ext uri="{FF2B5EF4-FFF2-40B4-BE49-F238E27FC236}">
                <a16:creationId xmlns:a16="http://schemas.microsoft.com/office/drawing/2014/main" id="{D7758644-52A8-78A7-296E-299DEC5D36B3}"/>
              </a:ext>
            </a:extLst>
          </p:cNvPr>
          <p:cNvSpPr txBox="1"/>
          <p:nvPr/>
        </p:nvSpPr>
        <p:spPr>
          <a:xfrm>
            <a:off x="1989580" y="5710062"/>
            <a:ext cx="4284563"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水熊蟲生長在水藻中</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4" name="Rectangle 4">
            <a:extLst>
              <a:ext uri="{FF2B5EF4-FFF2-40B4-BE49-F238E27FC236}">
                <a16:creationId xmlns:a16="http://schemas.microsoft.com/office/drawing/2014/main" id="{46380EFF-B49F-456C-D8AB-70915C935F0F}"/>
              </a:ext>
            </a:extLst>
          </p:cNvPr>
          <p:cNvSpPr>
            <a:spLocks noGrp="1" noChangeArrowheads="1"/>
          </p:cNvSpPr>
          <p:nvPr>
            <p:ph type="title"/>
          </p:nvPr>
        </p:nvSpPr>
        <p:spPr>
          <a:xfrm>
            <a:off x="1524000" y="332656"/>
            <a:ext cx="9144000" cy="8509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地底二億五千萬年前的細菌可以復活 </a:t>
            </a:r>
          </a:p>
        </p:txBody>
      </p:sp>
      <p:sp>
        <p:nvSpPr>
          <p:cNvPr id="424965" name="Text Box 5">
            <a:extLst>
              <a:ext uri="{FF2B5EF4-FFF2-40B4-BE49-F238E27FC236}">
                <a16:creationId xmlns:a16="http://schemas.microsoft.com/office/drawing/2014/main" id="{43A664EF-FFF9-3F8B-21AD-FAF3D4A887B9}"/>
              </a:ext>
            </a:extLst>
          </p:cNvPr>
          <p:cNvSpPr txBox="1">
            <a:spLocks noChangeArrowheads="1"/>
          </p:cNvSpPr>
          <p:nvPr/>
        </p:nvSpPr>
        <p:spPr bwMode="auto">
          <a:xfrm>
            <a:off x="6383338" y="1484314"/>
            <a:ext cx="3960812"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spcBef>
                <a:spcPct val="50000"/>
              </a:spcBef>
            </a:pPr>
            <a:r>
              <a:rPr lang="zh-TW" altLang="en-US" sz="3200" b="1" dirty="0">
                <a:solidFill>
                  <a:srgbClr val="002060"/>
                </a:solidFill>
                <a:latin typeface="華康粗圓體" panose="020F0709000000000000" pitchFamily="49" charset="-120"/>
                <a:ea typeface="華康粗圓體" panose="020F0709000000000000" pitchFamily="49" charset="-120"/>
              </a:rPr>
              <a:t>美國科學家在地底</a:t>
            </a:r>
            <a:r>
              <a:rPr lang="en-US" altLang="zh-TW" sz="3200" b="1" dirty="0">
                <a:solidFill>
                  <a:srgbClr val="002060"/>
                </a:solidFill>
                <a:latin typeface="華康粗圓體" panose="020F0709000000000000" pitchFamily="49" charset="-120"/>
                <a:ea typeface="華康粗圓體" panose="020F0709000000000000" pitchFamily="49" charset="-120"/>
              </a:rPr>
              <a:t>569</a:t>
            </a:r>
            <a:r>
              <a:rPr lang="zh-TW" altLang="en-US" sz="3200" b="1" dirty="0">
                <a:solidFill>
                  <a:srgbClr val="002060"/>
                </a:solidFill>
                <a:latin typeface="華康粗圓體" panose="020F0709000000000000" pitchFamily="49" charset="-120"/>
                <a:ea typeface="華康粗圓體" panose="020F0709000000000000" pitchFamily="49" charset="-120"/>
              </a:rPr>
              <a:t>公尺深處發現一塊結晶鹽裡有微小而充滿液體的氣泡，其中含有一隻咸信存活在二億五千萬年前的細菌，經萃取培養後已復活並生長。</a:t>
            </a:r>
          </a:p>
        </p:txBody>
      </p:sp>
      <p:pic>
        <p:nvPicPr>
          <p:cNvPr id="424966" name="Picture 6">
            <a:extLst>
              <a:ext uri="{FF2B5EF4-FFF2-40B4-BE49-F238E27FC236}">
                <a16:creationId xmlns:a16="http://schemas.microsoft.com/office/drawing/2014/main" id="{A0D8F7D8-B3AD-823B-7A1D-8B8A509D1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9" y="1340769"/>
            <a:ext cx="4541837" cy="52292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2" name="Rectangle 4">
            <a:extLst>
              <a:ext uri="{FF2B5EF4-FFF2-40B4-BE49-F238E27FC236}">
                <a16:creationId xmlns:a16="http://schemas.microsoft.com/office/drawing/2014/main" id="{C5F5C0F2-86F2-6639-34F1-6616BB56C72C}"/>
              </a:ext>
            </a:extLst>
          </p:cNvPr>
          <p:cNvSpPr>
            <a:spLocks noGrp="1" noChangeArrowheads="1"/>
          </p:cNvSpPr>
          <p:nvPr>
            <p:ph type="title"/>
          </p:nvPr>
        </p:nvSpPr>
        <p:spPr>
          <a:xfrm>
            <a:off x="1981200" y="18910"/>
            <a:ext cx="8229600" cy="11430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適合高級生物生命生存的環境</a:t>
            </a:r>
          </a:p>
        </p:txBody>
      </p:sp>
      <p:sp>
        <p:nvSpPr>
          <p:cNvPr id="427013" name="Text Box 5">
            <a:extLst>
              <a:ext uri="{FF2B5EF4-FFF2-40B4-BE49-F238E27FC236}">
                <a16:creationId xmlns:a16="http://schemas.microsoft.com/office/drawing/2014/main" id="{AEBA921E-1BB7-7C53-46A5-98E7B00DD18B}"/>
              </a:ext>
            </a:extLst>
          </p:cNvPr>
          <p:cNvSpPr txBox="1">
            <a:spLocks noChangeArrowheads="1"/>
          </p:cNvSpPr>
          <p:nvPr/>
        </p:nvSpPr>
        <p:spPr bwMode="auto">
          <a:xfrm>
            <a:off x="1739516" y="6165305"/>
            <a:ext cx="871296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US" altLang="zh-TW" sz="3200" b="1" dirty="0">
                <a:solidFill>
                  <a:srgbClr val="3333CC"/>
                </a:solidFill>
                <a:latin typeface="華康標楷體" panose="03000509000000000000" pitchFamily="65" charset="-120"/>
                <a:ea typeface="華康標楷體" panose="03000509000000000000" pitchFamily="65" charset="-120"/>
              </a:rPr>
              <a:t> </a:t>
            </a:r>
            <a:r>
              <a:rPr lang="zh-TW" altLang="en-US" sz="3200" b="1" dirty="0">
                <a:solidFill>
                  <a:srgbClr val="3333CC"/>
                </a:solidFill>
                <a:latin typeface="華康標楷體" panose="03000509000000000000" pitchFamily="65" charset="-120"/>
                <a:ea typeface="華康標楷體" panose="03000509000000000000" pitchFamily="65" charset="-120"/>
              </a:rPr>
              <a:t>太陽系的地球環境適合我們人類生存 </a:t>
            </a:r>
          </a:p>
        </p:txBody>
      </p:sp>
      <p:pic>
        <p:nvPicPr>
          <p:cNvPr id="427016" name="Picture 8">
            <a:extLst>
              <a:ext uri="{FF2B5EF4-FFF2-40B4-BE49-F238E27FC236}">
                <a16:creationId xmlns:a16="http://schemas.microsoft.com/office/drawing/2014/main" id="{18796798-7999-6553-49F9-898BF93D0E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3613" y="995131"/>
            <a:ext cx="9448800" cy="51701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a:extLst>
              <a:ext uri="{FF2B5EF4-FFF2-40B4-BE49-F238E27FC236}">
                <a16:creationId xmlns:a16="http://schemas.microsoft.com/office/drawing/2014/main" id="{D25E3969-B38B-A0D2-01AF-A3A6378AB8EC}"/>
              </a:ext>
            </a:extLst>
          </p:cNvPr>
          <p:cNvSpPr>
            <a:spLocks noGrp="1" noChangeArrowheads="1"/>
          </p:cNvSpPr>
          <p:nvPr>
            <p:ph type="title"/>
          </p:nvPr>
        </p:nvSpPr>
        <p:spPr>
          <a:xfrm>
            <a:off x="1847850" y="246658"/>
            <a:ext cx="8229600" cy="9810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生命僅能生存在類地行星</a:t>
            </a:r>
          </a:p>
        </p:txBody>
      </p:sp>
      <p:graphicFrame>
        <p:nvGraphicFramePr>
          <p:cNvPr id="287749" name="Object 5">
            <a:extLst>
              <a:ext uri="{FF2B5EF4-FFF2-40B4-BE49-F238E27FC236}">
                <a16:creationId xmlns:a16="http://schemas.microsoft.com/office/drawing/2014/main" id="{7B0C8CC0-442B-52D3-1540-A030BAB7506E}"/>
              </a:ext>
            </a:extLst>
          </p:cNvPr>
          <p:cNvGraphicFramePr>
            <a:graphicFrameLocks noGrp="1" noChangeAspect="1"/>
          </p:cNvGraphicFramePr>
          <p:nvPr>
            <p:ph sz="quarter" idx="2"/>
            <p:extLst>
              <p:ext uri="{D42A27DB-BD31-4B8C-83A1-F6EECF244321}">
                <p14:modId xmlns:p14="http://schemas.microsoft.com/office/powerpoint/2010/main" val="827635923"/>
              </p:ext>
            </p:extLst>
          </p:nvPr>
        </p:nvGraphicFramePr>
        <p:xfrm>
          <a:off x="3999210" y="1727200"/>
          <a:ext cx="3357265" cy="3357266"/>
        </p:xfrm>
        <a:graphic>
          <a:graphicData uri="http://schemas.openxmlformats.org/presentationml/2006/ole">
            <mc:AlternateContent xmlns:mc="http://schemas.openxmlformats.org/markup-compatibility/2006">
              <mc:Choice xmlns:v="urn:schemas-microsoft-com:vml" Requires="v">
                <p:oleObj name="PhotoImpact" r:id="rId3" imgW="11430000" imgH="11430000" progId="PI3.Image">
                  <p:embed/>
                </p:oleObj>
              </mc:Choice>
              <mc:Fallback>
                <p:oleObj name="PhotoImpact" r:id="rId3" imgW="11430000" imgH="11430000" progId="PI3.Image">
                  <p:embed/>
                  <p:pic>
                    <p:nvPicPr>
                      <p:cNvPr id="287749" name="Object 5">
                        <a:extLst>
                          <a:ext uri="{FF2B5EF4-FFF2-40B4-BE49-F238E27FC236}">
                            <a16:creationId xmlns:a16="http://schemas.microsoft.com/office/drawing/2014/main" id="{7B0C8CC0-442B-52D3-1540-A030BAB7506E}"/>
                          </a:ext>
                        </a:extLst>
                      </p:cNvPr>
                      <p:cNvPicPr>
                        <a:picLocks noChangeAspect="1" noChangeArrowheads="1"/>
                      </p:cNvPicPr>
                      <p:nvPr/>
                    </p:nvPicPr>
                    <p:blipFill>
                      <a:blip r:embed="rId4"/>
                      <a:srcRect/>
                      <a:stretch>
                        <a:fillRect/>
                      </a:stretch>
                    </p:blipFill>
                    <p:spPr bwMode="auto">
                      <a:xfrm>
                        <a:off x="3999210" y="1727200"/>
                        <a:ext cx="3357265" cy="3357266"/>
                      </a:xfrm>
                      <a:prstGeom prst="rect">
                        <a:avLst/>
                      </a:prstGeom>
                      <a:noFill/>
                      <a:ln>
                        <a:noFill/>
                      </a:ln>
                      <a:effectLst/>
                    </p:spPr>
                  </p:pic>
                </p:oleObj>
              </mc:Fallback>
            </mc:AlternateContent>
          </a:graphicData>
        </a:graphic>
      </p:graphicFrame>
      <p:graphicFrame>
        <p:nvGraphicFramePr>
          <p:cNvPr id="287751" name="Object 7">
            <a:extLst>
              <a:ext uri="{FF2B5EF4-FFF2-40B4-BE49-F238E27FC236}">
                <a16:creationId xmlns:a16="http://schemas.microsoft.com/office/drawing/2014/main" id="{0C47EB60-8B4D-2E9B-156E-7EAFCDE7876E}"/>
              </a:ext>
            </a:extLst>
          </p:cNvPr>
          <p:cNvGraphicFramePr>
            <a:graphicFrameLocks noGrp="1" noChangeAspect="1"/>
          </p:cNvGraphicFramePr>
          <p:nvPr>
            <p:ph sz="quarter" idx="3"/>
            <p:extLst>
              <p:ext uri="{D42A27DB-BD31-4B8C-83A1-F6EECF244321}">
                <p14:modId xmlns:p14="http://schemas.microsoft.com/office/powerpoint/2010/main" val="3312952828"/>
              </p:ext>
            </p:extLst>
          </p:nvPr>
        </p:nvGraphicFramePr>
        <p:xfrm>
          <a:off x="298265" y="1727021"/>
          <a:ext cx="3536881" cy="3357445"/>
        </p:xfrm>
        <a:graphic>
          <a:graphicData uri="http://schemas.openxmlformats.org/presentationml/2006/ole">
            <mc:AlternateContent xmlns:mc="http://schemas.openxmlformats.org/markup-compatibility/2006">
              <mc:Choice xmlns:v="urn:schemas-microsoft-com:vml" Requires="v">
                <p:oleObj name="PhotoImpact" r:id="rId5" imgW="6412698" imgH="6082540" progId="PI3.Image">
                  <p:embed/>
                </p:oleObj>
              </mc:Choice>
              <mc:Fallback>
                <p:oleObj name="PhotoImpact" r:id="rId5" imgW="6412698" imgH="6082540" progId="PI3.Image">
                  <p:embed/>
                  <p:pic>
                    <p:nvPicPr>
                      <p:cNvPr id="287751" name="Object 7">
                        <a:extLst>
                          <a:ext uri="{FF2B5EF4-FFF2-40B4-BE49-F238E27FC236}">
                            <a16:creationId xmlns:a16="http://schemas.microsoft.com/office/drawing/2014/main" id="{0C47EB60-8B4D-2E9B-156E-7EAFCDE787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265" y="1727021"/>
                        <a:ext cx="3536881" cy="3357445"/>
                      </a:xfrm>
                      <a:prstGeom prst="rect">
                        <a:avLst/>
                      </a:prstGeom>
                      <a:noFill/>
                      <a:ln>
                        <a:noFill/>
                      </a:ln>
                      <a:effectLst/>
                    </p:spPr>
                  </p:pic>
                </p:oleObj>
              </mc:Fallback>
            </mc:AlternateContent>
          </a:graphicData>
        </a:graphic>
      </p:graphicFrame>
      <p:sp>
        <p:nvSpPr>
          <p:cNvPr id="287753" name="Text Box 9">
            <a:extLst>
              <a:ext uri="{FF2B5EF4-FFF2-40B4-BE49-F238E27FC236}">
                <a16:creationId xmlns:a16="http://schemas.microsoft.com/office/drawing/2014/main" id="{40364E41-810F-2882-A59F-6E49244B1EC4}"/>
              </a:ext>
            </a:extLst>
          </p:cNvPr>
          <p:cNvSpPr txBox="1">
            <a:spLocks noChangeArrowheads="1"/>
          </p:cNvSpPr>
          <p:nvPr/>
        </p:nvSpPr>
        <p:spPr bwMode="auto">
          <a:xfrm>
            <a:off x="7548075" y="1278652"/>
            <a:ext cx="4536579" cy="4770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0000"/>
              </a:lnSpc>
              <a:spcBef>
                <a:spcPct val="20000"/>
              </a:spcBef>
            </a:pPr>
            <a:r>
              <a:rPr lang="zh-TW" altLang="en-US" sz="3200" b="1" dirty="0">
                <a:solidFill>
                  <a:srgbClr val="002060"/>
                </a:solidFill>
                <a:latin typeface="華康粗圓體" panose="020F0709000000000000" pitchFamily="49" charset="-120"/>
                <a:ea typeface="華康粗圓體" panose="020F0709000000000000" pitchFamily="49" charset="-120"/>
              </a:rPr>
              <a:t>宇宙中的行星有兩種：一為木星型行星，是氣</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行星，當然不會有生命存在；另一為地球型行星，是固態行星，也就是類地行星。惟有類地行星才會有機會存在著生命</a:t>
            </a:r>
            <a:r>
              <a:rPr lang="zh-TW" altLang="en-US" sz="3200" dirty="0">
                <a:solidFill>
                  <a:srgbClr val="002060"/>
                </a:solidFill>
                <a:latin typeface="華康粗圓體" panose="020F0709000000000000" pitchFamily="49" charset="-120"/>
                <a:ea typeface="華康粗圓體" panose="020F0709000000000000" pitchFamily="49" charset="-120"/>
              </a:rPr>
              <a:t>體</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sp>
        <p:nvSpPr>
          <p:cNvPr id="3" name="文字方塊 2">
            <a:extLst>
              <a:ext uri="{FF2B5EF4-FFF2-40B4-BE49-F238E27FC236}">
                <a16:creationId xmlns:a16="http://schemas.microsoft.com/office/drawing/2014/main" id="{F5D14232-3582-4CB7-97AB-10B56F3D6265}"/>
              </a:ext>
            </a:extLst>
          </p:cNvPr>
          <p:cNvSpPr txBox="1"/>
          <p:nvPr/>
        </p:nvSpPr>
        <p:spPr>
          <a:xfrm>
            <a:off x="3047163" y="3246846"/>
            <a:ext cx="6094324" cy="369332"/>
          </a:xfrm>
          <a:prstGeom prst="rect">
            <a:avLst/>
          </a:prstGeom>
          <a:noFill/>
        </p:spPr>
        <p:txBody>
          <a:bodyPr wrap="square">
            <a:spAutoFit/>
          </a:bodyPr>
          <a:lstStyle/>
          <a:p>
            <a:r>
              <a:rPr lang="zh-TW" altLang="en-US" dirty="0"/>
              <a:t>木星</a:t>
            </a:r>
          </a:p>
        </p:txBody>
      </p:sp>
      <p:sp>
        <p:nvSpPr>
          <p:cNvPr id="5" name="文字方塊 4">
            <a:extLst>
              <a:ext uri="{FF2B5EF4-FFF2-40B4-BE49-F238E27FC236}">
                <a16:creationId xmlns:a16="http://schemas.microsoft.com/office/drawing/2014/main" id="{1C693875-1049-0A65-0DE0-76508BA13E6B}"/>
              </a:ext>
            </a:extLst>
          </p:cNvPr>
          <p:cNvSpPr txBox="1"/>
          <p:nvPr/>
        </p:nvSpPr>
        <p:spPr>
          <a:xfrm>
            <a:off x="1150746" y="5101967"/>
            <a:ext cx="1394208"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木星</a:t>
            </a:r>
          </a:p>
        </p:txBody>
      </p:sp>
      <p:sp>
        <p:nvSpPr>
          <p:cNvPr id="7" name="文字方塊 6">
            <a:extLst>
              <a:ext uri="{FF2B5EF4-FFF2-40B4-BE49-F238E27FC236}">
                <a16:creationId xmlns:a16="http://schemas.microsoft.com/office/drawing/2014/main" id="{85CC98E5-6D89-4513-0C49-CAA294ECE286}"/>
              </a:ext>
            </a:extLst>
          </p:cNvPr>
          <p:cNvSpPr txBox="1"/>
          <p:nvPr/>
        </p:nvSpPr>
        <p:spPr>
          <a:xfrm>
            <a:off x="5143260" y="5084466"/>
            <a:ext cx="1227329"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地球</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212CEDE9-7328-E7B0-63DF-AF8BDD912B2A}"/>
              </a:ext>
            </a:extLst>
          </p:cNvPr>
          <p:cNvSpPr txBox="1"/>
          <p:nvPr/>
        </p:nvSpPr>
        <p:spPr>
          <a:xfrm>
            <a:off x="875203" y="4996594"/>
            <a:ext cx="10621106" cy="1569660"/>
          </a:xfrm>
          <a:prstGeom prst="rect">
            <a:avLst/>
          </a:prstGeom>
          <a:noFill/>
        </p:spPr>
        <p:txBody>
          <a:bodyPr wrap="square">
            <a:spAutoFit/>
          </a:bodyPr>
          <a:lstStyle/>
          <a:p>
            <a:pPr algn="just" hangingPunct="0"/>
            <a:r>
              <a:rPr lang="zh-TW" altLang="en-US" sz="3200" b="1" dirty="0">
                <a:solidFill>
                  <a:srgbClr val="002060"/>
                </a:solidFill>
                <a:latin typeface="華康粗圓體" panose="020F0709000000000000" pitchFamily="49" charset="-120"/>
                <a:ea typeface="華康粗圓體" panose="020F0709000000000000" pitchFamily="49" charset="-120"/>
              </a:rPr>
              <a:t>克卜勒太空望遠鏡，並透過夏威夷毛納基山</a:t>
            </a:r>
            <a:r>
              <a:rPr lang="zh-TW" altLang="en-US" sz="3200" dirty="0">
                <a:solidFill>
                  <a:srgbClr val="002060"/>
                </a:solidFill>
                <a:latin typeface="華康粗圓體" panose="020F0709000000000000" pitchFamily="49" charset="-120"/>
                <a:ea typeface="華康粗圓體" panose="020F0709000000000000" pitchFamily="49" charset="-120"/>
              </a:rPr>
              <a:t>峰</a:t>
            </a:r>
            <a:r>
              <a:rPr lang="zh-TW" altLang="en-US" sz="3200" b="1" dirty="0">
                <a:solidFill>
                  <a:srgbClr val="002060"/>
                </a:solidFill>
                <a:latin typeface="華康粗圓體" panose="020F0709000000000000" pitchFamily="49" charset="-120"/>
                <a:ea typeface="華康粗圓體" panose="020F0709000000000000" pitchFamily="49" charset="-120"/>
              </a:rPr>
              <a:t>頂的地面望遠鏡，發現太陽系以外的系外行星。</a:t>
            </a:r>
            <a:r>
              <a:rPr lang="en-US" altLang="zh-TW" sz="3200" b="1" dirty="0">
                <a:solidFill>
                  <a:srgbClr val="002060"/>
                </a:solidFill>
                <a:latin typeface="華康粗圓體" panose="020F0709000000000000" pitchFamily="49" charset="-120"/>
                <a:ea typeface="華康粗圓體" panose="020F0709000000000000" pitchFamily="49" charset="-120"/>
              </a:rPr>
              <a:t>2016</a:t>
            </a:r>
            <a:r>
              <a:rPr lang="zh-TW" altLang="en-US" sz="3200" b="1" dirty="0">
                <a:solidFill>
                  <a:srgbClr val="002060"/>
                </a:solidFill>
                <a:latin typeface="華康粗圓體" panose="020F0709000000000000" pitchFamily="49" charset="-120"/>
                <a:ea typeface="華康粗圓體" panose="020F0709000000000000" pitchFamily="49" charset="-120"/>
              </a:rPr>
              <a:t>年科學家已發現逾</a:t>
            </a:r>
            <a:r>
              <a:rPr lang="en-US" altLang="zh-TW" sz="3200" b="1" dirty="0">
                <a:solidFill>
                  <a:srgbClr val="002060"/>
                </a:solidFill>
                <a:latin typeface="華康粗圓體" panose="020F0709000000000000" pitchFamily="49" charset="-120"/>
                <a:ea typeface="華康粗圓體" panose="020F0709000000000000" pitchFamily="49" charset="-120"/>
              </a:rPr>
              <a:t>4,600</a:t>
            </a:r>
            <a:r>
              <a:rPr lang="zh-TW" altLang="en-US" sz="3200" b="1" dirty="0">
                <a:solidFill>
                  <a:srgbClr val="002060"/>
                </a:solidFill>
                <a:latin typeface="華康粗圓體" panose="020F0709000000000000" pitchFamily="49" charset="-120"/>
                <a:ea typeface="華康粗圓體" panose="020F0709000000000000" pitchFamily="49" charset="-120"/>
              </a:rPr>
              <a:t>顆行星，其中</a:t>
            </a:r>
            <a:r>
              <a:rPr lang="en-US" altLang="zh-TW" sz="3200" b="1" dirty="0">
                <a:solidFill>
                  <a:srgbClr val="002060"/>
                </a:solidFill>
                <a:latin typeface="華康粗圓體" panose="020F0709000000000000" pitchFamily="49" charset="-120"/>
                <a:ea typeface="華康粗圓體" panose="020F0709000000000000" pitchFamily="49" charset="-120"/>
              </a:rPr>
              <a:t>2,326</a:t>
            </a:r>
            <a:r>
              <a:rPr lang="zh-TW" altLang="en-US" sz="3200" b="1" dirty="0">
                <a:solidFill>
                  <a:srgbClr val="002060"/>
                </a:solidFill>
                <a:latin typeface="華康粗圓體" panose="020F0709000000000000" pitchFamily="49" charset="-120"/>
                <a:ea typeface="華康粗圓體" panose="020F0709000000000000" pitchFamily="49" charset="-120"/>
              </a:rPr>
              <a:t>顆獲得證實可能有外星生物。</a:t>
            </a:r>
          </a:p>
        </p:txBody>
      </p:sp>
      <p:pic>
        <p:nvPicPr>
          <p:cNvPr id="4" name="圖片 3" descr="NASA">
            <a:extLst>
              <a:ext uri="{FF2B5EF4-FFF2-40B4-BE49-F238E27FC236}">
                <a16:creationId xmlns:a16="http://schemas.microsoft.com/office/drawing/2014/main" id="{7C74175A-5F8E-9B2E-B441-EE5A8C6A832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38851" y="958082"/>
            <a:ext cx="6914298" cy="4038512"/>
          </a:xfrm>
          <a:prstGeom prst="rect">
            <a:avLst/>
          </a:prstGeom>
          <a:noFill/>
          <a:ln w="12700">
            <a:solidFill>
              <a:schemeClr val="tx1"/>
            </a:solidFill>
          </a:ln>
        </p:spPr>
      </p:pic>
      <p:sp>
        <p:nvSpPr>
          <p:cNvPr id="5" name="文字方塊 4">
            <a:extLst>
              <a:ext uri="{FF2B5EF4-FFF2-40B4-BE49-F238E27FC236}">
                <a16:creationId xmlns:a16="http://schemas.microsoft.com/office/drawing/2014/main" id="{0EF8A437-1FAC-4F43-B957-EA81F2945226}"/>
              </a:ext>
            </a:extLst>
          </p:cNvPr>
          <p:cNvSpPr txBox="1"/>
          <p:nvPr/>
        </p:nvSpPr>
        <p:spPr>
          <a:xfrm>
            <a:off x="1919537" y="188641"/>
            <a:ext cx="8532439" cy="769441"/>
          </a:xfrm>
          <a:prstGeom prst="rect">
            <a:avLst/>
          </a:prstGeom>
          <a:noFill/>
        </p:spPr>
        <p:txBody>
          <a:bodyPr wrap="square">
            <a:spAutoFit/>
          </a:bodyPr>
          <a:lstStyle/>
          <a:p>
            <a:r>
              <a:rPr lang="zh-TW" altLang="en-US" sz="4400" dirty="0">
                <a:solidFill>
                  <a:srgbClr val="C00000"/>
                </a:solidFill>
                <a:latin typeface="華康中特圓體" panose="020F0809000000000000" pitchFamily="49" charset="-120"/>
                <a:ea typeface="華康中特圓體" panose="020F0809000000000000" pitchFamily="49" charset="-120"/>
              </a:rPr>
              <a:t>科學家已發現逾</a:t>
            </a:r>
            <a:r>
              <a:rPr lang="en-US" altLang="zh-TW" sz="4400" dirty="0">
                <a:solidFill>
                  <a:srgbClr val="C00000"/>
                </a:solidFill>
                <a:latin typeface="華康中特圓體" panose="020F0809000000000000" pitchFamily="49" charset="-120"/>
                <a:ea typeface="華康中特圓體" panose="020F0809000000000000" pitchFamily="49" charset="-120"/>
              </a:rPr>
              <a:t>4,600</a:t>
            </a:r>
            <a:r>
              <a:rPr lang="zh-TW" altLang="en-US" sz="4400" dirty="0">
                <a:solidFill>
                  <a:srgbClr val="C00000"/>
                </a:solidFill>
                <a:latin typeface="華康中特圓體" panose="020F0809000000000000" pitchFamily="49" charset="-120"/>
                <a:ea typeface="華康中特圓體" panose="020F0809000000000000" pitchFamily="49" charset="-120"/>
              </a:rPr>
              <a:t>顆系外行星</a:t>
            </a:r>
            <a:endParaRPr lang="zh-TW" altLang="en-US" sz="4400" dirty="0">
              <a:solidFill>
                <a:srgbClr val="C00000"/>
              </a:solidFill>
            </a:endParaRPr>
          </a:p>
        </p:txBody>
      </p:sp>
    </p:spTree>
    <p:extLst>
      <p:ext uri="{BB962C8B-B14F-4D97-AF65-F5344CB8AC3E}">
        <p14:creationId xmlns:p14="http://schemas.microsoft.com/office/powerpoint/2010/main" val="330462182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626" name="Picture 2">
            <a:extLst>
              <a:ext uri="{FF2B5EF4-FFF2-40B4-BE49-F238E27FC236}">
                <a16:creationId xmlns:a16="http://schemas.microsoft.com/office/drawing/2014/main" id="{79D6F4A9-686F-FEF9-FC0D-8FB7584B52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552" y="144610"/>
            <a:ext cx="6768752" cy="6568781"/>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4DEADE13-536E-2E36-FAF6-93A009018169}"/>
              </a:ext>
            </a:extLst>
          </p:cNvPr>
          <p:cNvSpPr txBox="1"/>
          <p:nvPr/>
        </p:nvSpPr>
        <p:spPr>
          <a:xfrm>
            <a:off x="8963907" y="764704"/>
            <a:ext cx="1538883" cy="4392488"/>
          </a:xfrm>
          <a:prstGeom prst="rect">
            <a:avLst/>
          </a:prstGeom>
          <a:noFill/>
        </p:spPr>
        <p:txBody>
          <a:bodyPr vert="eaVert" wrap="square" rtlCol="0">
            <a:spAutoFit/>
          </a:bodyPr>
          <a:lstStyle/>
          <a:p>
            <a:r>
              <a:rPr lang="zh-TW" altLang="en-US" sz="4400" dirty="0">
                <a:solidFill>
                  <a:srgbClr val="C00000"/>
                </a:solidFill>
                <a:latin typeface="華康中特圓體" panose="020F0809000000000000" pitchFamily="49" charset="-120"/>
                <a:ea typeface="華康中特圓體" panose="020F0809000000000000" pitchFamily="49" charset="-120"/>
              </a:rPr>
              <a:t>至今仍未有發現</a:t>
            </a:r>
            <a:endParaRPr lang="en-US" altLang="zh-TW" sz="4400" dirty="0">
              <a:solidFill>
                <a:srgbClr val="C00000"/>
              </a:solidFill>
              <a:latin typeface="華康中特圓體" panose="020F0809000000000000" pitchFamily="49" charset="-120"/>
              <a:ea typeface="華康中特圓體" panose="020F0809000000000000" pitchFamily="49" charset="-120"/>
            </a:endParaRPr>
          </a:p>
          <a:p>
            <a:r>
              <a:rPr lang="zh-TW" altLang="en-US" sz="4400" dirty="0">
                <a:solidFill>
                  <a:srgbClr val="C00000"/>
                </a:solidFill>
                <a:latin typeface="華康中特圓體" panose="020F0809000000000000" pitchFamily="49" charset="-120"/>
                <a:ea typeface="華康中特圓體" panose="020F0809000000000000" pitchFamily="49" charset="-120"/>
              </a:rPr>
              <a:t>  外星生物跡象</a:t>
            </a:r>
            <a:endParaRPr lang="zh-TW" altLang="en-US" sz="4400" dirty="0">
              <a:solidFill>
                <a:srgbClr val="C00000"/>
              </a:solidFill>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4" name="Rectangle 4">
            <a:extLst>
              <a:ext uri="{FF2B5EF4-FFF2-40B4-BE49-F238E27FC236}">
                <a16:creationId xmlns:a16="http://schemas.microsoft.com/office/drawing/2014/main" id="{4C214DE2-3419-9C98-88FE-9544D4E90376}"/>
              </a:ext>
            </a:extLst>
          </p:cNvPr>
          <p:cNvSpPr>
            <a:spLocks noGrp="1" noChangeArrowheads="1"/>
          </p:cNvSpPr>
          <p:nvPr>
            <p:ph type="title"/>
          </p:nvPr>
        </p:nvSpPr>
        <p:spPr>
          <a:xfrm>
            <a:off x="4248474" y="206988"/>
            <a:ext cx="7943526" cy="1143000"/>
          </a:xfrm>
        </p:spPr>
        <p:txBody>
          <a:bodyPr/>
          <a:lstStyle/>
          <a:p>
            <a:pPr algn="ctr"/>
            <a:r>
              <a:rPr lang="zh-TW" altLang="en-US" sz="4800" dirty="0">
                <a:solidFill>
                  <a:srgbClr val="7030A0"/>
                </a:solidFill>
                <a:latin typeface="華康新特圓體" panose="020F0909000000000000" pitchFamily="49" charset="-120"/>
                <a:ea typeface="華康新特圓體" panose="020F0909000000000000" pitchFamily="49" charset="-120"/>
              </a:rPr>
              <a:t>地球生命可能出自火星</a:t>
            </a:r>
          </a:p>
        </p:txBody>
      </p:sp>
      <p:sp>
        <p:nvSpPr>
          <p:cNvPr id="272386" name="Rectangle 2">
            <a:extLst>
              <a:ext uri="{FF2B5EF4-FFF2-40B4-BE49-F238E27FC236}">
                <a16:creationId xmlns:a16="http://schemas.microsoft.com/office/drawing/2014/main" id="{23AF8998-0F68-DB91-E1B1-38BE6DB25A39}"/>
              </a:ext>
            </a:extLst>
          </p:cNvPr>
          <p:cNvSpPr txBox="1">
            <a:spLocks noChangeArrowheads="1"/>
          </p:cNvSpPr>
          <p:nvPr/>
        </p:nvSpPr>
        <p:spPr bwMode="auto">
          <a:xfrm>
            <a:off x="5602758" y="1096241"/>
            <a:ext cx="4681537"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kern="0" dirty="0">
                <a:solidFill>
                  <a:srgbClr val="C00000"/>
                </a:solidFill>
                <a:latin typeface="華康中特圓體" panose="020F0809000000000000" pitchFamily="49" charset="-120"/>
                <a:ea typeface="華康中特圓體" panose="020F0809000000000000" pitchFamily="49" charset="-120"/>
              </a:rPr>
              <a:t>行星際胚種論</a:t>
            </a:r>
          </a:p>
        </p:txBody>
      </p:sp>
      <p:sp>
        <p:nvSpPr>
          <p:cNvPr id="272387" name="Rectangle 3">
            <a:extLst>
              <a:ext uri="{FF2B5EF4-FFF2-40B4-BE49-F238E27FC236}">
                <a16:creationId xmlns:a16="http://schemas.microsoft.com/office/drawing/2014/main" id="{0AEE1127-6217-80A5-B6ED-470D0A5FCD66}"/>
              </a:ext>
            </a:extLst>
          </p:cNvPr>
          <p:cNvSpPr txBox="1">
            <a:spLocks noChangeArrowheads="1"/>
          </p:cNvSpPr>
          <p:nvPr/>
        </p:nvSpPr>
        <p:spPr>
          <a:xfrm>
            <a:off x="5297748" y="2036948"/>
            <a:ext cx="5544616" cy="4236526"/>
          </a:xfrm>
          <a:prstGeom prst="rect">
            <a:avLst/>
          </a:prstGeom>
        </p:spPr>
        <p:txBody>
          <a:bodyPr/>
          <a:lst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a:lstStyle>
          <a:p>
            <a:pPr algn="just">
              <a:lnSpc>
                <a:spcPct val="110000"/>
              </a:lnSpc>
            </a:pPr>
            <a:r>
              <a:rPr lang="zh-TW" altLang="en-US" b="1" kern="0" dirty="0">
                <a:solidFill>
                  <a:srgbClr val="002060"/>
                </a:solidFill>
                <a:latin typeface="華康粗圓體" panose="020F0709000000000000" pitchFamily="49" charset="-120"/>
                <a:ea typeface="華康粗圓體" panose="020F0709000000000000" pitchFamily="49" charset="-120"/>
              </a:rPr>
              <a:t>火星會比地球先從太陽系剛形成的高溫中，降到適合產生生命體的溫度和環境。</a:t>
            </a:r>
          </a:p>
          <a:p>
            <a:pPr algn="just">
              <a:lnSpc>
                <a:spcPct val="110000"/>
              </a:lnSpc>
            </a:pPr>
            <a:r>
              <a:rPr lang="zh-TW" altLang="en-US" b="1" kern="0" dirty="0">
                <a:solidFill>
                  <a:srgbClr val="002060"/>
                </a:solidFill>
                <a:latin typeface="華康粗圓體" panose="020F0709000000000000" pitchFamily="49" charset="-120"/>
                <a:ea typeface="華康粗圓體" panose="020F0709000000000000" pitchFamily="49" charset="-120"/>
              </a:rPr>
              <a:t>有科學家主張生命體起源於火星，並因彗星或隕石小行星的撞擊而將生命體帶來地球繁衍。</a:t>
            </a:r>
          </a:p>
        </p:txBody>
      </p:sp>
      <p:pic>
        <p:nvPicPr>
          <p:cNvPr id="272390" name="Picture 6">
            <a:extLst>
              <a:ext uri="{FF2B5EF4-FFF2-40B4-BE49-F238E27FC236}">
                <a16:creationId xmlns:a16="http://schemas.microsoft.com/office/drawing/2014/main" id="{EF8892E2-A9BA-7B99-9473-FACB9A20B145}"/>
              </a:ext>
            </a:extLst>
          </p:cNvPr>
          <p:cNvPicPr>
            <a:picLocks noChangeAspect="1" noChangeArrowheads="1"/>
          </p:cNvPicPr>
          <p:nvPr/>
        </p:nvPicPr>
        <p:blipFill>
          <a:blip r:embed="rId2">
            <a:lum bright="10000" contrast="6000"/>
            <a:extLst>
              <a:ext uri="{28A0092B-C50C-407E-A947-70E740481C1C}">
                <a14:useLocalDpi xmlns:a14="http://schemas.microsoft.com/office/drawing/2010/main" val="0"/>
              </a:ext>
            </a:extLst>
          </a:blip>
          <a:srcRect/>
          <a:stretch>
            <a:fillRect/>
          </a:stretch>
        </p:blipFill>
        <p:spPr bwMode="auto">
          <a:xfrm>
            <a:off x="1138411" y="350345"/>
            <a:ext cx="3110063" cy="3128895"/>
          </a:xfrm>
          <a:prstGeom prst="rect">
            <a:avLst/>
          </a:prstGeom>
          <a:noFill/>
          <a:extLst>
            <a:ext uri="{909E8E84-426E-40DD-AFC4-6F175D3DCCD1}">
              <a14:hiddenFill xmlns:a14="http://schemas.microsoft.com/office/drawing/2010/main">
                <a:solidFill>
                  <a:srgbClr val="FFFFFF"/>
                </a:solidFill>
              </a14:hiddenFill>
            </a:ext>
          </a:extLst>
        </p:spPr>
      </p:pic>
      <p:pic>
        <p:nvPicPr>
          <p:cNvPr id="272391" name="Picture 7">
            <a:extLst>
              <a:ext uri="{FF2B5EF4-FFF2-40B4-BE49-F238E27FC236}">
                <a16:creationId xmlns:a16="http://schemas.microsoft.com/office/drawing/2014/main" id="{AC6E6B5A-88D3-EC43-6652-276FE50E55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411" y="3511581"/>
            <a:ext cx="3110063" cy="3130353"/>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70B3B0C1-6169-3E41-06CB-3F6E4D4511A5}"/>
              </a:ext>
            </a:extLst>
          </p:cNvPr>
          <p:cNvSpPr txBox="1"/>
          <p:nvPr/>
        </p:nvSpPr>
        <p:spPr>
          <a:xfrm>
            <a:off x="4248474" y="2890391"/>
            <a:ext cx="530050" cy="1077218"/>
          </a:xfrm>
          <a:prstGeom prst="rect">
            <a:avLst/>
          </a:prstGeom>
          <a:noFill/>
        </p:spPr>
        <p:txBody>
          <a:bodyPr wrap="square">
            <a:spAutoFit/>
          </a:bodyPr>
          <a:lstStyle/>
          <a:p>
            <a:r>
              <a:rPr lang="zh-TW" altLang="en-US" sz="3200" b="1" kern="0" dirty="0">
                <a:solidFill>
                  <a:srgbClr val="3333CC"/>
                </a:solidFill>
                <a:latin typeface="華康標楷體" panose="03000509000000000000" pitchFamily="65" charset="-120"/>
                <a:ea typeface="華康標楷體" panose="03000509000000000000" pitchFamily="65" charset="-120"/>
              </a:rPr>
              <a:t>火星</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8" name="Rectangle 4">
            <a:extLst>
              <a:ext uri="{FF2B5EF4-FFF2-40B4-BE49-F238E27FC236}">
                <a16:creationId xmlns:a16="http://schemas.microsoft.com/office/drawing/2014/main" id="{AD17E800-C189-0BC2-BFFF-82D11B125EA5}"/>
              </a:ext>
            </a:extLst>
          </p:cNvPr>
          <p:cNvSpPr>
            <a:spLocks noGrp="1" noChangeArrowheads="1"/>
          </p:cNvSpPr>
          <p:nvPr>
            <p:ph type="title"/>
          </p:nvPr>
        </p:nvSpPr>
        <p:spPr>
          <a:xfrm>
            <a:off x="1992313" y="174379"/>
            <a:ext cx="5832475" cy="7778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火星表面</a:t>
            </a:r>
          </a:p>
        </p:txBody>
      </p:sp>
      <p:sp>
        <p:nvSpPr>
          <p:cNvPr id="492549" name="Text Box 5">
            <a:extLst>
              <a:ext uri="{FF2B5EF4-FFF2-40B4-BE49-F238E27FC236}">
                <a16:creationId xmlns:a16="http://schemas.microsoft.com/office/drawing/2014/main" id="{066EF47A-CC67-ED58-3D06-98F9959364FE}"/>
              </a:ext>
            </a:extLst>
          </p:cNvPr>
          <p:cNvSpPr txBox="1">
            <a:spLocks noChangeArrowheads="1"/>
          </p:cNvSpPr>
          <p:nvPr/>
        </p:nvSpPr>
        <p:spPr bwMode="auto">
          <a:xfrm>
            <a:off x="8146335" y="1586787"/>
            <a:ext cx="2519684" cy="3826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just" hangingPunct="0">
              <a:lnSpc>
                <a:spcPts val="4200"/>
              </a:lnSpc>
              <a:spcBef>
                <a:spcPct val="50000"/>
              </a:spcBef>
            </a:pPr>
            <a:r>
              <a:rPr lang="zh-TW" altLang="en-US" sz="3200" b="1" dirty="0">
                <a:solidFill>
                  <a:srgbClr val="002060"/>
                </a:solidFill>
                <a:latin typeface="華康粗圓體" panose="020F0709000000000000" pitchFamily="49" charset="-120"/>
                <a:ea typeface="華康粗圓體" panose="020F0709000000000000" pitchFamily="49" charset="-120"/>
              </a:rPr>
              <a:t>火星表面無液態水，含有大量褐鐵礦，整個星球就像著火一樣，因之名為火星。 </a:t>
            </a:r>
          </a:p>
        </p:txBody>
      </p:sp>
      <p:pic>
        <p:nvPicPr>
          <p:cNvPr id="492550" name="Picture 6">
            <a:extLst>
              <a:ext uri="{FF2B5EF4-FFF2-40B4-BE49-F238E27FC236}">
                <a16:creationId xmlns:a16="http://schemas.microsoft.com/office/drawing/2014/main" id="{98B8555D-BB16-F885-8EF7-BE205F0C47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929510"/>
            <a:ext cx="6295100" cy="572740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356" name="Rectangle 4">
            <a:extLst>
              <a:ext uri="{FF2B5EF4-FFF2-40B4-BE49-F238E27FC236}">
                <a16:creationId xmlns:a16="http://schemas.microsoft.com/office/drawing/2014/main" id="{CB003073-CFE1-D471-2921-DEC118976D2D}"/>
              </a:ext>
            </a:extLst>
          </p:cNvPr>
          <p:cNvSpPr>
            <a:spLocks noGrp="1" noChangeArrowheads="1"/>
          </p:cNvSpPr>
          <p:nvPr>
            <p:ph type="title"/>
          </p:nvPr>
        </p:nvSpPr>
        <p:spPr>
          <a:xfrm>
            <a:off x="1992313" y="58838"/>
            <a:ext cx="8229600" cy="7778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火星地形圖</a:t>
            </a:r>
          </a:p>
        </p:txBody>
      </p:sp>
      <p:sp>
        <p:nvSpPr>
          <p:cNvPr id="484357" name="Text Box 5">
            <a:extLst>
              <a:ext uri="{FF2B5EF4-FFF2-40B4-BE49-F238E27FC236}">
                <a16:creationId xmlns:a16="http://schemas.microsoft.com/office/drawing/2014/main" id="{C074F508-0E9D-752F-AD4E-7F3C7F9B1688}"/>
              </a:ext>
            </a:extLst>
          </p:cNvPr>
          <p:cNvSpPr txBox="1">
            <a:spLocks noChangeArrowheads="1"/>
          </p:cNvSpPr>
          <p:nvPr/>
        </p:nvSpPr>
        <p:spPr bwMode="auto">
          <a:xfrm>
            <a:off x="502418" y="5645345"/>
            <a:ext cx="11334539"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zh-TW" altLang="en-US" sz="3200" b="1" dirty="0">
                <a:solidFill>
                  <a:srgbClr val="3333CC"/>
                </a:solidFill>
                <a:latin typeface="華康標楷體" panose="03000509000000000000" pitchFamily="65" charset="-120"/>
                <a:ea typeface="華康標楷體" panose="03000509000000000000" pitchFamily="65" charset="-120"/>
              </a:rPr>
              <a:t>火星三度空間照片，高山用紅色，海平面用黃色，海平面以下的低地用綠色和藍色表現。 </a:t>
            </a:r>
          </a:p>
        </p:txBody>
      </p:sp>
      <p:pic>
        <p:nvPicPr>
          <p:cNvPr id="484358" name="Picture 6">
            <a:extLst>
              <a:ext uri="{FF2B5EF4-FFF2-40B4-BE49-F238E27FC236}">
                <a16:creationId xmlns:a16="http://schemas.microsoft.com/office/drawing/2014/main" id="{945720BD-3FF8-E724-6BE8-48F15BA999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1354" y="793750"/>
            <a:ext cx="8301111" cy="48674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a:extLst>
              <a:ext uri="{FF2B5EF4-FFF2-40B4-BE49-F238E27FC236}">
                <a16:creationId xmlns:a16="http://schemas.microsoft.com/office/drawing/2014/main" id="{17C4175B-9294-9282-A8BA-4FED21F765E1}"/>
              </a:ext>
            </a:extLst>
          </p:cNvPr>
          <p:cNvSpPr>
            <a:spLocks noGrp="1" noChangeArrowheads="1"/>
          </p:cNvSpPr>
          <p:nvPr>
            <p:ph type="title"/>
          </p:nvPr>
        </p:nvSpPr>
        <p:spPr>
          <a:xfrm>
            <a:off x="1981200" y="0"/>
            <a:ext cx="8229600" cy="838894"/>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火星隕石有生命遺跡</a:t>
            </a:r>
          </a:p>
        </p:txBody>
      </p:sp>
      <p:pic>
        <p:nvPicPr>
          <p:cNvPr id="274435" name="Picture 3">
            <a:extLst>
              <a:ext uri="{FF2B5EF4-FFF2-40B4-BE49-F238E27FC236}">
                <a16:creationId xmlns:a16="http://schemas.microsoft.com/office/drawing/2014/main" id="{2941441E-4510-FF32-BBFB-65DEAC8D41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878083"/>
            <a:ext cx="3600400" cy="278840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74436" name="Picture 4">
            <a:extLst>
              <a:ext uri="{FF2B5EF4-FFF2-40B4-BE49-F238E27FC236}">
                <a16:creationId xmlns:a16="http://schemas.microsoft.com/office/drawing/2014/main" id="{EA9956F1-B31B-5796-B166-6542EC595B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9710" y="878082"/>
            <a:ext cx="3839527" cy="278369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74437" name="Text Box 5">
            <a:extLst>
              <a:ext uri="{FF2B5EF4-FFF2-40B4-BE49-F238E27FC236}">
                <a16:creationId xmlns:a16="http://schemas.microsoft.com/office/drawing/2014/main" id="{34AA9B35-0770-5571-C08F-3F09B1281999}"/>
              </a:ext>
            </a:extLst>
          </p:cNvPr>
          <p:cNvSpPr txBox="1">
            <a:spLocks noChangeArrowheads="1"/>
          </p:cNvSpPr>
          <p:nvPr/>
        </p:nvSpPr>
        <p:spPr bwMode="auto">
          <a:xfrm>
            <a:off x="5359658" y="3637364"/>
            <a:ext cx="527235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just">
              <a:spcBef>
                <a:spcPct val="50000"/>
              </a:spcBef>
            </a:pPr>
            <a:r>
              <a:rPr lang="zh-TW" altLang="en-US" sz="3200" b="1" dirty="0">
                <a:solidFill>
                  <a:srgbClr val="3333CC"/>
                </a:solidFill>
                <a:latin typeface="華康標楷體" panose="03000509000000000000" pitchFamily="65" charset="-120"/>
                <a:ea typeface="華康標楷體" panose="03000509000000000000" pitchFamily="65" charset="-120"/>
              </a:rPr>
              <a:t>掉落在南極洲上的</a:t>
            </a:r>
            <a:r>
              <a:rPr lang="en-US" altLang="zh-TW" sz="3200" b="1" dirty="0">
                <a:solidFill>
                  <a:srgbClr val="3333CC"/>
                </a:solidFill>
                <a:latin typeface="華康標楷體" panose="03000509000000000000" pitchFamily="65" charset="-120"/>
                <a:ea typeface="華康標楷體" panose="03000509000000000000" pitchFamily="65" charset="-120"/>
              </a:rPr>
              <a:t>ALH84001</a:t>
            </a:r>
            <a:r>
              <a:rPr lang="zh-TW" altLang="en-US" sz="3200" b="1" dirty="0">
                <a:solidFill>
                  <a:srgbClr val="3333CC"/>
                </a:solidFill>
                <a:latin typeface="華康標楷體" panose="03000509000000000000" pitchFamily="65" charset="-120"/>
                <a:ea typeface="華康標楷體" panose="03000509000000000000" pitchFamily="65" charset="-120"/>
              </a:rPr>
              <a:t>火星隕石，隕石有類似某種絲狀微生物化石型式。 </a:t>
            </a:r>
          </a:p>
        </p:txBody>
      </p:sp>
      <p:pic>
        <p:nvPicPr>
          <p:cNvPr id="276482" name="Picture 2">
            <a:extLst>
              <a:ext uri="{FF2B5EF4-FFF2-40B4-BE49-F238E27FC236}">
                <a16:creationId xmlns:a16="http://schemas.microsoft.com/office/drawing/2014/main" id="{AFDA59A7-FE29-1682-826E-6C88105EA9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64148" y="3786988"/>
            <a:ext cx="3695511" cy="28823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76483" name="Text Box 3">
            <a:extLst>
              <a:ext uri="{FF2B5EF4-FFF2-40B4-BE49-F238E27FC236}">
                <a16:creationId xmlns:a16="http://schemas.microsoft.com/office/drawing/2014/main" id="{7CAF93D5-05C0-2147-F0A0-E135DEAC6863}"/>
              </a:ext>
            </a:extLst>
          </p:cNvPr>
          <p:cNvSpPr txBox="1">
            <a:spLocks noChangeArrowheads="1"/>
          </p:cNvSpPr>
          <p:nvPr/>
        </p:nvSpPr>
        <p:spPr bwMode="auto">
          <a:xfrm>
            <a:off x="5231905" y="5705462"/>
            <a:ext cx="360109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zh-TW" altLang="en-US" sz="3200" b="1" dirty="0">
                <a:solidFill>
                  <a:srgbClr val="3333CC"/>
                </a:solidFill>
                <a:latin typeface="華康標楷體" panose="03000509000000000000" pitchFamily="65" charset="-120"/>
                <a:ea typeface="華康標楷體" panose="03000509000000000000" pitchFamily="65" charset="-120"/>
              </a:rPr>
              <a:t>火星隕石有多環芳香烴單細胞生物</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6" name="Rectangle 4">
            <a:extLst>
              <a:ext uri="{FF2B5EF4-FFF2-40B4-BE49-F238E27FC236}">
                <a16:creationId xmlns:a16="http://schemas.microsoft.com/office/drawing/2014/main" id="{62313024-F365-98FF-B94E-236434E7A3F8}"/>
              </a:ext>
            </a:extLst>
          </p:cNvPr>
          <p:cNvSpPr>
            <a:spLocks noGrp="1" noChangeArrowheads="1"/>
          </p:cNvSpPr>
          <p:nvPr>
            <p:ph type="title"/>
          </p:nvPr>
        </p:nvSpPr>
        <p:spPr>
          <a:xfrm>
            <a:off x="991945" y="5187983"/>
            <a:ext cx="10412934" cy="1471628"/>
          </a:xfrm>
        </p:spPr>
        <p:txBody>
          <a:bodyPr>
            <a:norm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船長岩細緻平行的紋路，顯示火星上曾經有水。火星的瑞烏爾河谷是過去河流的痕跡，因水的侵蝕作用而形成。</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351237" name="Picture 5">
            <a:extLst>
              <a:ext uri="{FF2B5EF4-FFF2-40B4-BE49-F238E27FC236}">
                <a16:creationId xmlns:a16="http://schemas.microsoft.com/office/drawing/2014/main" id="{6475A8B8-EE89-609B-79BB-80C37F0E0D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7883" y="1072365"/>
            <a:ext cx="5984586" cy="3822195"/>
          </a:xfrm>
          <a:prstGeom prst="rect">
            <a:avLst/>
          </a:prstGeom>
          <a:noFill/>
          <a:ln w="6350">
            <a:solidFill>
              <a:schemeClr val="tx1"/>
            </a:solidFill>
          </a:ln>
          <a:extLst>
            <a:ext uri="{909E8E84-426E-40DD-AFC4-6F175D3DCCD1}">
              <a14:hiddenFill xmlns:a14="http://schemas.microsoft.com/office/drawing/2010/main">
                <a:solidFill>
                  <a:srgbClr val="FFFFFF"/>
                </a:solidFill>
              </a14:hiddenFill>
            </a:ext>
          </a:extLst>
        </p:spPr>
      </p:pic>
      <p:sp>
        <p:nvSpPr>
          <p:cNvPr id="351238" name="Text Box 6">
            <a:extLst>
              <a:ext uri="{FF2B5EF4-FFF2-40B4-BE49-F238E27FC236}">
                <a16:creationId xmlns:a16="http://schemas.microsoft.com/office/drawing/2014/main" id="{D40486C5-52B0-03F3-1754-2C2D47CF2BBF}"/>
              </a:ext>
            </a:extLst>
          </p:cNvPr>
          <p:cNvSpPr txBox="1">
            <a:spLocks noChangeArrowheads="1"/>
          </p:cNvSpPr>
          <p:nvPr/>
        </p:nvSpPr>
        <p:spPr bwMode="auto">
          <a:xfrm>
            <a:off x="6198412" y="4894561"/>
            <a:ext cx="453548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zh-TW" altLang="en-US" sz="3200" b="1" dirty="0">
                <a:solidFill>
                  <a:srgbClr val="3333CC"/>
                </a:solidFill>
                <a:latin typeface="華康標楷體" panose="03000509000000000000" pitchFamily="65" charset="-120"/>
                <a:ea typeface="華康標楷體" panose="03000509000000000000" pitchFamily="65" charset="-120"/>
              </a:rPr>
              <a:t>火星瑞烏爾河谷</a:t>
            </a:r>
          </a:p>
        </p:txBody>
      </p:sp>
      <p:pic>
        <p:nvPicPr>
          <p:cNvPr id="349189" name="Picture 5">
            <a:extLst>
              <a:ext uri="{FF2B5EF4-FFF2-40B4-BE49-F238E27FC236}">
                <a16:creationId xmlns:a16="http://schemas.microsoft.com/office/drawing/2014/main" id="{5CEB617E-83C4-5232-70B7-6A8817C8CF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2074" y="1090081"/>
            <a:ext cx="3638811" cy="379367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 name="文字方塊 3">
            <a:extLst>
              <a:ext uri="{FF2B5EF4-FFF2-40B4-BE49-F238E27FC236}">
                <a16:creationId xmlns:a16="http://schemas.microsoft.com/office/drawing/2014/main" id="{0176586C-6117-7E00-8F1C-C0BAF1D90CE3}"/>
              </a:ext>
            </a:extLst>
          </p:cNvPr>
          <p:cNvSpPr txBox="1"/>
          <p:nvPr/>
        </p:nvSpPr>
        <p:spPr>
          <a:xfrm>
            <a:off x="1649246" y="4883759"/>
            <a:ext cx="3143725"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火星的船長岩</a:t>
            </a:r>
          </a:p>
        </p:txBody>
      </p:sp>
      <p:sp>
        <p:nvSpPr>
          <p:cNvPr id="3" name="Rectangle 2">
            <a:extLst>
              <a:ext uri="{FF2B5EF4-FFF2-40B4-BE49-F238E27FC236}">
                <a16:creationId xmlns:a16="http://schemas.microsoft.com/office/drawing/2014/main" id="{A800A190-8284-89F8-1E5B-FD67B7E2F199}"/>
              </a:ext>
            </a:extLst>
          </p:cNvPr>
          <p:cNvSpPr txBox="1">
            <a:spLocks noChangeArrowheads="1"/>
          </p:cNvSpPr>
          <p:nvPr/>
        </p:nvSpPr>
        <p:spPr>
          <a:xfrm>
            <a:off x="1944688" y="144686"/>
            <a:ext cx="8229600" cy="90805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a:solidFill>
                  <a:srgbClr val="C00000"/>
                </a:solidFill>
                <a:latin typeface="華康中特圓體" panose="020F0809000000000000" pitchFamily="49" charset="-120"/>
                <a:ea typeface="華康中特圓體" panose="020F0809000000000000" pitchFamily="49" charset="-120"/>
              </a:rPr>
              <a:t>火星上曾有豐沛的水存在 </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045" name="Picture 5">
            <a:extLst>
              <a:ext uri="{FF2B5EF4-FFF2-40B4-BE49-F238E27FC236}">
                <a16:creationId xmlns:a16="http://schemas.microsoft.com/office/drawing/2014/main" id="{4EB38F2E-F9DB-0CD1-C8D5-0B223A7F55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672" y="1002517"/>
            <a:ext cx="3982172" cy="4222626"/>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4" name="文字方塊 3">
            <a:extLst>
              <a:ext uri="{FF2B5EF4-FFF2-40B4-BE49-F238E27FC236}">
                <a16:creationId xmlns:a16="http://schemas.microsoft.com/office/drawing/2014/main" id="{A702CEAA-541E-D2CE-5BB0-0B56B05655FE}"/>
              </a:ext>
            </a:extLst>
          </p:cNvPr>
          <p:cNvSpPr txBox="1"/>
          <p:nvPr/>
        </p:nvSpPr>
        <p:spPr>
          <a:xfrm>
            <a:off x="400146" y="5250253"/>
            <a:ext cx="4734563" cy="1323439"/>
          </a:xfrm>
          <a:prstGeom prst="rect">
            <a:avLst/>
          </a:prstGeom>
          <a:noFill/>
        </p:spPr>
        <p:txBody>
          <a:bodyPr wrap="square">
            <a:spAutoFit/>
          </a:bodyPr>
          <a:lstStyle/>
          <a:p>
            <a:pPr algn="just">
              <a:lnSpc>
                <a:spcPts val="3200"/>
              </a:lnSpc>
            </a:pPr>
            <a:r>
              <a:rPr lang="zh-TW" altLang="en-US" sz="3200" b="1" dirty="0">
                <a:solidFill>
                  <a:srgbClr val="3333CC"/>
                </a:solidFill>
                <a:latin typeface="華康標楷體" panose="03000509000000000000" pitchFamily="65" charset="-120"/>
                <a:ea typeface="華康標楷體" panose="03000509000000000000" pitchFamily="65" charset="-120"/>
              </a:rPr>
              <a:t>火星南極極冠地表下廣大區域有大片冰原，淺色部分即結冰的殘留水分。</a:t>
            </a:r>
          </a:p>
        </p:txBody>
      </p:sp>
      <p:pic>
        <p:nvPicPr>
          <p:cNvPr id="280580" name="Picture 4">
            <a:extLst>
              <a:ext uri="{FF2B5EF4-FFF2-40B4-BE49-F238E27FC236}">
                <a16:creationId xmlns:a16="http://schemas.microsoft.com/office/drawing/2014/main" id="{D0A10186-2249-00C4-A9CA-1CE50B7F37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6162" y="1027627"/>
            <a:ext cx="5979215" cy="422262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80581" name="Text Box 5">
            <a:extLst>
              <a:ext uri="{FF2B5EF4-FFF2-40B4-BE49-F238E27FC236}">
                <a16:creationId xmlns:a16="http://schemas.microsoft.com/office/drawing/2014/main" id="{EA82F50F-0402-2076-BF92-D5539D893884}"/>
              </a:ext>
            </a:extLst>
          </p:cNvPr>
          <p:cNvSpPr txBox="1">
            <a:spLocks noChangeArrowheads="1"/>
          </p:cNvSpPr>
          <p:nvPr/>
        </p:nvSpPr>
        <p:spPr bwMode="auto">
          <a:xfrm>
            <a:off x="5248527" y="5225143"/>
            <a:ext cx="6434484" cy="1077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火星北極巨大隕石坑的巨冰。近年火星探勘已確認無高級生命存在。 </a:t>
            </a:r>
          </a:p>
        </p:txBody>
      </p:sp>
      <p:sp>
        <p:nvSpPr>
          <p:cNvPr id="280578" name="Rectangle 2">
            <a:extLst>
              <a:ext uri="{FF2B5EF4-FFF2-40B4-BE49-F238E27FC236}">
                <a16:creationId xmlns:a16="http://schemas.microsoft.com/office/drawing/2014/main" id="{9C5A03A3-1B81-7187-48C8-0BA4184B6E49}"/>
              </a:ext>
            </a:extLst>
          </p:cNvPr>
          <p:cNvSpPr>
            <a:spLocks noGrp="1" noChangeArrowheads="1"/>
          </p:cNvSpPr>
          <p:nvPr>
            <p:ph type="title"/>
          </p:nvPr>
        </p:nvSpPr>
        <p:spPr>
          <a:xfrm>
            <a:off x="1944688" y="144686"/>
            <a:ext cx="8229600" cy="90805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火星南北極曾有豐沛的水存在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a:extLst>
              <a:ext uri="{FF2B5EF4-FFF2-40B4-BE49-F238E27FC236}">
                <a16:creationId xmlns:a16="http://schemas.microsoft.com/office/drawing/2014/main" id="{D96DE609-C5F9-CAA5-9A62-D509B5253831}"/>
              </a:ext>
            </a:extLst>
          </p:cNvPr>
          <p:cNvSpPr>
            <a:spLocks noGrp="1" noChangeArrowheads="1"/>
          </p:cNvSpPr>
          <p:nvPr>
            <p:ph type="title"/>
          </p:nvPr>
        </p:nvSpPr>
        <p:spPr>
          <a:xfrm>
            <a:off x="2206584" y="57820"/>
            <a:ext cx="8229600" cy="85090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火星上水存在的證據</a:t>
            </a:r>
          </a:p>
        </p:txBody>
      </p:sp>
      <p:pic>
        <p:nvPicPr>
          <p:cNvPr id="278531" name="Picture 3">
            <a:extLst>
              <a:ext uri="{FF2B5EF4-FFF2-40B4-BE49-F238E27FC236}">
                <a16:creationId xmlns:a16="http://schemas.microsoft.com/office/drawing/2014/main" id="{C1D03AC2-5D64-26A5-03E7-11DFD2AF25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6584" y="908720"/>
            <a:ext cx="8127769" cy="530844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D571897F-A6C0-0735-DF13-5DAC2012497F}"/>
              </a:ext>
            </a:extLst>
          </p:cNvPr>
          <p:cNvSpPr txBox="1"/>
          <p:nvPr/>
        </p:nvSpPr>
        <p:spPr>
          <a:xfrm>
            <a:off x="3048000" y="6136747"/>
            <a:ext cx="6096000"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火星土壤留下曾有水存在的痕跡</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177296" y="1057362"/>
            <a:ext cx="8229600" cy="765175"/>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複製動物都有缺陷</a:t>
            </a:r>
          </a:p>
        </p:txBody>
      </p:sp>
      <p:sp>
        <p:nvSpPr>
          <p:cNvPr id="65539" name="Rectangle 3"/>
          <p:cNvSpPr>
            <a:spLocks noGrp="1" noChangeArrowheads="1"/>
          </p:cNvSpPr>
          <p:nvPr>
            <p:ph type="body" idx="1"/>
          </p:nvPr>
        </p:nvSpPr>
        <p:spPr>
          <a:xfrm>
            <a:off x="5319793" y="2077275"/>
            <a:ext cx="5713298" cy="3330899"/>
          </a:xfrm>
        </p:spPr>
        <p:txBody>
          <a:bodyPr>
            <a:noAutofit/>
          </a:bodyPr>
          <a:lstStyle/>
          <a:p>
            <a:pPr marL="0" indent="0" algn="just" hangingPunct="0">
              <a:lnSpc>
                <a:spcPts val="4200"/>
              </a:lnSpc>
              <a:spcBef>
                <a:spcPct val="0"/>
              </a:spcBef>
              <a:buNone/>
            </a:pPr>
            <a:r>
              <a:rPr lang="en-US" altLang="zh-TW" sz="3200" b="1" dirty="0">
                <a:solidFill>
                  <a:srgbClr val="000066"/>
                </a:solidFill>
                <a:latin typeface="華康粗圓體" panose="020F0709000000000000" pitchFamily="49" charset="-120"/>
                <a:ea typeface="華康粗圓體" panose="020F0709000000000000" pitchFamily="49" charset="-120"/>
              </a:rPr>
              <a:t>1996</a:t>
            </a:r>
            <a:r>
              <a:rPr lang="zh-TW" altLang="en-US" sz="3200" b="1" dirty="0">
                <a:solidFill>
                  <a:srgbClr val="000066"/>
                </a:solidFill>
                <a:latin typeface="華康粗圓體" panose="020F0709000000000000" pitchFamily="49" charset="-120"/>
                <a:ea typeface="華康粗圓體" panose="020F0709000000000000" pitchFamily="49" charset="-120"/>
              </a:rPr>
              <a:t>年</a:t>
            </a:r>
            <a:r>
              <a:rPr lang="en-US" altLang="zh-TW" sz="3200" b="1" dirty="0">
                <a:solidFill>
                  <a:srgbClr val="000066"/>
                </a:solidFill>
                <a:latin typeface="華康粗圓體" panose="020F0709000000000000" pitchFamily="49" charset="-120"/>
                <a:ea typeface="華康粗圓體" panose="020F0709000000000000" pitchFamily="49" charset="-120"/>
              </a:rPr>
              <a:t>7</a:t>
            </a:r>
            <a:r>
              <a:rPr lang="zh-TW" altLang="en-US" sz="3200" b="1" dirty="0">
                <a:solidFill>
                  <a:srgbClr val="000066"/>
                </a:solidFill>
                <a:latin typeface="華康粗圓體" panose="020F0709000000000000" pitchFamily="49" charset="-120"/>
                <a:ea typeface="華康粗圓體" panose="020F0709000000000000" pitchFamily="49" charset="-120"/>
              </a:rPr>
              <a:t>月桃莉羊在英國愛丁堡出生，成為全球第一個複製成功的哺乳類。桃莉羊因細胞老化、關節炎等毛病，最後罹患肺癌，</a:t>
            </a:r>
            <a:r>
              <a:rPr lang="en-US" altLang="zh-TW" sz="3200" b="1" dirty="0">
                <a:solidFill>
                  <a:srgbClr val="000066"/>
                </a:solidFill>
                <a:latin typeface="華康粗圓體" panose="020F0709000000000000" pitchFamily="49" charset="-120"/>
                <a:ea typeface="華康粗圓體" panose="020F0709000000000000" pitchFamily="49" charset="-120"/>
              </a:rPr>
              <a:t>2003</a:t>
            </a:r>
            <a:r>
              <a:rPr lang="zh-TW" altLang="en-US" sz="3200" b="1" dirty="0">
                <a:solidFill>
                  <a:srgbClr val="000066"/>
                </a:solidFill>
                <a:latin typeface="華康粗圓體" panose="020F0709000000000000" pitchFamily="49" charset="-120"/>
                <a:ea typeface="華康粗圓體" panose="020F0709000000000000" pitchFamily="49" charset="-120"/>
              </a:rPr>
              <a:t>年</a:t>
            </a:r>
            <a:r>
              <a:rPr lang="en-US" altLang="zh-TW" sz="3200" b="1" dirty="0">
                <a:solidFill>
                  <a:srgbClr val="000066"/>
                </a:solidFill>
                <a:latin typeface="華康粗圓體" panose="020F0709000000000000" pitchFamily="49" charset="-120"/>
                <a:ea typeface="華康粗圓體" panose="020F0709000000000000" pitchFamily="49" charset="-120"/>
              </a:rPr>
              <a:t>2</a:t>
            </a:r>
            <a:r>
              <a:rPr lang="zh-TW" altLang="en-US" sz="3200" b="1" dirty="0">
                <a:solidFill>
                  <a:srgbClr val="000066"/>
                </a:solidFill>
                <a:latin typeface="華康粗圓體" panose="020F0709000000000000" pitchFamily="49" charset="-120"/>
                <a:ea typeface="華康粗圓體" panose="020F0709000000000000" pitchFamily="49" charset="-120"/>
              </a:rPr>
              <a:t>月遭到安樂死，僅存活一般歲數的一半。</a:t>
            </a:r>
          </a:p>
        </p:txBody>
      </p:sp>
      <p:sp>
        <p:nvSpPr>
          <p:cNvPr id="65540" name="Rectangle 4"/>
          <p:cNvSpPr txBox="1">
            <a:spLocks noChangeArrowheads="1"/>
          </p:cNvSpPr>
          <p:nvPr/>
        </p:nvSpPr>
        <p:spPr bwMode="auto">
          <a:xfrm>
            <a:off x="2068513" y="53752"/>
            <a:ext cx="8229600" cy="1143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ctr" eaLnBrk="1" hangingPunct="1">
              <a:spcBef>
                <a:spcPct val="0"/>
              </a:spcBef>
              <a:buFontTx/>
              <a:buNone/>
            </a:pPr>
            <a:r>
              <a:rPr lang="zh-TW" altLang="en-US" sz="4800" dirty="0">
                <a:solidFill>
                  <a:srgbClr val="7030A0"/>
                </a:solidFill>
                <a:latin typeface="華康新特圓體" panose="020F0909000000000000" pitchFamily="49" charset="-120"/>
                <a:ea typeface="華康新特圓體" panose="020F0909000000000000" pitchFamily="49" charset="-120"/>
              </a:rPr>
              <a:t>外星人創造人類生命的探索 </a:t>
            </a:r>
          </a:p>
        </p:txBody>
      </p:sp>
      <p:pic>
        <p:nvPicPr>
          <p:cNvPr id="3" name="圖片 2" descr="一張含有 哺乳動物, 羊, 草, 家畜 的圖片&#10;&#10;AI 產生的內容可能不正確。">
            <a:extLst>
              <a:ext uri="{FF2B5EF4-FFF2-40B4-BE49-F238E27FC236}">
                <a16:creationId xmlns:a16="http://schemas.microsoft.com/office/drawing/2014/main" id="{EF6E7246-B27D-7539-6B55-4E820DE6BE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9631" y="1822537"/>
            <a:ext cx="3228902" cy="4348795"/>
          </a:xfrm>
          <a:prstGeom prst="rect">
            <a:avLst/>
          </a:prstGeom>
          <a:ln w="6350">
            <a:solidFill>
              <a:schemeClr val="tx1"/>
            </a:solidFill>
          </a:ln>
        </p:spPr>
      </p:pic>
      <p:sp>
        <p:nvSpPr>
          <p:cNvPr id="5" name="文字方塊 4">
            <a:extLst>
              <a:ext uri="{FF2B5EF4-FFF2-40B4-BE49-F238E27FC236}">
                <a16:creationId xmlns:a16="http://schemas.microsoft.com/office/drawing/2014/main" id="{E6961D53-5D7D-3111-6123-49928C2AEA4A}"/>
              </a:ext>
            </a:extLst>
          </p:cNvPr>
          <p:cNvSpPr txBox="1"/>
          <p:nvPr/>
        </p:nvSpPr>
        <p:spPr>
          <a:xfrm>
            <a:off x="2740004" y="6072929"/>
            <a:ext cx="1418564"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桃莉羊</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02A8670-448F-2611-9E66-5543B77E55F8}"/>
              </a:ext>
            </a:extLst>
          </p:cNvPr>
          <p:cNvSpPr>
            <a:spLocks noGrp="1"/>
          </p:cNvSpPr>
          <p:nvPr>
            <p:ph type="title"/>
          </p:nvPr>
        </p:nvSpPr>
        <p:spPr>
          <a:xfrm>
            <a:off x="1920820" y="186249"/>
            <a:ext cx="8229600" cy="983241"/>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複製動物出現許多缺陷</a:t>
            </a:r>
          </a:p>
        </p:txBody>
      </p:sp>
      <p:sp>
        <p:nvSpPr>
          <p:cNvPr id="4" name="文字方塊 3">
            <a:extLst>
              <a:ext uri="{FF2B5EF4-FFF2-40B4-BE49-F238E27FC236}">
                <a16:creationId xmlns:a16="http://schemas.microsoft.com/office/drawing/2014/main" id="{1EF23D81-73D6-56A9-C902-F4AE55894937}"/>
              </a:ext>
            </a:extLst>
          </p:cNvPr>
          <p:cNvSpPr txBox="1"/>
          <p:nvPr/>
        </p:nvSpPr>
        <p:spPr>
          <a:xfrm>
            <a:off x="5738464" y="1197382"/>
            <a:ext cx="5547599" cy="4678845"/>
          </a:xfrm>
          <a:prstGeom prst="rect">
            <a:avLst/>
          </a:prstGeom>
          <a:noFill/>
        </p:spPr>
        <p:txBody>
          <a:bodyPr wrap="square">
            <a:spAutoFit/>
          </a:bodyPr>
          <a:lstStyle/>
          <a:p>
            <a:pPr algn="just" hangingPunct="0">
              <a:lnSpc>
                <a:spcPts val="4000"/>
              </a:lnSpc>
              <a:spcBef>
                <a:spcPct val="0"/>
              </a:spcBef>
            </a:pPr>
            <a:r>
              <a:rPr lang="zh-TW" altLang="en-US" sz="3200" b="1" dirty="0">
                <a:solidFill>
                  <a:srgbClr val="000066"/>
                </a:solidFill>
                <a:latin typeface="華康粗圓體" panose="020F0709000000000000" pitchFamily="49" charset="-120"/>
                <a:ea typeface="華康粗圓體" panose="020F0709000000000000" pitchFamily="49" charset="-120"/>
              </a:rPr>
              <a:t>多年來，科學家陸續複製出十多種動物，例如鼠、貓、牛、豬、馬、狗等，但是成功率並未比桃莉羊高，最後只有</a:t>
            </a:r>
            <a:r>
              <a:rPr lang="en-US" altLang="zh-TW" sz="3200" b="1" dirty="0">
                <a:solidFill>
                  <a:srgbClr val="000066"/>
                </a:solidFill>
                <a:latin typeface="華康粗圓體" panose="020F0709000000000000" pitchFamily="49" charset="-120"/>
                <a:ea typeface="華康粗圓體" panose="020F0709000000000000" pitchFamily="49" charset="-120"/>
              </a:rPr>
              <a:t>2</a:t>
            </a:r>
            <a:r>
              <a:rPr lang="zh-TW" altLang="en-US" sz="3200" b="1" dirty="0">
                <a:solidFill>
                  <a:srgbClr val="000066"/>
                </a:solidFill>
                <a:latin typeface="華康粗圓體" panose="020F0709000000000000" pitchFamily="49" charset="-120"/>
                <a:ea typeface="華康粗圓體" panose="020F0709000000000000" pitchFamily="49" charset="-120"/>
              </a:rPr>
              <a:t>至</a:t>
            </a:r>
            <a:r>
              <a:rPr lang="en-US" altLang="zh-TW" sz="3200" b="1" dirty="0">
                <a:solidFill>
                  <a:srgbClr val="000066"/>
                </a:solidFill>
                <a:latin typeface="華康粗圓體" panose="020F0709000000000000" pitchFamily="49" charset="-120"/>
                <a:ea typeface="華康粗圓體" panose="020F0709000000000000" pitchFamily="49" charset="-120"/>
              </a:rPr>
              <a:t>5</a:t>
            </a:r>
            <a:r>
              <a:rPr lang="zh-TW" altLang="en-US" sz="3200" b="1" dirty="0">
                <a:solidFill>
                  <a:srgbClr val="000066"/>
                </a:solidFill>
                <a:latin typeface="華康粗圓體" panose="020F0709000000000000" pitchFamily="49" charset="-120"/>
                <a:ea typeface="華康粗圓體" panose="020F0709000000000000" pitchFamily="49" charset="-120"/>
              </a:rPr>
              <a:t>％成功；而且複製出許多有缺陷的動物，譬如發育遲緩，心臟疾病，肺部疾病，免疫功能失調等等；科學家懷疑複製動物的可行性。</a:t>
            </a:r>
          </a:p>
        </p:txBody>
      </p:sp>
      <p:pic>
        <p:nvPicPr>
          <p:cNvPr id="6" name="圖片 5">
            <a:extLst>
              <a:ext uri="{FF2B5EF4-FFF2-40B4-BE49-F238E27FC236}">
                <a16:creationId xmlns:a16="http://schemas.microsoft.com/office/drawing/2014/main" id="{6809B54E-0466-4CFA-B317-1A3E0F3D2E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091" y="1169490"/>
            <a:ext cx="4036943" cy="4734631"/>
          </a:xfrm>
          <a:prstGeom prst="rect">
            <a:avLst/>
          </a:prstGeom>
          <a:ln w="12700">
            <a:solidFill>
              <a:schemeClr val="tx1"/>
            </a:solidFill>
          </a:ln>
        </p:spPr>
      </p:pic>
      <p:sp>
        <p:nvSpPr>
          <p:cNvPr id="10" name="文字方塊 9">
            <a:extLst>
              <a:ext uri="{FF2B5EF4-FFF2-40B4-BE49-F238E27FC236}">
                <a16:creationId xmlns:a16="http://schemas.microsoft.com/office/drawing/2014/main" id="{714218D9-458D-6B60-1312-B9CC5D3279C2}"/>
              </a:ext>
            </a:extLst>
          </p:cNvPr>
          <p:cNvSpPr txBox="1"/>
          <p:nvPr/>
        </p:nvSpPr>
        <p:spPr>
          <a:xfrm>
            <a:off x="2194834" y="5876227"/>
            <a:ext cx="2237458"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台灣複製牛</a:t>
            </a:r>
          </a:p>
        </p:txBody>
      </p:sp>
    </p:spTree>
    <p:extLst>
      <p:ext uri="{BB962C8B-B14F-4D97-AF65-F5344CB8AC3E}">
        <p14:creationId xmlns:p14="http://schemas.microsoft.com/office/powerpoint/2010/main" val="49339967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981200" y="437758"/>
            <a:ext cx="8229600" cy="908050"/>
          </a:xfrm>
        </p:spPr>
        <p:txBody>
          <a:bodyPr/>
          <a:lstStyle/>
          <a:p>
            <a:pPr algn="ctr" eaLnBrk="1" hangingPunct="1">
              <a:lnSpc>
                <a:spcPts val="5200"/>
              </a:lnSpc>
            </a:pPr>
            <a:r>
              <a:rPr lang="zh-TW" altLang="en-US" dirty="0">
                <a:solidFill>
                  <a:srgbClr val="C00000"/>
                </a:solidFill>
                <a:latin typeface="華康中特圓體" panose="020F0809000000000000" pitchFamily="49" charset="-120"/>
                <a:ea typeface="華康中特圓體" panose="020F0809000000000000" pitchFamily="49" charset="-120"/>
              </a:rPr>
              <a:t>複製人類不可行 </a:t>
            </a:r>
          </a:p>
        </p:txBody>
      </p:sp>
      <p:sp>
        <p:nvSpPr>
          <p:cNvPr id="66563" name="Rectangle 3"/>
          <p:cNvSpPr>
            <a:spLocks noGrp="1" noChangeArrowheads="1"/>
          </p:cNvSpPr>
          <p:nvPr>
            <p:ph type="body" idx="1"/>
          </p:nvPr>
        </p:nvSpPr>
        <p:spPr>
          <a:xfrm>
            <a:off x="780346" y="1528696"/>
            <a:ext cx="10653534" cy="4540508"/>
          </a:xfrm>
        </p:spPr>
        <p:txBody>
          <a:bodyPr>
            <a:normAutofit/>
          </a:bodyPr>
          <a:lstStyle/>
          <a:p>
            <a:pPr algn="just" eaLnBrk="1" hangingPunct="0">
              <a:lnSpc>
                <a:spcPts val="4200"/>
              </a:lnSpc>
              <a:spcBef>
                <a:spcPct val="0"/>
              </a:spcBef>
            </a:pPr>
            <a:r>
              <a:rPr lang="zh-TW" altLang="en-US" sz="3200" b="1" dirty="0">
                <a:solidFill>
                  <a:srgbClr val="000066"/>
                </a:solidFill>
                <a:latin typeface="華康粗圓體" panose="020F0709000000000000" pitchFamily="49" charset="-120"/>
                <a:ea typeface="華康粗圓體" panose="020F0709000000000000" pitchFamily="49" charset="-120"/>
              </a:rPr>
              <a:t>動物體細胞歷經多次細胞分裂後即進入衰老期，其主因與染色體的端粒變短有關。複製的動物因端粒已曾分裂多次而變短，以致縮短壽命。</a:t>
            </a:r>
          </a:p>
          <a:p>
            <a:pPr algn="just" eaLnBrk="1" hangingPunct="0">
              <a:lnSpc>
                <a:spcPts val="4200"/>
              </a:lnSpc>
              <a:spcBef>
                <a:spcPct val="0"/>
              </a:spcBef>
            </a:pPr>
            <a:r>
              <a:rPr lang="zh-TW" altLang="en-US" sz="3200" b="1" dirty="0">
                <a:solidFill>
                  <a:srgbClr val="000066"/>
                </a:solidFill>
                <a:latin typeface="華康粗圓體" panose="020F0709000000000000" pitchFamily="49" charset="-120"/>
                <a:ea typeface="華康粗圓體" panose="020F0709000000000000" pitchFamily="49" charset="-120"/>
              </a:rPr>
              <a:t>複製動物因印跡被干擾會出現嚴重畸形，器官發生缺陷，使其胎死腹中，或產後猝死。</a:t>
            </a:r>
          </a:p>
          <a:p>
            <a:pPr algn="just" eaLnBrk="1" hangingPunct="0">
              <a:lnSpc>
                <a:spcPts val="4200"/>
              </a:lnSpc>
              <a:spcBef>
                <a:spcPct val="0"/>
              </a:spcBef>
            </a:pPr>
            <a:r>
              <a:rPr lang="zh-TW" altLang="en-US" sz="3200" b="1" dirty="0">
                <a:solidFill>
                  <a:srgbClr val="000066"/>
                </a:solidFill>
                <a:latin typeface="華康粗圓體" panose="020F0709000000000000" pitchFamily="49" charset="-120"/>
                <a:ea typeface="華康粗圓體" panose="020F0709000000000000" pitchFamily="49" charset="-120"/>
              </a:rPr>
              <a:t>複製動物的無性生殖基因庫少，導致其免疫力不足，因而缺乏抵禦細菌的能力導致死亡，故環境不利種族之演化及繁殖，與現在人快速進化恰好相反；故複製人類不可行。</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992313" y="216694"/>
            <a:ext cx="8229600" cy="90805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外星人複製人類未有實證</a:t>
            </a:r>
          </a:p>
        </p:txBody>
      </p:sp>
      <p:sp>
        <p:nvSpPr>
          <p:cNvPr id="67587" name="Rectangle 3"/>
          <p:cNvSpPr>
            <a:spLocks noGrp="1" noChangeArrowheads="1"/>
          </p:cNvSpPr>
          <p:nvPr>
            <p:ph type="body" idx="1"/>
          </p:nvPr>
        </p:nvSpPr>
        <p:spPr>
          <a:xfrm>
            <a:off x="1160803" y="1124744"/>
            <a:ext cx="9870393" cy="5137445"/>
          </a:xfrm>
        </p:spPr>
        <p:txBody>
          <a:bodyPr>
            <a:normAutofit/>
          </a:bodyPr>
          <a:lstStyle/>
          <a:p>
            <a:pPr algn="just" eaLnBrk="1" hangingPunct="0">
              <a:lnSpc>
                <a:spcPts val="4200"/>
              </a:lnSpc>
              <a:spcBef>
                <a:spcPct val="10000"/>
              </a:spcBef>
            </a:pPr>
            <a:r>
              <a:rPr lang="zh-TW" altLang="en-US" sz="3200" b="1" dirty="0">
                <a:solidFill>
                  <a:srgbClr val="000066"/>
                </a:solidFill>
                <a:latin typeface="華康粗圓體" panose="020F0709000000000000" pitchFamily="49" charset="-120"/>
                <a:ea typeface="華康粗圓體" panose="020F0709000000000000" pitchFamily="49" charset="-120"/>
              </a:rPr>
              <a:t>有些飛碟專家認為外星人早就到地球，利用各種先進生物科技複製其優秀基因，實施人種改造，使人類在短期內進化成為現代人。</a:t>
            </a:r>
          </a:p>
          <a:p>
            <a:pPr algn="just" eaLnBrk="1" hangingPunct="0">
              <a:lnSpc>
                <a:spcPts val="4200"/>
              </a:lnSpc>
              <a:spcBef>
                <a:spcPct val="10000"/>
              </a:spcBef>
            </a:pPr>
            <a:r>
              <a:rPr lang="zh-TW" altLang="en-US" sz="3200" b="1" dirty="0">
                <a:solidFill>
                  <a:srgbClr val="000066"/>
                </a:solidFill>
                <a:latin typeface="華康粗圓體" panose="020F0709000000000000" pitchFamily="49" charset="-120"/>
                <a:ea typeface="華康粗圓體" panose="020F0709000000000000" pitchFamily="49" charset="-120"/>
              </a:rPr>
              <a:t>法國人雷爾所領導的雷爾運動複製協助公司，於</a:t>
            </a:r>
            <a:r>
              <a:rPr lang="en-US" altLang="zh-TW" sz="3200" b="1" dirty="0">
                <a:solidFill>
                  <a:srgbClr val="000066"/>
                </a:solidFill>
                <a:latin typeface="華康粗圓體" panose="020F0709000000000000" pitchFamily="49" charset="-120"/>
                <a:ea typeface="華康粗圓體" panose="020F0709000000000000" pitchFamily="49" charset="-120"/>
              </a:rPr>
              <a:t>2002</a:t>
            </a:r>
            <a:r>
              <a:rPr lang="zh-TW" altLang="en-US" sz="3200" b="1" dirty="0">
                <a:solidFill>
                  <a:srgbClr val="000066"/>
                </a:solidFill>
                <a:latin typeface="華康粗圓體" panose="020F0709000000000000" pitchFamily="49" charset="-120"/>
                <a:ea typeface="華康粗圓體" panose="020F0709000000000000" pitchFamily="49" charset="-120"/>
              </a:rPr>
              <a:t>年</a:t>
            </a:r>
            <a:r>
              <a:rPr lang="en-US" altLang="zh-TW" sz="3200" b="1" dirty="0">
                <a:solidFill>
                  <a:srgbClr val="000066"/>
                </a:solidFill>
                <a:latin typeface="華康粗圓體" panose="020F0709000000000000" pitchFamily="49" charset="-120"/>
                <a:ea typeface="華康粗圓體" panose="020F0709000000000000" pitchFamily="49" charset="-120"/>
              </a:rPr>
              <a:t>12</a:t>
            </a:r>
            <a:r>
              <a:rPr lang="zh-TW" altLang="en-US" sz="3200" b="1" dirty="0">
                <a:solidFill>
                  <a:srgbClr val="000066"/>
                </a:solidFill>
                <a:latin typeface="華康粗圓體" panose="020F0709000000000000" pitchFamily="49" charset="-120"/>
                <a:ea typeface="華康粗圓體" panose="020F0709000000000000" pitchFamily="49" charset="-120"/>
              </a:rPr>
              <a:t>月在佛州好萊塢市宣稱，已創造誕生第一個複製女嬰「夏娃」，但未透露誕生地；其後陸續宣稱有複製人誕生，然而始終未接受</a:t>
            </a:r>
            <a:r>
              <a:rPr lang="en-US" altLang="zh-TW" sz="3200" b="1" dirty="0">
                <a:solidFill>
                  <a:srgbClr val="000066"/>
                </a:solidFill>
                <a:latin typeface="華康粗圓體" panose="020F0709000000000000" pitchFamily="49" charset="-120"/>
                <a:ea typeface="華康粗圓體" panose="020F0709000000000000" pitchFamily="49" charset="-120"/>
              </a:rPr>
              <a:t>DNA</a:t>
            </a:r>
            <a:r>
              <a:rPr lang="zh-TW" altLang="en-US" sz="3200" b="1" dirty="0">
                <a:solidFill>
                  <a:srgbClr val="000066"/>
                </a:solidFill>
                <a:latin typeface="華康粗圓體" panose="020F0709000000000000" pitchFamily="49" charset="-120"/>
                <a:ea typeface="華康粗圓體" panose="020F0709000000000000" pitchFamily="49" charset="-120"/>
              </a:rPr>
              <a:t>比對鑑定，顯然是謊言，科學家都認為是精心策劃的騙局。</a:t>
            </a:r>
          </a:p>
          <a:p>
            <a:pPr algn="just" eaLnBrk="1" hangingPunct="0">
              <a:lnSpc>
                <a:spcPts val="4200"/>
              </a:lnSpc>
              <a:spcBef>
                <a:spcPct val="10000"/>
              </a:spcBef>
            </a:pPr>
            <a:r>
              <a:rPr lang="zh-TW" altLang="en-US" sz="3200" b="1" dirty="0">
                <a:solidFill>
                  <a:srgbClr val="000066"/>
                </a:solidFill>
                <a:latin typeface="華康粗圓體" panose="020F0709000000000000" pitchFamily="49" charset="-120"/>
                <a:ea typeface="華康粗圓體" panose="020F0709000000000000" pitchFamily="49" charset="-120"/>
              </a:rPr>
              <a:t>至今複製人類未有實證，已成為一種謊言。 </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981200" y="297503"/>
            <a:ext cx="8229600" cy="865188"/>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外星人與猿人結合生出人類難產</a:t>
            </a:r>
          </a:p>
        </p:txBody>
      </p:sp>
      <p:sp>
        <p:nvSpPr>
          <p:cNvPr id="68611" name="Rectangle 3"/>
          <p:cNvSpPr>
            <a:spLocks noGrp="1" noChangeArrowheads="1"/>
          </p:cNvSpPr>
          <p:nvPr>
            <p:ph type="body" idx="1"/>
          </p:nvPr>
        </p:nvSpPr>
        <p:spPr>
          <a:xfrm>
            <a:off x="301450" y="1300851"/>
            <a:ext cx="11445397" cy="5039659"/>
          </a:xfrm>
        </p:spPr>
        <p:txBody>
          <a:bodyPr>
            <a:noAutofit/>
          </a:bodyPr>
          <a:lstStyle/>
          <a:p>
            <a:pPr marL="230400" algn="just" eaLnBrk="1" hangingPunct="0">
              <a:lnSpc>
                <a:spcPts val="4200"/>
              </a:lnSpc>
              <a:spcBef>
                <a:spcPts val="0"/>
              </a:spcBef>
            </a:pPr>
            <a:r>
              <a:rPr lang="zh-TW" altLang="en-US" sz="3200" b="1" dirty="0">
                <a:solidFill>
                  <a:srgbClr val="000066"/>
                </a:solidFill>
                <a:latin typeface="華康粗圓體" panose="020F0709000000000000" pitchFamily="49" charset="-120"/>
                <a:ea typeface="華康粗圓體" panose="020F0709000000000000" pitchFamily="49" charset="-120"/>
              </a:rPr>
              <a:t>有些人認為人類是由外星人與母猿結合而生出來的，這種說法被科學家所否定。</a:t>
            </a:r>
          </a:p>
          <a:p>
            <a:pPr marL="230400" algn="just" eaLnBrk="1" hangingPunct="0">
              <a:lnSpc>
                <a:spcPts val="4200"/>
              </a:lnSpc>
              <a:spcBef>
                <a:spcPts val="0"/>
              </a:spcBef>
            </a:pPr>
            <a:r>
              <a:rPr lang="en-US" altLang="zh-TW" sz="3200" b="1" dirty="0">
                <a:solidFill>
                  <a:srgbClr val="000066"/>
                </a:solidFill>
                <a:latin typeface="華康粗圓體" panose="020F0709000000000000" pitchFamily="49" charset="-120"/>
                <a:ea typeface="華康粗圓體" panose="020F0709000000000000" pitchFamily="49" charset="-120"/>
              </a:rPr>
              <a:t>1920</a:t>
            </a:r>
            <a:r>
              <a:rPr lang="zh-TW" altLang="en-US" sz="3200" b="1" dirty="0">
                <a:solidFill>
                  <a:srgbClr val="000066"/>
                </a:solidFill>
                <a:latin typeface="華康粗圓體" panose="020F0709000000000000" pitchFamily="49" charset="-120"/>
                <a:ea typeface="華康粗圓體" panose="020F0709000000000000" pitchFamily="49" charset="-120"/>
              </a:rPr>
              <a:t>年代史達林曾經下令當時頂尖生物學家伊凡諾夫製造人類與猩猩雜交混種的人種，以當超級戰士和勞工；他定期把人類精子打進猿猴的子宮腔內，又採用猴子的精子使人類懷孕，結果都沒有成功。</a:t>
            </a:r>
          </a:p>
          <a:p>
            <a:pPr marL="230400" algn="just" eaLnBrk="1" hangingPunct="0">
              <a:lnSpc>
                <a:spcPts val="4200"/>
              </a:lnSpc>
              <a:spcBef>
                <a:spcPts val="0"/>
              </a:spcBef>
            </a:pPr>
            <a:r>
              <a:rPr lang="zh-TW" altLang="en-US" sz="3200" b="1" dirty="0">
                <a:solidFill>
                  <a:srgbClr val="000066"/>
                </a:solidFill>
                <a:latin typeface="華康粗圓體" panose="020F0709000000000000" pitchFamily="49" charset="-120"/>
                <a:ea typeface="華康粗圓體" panose="020F0709000000000000" pitchFamily="49" charset="-120"/>
              </a:rPr>
              <a:t>科學家認為不同物種精子和卵子無法交配生子，例如貓和狗無法交配。</a:t>
            </a:r>
          </a:p>
          <a:p>
            <a:pPr marL="230400" algn="just" eaLnBrk="1" hangingPunct="0">
              <a:lnSpc>
                <a:spcPts val="4200"/>
              </a:lnSpc>
              <a:spcBef>
                <a:spcPts val="0"/>
              </a:spcBef>
            </a:pPr>
            <a:r>
              <a:rPr lang="zh-TW" altLang="en-US" sz="3200" b="1" dirty="0">
                <a:solidFill>
                  <a:srgbClr val="000066"/>
                </a:solidFill>
                <a:latin typeface="華康粗圓體" panose="020F0709000000000000" pitchFamily="49" charset="-120"/>
                <a:ea typeface="華康粗圓體" panose="020F0709000000000000" pitchFamily="49" charset="-120"/>
              </a:rPr>
              <a:t>由此可知，外星人與類人猿結合生出人類的作法也無法達成。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1775618" y="363740"/>
            <a:ext cx="8640763" cy="863600"/>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外星人不可能以遺傳工學創造人類</a:t>
            </a:r>
          </a:p>
        </p:txBody>
      </p:sp>
      <p:sp>
        <p:nvSpPr>
          <p:cNvPr id="69635" name="Rectangle 3"/>
          <p:cNvSpPr>
            <a:spLocks noGrp="1" noChangeArrowheads="1"/>
          </p:cNvSpPr>
          <p:nvPr>
            <p:ph type="body" idx="1"/>
          </p:nvPr>
        </p:nvSpPr>
        <p:spPr>
          <a:xfrm>
            <a:off x="854326" y="1211840"/>
            <a:ext cx="10264877" cy="5282420"/>
          </a:xfrm>
        </p:spPr>
        <p:txBody>
          <a:bodyPr>
            <a:noAutofit/>
          </a:bodyPr>
          <a:lstStyle/>
          <a:p>
            <a:pPr algn="just" eaLnBrk="1"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科學家認為外星人運用先進的遺傳基因科學，從一些動物取出遺傳基因進行分離、剪切、組合、拼接，然後用雌猿為孕母創造出人類，或利用雜交優勢和遠緣優生規律創造出新種屬的人類 。</a:t>
            </a:r>
          </a:p>
          <a:p>
            <a:pPr algn="just" eaLnBrk="1"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德國科學家曾將人類的受精卵植入一隻母熊的子宮，由母熊懷胎成熟，生下「保羅 」，直到五歲給予教育，後來科學家發現栽培的保羅是白痴，只學會了說餓，沒有實驗的價值，最後扔進焚化爐銷毀。</a:t>
            </a:r>
          </a:p>
          <a:p>
            <a:pPr algn="just" eaLnBrk="1"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故外星人以遺傳工學創造人類不大可能。</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2043112" y="345852"/>
            <a:ext cx="8229600" cy="85090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外星人創造人類不符實況</a:t>
            </a:r>
          </a:p>
        </p:txBody>
      </p:sp>
      <p:sp>
        <p:nvSpPr>
          <p:cNvPr id="71683" name="Text Box 5"/>
          <p:cNvSpPr txBox="1">
            <a:spLocks noChangeArrowheads="1"/>
          </p:cNvSpPr>
          <p:nvPr/>
        </p:nvSpPr>
        <p:spPr bwMode="auto">
          <a:xfrm>
            <a:off x="1919288" y="1244054"/>
            <a:ext cx="8424862" cy="492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3600">
                <a:solidFill>
                  <a:schemeClr val="tx1"/>
                </a:solidFill>
                <a:latin typeface="Arial" panose="020B0604020202020204" pitchFamily="34" charset="0"/>
                <a:ea typeface="華康粗圓體" panose="020F0709000000000000" pitchFamily="49" charset="-120"/>
              </a:defRPr>
            </a:lvl1pPr>
            <a:lvl2pPr marL="742950" indent="-285750">
              <a:defRPr kumimoji="1" sz="3600">
                <a:solidFill>
                  <a:schemeClr val="tx1"/>
                </a:solidFill>
                <a:latin typeface="Arial" panose="020B0604020202020204" pitchFamily="34" charset="0"/>
                <a:ea typeface="華康粗圓體" panose="020F0709000000000000" pitchFamily="49" charset="-120"/>
              </a:defRPr>
            </a:lvl2pPr>
            <a:lvl3pPr marL="1143000" indent="-228600">
              <a:defRPr kumimoji="1" sz="3600">
                <a:solidFill>
                  <a:schemeClr val="tx1"/>
                </a:solidFill>
                <a:latin typeface="Arial" panose="020B0604020202020204" pitchFamily="34" charset="0"/>
                <a:ea typeface="華康粗圓體" panose="020F0709000000000000" pitchFamily="49" charset="-120"/>
              </a:defRPr>
            </a:lvl3pPr>
            <a:lvl4pPr marL="1600200" indent="-228600">
              <a:defRPr kumimoji="1" sz="3600">
                <a:solidFill>
                  <a:schemeClr val="tx1"/>
                </a:solidFill>
                <a:latin typeface="Arial" panose="020B0604020202020204" pitchFamily="34" charset="0"/>
                <a:ea typeface="華康粗圓體" panose="020F0709000000000000" pitchFamily="49" charset="-120"/>
              </a:defRPr>
            </a:lvl4pPr>
            <a:lvl5pPr marL="2057400" indent="-228600">
              <a:defRPr kumimoji="1" sz="3600">
                <a:solidFill>
                  <a:schemeClr val="tx1"/>
                </a:solidFill>
                <a:latin typeface="Arial" panose="020B0604020202020204" pitchFamily="34" charset="0"/>
                <a:ea typeface="華康粗圓體" panose="020F0709000000000000" pitchFamily="49" charset="-120"/>
              </a:defRPr>
            </a:lvl5pPr>
            <a:lvl6pPr marL="25146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pPr eaLnBrk="1" hangingPunct="1">
              <a:lnSpc>
                <a:spcPct val="110000"/>
              </a:lnSpc>
              <a:spcBef>
                <a:spcPct val="50000"/>
              </a:spcBef>
            </a:pPr>
            <a:r>
              <a:rPr lang="zh-TW" altLang="en-US" sz="3200" b="1" dirty="0">
                <a:solidFill>
                  <a:srgbClr val="000066"/>
                </a:solidFill>
                <a:latin typeface="華康粗圓體" panose="020F0709000000000000" pitchFamily="49" charset="-120"/>
              </a:rPr>
              <a:t>人類若是外星人所創造的，則外星人的智慧更高，對於人類必瞭如指掌，可以大大方方降落人類面前，就如上帝降臨人間，必受到人們隆重的迎接和盛大的歡呼；這是人類夢寐以求的事，何必暗中來調查，甚至於綁架人類做人體試驗？因此與實況不符。地球上的原始生命體可能是來自外太空，但是具有高級智慧的現代人，除非今後發現有確實的證據來證明，否則不是直接由外星人所創造的。 </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658" name="Rectangle 2">
            <a:extLst>
              <a:ext uri="{FF2B5EF4-FFF2-40B4-BE49-F238E27FC236}">
                <a16:creationId xmlns:a16="http://schemas.microsoft.com/office/drawing/2014/main" id="{F40E713A-7280-2170-F5AB-21F924C92ED8}"/>
              </a:ext>
            </a:extLst>
          </p:cNvPr>
          <p:cNvSpPr>
            <a:spLocks noGrp="1" noChangeArrowheads="1"/>
          </p:cNvSpPr>
          <p:nvPr>
            <p:ph type="title"/>
          </p:nvPr>
        </p:nvSpPr>
        <p:spPr>
          <a:xfrm>
            <a:off x="1981200" y="522062"/>
            <a:ext cx="8229600" cy="706438"/>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現代人原鄉的理論</a:t>
            </a:r>
          </a:p>
        </p:txBody>
      </p:sp>
      <p:sp>
        <p:nvSpPr>
          <p:cNvPr id="454659" name="Rectangle 3">
            <a:extLst>
              <a:ext uri="{FF2B5EF4-FFF2-40B4-BE49-F238E27FC236}">
                <a16:creationId xmlns:a16="http://schemas.microsoft.com/office/drawing/2014/main" id="{51B98FF3-1CC3-91E1-3F67-F483D8338181}"/>
              </a:ext>
            </a:extLst>
          </p:cNvPr>
          <p:cNvSpPr>
            <a:spLocks noGrp="1" noChangeArrowheads="1"/>
          </p:cNvSpPr>
          <p:nvPr>
            <p:ph type="body" idx="1"/>
          </p:nvPr>
        </p:nvSpPr>
        <p:spPr>
          <a:xfrm>
            <a:off x="686638" y="1414847"/>
            <a:ext cx="10637854" cy="5101961"/>
          </a:xfrm>
        </p:spPr>
        <p:txBody>
          <a:bodyPr>
            <a:noAutofit/>
          </a:bodyPr>
          <a:lstStyle/>
          <a:p>
            <a:pPr algn="just" hangingPunct="0">
              <a:lnSpc>
                <a:spcPts val="4200"/>
              </a:lnSpc>
              <a:spcBef>
                <a:spcPct val="0"/>
              </a:spcBef>
            </a:pPr>
            <a:r>
              <a:rPr lang="zh-TW" altLang="en-US" sz="3200" b="1" dirty="0">
                <a:solidFill>
                  <a:srgbClr val="008000"/>
                </a:solidFill>
                <a:latin typeface="華康粗圓體" panose="020F0709000000000000" pitchFamily="49" charset="-120"/>
                <a:ea typeface="華康粗圓體" panose="020F0709000000000000" pitchFamily="49" charset="-120"/>
              </a:rPr>
              <a:t>一、多區並行演化論：</a:t>
            </a:r>
            <a:r>
              <a:rPr lang="zh-TW" altLang="en-US" sz="3200" b="1" dirty="0">
                <a:solidFill>
                  <a:srgbClr val="002060"/>
                </a:solidFill>
                <a:latin typeface="華康粗圓體" panose="020F0709000000000000" pitchFamily="49" charset="-120"/>
                <a:ea typeface="華康粗圓體" panose="020F0709000000000000" pitchFamily="49" charset="-120"/>
              </a:rPr>
              <a:t>一些學者認為直立人約在一百萬年前從非洲遷徙到世界各地，曾經遍布歐洲、亞洲等地區，然後在不同地區的直立人經過漫長的獨自演化，隨後進行混血而成為現存的現代智人，這種說法已被否定。  </a:t>
            </a:r>
          </a:p>
          <a:p>
            <a:pPr algn="just" hangingPunct="0">
              <a:lnSpc>
                <a:spcPts val="4200"/>
              </a:lnSpc>
              <a:spcBef>
                <a:spcPct val="0"/>
              </a:spcBef>
            </a:pPr>
            <a:r>
              <a:rPr lang="zh-TW" altLang="en-US" sz="3200" b="1" dirty="0">
                <a:solidFill>
                  <a:srgbClr val="008000"/>
                </a:solidFill>
                <a:latin typeface="華康粗圓體" panose="020F0709000000000000" pitchFamily="49" charset="-120"/>
                <a:ea typeface="華康粗圓體" panose="020F0709000000000000" pitchFamily="49" charset="-120"/>
              </a:rPr>
              <a:t>二、遠離非洲論：</a:t>
            </a:r>
            <a:r>
              <a:rPr lang="zh-TW" altLang="en-US" sz="3200" b="1" dirty="0">
                <a:solidFill>
                  <a:srgbClr val="002060"/>
                </a:solidFill>
                <a:latin typeface="華康粗圓體" panose="020F0709000000000000" pitchFamily="49" charset="-120"/>
                <a:ea typeface="華康粗圓體" panose="020F0709000000000000" pitchFamily="49" charset="-120"/>
              </a:rPr>
              <a:t>在十五萬年前非洲的智人再度離開非洲，向世界各地遷徙，在各地遭遇到所有先前遠離非洲直立人的後裔，並取而代之，而棲身遍布世界各地，成為現存的現代智人，類繁衍至今。這個理論得到基因事實和考古證據的支持。 </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426" name="Rectangle 2">
            <a:extLst>
              <a:ext uri="{FF2B5EF4-FFF2-40B4-BE49-F238E27FC236}">
                <a16:creationId xmlns:a16="http://schemas.microsoft.com/office/drawing/2014/main" id="{07E8D06E-3E43-8B48-106D-2517DD214C45}"/>
              </a:ext>
            </a:extLst>
          </p:cNvPr>
          <p:cNvSpPr>
            <a:spLocks noGrp="1" noChangeArrowheads="1"/>
          </p:cNvSpPr>
          <p:nvPr>
            <p:ph type="title"/>
          </p:nvPr>
        </p:nvSpPr>
        <p:spPr>
          <a:xfrm>
            <a:off x="1981200" y="532058"/>
            <a:ext cx="8229600" cy="1143000"/>
          </a:xfrm>
        </p:spPr>
        <p:txBody>
          <a:bodyPr/>
          <a:lstStyle/>
          <a:p>
            <a:pPr algn="ctr"/>
            <a:r>
              <a:rPr lang="zh-TW" altLang="en-US" sz="4800" dirty="0">
                <a:solidFill>
                  <a:srgbClr val="C00000"/>
                </a:solidFill>
                <a:latin typeface="華康中特圓體" panose="020F0809000000000000" pitchFamily="49" charset="-120"/>
                <a:ea typeface="華康中特圓體" panose="020F0809000000000000" pitchFamily="49" charset="-120"/>
              </a:rPr>
              <a:t>現代人從遠離非洲繁衍而來</a:t>
            </a:r>
          </a:p>
        </p:txBody>
      </p:sp>
      <p:sp>
        <p:nvSpPr>
          <p:cNvPr id="359428" name="Text Box 4">
            <a:extLst>
              <a:ext uri="{FF2B5EF4-FFF2-40B4-BE49-F238E27FC236}">
                <a16:creationId xmlns:a16="http://schemas.microsoft.com/office/drawing/2014/main" id="{B9564BEE-77C6-064C-93DF-13D8DF363E77}"/>
              </a:ext>
            </a:extLst>
          </p:cNvPr>
          <p:cNvSpPr txBox="1">
            <a:spLocks noChangeArrowheads="1"/>
          </p:cNvSpPr>
          <p:nvPr/>
        </p:nvSpPr>
        <p:spPr bwMode="auto">
          <a:xfrm>
            <a:off x="1168958" y="1786237"/>
            <a:ext cx="9854084" cy="4179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just" hangingPunct="0">
              <a:lnSpc>
                <a:spcPct val="120000"/>
              </a:lnSpc>
              <a:spcBef>
                <a:spcPct val="20000"/>
              </a:spcBef>
            </a:pPr>
            <a:r>
              <a:rPr lang="zh-TW" altLang="en-US" sz="3200" b="1" dirty="0">
                <a:solidFill>
                  <a:srgbClr val="002060"/>
                </a:solidFill>
                <a:latin typeface="華康粗圓體" panose="020F0709000000000000" pitchFamily="49" charset="-120"/>
                <a:ea typeface="華康粗圓體" panose="020F0709000000000000" pitchFamily="49" charset="-120"/>
              </a:rPr>
              <a:t>由血統來看，現代人在十五萬或二十萬年前在非洲，就和狒狒、猩猩等其他動物一樣演化。顯示人類演化並非由單一原始人種逐步演進而來，人類的家族樹曾經是旁枝茂盛，包括海德堡人、尼安德塔人、丹尼索瓦人，但是後來僅繁衍現代人</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智人</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，所有旁枝都告滅絕。分子生物學的證據確認，現代人自非</a:t>
            </a:r>
            <a:r>
              <a:rPr lang="zh-TW" altLang="en-US" sz="3200" dirty="0">
                <a:solidFill>
                  <a:srgbClr val="002060"/>
                </a:solidFill>
                <a:latin typeface="華康粗圓體" panose="020F0709000000000000" pitchFamily="49" charset="-120"/>
                <a:ea typeface="華康粗圓體" panose="020F0709000000000000" pitchFamily="49" charset="-120"/>
              </a:rPr>
              <a:t>洲</a:t>
            </a:r>
            <a:r>
              <a:rPr lang="zh-TW" altLang="en-US" sz="3200" b="1" dirty="0">
                <a:solidFill>
                  <a:srgbClr val="002060"/>
                </a:solidFill>
                <a:latin typeface="華康粗圓體" panose="020F0709000000000000" pitchFamily="49" charset="-120"/>
                <a:ea typeface="華康粗圓體" panose="020F0709000000000000" pitchFamily="49" charset="-120"/>
              </a:rPr>
              <a:t>單一起源</a:t>
            </a:r>
            <a:r>
              <a:rPr lang="zh-TW" altLang="en-US" sz="3200" dirty="0">
                <a:solidFill>
                  <a:srgbClr val="002060"/>
                </a:solidFill>
                <a:latin typeface="華康粗圓體" panose="020F0709000000000000" pitchFamily="49" charset="-120"/>
                <a:ea typeface="華康粗圓體" panose="020F0709000000000000" pitchFamily="49" charset="-120"/>
              </a:rPr>
              <a:t>繁</a:t>
            </a:r>
            <a:r>
              <a:rPr lang="zh-TW" altLang="en-US" sz="3200" b="1" dirty="0">
                <a:solidFill>
                  <a:srgbClr val="002060"/>
                </a:solidFill>
                <a:latin typeface="華康粗圓體" panose="020F0709000000000000" pitchFamily="49" charset="-120"/>
                <a:ea typeface="華康粗圓體" panose="020F0709000000000000" pitchFamily="49" charset="-120"/>
              </a:rPr>
              <a:t>衍而來，多區並行演化論已漸被否定。</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500" name="Rectangle 4">
            <a:extLst>
              <a:ext uri="{FF2B5EF4-FFF2-40B4-BE49-F238E27FC236}">
                <a16:creationId xmlns:a16="http://schemas.microsoft.com/office/drawing/2014/main" id="{CBDF514C-9BB5-9424-0FB8-13DC9088D08A}"/>
              </a:ext>
            </a:extLst>
          </p:cNvPr>
          <p:cNvSpPr>
            <a:spLocks noGrp="1" noChangeArrowheads="1"/>
          </p:cNvSpPr>
          <p:nvPr>
            <p:ph type="title"/>
          </p:nvPr>
        </p:nvSpPr>
        <p:spPr>
          <a:xfrm>
            <a:off x="1524000" y="363680"/>
            <a:ext cx="9144000" cy="763117"/>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七萬餘年前氣候嚴苛人類僅剩二千人 </a:t>
            </a:r>
          </a:p>
        </p:txBody>
      </p:sp>
      <p:sp>
        <p:nvSpPr>
          <p:cNvPr id="490501" name="Text Box 5">
            <a:extLst>
              <a:ext uri="{FF2B5EF4-FFF2-40B4-BE49-F238E27FC236}">
                <a16:creationId xmlns:a16="http://schemas.microsoft.com/office/drawing/2014/main" id="{430C5426-0BE1-EE6A-CFEA-FCCCD9EC527F}"/>
              </a:ext>
            </a:extLst>
          </p:cNvPr>
          <p:cNvSpPr txBox="1">
            <a:spLocks noChangeArrowheads="1"/>
          </p:cNvSpPr>
          <p:nvPr/>
        </p:nvSpPr>
        <p:spPr bwMode="auto">
          <a:xfrm>
            <a:off x="1278194" y="1182565"/>
            <a:ext cx="9635612" cy="4930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10000"/>
              </a:lnSpc>
              <a:spcBef>
                <a:spcPct val="50000"/>
              </a:spcBef>
            </a:pPr>
            <a:r>
              <a:rPr lang="zh-TW" altLang="zh-TW" sz="3200" b="1" dirty="0">
                <a:solidFill>
                  <a:srgbClr val="002060"/>
                </a:solidFill>
                <a:latin typeface="華康粗圓體" panose="020F0709000000000000" pitchFamily="49" charset="-120"/>
                <a:ea typeface="華康粗圓體" panose="020F0709000000000000" pitchFamily="49" charset="-120"/>
              </a:rPr>
              <a:t>1998年美國安布羅斯教授提出「</a:t>
            </a:r>
            <a:r>
              <a:rPr lang="zh-TW" altLang="en-US" sz="3200" b="1" dirty="0">
                <a:solidFill>
                  <a:srgbClr val="002060"/>
                </a:solidFill>
                <a:latin typeface="華康粗圓體" panose="020F0709000000000000" pitchFamily="49" charset="-120"/>
                <a:ea typeface="華康粗圓體" panose="020F0709000000000000" pitchFamily="49" charset="-120"/>
              </a:rPr>
              <a:t>托巴大災難理論</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：大約在</a:t>
            </a:r>
            <a:r>
              <a:rPr lang="zh-TW" altLang="zh-TW" sz="3200" b="1" dirty="0">
                <a:solidFill>
                  <a:srgbClr val="002060"/>
                </a:solidFill>
                <a:latin typeface="華康粗圓體" panose="020F0709000000000000" pitchFamily="49" charset="-120"/>
                <a:ea typeface="華康粗圓體" panose="020F0709000000000000" pitchFamily="49" charset="-120"/>
              </a:rPr>
              <a:t>七萬五千</a:t>
            </a:r>
            <a:r>
              <a:rPr lang="zh-TW" altLang="en-US" sz="3200" b="1" dirty="0">
                <a:solidFill>
                  <a:srgbClr val="002060"/>
                </a:solidFill>
                <a:latin typeface="華康粗圓體" panose="020F0709000000000000" pitchFamily="49" charset="-120"/>
                <a:ea typeface="華康粗圓體" panose="020F0709000000000000" pitchFamily="49" charset="-120"/>
              </a:rPr>
              <a:t>年前，印尼蘇門答</a:t>
            </a:r>
            <a:r>
              <a:rPr lang="zh-TW" altLang="en-US" sz="3200" dirty="0">
                <a:solidFill>
                  <a:srgbClr val="002060"/>
                </a:solidFill>
                <a:latin typeface="華康粗圓體" panose="020F0709000000000000" pitchFamily="49" charset="-120"/>
                <a:ea typeface="華康粗圓體" panose="020F0709000000000000" pitchFamily="49" charset="-120"/>
              </a:rPr>
              <a:t>臘</a:t>
            </a:r>
            <a:r>
              <a:rPr lang="zh-TW" altLang="en-US" sz="3200" b="1" dirty="0">
                <a:solidFill>
                  <a:srgbClr val="002060"/>
                </a:solidFill>
                <a:latin typeface="華康粗圓體" panose="020F0709000000000000" pitchFamily="49" charset="-120"/>
                <a:ea typeface="華康粗圓體" panose="020F0709000000000000" pitchFamily="49" charset="-120"/>
              </a:rPr>
              <a:t>島托巴火山發生地球上有史以來最大的超級火山大爆發，火山灰遮</a:t>
            </a:r>
            <a:r>
              <a:rPr lang="zh-TW" altLang="en-US" sz="3200" dirty="0">
                <a:solidFill>
                  <a:srgbClr val="002060"/>
                </a:solidFill>
                <a:latin typeface="華康粗圓體" panose="020F0709000000000000" pitchFamily="49" charset="-120"/>
                <a:ea typeface="華康粗圓體" panose="020F0709000000000000" pitchFamily="49" charset="-120"/>
              </a:rPr>
              <a:t>蔽</a:t>
            </a:r>
            <a:r>
              <a:rPr lang="zh-TW" altLang="en-US" sz="3200" b="1" dirty="0">
                <a:solidFill>
                  <a:srgbClr val="002060"/>
                </a:solidFill>
                <a:latin typeface="華康粗圓體" panose="020F0709000000000000" pitchFamily="49" charset="-120"/>
                <a:ea typeface="華康粗圓體" panose="020F0709000000000000" pitchFamily="49" charset="-120"/>
              </a:rPr>
              <a:t>了整個地球長達好幾年，陽光不足，形成地球第四冰河期，並且噴出含硫酸的煙</a:t>
            </a:r>
            <a:r>
              <a:rPr lang="zh-TW" altLang="en-US" sz="3200" dirty="0">
                <a:solidFill>
                  <a:srgbClr val="002060"/>
                </a:solidFill>
                <a:latin typeface="華康粗圓體" panose="020F0709000000000000" pitchFamily="49" charset="-120"/>
                <a:ea typeface="華康粗圓體" panose="020F0709000000000000" pitchFamily="49" charset="-120"/>
              </a:rPr>
              <a:t>霧</a:t>
            </a:r>
            <a:r>
              <a:rPr lang="zh-TW" altLang="en-US" sz="3200" b="1" dirty="0">
                <a:solidFill>
                  <a:srgbClr val="002060"/>
                </a:solidFill>
                <a:latin typeface="華康粗圓體" panose="020F0709000000000000" pitchFamily="49" charset="-120"/>
                <a:ea typeface="華康粗圓體" panose="020F0709000000000000" pitchFamily="49" charset="-120"/>
              </a:rPr>
              <a:t>。當時生物受到凍死、餓死和毒死的威脅，地球上的動植物大</a:t>
            </a:r>
            <a:r>
              <a:rPr lang="zh-TW" altLang="en-US" sz="3200" dirty="0">
                <a:solidFill>
                  <a:srgbClr val="002060"/>
                </a:solidFill>
                <a:latin typeface="華康粗圓體" panose="020F0709000000000000" pitchFamily="49" charset="-120"/>
                <a:ea typeface="華康粗圓體" panose="020F0709000000000000" pitchFamily="49" charset="-120"/>
              </a:rPr>
              <a:t>量</a:t>
            </a:r>
            <a:r>
              <a:rPr lang="zh-TW" altLang="en-US" sz="3200" b="1" dirty="0">
                <a:solidFill>
                  <a:srgbClr val="002060"/>
                </a:solidFill>
                <a:latin typeface="華康粗圓體" panose="020F0709000000000000" pitchFamily="49" charset="-120"/>
                <a:ea typeface="華康粗圓體" panose="020F0709000000000000" pitchFamily="49" charset="-120"/>
              </a:rPr>
              <a:t>死亡，人類的祖先瀕臨滅絕的邊緣，人口最少的時候僅有二千多人，而且全部在非</a:t>
            </a:r>
            <a:r>
              <a:rPr lang="zh-TW" altLang="en-US" sz="3200" dirty="0">
                <a:solidFill>
                  <a:srgbClr val="002060"/>
                </a:solidFill>
                <a:latin typeface="華康粗圓體" panose="020F0709000000000000" pitchFamily="49" charset="-120"/>
                <a:ea typeface="華康粗圓體" panose="020F0709000000000000" pitchFamily="49" charset="-120"/>
              </a:rPr>
              <a:t>洲</a:t>
            </a:r>
            <a:r>
              <a:rPr lang="zh-TW" altLang="en-US" sz="3200" b="1" dirty="0">
                <a:solidFill>
                  <a:srgbClr val="002060"/>
                </a:solidFill>
                <a:latin typeface="華康粗圓體" panose="020F0709000000000000" pitchFamily="49" charset="-120"/>
                <a:ea typeface="華康粗圓體" panose="020F0709000000000000" pitchFamily="49" charset="-120"/>
              </a:rPr>
              <a:t>，其他地區都已滅絕。後來科學家證</a:t>
            </a:r>
            <a:r>
              <a:rPr lang="zh-TW" altLang="en-US" sz="3200" dirty="0">
                <a:solidFill>
                  <a:srgbClr val="002060"/>
                </a:solidFill>
                <a:latin typeface="華康粗圓體" panose="020F0709000000000000" pitchFamily="49" charset="-120"/>
                <a:ea typeface="華康粗圓體" panose="020F0709000000000000" pitchFamily="49" charset="-120"/>
              </a:rPr>
              <a:t>實</a:t>
            </a:r>
            <a:r>
              <a:rPr lang="zh-TW" altLang="en-US" sz="3200" b="1" dirty="0">
                <a:solidFill>
                  <a:srgbClr val="002060"/>
                </a:solidFill>
                <a:latin typeface="華康粗圓體" panose="020F0709000000000000" pitchFamily="49" charset="-120"/>
                <a:ea typeface="華康粗圓體" panose="020F0709000000000000" pitchFamily="49" charset="-120"/>
              </a:rPr>
              <a:t>現代人祖先遠離非</a:t>
            </a:r>
            <a:r>
              <a:rPr lang="zh-TW" altLang="en-US" sz="3200" dirty="0">
                <a:solidFill>
                  <a:srgbClr val="002060"/>
                </a:solidFill>
                <a:latin typeface="華康粗圓體" panose="020F0709000000000000" pitchFamily="49" charset="-120"/>
                <a:ea typeface="華康粗圓體" panose="020F0709000000000000" pitchFamily="49" charset="-120"/>
              </a:rPr>
              <a:t>洲</a:t>
            </a:r>
            <a:r>
              <a:rPr lang="zh-TW" altLang="en-US" sz="3200" b="1" dirty="0">
                <a:solidFill>
                  <a:srgbClr val="002060"/>
                </a:solidFill>
                <a:latin typeface="華康粗圓體" panose="020F0709000000000000" pitchFamily="49" charset="-120"/>
                <a:ea typeface="華康粗圓體" panose="020F0709000000000000" pitchFamily="49" charset="-120"/>
              </a:rPr>
              <a:t>的理論。</a:t>
            </a:r>
            <a:r>
              <a:rPr lang="zh-TW" altLang="en-US" sz="3200" b="1" i="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2060"/>
                </a:solidFill>
                <a:latin typeface="華康粗圓體" panose="020F0709000000000000" pitchFamily="49" charset="-120"/>
                <a:ea typeface="華康粗圓體" panose="020F0709000000000000" pitchFamily="49" charset="-120"/>
              </a:rPr>
              <a:t> </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2">
            <a:extLst>
              <a:ext uri="{FF2B5EF4-FFF2-40B4-BE49-F238E27FC236}">
                <a16:creationId xmlns:a16="http://schemas.microsoft.com/office/drawing/2014/main" id="{25FA98FA-59B0-7F01-C157-BCAA7F19F8D9}"/>
              </a:ext>
            </a:extLst>
          </p:cNvPr>
          <p:cNvSpPr>
            <a:spLocks noGrp="1" noChangeArrowheads="1"/>
          </p:cNvSpPr>
          <p:nvPr>
            <p:ph type="title"/>
          </p:nvPr>
        </p:nvSpPr>
        <p:spPr>
          <a:xfrm>
            <a:off x="1992313" y="294532"/>
            <a:ext cx="8229600" cy="836613"/>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地球生物的演化理論 </a:t>
            </a:r>
          </a:p>
        </p:txBody>
      </p:sp>
      <p:sp>
        <p:nvSpPr>
          <p:cNvPr id="453635" name="Rectangle 3">
            <a:extLst>
              <a:ext uri="{FF2B5EF4-FFF2-40B4-BE49-F238E27FC236}">
                <a16:creationId xmlns:a16="http://schemas.microsoft.com/office/drawing/2014/main" id="{EDBDDE0C-9D96-6029-8936-101A79082A0F}"/>
              </a:ext>
            </a:extLst>
          </p:cNvPr>
          <p:cNvSpPr>
            <a:spLocks noGrp="1" noChangeArrowheads="1"/>
          </p:cNvSpPr>
          <p:nvPr>
            <p:ph type="body" idx="1"/>
          </p:nvPr>
        </p:nvSpPr>
        <p:spPr>
          <a:xfrm>
            <a:off x="572832" y="1145438"/>
            <a:ext cx="11068562" cy="4999723"/>
          </a:xfrm>
        </p:spPr>
        <p:txBody>
          <a:bodyPr>
            <a:noAutofit/>
          </a:bodyPr>
          <a:lstStyle/>
          <a:p>
            <a:pPr algn="just" hangingPunct="0">
              <a:lnSpc>
                <a:spcPts val="4200"/>
              </a:lnSpc>
              <a:spcBef>
                <a:spcPts val="0"/>
              </a:spcBef>
            </a:pPr>
            <a:r>
              <a:rPr lang="zh-TW" altLang="en-US" sz="3200" b="1" dirty="0">
                <a:solidFill>
                  <a:srgbClr val="008000"/>
                </a:solidFill>
                <a:latin typeface="華康粗圓體" panose="020F0709000000000000" pitchFamily="49" charset="-120"/>
                <a:ea typeface="華康粗圓體" panose="020F0709000000000000" pitchFamily="49" charset="-120"/>
              </a:rPr>
              <a:t>地球生物的達爾文演化論。</a:t>
            </a:r>
            <a:r>
              <a:rPr lang="zh-TW" altLang="en-US" sz="3200" b="1" dirty="0">
                <a:solidFill>
                  <a:srgbClr val="002060"/>
                </a:solidFill>
                <a:latin typeface="華康粗圓體" panose="020F0709000000000000" pitchFamily="49" charset="-120"/>
                <a:ea typeface="華康粗圓體" panose="020F0709000000000000" pitchFamily="49" charset="-120"/>
              </a:rPr>
              <a:t>由無脊椎動物</a:t>
            </a:r>
            <a:r>
              <a:rPr lang="en-US"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脊椎動物</a:t>
            </a:r>
            <a:r>
              <a:rPr lang="en-US"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哺乳動物</a:t>
            </a:r>
            <a:r>
              <a:rPr lang="en-US"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靈長類動物</a:t>
            </a:r>
            <a:r>
              <a:rPr lang="en-US"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猿猴類動物</a:t>
            </a:r>
            <a:r>
              <a:rPr lang="en-US"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人類，依序演化而來。 </a:t>
            </a:r>
          </a:p>
          <a:p>
            <a:pPr algn="just" hangingPunct="0">
              <a:lnSpc>
                <a:spcPts val="4200"/>
              </a:lnSpc>
              <a:spcBef>
                <a:spcPts val="0"/>
              </a:spcBef>
            </a:pPr>
            <a:r>
              <a:rPr lang="zh-TW" altLang="en-US" sz="3200" b="1" dirty="0">
                <a:solidFill>
                  <a:srgbClr val="008000"/>
                </a:solidFill>
                <a:latin typeface="華康粗圓體" panose="020F0709000000000000" pitchFamily="49" charset="-120"/>
                <a:ea typeface="華康粗圓體" panose="020F0709000000000000" pitchFamily="49" charset="-120"/>
              </a:rPr>
              <a:t>演化論受到科學界認同。</a:t>
            </a:r>
            <a:r>
              <a:rPr lang="zh-TW" altLang="en-US" sz="3200" b="1" dirty="0">
                <a:solidFill>
                  <a:srgbClr val="002060"/>
                </a:solidFill>
                <a:latin typeface="華康粗圓體" panose="020F0709000000000000" pitchFamily="49" charset="-120"/>
                <a:ea typeface="華康粗圓體" panose="020F0709000000000000" pitchFamily="49" charset="-120"/>
              </a:rPr>
              <a:t>從地質學、古生物學、遺傳學、動物學、植物學、分子生物學、生物地理學，以及其他領域，利用許多不同研究方法，所收集到的大量證據，現在科學界已經認同演化論是絕對真實的。 </a:t>
            </a:r>
          </a:p>
          <a:p>
            <a:pPr algn="just" hangingPunct="0">
              <a:lnSpc>
                <a:spcPts val="4200"/>
              </a:lnSpc>
              <a:spcBef>
                <a:spcPts val="0"/>
              </a:spcBef>
            </a:pPr>
            <a:r>
              <a:rPr lang="zh-TW" altLang="en-US" sz="3200" b="1" dirty="0">
                <a:solidFill>
                  <a:srgbClr val="008000"/>
                </a:solidFill>
                <a:latin typeface="華康粗圓體" panose="020F0709000000000000" pitchFamily="49" charset="-120"/>
                <a:ea typeface="華康粗圓體" panose="020F0709000000000000" pitchFamily="49" charset="-120"/>
              </a:rPr>
              <a:t>生物的分枝演化不能回頭。</a:t>
            </a:r>
            <a:r>
              <a:rPr lang="zh-TW" altLang="en-US" sz="3200" b="1" dirty="0">
                <a:solidFill>
                  <a:srgbClr val="002060"/>
                </a:solidFill>
                <a:latin typeface="華康粗圓體" panose="020F0709000000000000" pitchFamily="49" charset="-120"/>
                <a:ea typeface="華康粗圓體" panose="020F0709000000000000" pitchFamily="49" charset="-120"/>
              </a:rPr>
              <a:t>人類和類人猿已分別由一共同的祖先而分枝演化，科學家還沒有發現一類物種正在演化成已存在的另一類物種，即其他動物不能演化為人類。 </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64" name="Rectangle 4">
            <a:extLst>
              <a:ext uri="{FF2B5EF4-FFF2-40B4-BE49-F238E27FC236}">
                <a16:creationId xmlns:a16="http://schemas.microsoft.com/office/drawing/2014/main" id="{7BEB8D0B-8BDD-BF9F-DDE2-DDCB9DF0FC02}"/>
              </a:ext>
            </a:extLst>
          </p:cNvPr>
          <p:cNvSpPr>
            <a:spLocks noGrp="1" noChangeArrowheads="1"/>
          </p:cNvSpPr>
          <p:nvPr>
            <p:ph type="title"/>
          </p:nvPr>
        </p:nvSpPr>
        <p:spPr>
          <a:xfrm>
            <a:off x="1919289" y="94359"/>
            <a:ext cx="8229600" cy="706438"/>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人類的演化歷史 </a:t>
            </a:r>
          </a:p>
        </p:txBody>
      </p:sp>
      <p:pic>
        <p:nvPicPr>
          <p:cNvPr id="2" name="Picture 10" descr="進化樹">
            <a:extLst>
              <a:ext uri="{FF2B5EF4-FFF2-40B4-BE49-F238E27FC236}">
                <a16:creationId xmlns:a16="http://schemas.microsoft.com/office/drawing/2014/main" id="{BD9A1530-E50B-4AA9-2995-90ECF27AEA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800797"/>
            <a:ext cx="8229600" cy="4129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8">
            <a:extLst>
              <a:ext uri="{FF2B5EF4-FFF2-40B4-BE49-F238E27FC236}">
                <a16:creationId xmlns:a16="http://schemas.microsoft.com/office/drawing/2014/main" id="{A81EC8B6-3EAB-0DB0-CFE2-11B76865F05D}"/>
              </a:ext>
            </a:extLst>
          </p:cNvPr>
          <p:cNvSpPr txBox="1">
            <a:spLocks noChangeArrowheads="1"/>
          </p:cNvSpPr>
          <p:nvPr/>
        </p:nvSpPr>
        <p:spPr bwMode="auto">
          <a:xfrm>
            <a:off x="875071" y="4991939"/>
            <a:ext cx="10441858"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20000"/>
              </a:spcBef>
            </a:pPr>
            <a:r>
              <a:rPr lang="zh-TW" altLang="en-US" sz="3200" b="1" dirty="0">
                <a:solidFill>
                  <a:srgbClr val="002060"/>
                </a:solidFill>
                <a:latin typeface="華康粗圓體" panose="020F0709000000000000" pitchFamily="49" charset="-120"/>
                <a:ea typeface="華康粗圓體" panose="020F0709000000000000" pitchFamily="49" charset="-120"/>
              </a:rPr>
              <a:t>二千五百萬年前出現的類人猿，約在</a:t>
            </a:r>
            <a:r>
              <a:rPr lang="zh-TW" altLang="en-US" sz="3200" b="1" dirty="0">
                <a:solidFill>
                  <a:srgbClr val="000066"/>
                </a:solidFill>
                <a:latin typeface="華康粗圓體" panose="020F0709000000000000" pitchFamily="49" charset="-120"/>
                <a:ea typeface="華康粗圓體" panose="020F0709000000000000" pitchFamily="49" charset="-120"/>
              </a:rPr>
              <a:t>一千八百萬年前分別演化為猿猴、長臂猿、狒狒和猩猩，而後約在七百萬年前演化為人科，再分別演化為大猩猩、黑猩猩和人類。</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330" name="Rectangle 2">
            <a:extLst>
              <a:ext uri="{FF2B5EF4-FFF2-40B4-BE49-F238E27FC236}">
                <a16:creationId xmlns:a16="http://schemas.microsoft.com/office/drawing/2014/main" id="{64BF92BE-0F96-6580-B20F-74ACCBCCE7DF}"/>
              </a:ext>
            </a:extLst>
          </p:cNvPr>
          <p:cNvSpPr>
            <a:spLocks noGrp="1" noChangeArrowheads="1"/>
          </p:cNvSpPr>
          <p:nvPr>
            <p:ph type="title"/>
          </p:nvPr>
        </p:nvSpPr>
        <p:spPr>
          <a:xfrm>
            <a:off x="4243683" y="137946"/>
            <a:ext cx="7899400" cy="11430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人類身體和動物演化情形相似 </a:t>
            </a:r>
          </a:p>
        </p:txBody>
      </p:sp>
      <p:sp>
        <p:nvSpPr>
          <p:cNvPr id="355331" name="Rectangle 3">
            <a:extLst>
              <a:ext uri="{FF2B5EF4-FFF2-40B4-BE49-F238E27FC236}">
                <a16:creationId xmlns:a16="http://schemas.microsoft.com/office/drawing/2014/main" id="{30FF5457-33CF-334C-2C96-4FDCC0A2E823}"/>
              </a:ext>
            </a:extLst>
          </p:cNvPr>
          <p:cNvSpPr>
            <a:spLocks noGrp="1" noChangeArrowheads="1"/>
          </p:cNvSpPr>
          <p:nvPr>
            <p:ph type="body" idx="1"/>
          </p:nvPr>
        </p:nvSpPr>
        <p:spPr>
          <a:xfrm>
            <a:off x="4828287" y="1233507"/>
            <a:ext cx="6521653" cy="4390985"/>
          </a:xfrm>
        </p:spPr>
        <p:txBody>
          <a:bodyPr>
            <a:normAutofit/>
          </a:bodyPr>
          <a:lstStyle/>
          <a:p>
            <a:pPr marL="0" indent="0" algn="just" hangingPunct="0">
              <a:lnSpc>
                <a:spcPts val="4200"/>
              </a:lnSpc>
              <a:buNone/>
            </a:pPr>
            <a:r>
              <a:rPr lang="zh-TW" altLang="en-US" sz="3200" b="1" dirty="0">
                <a:solidFill>
                  <a:srgbClr val="002060"/>
                </a:solidFill>
                <a:latin typeface="華康粗圓體" panose="020F0709000000000000" pitchFamily="49" charset="-120"/>
                <a:ea typeface="華康粗圓體" panose="020F0709000000000000" pitchFamily="49" charset="-120"/>
              </a:rPr>
              <a:t>動物是從原始單細胞微生物、多細胞微生物、海中低等生物、有殼生物、魚類、兩棲類、爬蟲類、鳥類、哺乳類、靈長類、猿猴演化到人類。人類與猩猩、狒狒、猿猴同屬靈長類，並與猩猩同屬人科，可知人類的身體是與其他靈長類的共同祖先演化而來的。</a:t>
            </a:r>
          </a:p>
        </p:txBody>
      </p:sp>
      <p:sp>
        <p:nvSpPr>
          <p:cNvPr id="2" name="文字方塊 1">
            <a:extLst>
              <a:ext uri="{FF2B5EF4-FFF2-40B4-BE49-F238E27FC236}">
                <a16:creationId xmlns:a16="http://schemas.microsoft.com/office/drawing/2014/main" id="{C91EF452-0F6B-C261-F9C6-5A579271568B}"/>
              </a:ext>
            </a:extLst>
          </p:cNvPr>
          <p:cNvSpPr txBox="1"/>
          <p:nvPr/>
        </p:nvSpPr>
        <p:spPr>
          <a:xfrm>
            <a:off x="3729974" y="709446"/>
            <a:ext cx="513709" cy="6001643"/>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從原始單細胞演化至現代人</a:t>
            </a:r>
          </a:p>
        </p:txBody>
      </p:sp>
      <p:graphicFrame>
        <p:nvGraphicFramePr>
          <p:cNvPr id="5" name="物件 4">
            <a:extLst>
              <a:ext uri="{FF2B5EF4-FFF2-40B4-BE49-F238E27FC236}">
                <a16:creationId xmlns:a16="http://schemas.microsoft.com/office/drawing/2014/main" id="{A549A881-5F91-1B40-513B-54E9C0603766}"/>
              </a:ext>
            </a:extLst>
          </p:cNvPr>
          <p:cNvGraphicFramePr>
            <a:graphicFrameLocks noChangeAspect="1"/>
          </p:cNvGraphicFramePr>
          <p:nvPr>
            <p:extLst>
              <p:ext uri="{D42A27DB-BD31-4B8C-83A1-F6EECF244321}">
                <p14:modId xmlns:p14="http://schemas.microsoft.com/office/powerpoint/2010/main" val="3743588706"/>
              </p:ext>
            </p:extLst>
          </p:nvPr>
        </p:nvGraphicFramePr>
        <p:xfrm>
          <a:off x="395681" y="425148"/>
          <a:ext cx="3334293" cy="6173017"/>
        </p:xfrm>
        <a:graphic>
          <a:graphicData uri="http://schemas.openxmlformats.org/presentationml/2006/ole">
            <mc:AlternateContent xmlns:mc="http://schemas.openxmlformats.org/markup-compatibility/2006">
              <mc:Choice xmlns:v="urn:schemas-microsoft-com:vml" Requires="v">
                <p:oleObj name="PhotoImpact" r:id="rId3" imgW="4695352" imgH="8694688" progId="PI3.Image">
                  <p:embed/>
                </p:oleObj>
              </mc:Choice>
              <mc:Fallback>
                <p:oleObj name="PhotoImpact" r:id="rId3" imgW="4695352" imgH="8694688" progId="PI3.Image">
                  <p:embed/>
                  <p:pic>
                    <p:nvPicPr>
                      <p:cNvPr id="5" name="物件 4">
                        <a:extLst>
                          <a:ext uri="{FF2B5EF4-FFF2-40B4-BE49-F238E27FC236}">
                            <a16:creationId xmlns:a16="http://schemas.microsoft.com/office/drawing/2014/main" id="{A549A881-5F91-1B40-513B-54E9C0603766}"/>
                          </a:ext>
                        </a:extLst>
                      </p:cNvPr>
                      <p:cNvPicPr/>
                      <p:nvPr/>
                    </p:nvPicPr>
                    <p:blipFill>
                      <a:blip r:embed="rId4"/>
                      <a:stretch>
                        <a:fillRect/>
                      </a:stretch>
                    </p:blipFill>
                    <p:spPr>
                      <a:xfrm>
                        <a:off x="395681" y="425148"/>
                        <a:ext cx="3334293" cy="6173017"/>
                      </a:xfrm>
                      <a:prstGeom prst="rect">
                        <a:avLst/>
                      </a:prstGeom>
                      <a:solidFill>
                        <a:srgbClr val="000000"/>
                      </a:solidFill>
                      <a:ln w="12700">
                        <a:solidFill>
                          <a:schemeClr val="tx1"/>
                        </a:solidFill>
                      </a:ln>
                    </p:spPr>
                  </p:pic>
                </p:oleObj>
              </mc:Fallback>
            </mc:AlternateContent>
          </a:graphicData>
        </a:graphic>
      </p:graphicFrame>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3" name="Text Box 3">
            <a:extLst>
              <a:ext uri="{FF2B5EF4-FFF2-40B4-BE49-F238E27FC236}">
                <a16:creationId xmlns:a16="http://schemas.microsoft.com/office/drawing/2014/main" id="{90F9B38E-D579-7421-D264-A2830DAD97A8}"/>
              </a:ext>
            </a:extLst>
          </p:cNvPr>
          <p:cNvSpPr txBox="1">
            <a:spLocks noChangeArrowheads="1"/>
          </p:cNvSpPr>
          <p:nvPr/>
        </p:nvSpPr>
        <p:spPr bwMode="auto">
          <a:xfrm>
            <a:off x="1435145" y="5885874"/>
            <a:ext cx="91440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zh-TW" altLang="en-US" sz="3200" b="1" dirty="0">
                <a:solidFill>
                  <a:srgbClr val="3333CC"/>
                </a:solidFill>
                <a:latin typeface="華康標楷體" panose="03000509000000000000" pitchFamily="65" charset="-120"/>
                <a:ea typeface="華康標楷體" panose="03000509000000000000" pitchFamily="65" charset="-120"/>
              </a:rPr>
              <a:t>人類身體是由靈長類共同祖先演化而來</a:t>
            </a:r>
          </a:p>
        </p:txBody>
      </p:sp>
      <p:sp>
        <p:nvSpPr>
          <p:cNvPr id="363524" name="Text Box 4">
            <a:extLst>
              <a:ext uri="{FF2B5EF4-FFF2-40B4-BE49-F238E27FC236}">
                <a16:creationId xmlns:a16="http://schemas.microsoft.com/office/drawing/2014/main" id="{E1DF0FD3-5370-817B-B8CD-D22A46CE6D3A}"/>
              </a:ext>
            </a:extLst>
          </p:cNvPr>
          <p:cNvSpPr txBox="1">
            <a:spLocks noChangeArrowheads="1"/>
          </p:cNvSpPr>
          <p:nvPr/>
        </p:nvSpPr>
        <p:spPr bwMode="auto">
          <a:xfrm>
            <a:off x="4079775" y="387351"/>
            <a:ext cx="403245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zh-TW" altLang="en-US" sz="4400" dirty="0">
                <a:solidFill>
                  <a:srgbClr val="C00000"/>
                </a:solidFill>
                <a:ea typeface="華康中特圓體" panose="020F0809000000000000" pitchFamily="49" charset="-120"/>
              </a:rPr>
              <a:t>人類演化圖</a:t>
            </a:r>
          </a:p>
        </p:txBody>
      </p:sp>
      <p:pic>
        <p:nvPicPr>
          <p:cNvPr id="5" name="圖片 4" descr="一張含有 哺乳動物, 猴子, 藝術, 圖解 的圖片&#10;&#10;AI 產生的內容可能不正確。">
            <a:extLst>
              <a:ext uri="{FF2B5EF4-FFF2-40B4-BE49-F238E27FC236}">
                <a16:creationId xmlns:a16="http://schemas.microsoft.com/office/drawing/2014/main" id="{F4B8E27E-0F74-DBE8-3CAE-3FBDCAA9E0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044" y="1297858"/>
            <a:ext cx="11633912" cy="4454012"/>
          </a:xfrm>
          <a:prstGeom prst="rect">
            <a:avLst/>
          </a:prstGeom>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78" name="Rectangle 2">
            <a:extLst>
              <a:ext uri="{FF2B5EF4-FFF2-40B4-BE49-F238E27FC236}">
                <a16:creationId xmlns:a16="http://schemas.microsoft.com/office/drawing/2014/main" id="{62B2429E-9039-B7A3-D234-AB623AAAEB4B}"/>
              </a:ext>
            </a:extLst>
          </p:cNvPr>
          <p:cNvSpPr>
            <a:spLocks noGrp="1" noChangeArrowheads="1"/>
          </p:cNvSpPr>
          <p:nvPr>
            <p:ph type="title"/>
          </p:nvPr>
        </p:nvSpPr>
        <p:spPr>
          <a:xfrm>
            <a:off x="1992313" y="215678"/>
            <a:ext cx="8229600" cy="98107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人類與黑猩猩的親緣最近 </a:t>
            </a:r>
          </a:p>
        </p:txBody>
      </p:sp>
      <p:sp>
        <p:nvSpPr>
          <p:cNvPr id="357379" name="Rectangle 3">
            <a:extLst>
              <a:ext uri="{FF2B5EF4-FFF2-40B4-BE49-F238E27FC236}">
                <a16:creationId xmlns:a16="http://schemas.microsoft.com/office/drawing/2014/main" id="{383B834D-7215-B739-2435-082CBEE212CF}"/>
              </a:ext>
            </a:extLst>
          </p:cNvPr>
          <p:cNvSpPr>
            <a:spLocks noGrp="1" noChangeArrowheads="1"/>
          </p:cNvSpPr>
          <p:nvPr>
            <p:ph type="body" idx="1"/>
          </p:nvPr>
        </p:nvSpPr>
        <p:spPr>
          <a:xfrm>
            <a:off x="4803112" y="1196753"/>
            <a:ext cx="6981875" cy="5154410"/>
          </a:xfrm>
        </p:spPr>
        <p:txBody>
          <a:bodyPr>
            <a:noAutofit/>
          </a:bodyPr>
          <a:lstStyle/>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利用蛋白質電泳法、免疫反應、氨基酸序列分析比較等方法，分析人類與黑猩猩的差異，他們發現人類與黑猩猩之間有高達</a:t>
            </a:r>
            <a:r>
              <a:rPr lang="en-US" altLang="zh-TW" sz="3200" b="1" dirty="0">
                <a:solidFill>
                  <a:srgbClr val="002060"/>
                </a:solidFill>
                <a:latin typeface="華康粗圓體" panose="020F0709000000000000" pitchFamily="49" charset="-120"/>
                <a:ea typeface="華康粗圓體" panose="020F0709000000000000" pitchFamily="49" charset="-120"/>
              </a:rPr>
              <a:t>98.7</a:t>
            </a:r>
            <a:r>
              <a:rPr lang="zh-TW" altLang="en-US" sz="3200" b="1" dirty="0">
                <a:solidFill>
                  <a:srgbClr val="002060"/>
                </a:solidFill>
                <a:latin typeface="華康粗圓體" panose="020F0709000000000000" pitchFamily="49" charset="-120"/>
                <a:ea typeface="華康粗圓體" panose="020F0709000000000000" pitchFamily="49" charset="-120"/>
              </a:rPr>
              <a:t>％的相似性。</a:t>
            </a:r>
          </a:p>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珍古德博士認為黑猩猩和人類在行為上很相似，其相似的程度就好比馬與斑馬，仍保持著分化後不久的狀態。</a:t>
            </a:r>
          </a:p>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人類與黑猩猩演化歷程相差不大。  </a:t>
            </a:r>
          </a:p>
        </p:txBody>
      </p:sp>
      <p:pic>
        <p:nvPicPr>
          <p:cNvPr id="2" name="Picture 2">
            <a:extLst>
              <a:ext uri="{FF2B5EF4-FFF2-40B4-BE49-F238E27FC236}">
                <a16:creationId xmlns:a16="http://schemas.microsoft.com/office/drawing/2014/main" id="{5DEFE721-92E6-DBBE-6588-71168EDEB4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2906" y="1196753"/>
            <a:ext cx="3286764" cy="4930147"/>
          </a:xfrm>
          <a:prstGeom prst="rect">
            <a:avLst/>
          </a:prstGeom>
          <a:noFill/>
          <a:ln w="6350">
            <a:solidFill>
              <a:schemeClr val="tx1"/>
            </a:solidFill>
          </a:ln>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46043DE4-8CA7-0E27-80EB-652752908C01}"/>
              </a:ext>
            </a:extLst>
          </p:cNvPr>
          <p:cNvSpPr txBox="1"/>
          <p:nvPr/>
        </p:nvSpPr>
        <p:spPr>
          <a:xfrm>
            <a:off x="1258116" y="6057547"/>
            <a:ext cx="3096344"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黑猩猩</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4" name="Rectangle 4">
            <a:extLst>
              <a:ext uri="{FF2B5EF4-FFF2-40B4-BE49-F238E27FC236}">
                <a16:creationId xmlns:a16="http://schemas.microsoft.com/office/drawing/2014/main" id="{043DEAFA-8E9A-A154-E2EA-A4010C9CF0E5}"/>
              </a:ext>
            </a:extLst>
          </p:cNvPr>
          <p:cNvSpPr>
            <a:spLocks noGrp="1" noChangeArrowheads="1"/>
          </p:cNvSpPr>
          <p:nvPr>
            <p:ph type="title"/>
          </p:nvPr>
        </p:nvSpPr>
        <p:spPr>
          <a:xfrm>
            <a:off x="2135560" y="188640"/>
            <a:ext cx="8229600" cy="956479"/>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人類與其他靈長類特徵的差異 </a:t>
            </a:r>
          </a:p>
        </p:txBody>
      </p:sp>
      <p:sp>
        <p:nvSpPr>
          <p:cNvPr id="496645" name="Text Box 5">
            <a:extLst>
              <a:ext uri="{FF2B5EF4-FFF2-40B4-BE49-F238E27FC236}">
                <a16:creationId xmlns:a16="http://schemas.microsoft.com/office/drawing/2014/main" id="{19BA4487-064D-3A7F-1C39-A5A3746D410E}"/>
              </a:ext>
            </a:extLst>
          </p:cNvPr>
          <p:cNvSpPr txBox="1">
            <a:spLocks noChangeArrowheads="1"/>
          </p:cNvSpPr>
          <p:nvPr/>
        </p:nvSpPr>
        <p:spPr bwMode="auto">
          <a:xfrm>
            <a:off x="5159599" y="1145119"/>
            <a:ext cx="5715093" cy="5441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英國吉斯教授基於</a:t>
            </a:r>
            <a:r>
              <a:rPr lang="zh-TW" altLang="en-US" sz="3200" dirty="0">
                <a:solidFill>
                  <a:srgbClr val="002060"/>
                </a:solidFill>
                <a:latin typeface="華康粗圓體" panose="020F0709000000000000" pitchFamily="49" charset="-120"/>
                <a:ea typeface="華康粗圓體" panose="020F0709000000000000" pitchFamily="49" charset="-120"/>
              </a:rPr>
              <a:t>靈</a:t>
            </a:r>
            <a:r>
              <a:rPr lang="zh-TW" altLang="en-US" sz="3200" b="1" dirty="0">
                <a:solidFill>
                  <a:srgbClr val="002060"/>
                </a:solidFill>
                <a:latin typeface="華康粗圓體" panose="020F0709000000000000" pitchFamily="49" charset="-120"/>
                <a:ea typeface="華康粗圓體" panose="020F0709000000000000" pitchFamily="49" charset="-120"/>
              </a:rPr>
              <a:t>長類的特徵調查，得到結果如下：</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長臂猿有一一六項；</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猩猩有一一三項；</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黑猩猩有一○九項；</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大猩猩有七五項；</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現代人有三一二項。</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人類在</a:t>
            </a:r>
            <a:r>
              <a:rPr lang="zh-TW" altLang="en-US" sz="3200" dirty="0">
                <a:solidFill>
                  <a:srgbClr val="002060"/>
                </a:solidFill>
                <a:latin typeface="華康粗圓體" panose="020F0709000000000000" pitchFamily="49" charset="-120"/>
                <a:ea typeface="華康粗圓體" panose="020F0709000000000000" pitchFamily="49" charset="-120"/>
              </a:rPr>
              <a:t>靈</a:t>
            </a:r>
            <a:r>
              <a:rPr lang="zh-TW" altLang="en-US" sz="3200" b="1" dirty="0">
                <a:solidFill>
                  <a:srgbClr val="002060"/>
                </a:solidFill>
                <a:latin typeface="華康粗圓體" panose="020F0709000000000000" pitchFamily="49" charset="-120"/>
                <a:ea typeface="華康粗圓體" panose="020F0709000000000000" pitchFamily="49" charset="-120"/>
              </a:rPr>
              <a:t>長類中確實是獨特的存在，在進化的連鎖中，有</a:t>
            </a:r>
            <a:r>
              <a:rPr lang="zh-TW" altLang="en-US" sz="3200" dirty="0">
                <a:solidFill>
                  <a:srgbClr val="002060"/>
                </a:solidFill>
                <a:latin typeface="華康粗圓體" panose="020F0709000000000000" pitchFamily="49" charset="-120"/>
                <a:ea typeface="華康粗圓體" panose="020F0709000000000000" pitchFamily="49" charset="-120"/>
              </a:rPr>
              <a:t>屬</a:t>
            </a:r>
            <a:r>
              <a:rPr lang="zh-TW" altLang="en-US" sz="3200" b="1" dirty="0">
                <a:solidFill>
                  <a:srgbClr val="002060"/>
                </a:solidFill>
                <a:latin typeface="華康粗圓體" panose="020F0709000000000000" pitchFamily="49" charset="-120"/>
                <a:ea typeface="華康粗圓體" panose="020F0709000000000000" pitchFamily="49" charset="-120"/>
              </a:rPr>
              <a:t>於消失的環節。</a:t>
            </a:r>
          </a:p>
        </p:txBody>
      </p:sp>
      <p:pic>
        <p:nvPicPr>
          <p:cNvPr id="6" name="圖片 5" descr="一張含有 哺乳動物, 靈長目, 戶外, 樹狀 的圖片&#10;&#10;AI 產生的內容可能不正確。">
            <a:extLst>
              <a:ext uri="{FF2B5EF4-FFF2-40B4-BE49-F238E27FC236}">
                <a16:creationId xmlns:a16="http://schemas.microsoft.com/office/drawing/2014/main" id="{E19E7106-708D-DEA8-3214-C476992132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4500" y="1145120"/>
            <a:ext cx="3803589" cy="5072542"/>
          </a:xfrm>
          <a:prstGeom prst="rect">
            <a:avLst/>
          </a:prstGeom>
          <a:ln w="12700">
            <a:solidFill>
              <a:schemeClr val="tx1"/>
            </a:solidFill>
          </a:ln>
        </p:spPr>
      </p:pic>
      <p:sp>
        <p:nvSpPr>
          <p:cNvPr id="8" name="文字方塊 7">
            <a:extLst>
              <a:ext uri="{FF2B5EF4-FFF2-40B4-BE49-F238E27FC236}">
                <a16:creationId xmlns:a16="http://schemas.microsoft.com/office/drawing/2014/main" id="{68FC9CAF-9673-C988-7906-92E932C90831}"/>
              </a:ext>
            </a:extLst>
          </p:cNvPr>
          <p:cNvSpPr txBox="1"/>
          <p:nvPr/>
        </p:nvSpPr>
        <p:spPr>
          <a:xfrm>
            <a:off x="1317308" y="6101936"/>
            <a:ext cx="3475756"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長臂猿</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81200" y="1196578"/>
            <a:ext cx="8229600" cy="720080"/>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現代人有動物本性的天性</a:t>
            </a:r>
          </a:p>
        </p:txBody>
      </p:sp>
      <p:sp>
        <p:nvSpPr>
          <p:cNvPr id="5123" name="Rectangle 3"/>
          <p:cNvSpPr>
            <a:spLocks noGrp="1" noChangeArrowheads="1"/>
          </p:cNvSpPr>
          <p:nvPr>
            <p:ph type="body" idx="1"/>
          </p:nvPr>
        </p:nvSpPr>
        <p:spPr>
          <a:xfrm>
            <a:off x="1012723" y="1916658"/>
            <a:ext cx="10166554" cy="4486143"/>
          </a:xfrm>
        </p:spPr>
        <p:txBody>
          <a:bodyPr>
            <a:normAutofit/>
          </a:bodyPr>
          <a:lstStyle/>
          <a:p>
            <a:pPr algn="just"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現代人和黑猩猩等動物有相似的軀體，是經過演化而來的，當然也含有動物的天性，即「動物本性」，就是所謂「食色性也」，稱為「欲性」或「獸性」，所表現的本能就是「食色本能」，進而追求「名聞利養」。</a:t>
            </a:r>
          </a:p>
          <a:p>
            <a:pPr algn="just"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欲性非惡，任欲心氾濫，產生欲心，縱慾荒謬，貪得無饜，造起惡端，才是為惡，故有人直以「欲性」為惡性。荀子提倡「人性本惡」之說，他說：「人之性惡，其善者偽也。」就是根源於此「欲性」。</a:t>
            </a:r>
          </a:p>
        </p:txBody>
      </p:sp>
      <p:sp>
        <p:nvSpPr>
          <p:cNvPr id="4" name="標題 1"/>
          <p:cNvSpPr txBox="1">
            <a:spLocks/>
          </p:cNvSpPr>
          <p:nvPr/>
        </p:nvSpPr>
        <p:spPr bwMode="auto">
          <a:xfrm>
            <a:off x="1649760" y="188814"/>
            <a:ext cx="8892480" cy="863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kern="12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2pPr>
            <a:lvl3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3pPr>
            <a:lvl4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4pPr>
            <a:lvl5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5pPr>
            <a:lvl6pPr marL="4572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6pPr>
            <a:lvl7pPr marL="9144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7pPr>
            <a:lvl8pPr marL="13716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8pPr>
            <a:lvl9pPr marL="18288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9pPr>
          </a:lstStyle>
          <a:p>
            <a:pPr eaLnBrk="1" hangingPunct="1"/>
            <a:r>
              <a:rPr lang="zh-TW" altLang="en-US" sz="4800" dirty="0">
                <a:solidFill>
                  <a:srgbClr val="7030A0"/>
                </a:solidFill>
                <a:latin typeface="華康新特圓體" panose="020F0909000000000000" pitchFamily="49" charset="-120"/>
                <a:ea typeface="華康新特圓體" panose="020F0909000000000000" pitchFamily="49" charset="-120"/>
              </a:rPr>
              <a:t>人類進化而來的天性▬▬動物本性</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92313" y="202406"/>
            <a:ext cx="8229600" cy="922338"/>
          </a:xfrm>
        </p:spPr>
        <p:txBody>
          <a:bodyPr/>
          <a:lstStyle/>
          <a:p>
            <a:pPr eaLnBrk="1" hangingPunct="1"/>
            <a:r>
              <a:rPr lang="zh-TW" altLang="en-US" dirty="0">
                <a:solidFill>
                  <a:srgbClr val="A50021"/>
                </a:solidFill>
                <a:latin typeface="華康中特圓體" panose="020F0809000000000000" pitchFamily="49" charset="-120"/>
                <a:ea typeface="華康中特圓體" panose="020F0809000000000000" pitchFamily="49" charset="-120"/>
              </a:rPr>
              <a:t>人類有動物本性來源依循演化論 </a:t>
            </a:r>
          </a:p>
        </p:txBody>
      </p:sp>
      <p:sp>
        <p:nvSpPr>
          <p:cNvPr id="7171" name="Rectangle 3"/>
          <p:cNvSpPr>
            <a:spLocks noGrp="1" noChangeArrowheads="1"/>
          </p:cNvSpPr>
          <p:nvPr>
            <p:ph type="body" idx="1"/>
          </p:nvPr>
        </p:nvSpPr>
        <p:spPr>
          <a:xfrm>
            <a:off x="1227085" y="1216886"/>
            <a:ext cx="9737830" cy="4424228"/>
          </a:xfrm>
        </p:spPr>
        <p:txBody>
          <a:bodyPr>
            <a:normAutofit/>
          </a:bodyPr>
          <a:lstStyle/>
          <a:p>
            <a:pPr algn="just" eaLnBrk="1" hangingPunct="0">
              <a:lnSpc>
                <a:spcPts val="4200"/>
              </a:lnSpc>
              <a:spcBef>
                <a:spcPct val="0"/>
              </a:spcBef>
            </a:pPr>
            <a:r>
              <a:rPr lang="en-US" altLang="zh-TW" sz="3200" b="1" dirty="0">
                <a:solidFill>
                  <a:srgbClr val="002060"/>
                </a:solidFill>
                <a:latin typeface="華康粗圓體" panose="020F0709000000000000" pitchFamily="49" charset="-120"/>
                <a:ea typeface="華康粗圓體" panose="020F0709000000000000" pitchFamily="49" charset="-120"/>
              </a:rPr>
              <a:t>1978</a:t>
            </a:r>
            <a:r>
              <a:rPr lang="zh-TW" altLang="en-US" sz="3200" b="1" dirty="0">
                <a:solidFill>
                  <a:srgbClr val="002060"/>
                </a:solidFill>
                <a:latin typeface="華康粗圓體" panose="020F0709000000000000" pitchFamily="49" charset="-120"/>
                <a:ea typeface="華康粗圓體" panose="020F0709000000000000" pitchFamily="49" charset="-120"/>
              </a:rPr>
              <a:t>年美國演化生物學家威爾森著作</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論人性</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en-US" altLang="en-US"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他以田野為實驗室，直接觀察、採集、研究大自然產物，發現演化是唯一貫串「生物萬象」的總綱。因此，他所謂的人性，指的是生物遺傳的行為模式，也是物競天擇的產物，即依循演化論的道理。</a:t>
            </a:r>
          </a:p>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生物有相互間仇恨傾軋和好戰殺戮的天性，強壯的動物會以殘酷的手段對付其他弱小的動物，就是根源於天生的獸性，人類也同樣有這種天性。 </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92313" y="216694"/>
            <a:ext cx="8229600" cy="908050"/>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動物的天性是殘忍的</a:t>
            </a:r>
          </a:p>
        </p:txBody>
      </p:sp>
      <p:sp>
        <p:nvSpPr>
          <p:cNvPr id="8195" name="Rectangle 3"/>
          <p:cNvSpPr>
            <a:spLocks noGrp="1" noChangeArrowheads="1"/>
          </p:cNvSpPr>
          <p:nvPr>
            <p:ph type="body" idx="1"/>
          </p:nvPr>
        </p:nvSpPr>
        <p:spPr>
          <a:xfrm>
            <a:off x="1181152" y="1274318"/>
            <a:ext cx="9851922" cy="4448056"/>
          </a:xfrm>
        </p:spPr>
        <p:txBody>
          <a:bodyPr>
            <a:normAutofit/>
          </a:bodyPr>
          <a:lstStyle/>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心理分析論創始人佛洛依德主張「生物好戰說」：所有生物都擁有破壞慾，牠們渴望將生命還原為無生命的物質，至死方休。</a:t>
            </a:r>
          </a:p>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動物行為學創始者勞倫斯認為動物相互攻擊的目的在維護地盤，及確保繁殖優勢。</a:t>
            </a:r>
          </a:p>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近年來科學家發現有二十幾種猿猴和獅子，都攻擊年幼的同類，或以殘酷的手段對付敵對的成年同類。</a:t>
            </a:r>
          </a:p>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科學家研究的結論，動物天生是壞胚子。</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992313" y="203424"/>
            <a:ext cx="8229600" cy="849313"/>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人類是最殘忍的動物 </a:t>
            </a:r>
          </a:p>
        </p:txBody>
      </p:sp>
      <p:sp>
        <p:nvSpPr>
          <p:cNvPr id="9219" name="Rectangle 3"/>
          <p:cNvSpPr>
            <a:spLocks noGrp="1" noChangeArrowheads="1"/>
          </p:cNvSpPr>
          <p:nvPr>
            <p:ph type="body" idx="1"/>
          </p:nvPr>
        </p:nvSpPr>
        <p:spPr>
          <a:xfrm>
            <a:off x="1351935" y="1141271"/>
            <a:ext cx="9488129" cy="5472113"/>
          </a:xfrm>
        </p:spPr>
        <p:txBody>
          <a:bodyPr>
            <a:normAutofit/>
          </a:bodyPr>
          <a:lstStyle/>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從「社會生物學」又稱演化心理學，探討人性是獸性演化的一面，就是以達爾文的角度來詮釋人性，人類常見的性格和行為模式，都可以用動物行為的方式來說明。   </a:t>
            </a:r>
          </a:p>
          <a:p>
            <a:pPr algn="just" eaLnBrk="1"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人類除了有動物本性外，另有超越其他動物的「心智」，其為害的程度當然遠超越其他動物。人類會殺盡可食用的動物，取盡可供使用的資材，破壞生態平衡的環境，造成地球的浩劫，因此人類是地球上最殘忍的動物。</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22101" y="936027"/>
            <a:ext cx="8366487" cy="720080"/>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人類的大腦演化獨有高級心智 </a:t>
            </a:r>
          </a:p>
        </p:txBody>
      </p:sp>
      <p:sp>
        <p:nvSpPr>
          <p:cNvPr id="11267" name="Rectangle 3"/>
          <p:cNvSpPr>
            <a:spLocks noGrp="1" noChangeArrowheads="1"/>
          </p:cNvSpPr>
          <p:nvPr>
            <p:ph type="body" idx="1"/>
          </p:nvPr>
        </p:nvSpPr>
        <p:spPr>
          <a:xfrm>
            <a:off x="1494505" y="1638790"/>
            <a:ext cx="9478508" cy="4940722"/>
          </a:xfrm>
        </p:spPr>
        <p:txBody>
          <a:bodyPr>
            <a:normAutofit/>
          </a:bodyPr>
          <a:lstStyle/>
          <a:p>
            <a:pPr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人類獲得超乎其他生物的高級心智，產生特有精神層面的生活，是由人類腦部的演化在短期內爆發般突變，使具有思維能力的大腦大異於其他動物。</a:t>
            </a:r>
          </a:p>
          <a:p>
            <a:pPr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現代人巨大的頭腦，擁有表面積甚大的「大腦皮質」，才有超越其他動物的聰慧，也才有現代人的「高級心智」。</a:t>
            </a:r>
          </a:p>
          <a:p>
            <a:pPr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人類的精神過程，還有思考能力及處理觀念的能力，在變化中找尋單一性的能力；這個能力就是來自「高級心智」。</a:t>
            </a:r>
          </a:p>
        </p:txBody>
      </p:sp>
      <p:sp>
        <p:nvSpPr>
          <p:cNvPr id="4" name="Rectangle 2"/>
          <p:cNvSpPr txBox="1">
            <a:spLocks noChangeArrowheads="1"/>
          </p:cNvSpPr>
          <p:nvPr/>
        </p:nvSpPr>
        <p:spPr bwMode="auto">
          <a:xfrm>
            <a:off x="2040299" y="44624"/>
            <a:ext cx="82296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kern="12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2pPr>
            <a:lvl3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3pPr>
            <a:lvl4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4pPr>
            <a:lvl5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5pPr>
            <a:lvl6pPr marL="4572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6pPr>
            <a:lvl7pPr marL="9144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7pPr>
            <a:lvl8pPr marL="13716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8pPr>
            <a:lvl9pPr marL="18288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9pPr>
          </a:lstStyle>
          <a:p>
            <a:pPr eaLnBrk="1" hangingPunct="1"/>
            <a:r>
              <a:rPr lang="zh-TW" altLang="en-US" sz="4800" dirty="0">
                <a:solidFill>
                  <a:srgbClr val="7030A0"/>
                </a:solidFill>
                <a:latin typeface="華康新特圓體" panose="020F0909000000000000" pitchFamily="49" charset="-120"/>
                <a:ea typeface="華康新特圓體" panose="020F0909000000000000" pitchFamily="49" charset="-120"/>
              </a:rPr>
              <a:t>從人性探討心智的來源 </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a:extLst>
              <a:ext uri="{FF2B5EF4-FFF2-40B4-BE49-F238E27FC236}">
                <a16:creationId xmlns:a16="http://schemas.microsoft.com/office/drawing/2014/main" id="{7B0E30A9-2CED-1FC2-0304-87E091402213}"/>
              </a:ext>
            </a:extLst>
          </p:cNvPr>
          <p:cNvSpPr>
            <a:spLocks noGrp="1" noChangeArrowheads="1"/>
          </p:cNvSpPr>
          <p:nvPr>
            <p:ph type="title"/>
          </p:nvPr>
        </p:nvSpPr>
        <p:spPr>
          <a:xfrm>
            <a:off x="1981200" y="1045029"/>
            <a:ext cx="8229600" cy="893854"/>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人類快速進化的最大變異在大腦</a:t>
            </a:r>
          </a:p>
        </p:txBody>
      </p:sp>
      <p:sp>
        <p:nvSpPr>
          <p:cNvPr id="367619" name="Rectangle 3">
            <a:extLst>
              <a:ext uri="{FF2B5EF4-FFF2-40B4-BE49-F238E27FC236}">
                <a16:creationId xmlns:a16="http://schemas.microsoft.com/office/drawing/2014/main" id="{D817666C-D48A-C822-BD62-4F9AD2663362}"/>
              </a:ext>
            </a:extLst>
          </p:cNvPr>
          <p:cNvSpPr>
            <a:spLocks noGrp="1" noChangeArrowheads="1"/>
          </p:cNvSpPr>
          <p:nvPr>
            <p:ph type="body" idx="1"/>
          </p:nvPr>
        </p:nvSpPr>
        <p:spPr>
          <a:xfrm>
            <a:off x="1055077" y="1938883"/>
            <a:ext cx="10420141" cy="4532255"/>
          </a:xfrm>
        </p:spPr>
        <p:txBody>
          <a:bodyPr>
            <a:noAutofit/>
          </a:bodyPr>
          <a:lstStyle/>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現代人腦的進化在短期內爆發突變，而獲得超乎其他生物的智能，產生特有精神層面的生活。</a:t>
            </a:r>
          </a:p>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人類與黑猩猩之間在腦組織中，其基因表現的差異高達</a:t>
            </a:r>
            <a:r>
              <a:rPr lang="en-US" altLang="zh-TW" sz="3200" b="1" dirty="0">
                <a:solidFill>
                  <a:srgbClr val="002060"/>
                </a:solidFill>
                <a:latin typeface="華康粗圓體" panose="020F0709000000000000" pitchFamily="49" charset="-120"/>
                <a:ea typeface="華康粗圓體" panose="020F0709000000000000" pitchFamily="49" charset="-120"/>
              </a:rPr>
              <a:t>5.5</a:t>
            </a:r>
            <a:r>
              <a:rPr lang="zh-TW" altLang="en-US" sz="3200" b="1" dirty="0">
                <a:solidFill>
                  <a:srgbClr val="002060"/>
                </a:solidFill>
                <a:latin typeface="華康粗圓體" panose="020F0709000000000000" pitchFamily="49" charset="-120"/>
                <a:ea typeface="華康粗圓體" panose="020F0709000000000000" pitchFamily="49" charset="-120"/>
              </a:rPr>
              <a:t>倍。表示人類與黑猩猩在腦部確實存在著顯著差別。</a:t>
            </a:r>
          </a:p>
          <a:p>
            <a:pPr algn="just">
              <a:lnSpc>
                <a:spcPct val="120000"/>
              </a:lnSpc>
            </a:pPr>
            <a:r>
              <a:rPr lang="zh-TW" altLang="en-US" sz="3200" b="1" dirty="0">
                <a:solidFill>
                  <a:srgbClr val="002060"/>
                </a:solidFill>
                <a:latin typeface="華康粗圓體" panose="020F0709000000000000" pitchFamily="49" charset="-120"/>
                <a:ea typeface="華康粗圓體" panose="020F0709000000000000" pitchFamily="49" charset="-120"/>
              </a:rPr>
              <a:t>人類體內主管大腦生長的基因</a:t>
            </a:r>
            <a:r>
              <a:rPr lang="en-US" altLang="zh-TW" sz="3200" b="1" dirty="0">
                <a:solidFill>
                  <a:srgbClr val="002060"/>
                </a:solidFill>
                <a:latin typeface="華康粗圓體" panose="020F0709000000000000" pitchFamily="49" charset="-120"/>
                <a:ea typeface="華康粗圓體" panose="020F0709000000000000" pitchFamily="49" charset="-120"/>
              </a:rPr>
              <a:t>ASPM</a:t>
            </a:r>
            <a:r>
              <a:rPr lang="zh-TW" altLang="en-US" sz="3200" b="1" dirty="0">
                <a:solidFill>
                  <a:srgbClr val="002060"/>
                </a:solidFill>
                <a:latin typeface="華康粗圓體" panose="020F0709000000000000" pitchFamily="49" charset="-120"/>
                <a:ea typeface="華康粗圓體" panose="020F0709000000000000" pitchFamily="49" charset="-120"/>
              </a:rPr>
              <a:t>，在過去數百萬年裡不斷的進化，使人類大腦皮質體積不斷增加，其他動物幾乎沒有演化。</a:t>
            </a:r>
          </a:p>
        </p:txBody>
      </p:sp>
      <p:sp>
        <p:nvSpPr>
          <p:cNvPr id="2" name="Rectangle 4">
            <a:extLst>
              <a:ext uri="{FF2B5EF4-FFF2-40B4-BE49-F238E27FC236}">
                <a16:creationId xmlns:a16="http://schemas.microsoft.com/office/drawing/2014/main" id="{24884FB4-8120-79BC-3D62-2D83EB3B88B9}"/>
              </a:ext>
            </a:extLst>
          </p:cNvPr>
          <p:cNvSpPr txBox="1">
            <a:spLocks noChangeArrowheads="1"/>
          </p:cNvSpPr>
          <p:nvPr/>
        </p:nvSpPr>
        <p:spPr bwMode="auto">
          <a:xfrm>
            <a:off x="2150347" y="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sz="4800" kern="0" dirty="0">
                <a:solidFill>
                  <a:srgbClr val="7030A0"/>
                </a:solidFill>
                <a:latin typeface="華康新特圓體" panose="020F0909000000000000" pitchFamily="49" charset="-120"/>
                <a:ea typeface="華康新特圓體" panose="020F0909000000000000" pitchFamily="49" charset="-120"/>
              </a:rPr>
              <a:t>人類腦部的演化 </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714" name="Rectangle 2">
            <a:extLst>
              <a:ext uri="{FF2B5EF4-FFF2-40B4-BE49-F238E27FC236}">
                <a16:creationId xmlns:a16="http://schemas.microsoft.com/office/drawing/2014/main" id="{D81E8D49-2755-F72A-678E-94C5F1EC26D6}"/>
              </a:ext>
            </a:extLst>
          </p:cNvPr>
          <p:cNvSpPr>
            <a:spLocks noGrp="1" noChangeArrowheads="1"/>
          </p:cNvSpPr>
          <p:nvPr>
            <p:ph type="title"/>
          </p:nvPr>
        </p:nvSpPr>
        <p:spPr>
          <a:xfrm>
            <a:off x="1992313" y="197768"/>
            <a:ext cx="8229600" cy="11430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猿人、原人與現代人腦容量比較 </a:t>
            </a:r>
          </a:p>
        </p:txBody>
      </p:sp>
      <p:pic>
        <p:nvPicPr>
          <p:cNvPr id="371716" name="Picture 4">
            <a:extLst>
              <a:ext uri="{FF2B5EF4-FFF2-40B4-BE49-F238E27FC236}">
                <a16:creationId xmlns:a16="http://schemas.microsoft.com/office/drawing/2014/main" id="{F58DA422-FC7A-1513-C517-D2C42EC48C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139" y="1199411"/>
            <a:ext cx="10503721" cy="51497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2227006" y="0"/>
            <a:ext cx="8229600" cy="114300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脊椎動物腦部的演化 </a:t>
            </a:r>
          </a:p>
        </p:txBody>
      </p:sp>
      <p:sp>
        <p:nvSpPr>
          <p:cNvPr id="93187" name="Rectangle 3"/>
          <p:cNvSpPr>
            <a:spLocks noGrp="1" noChangeArrowheads="1"/>
          </p:cNvSpPr>
          <p:nvPr>
            <p:ph type="body" idx="1"/>
          </p:nvPr>
        </p:nvSpPr>
        <p:spPr>
          <a:xfrm>
            <a:off x="6154478" y="1143000"/>
            <a:ext cx="5555225" cy="4980039"/>
          </a:xfrm>
        </p:spPr>
        <p:txBody>
          <a:bodyPr>
            <a:noAutofit/>
          </a:bodyPr>
          <a:lstStyle/>
          <a:p>
            <a:pPr marL="0" indent="0" algn="just" hangingPunct="0">
              <a:lnSpc>
                <a:spcPts val="4200"/>
              </a:lnSpc>
              <a:buNone/>
            </a:pPr>
            <a:r>
              <a:rPr lang="zh-TW" altLang="en-US" sz="3200" b="1" dirty="0">
                <a:solidFill>
                  <a:srgbClr val="000066"/>
                </a:solidFill>
                <a:latin typeface="華康粗圓體" panose="020F0709000000000000" pitchFamily="49" charset="-120"/>
                <a:ea typeface="華康粗圓體" panose="020F0709000000000000" pitchFamily="49" charset="-120"/>
              </a:rPr>
              <a:t>人腦的最高機能是經過三個階段進化而來的。以脊椎動物來說，第一階段先有脊髓，然後在脊髓之上附加腦幹與間腦，再於腦幹與間腦之上附加小腦、延腦、橋腦、大腦底神經節，接著第二階段是「邊緣系統」，最後第三階段加上「大腦」的大腦皮質。</a:t>
            </a:r>
          </a:p>
        </p:txBody>
      </p:sp>
      <p:sp>
        <p:nvSpPr>
          <p:cNvPr id="3" name="文字方塊 2">
            <a:extLst>
              <a:ext uri="{FF2B5EF4-FFF2-40B4-BE49-F238E27FC236}">
                <a16:creationId xmlns:a16="http://schemas.microsoft.com/office/drawing/2014/main" id="{AAC78C03-7E8E-6B1A-495D-0E3314409F49}"/>
              </a:ext>
            </a:extLst>
          </p:cNvPr>
          <p:cNvSpPr txBox="1"/>
          <p:nvPr/>
        </p:nvSpPr>
        <p:spPr>
          <a:xfrm>
            <a:off x="1171074" y="6056671"/>
            <a:ext cx="4572000"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人腦剖面圖</a:t>
            </a:r>
          </a:p>
        </p:txBody>
      </p:sp>
      <p:pic>
        <p:nvPicPr>
          <p:cNvPr id="5" name="圖片 4" descr="一張含有 腦 的圖片&#10;&#10;AI 產生的內容可能不正確。">
            <a:extLst>
              <a:ext uri="{FF2B5EF4-FFF2-40B4-BE49-F238E27FC236}">
                <a16:creationId xmlns:a16="http://schemas.microsoft.com/office/drawing/2014/main" id="{69914365-668B-AD0F-9C73-15154204EB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170" y="909384"/>
            <a:ext cx="5443354" cy="5147287"/>
          </a:xfrm>
          <a:prstGeom prst="rect">
            <a:avLst/>
          </a:prstGeom>
          <a:ln w="12700">
            <a:solidFill>
              <a:schemeClr val="tx1"/>
            </a:solidFill>
          </a:ln>
        </p:spPr>
      </p:pic>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寫生, 圖畫, 圖表, 線條藝術 的圖片&#10;&#10;AI 產生的內容可能不正確。">
            <a:extLst>
              <a:ext uri="{FF2B5EF4-FFF2-40B4-BE49-F238E27FC236}">
                <a16:creationId xmlns:a16="http://schemas.microsoft.com/office/drawing/2014/main" id="{C6D2F472-82BA-6F08-4ABE-4D41FBD808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5560" y="236244"/>
            <a:ext cx="6512250" cy="5980175"/>
          </a:xfrm>
          <a:prstGeom prst="rect">
            <a:avLst/>
          </a:prstGeom>
          <a:ln w="6350">
            <a:solidFill>
              <a:schemeClr val="tx1"/>
            </a:solidFill>
          </a:ln>
        </p:spPr>
      </p:pic>
      <p:sp>
        <p:nvSpPr>
          <p:cNvPr id="6" name="文字方塊 5">
            <a:extLst>
              <a:ext uri="{FF2B5EF4-FFF2-40B4-BE49-F238E27FC236}">
                <a16:creationId xmlns:a16="http://schemas.microsoft.com/office/drawing/2014/main" id="{34F64AE4-99B6-11CC-5583-4815770768A2}"/>
              </a:ext>
            </a:extLst>
          </p:cNvPr>
          <p:cNvSpPr txBox="1"/>
          <p:nvPr/>
        </p:nvSpPr>
        <p:spPr>
          <a:xfrm>
            <a:off x="2997673" y="6165305"/>
            <a:ext cx="4572000"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人腦剖面圖</a:t>
            </a:r>
          </a:p>
        </p:txBody>
      </p:sp>
      <p:sp>
        <p:nvSpPr>
          <p:cNvPr id="4" name="Rectangle 4">
            <a:extLst>
              <a:ext uri="{FF2B5EF4-FFF2-40B4-BE49-F238E27FC236}">
                <a16:creationId xmlns:a16="http://schemas.microsoft.com/office/drawing/2014/main" id="{F8FEB7E8-954D-AD5D-9E79-EAFFF2D8BCCA}"/>
              </a:ext>
            </a:extLst>
          </p:cNvPr>
          <p:cNvSpPr txBox="1">
            <a:spLocks noChangeArrowheads="1"/>
          </p:cNvSpPr>
          <p:nvPr/>
        </p:nvSpPr>
        <p:spPr bwMode="auto">
          <a:xfrm>
            <a:off x="8667277" y="339725"/>
            <a:ext cx="1054100" cy="617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zh-TW" altLang="en-US" kern="0" dirty="0">
                <a:solidFill>
                  <a:srgbClr val="C00000"/>
                </a:solidFill>
                <a:latin typeface="華康中特圓體" panose="020F0809000000000000" pitchFamily="49" charset="-120"/>
                <a:ea typeface="華康中特圓體" panose="020F0809000000000000" pitchFamily="49" charset="-120"/>
              </a:rPr>
              <a:t>人腦演化的三個階段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8692" name="Rectangle 4">
            <a:extLst>
              <a:ext uri="{FF2B5EF4-FFF2-40B4-BE49-F238E27FC236}">
                <a16:creationId xmlns:a16="http://schemas.microsoft.com/office/drawing/2014/main" id="{9F00DAB9-B091-286B-76D5-0D13CFEE77FC}"/>
              </a:ext>
            </a:extLst>
          </p:cNvPr>
          <p:cNvSpPr>
            <a:spLocks noGrp="1" noChangeArrowheads="1"/>
          </p:cNvSpPr>
          <p:nvPr>
            <p:ph type="title"/>
          </p:nvPr>
        </p:nvSpPr>
        <p:spPr>
          <a:xfrm>
            <a:off x="1847529" y="125760"/>
            <a:ext cx="8566765" cy="11430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脊椎動物腦部演化的三個同心圓</a:t>
            </a:r>
          </a:p>
        </p:txBody>
      </p:sp>
      <p:sp>
        <p:nvSpPr>
          <p:cNvPr id="498693" name="Rectangle 5">
            <a:extLst>
              <a:ext uri="{FF2B5EF4-FFF2-40B4-BE49-F238E27FC236}">
                <a16:creationId xmlns:a16="http://schemas.microsoft.com/office/drawing/2014/main" id="{38DAC6C0-5521-5E91-1210-14088B1268DE}"/>
              </a:ext>
            </a:extLst>
          </p:cNvPr>
          <p:cNvSpPr>
            <a:spLocks noGrp="1" noChangeArrowheads="1"/>
          </p:cNvSpPr>
          <p:nvPr>
            <p:ph type="body" idx="1"/>
          </p:nvPr>
        </p:nvSpPr>
        <p:spPr>
          <a:xfrm>
            <a:off x="776649" y="961002"/>
            <a:ext cx="10864744" cy="5771238"/>
          </a:xfrm>
        </p:spPr>
        <p:txBody>
          <a:bodyPr>
            <a:no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第一個同心圓在腦部的深層、最內部分的中心核，由脊髓進入腦部的腦幹的組織，包括：延腦、小腦、橋腦，又稱為Ｒ領域、古腦、爬蟲類腦、稱為「生理中樞」 。</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第二個同心圓在中心核附近圍繞Ｒ領域，沿著大腦半球正中央部分，結合在一起的組織體，又稱為中古腦、邊緣系統的組織，包括視丘、下視丘等，稱為「情緒中樞」。</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第三個同心圓在腦部的最外層的大腦皮質組織，是覆蓋腦部的外層細胞、是高級心理過程的中樞，又稱為新腦，亦是感覺註記、隨意行動引發、決策及記憶儲存的中心，稱為「思維中樞」。   </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1919288" y="216694"/>
            <a:ext cx="8229600" cy="90805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人腦三個同心圓的作用 </a:t>
            </a:r>
          </a:p>
        </p:txBody>
      </p:sp>
      <p:sp>
        <p:nvSpPr>
          <p:cNvPr id="100355" name="Rectangle 3"/>
          <p:cNvSpPr>
            <a:spLocks noGrp="1" noChangeArrowheads="1"/>
          </p:cNvSpPr>
          <p:nvPr>
            <p:ph type="body" idx="1"/>
          </p:nvPr>
        </p:nvSpPr>
        <p:spPr>
          <a:xfrm>
            <a:off x="1150374" y="1024732"/>
            <a:ext cx="9900778" cy="5616575"/>
          </a:xfrm>
        </p:spPr>
        <p:txBody>
          <a:bodyPr>
            <a:noAutofit/>
          </a:bodyPr>
          <a:lstStyle/>
          <a:p>
            <a:pPr algn="just" eaLnBrk="1">
              <a:lnSpc>
                <a:spcPct val="110000"/>
              </a:lnSpc>
            </a:pPr>
            <a:r>
              <a:rPr lang="zh-TW" altLang="en-US" sz="3200" b="1" dirty="0">
                <a:solidFill>
                  <a:srgbClr val="008000"/>
                </a:solidFill>
                <a:latin typeface="華康粗圓體" panose="020F0709000000000000" pitchFamily="49" charset="-120"/>
                <a:ea typeface="華康粗圓體" panose="020F0709000000000000" pitchFamily="49" charset="-120"/>
              </a:rPr>
              <a:t>人類生理中樞與爬蟲類腦的生理作用相當。</a:t>
            </a:r>
            <a:r>
              <a:rPr lang="zh-TW" altLang="en-US" sz="3200" b="1" dirty="0">
                <a:solidFill>
                  <a:srgbClr val="000066"/>
                </a:solidFill>
                <a:latin typeface="華康粗圓體" panose="020F0709000000000000" pitchFamily="49" charset="-120"/>
                <a:ea typeface="華康粗圓體" panose="020F0709000000000000" pitchFamily="49" charset="-120"/>
              </a:rPr>
              <a:t>控制心臟搏動、呼吸頻率、生命周期</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等基本的生物機能，屬於機械式自動反應。</a:t>
            </a:r>
          </a:p>
          <a:p>
            <a:pPr algn="just" eaLnBrk="1" hangingPunct="0">
              <a:lnSpc>
                <a:spcPts val="4200"/>
              </a:lnSpc>
            </a:pPr>
            <a:r>
              <a:rPr lang="zh-TW" altLang="en-US" sz="3200" b="1" dirty="0">
                <a:solidFill>
                  <a:srgbClr val="008000"/>
                </a:solidFill>
                <a:latin typeface="華康粗圓體" panose="020F0709000000000000" pitchFamily="49" charset="-120"/>
                <a:ea typeface="華康粗圓體" panose="020F0709000000000000" pitchFamily="49" charset="-120"/>
              </a:rPr>
              <a:t>人類情緒中樞進化成有學習與記憶的功能。</a:t>
            </a:r>
            <a:r>
              <a:rPr lang="zh-TW" altLang="en-US" sz="3200" b="1" dirty="0">
                <a:solidFill>
                  <a:srgbClr val="000066"/>
                </a:solidFill>
                <a:latin typeface="華康粗圓體" panose="020F0709000000000000" pitchFamily="49" charset="-120"/>
                <a:ea typeface="華康粗圓體" panose="020F0709000000000000" pitchFamily="49" charset="-120"/>
              </a:rPr>
              <a:t>具有慾望、憤怒、愛戀、驚懼等情緒的功能，職司本能行動及感情。  </a:t>
            </a:r>
          </a:p>
          <a:p>
            <a:pPr algn="just" eaLnBrk="1">
              <a:lnSpc>
                <a:spcPct val="110000"/>
              </a:lnSpc>
            </a:pPr>
            <a:r>
              <a:rPr lang="zh-TW" altLang="en-US" sz="3200" b="1" dirty="0">
                <a:solidFill>
                  <a:srgbClr val="008000"/>
                </a:solidFill>
                <a:latin typeface="華康粗圓體" panose="020F0709000000000000" pitchFamily="49" charset="-120"/>
                <a:ea typeface="華康粗圓體" panose="020F0709000000000000" pitchFamily="49" charset="-120"/>
              </a:rPr>
              <a:t>人類思維中樞賦與超越其他動物的思維能力。</a:t>
            </a:r>
            <a:r>
              <a:rPr lang="zh-TW" altLang="en-US" sz="3200" b="1" dirty="0">
                <a:solidFill>
                  <a:srgbClr val="000066"/>
                </a:solidFill>
                <a:latin typeface="華康粗圓體" panose="020F0709000000000000" pitchFamily="49" charset="-120"/>
                <a:ea typeface="華康粗圓體" panose="020F0709000000000000" pitchFamily="49" charset="-120"/>
              </a:rPr>
              <a:t>它是感覺註記、隨意行動引發、決策及記憶儲存的中樞，專門管理知覺和判斷分析的部分，思想、靈感，都是由這裡產生的。   </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descr="一張含有 文字, 食物 的圖片&#10;&#10;AI 產生的內容可能不正確。">
            <a:extLst>
              <a:ext uri="{FF2B5EF4-FFF2-40B4-BE49-F238E27FC236}">
                <a16:creationId xmlns:a16="http://schemas.microsoft.com/office/drawing/2014/main" id="{055145FE-7C6B-EF62-E020-1D605D4CB0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6147" y="27384"/>
            <a:ext cx="8819707" cy="6858000"/>
          </a:xfrm>
          <a:prstGeom prst="rect">
            <a:avLst/>
          </a:prstGeom>
        </p:spPr>
      </p:pic>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 Box 5"/>
          <p:cNvSpPr txBox="1">
            <a:spLocks noChangeArrowheads="1"/>
          </p:cNvSpPr>
          <p:nvPr/>
        </p:nvSpPr>
        <p:spPr bwMode="auto">
          <a:xfrm>
            <a:off x="9401414" y="188914"/>
            <a:ext cx="861774" cy="6669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a:defRPr kumimoji="1" sz="3600">
                <a:solidFill>
                  <a:schemeClr val="tx1"/>
                </a:solidFill>
                <a:latin typeface="Arial" panose="020B0604020202020204" pitchFamily="34" charset="0"/>
                <a:ea typeface="華康粗圓體" panose="020F0709000000000000" pitchFamily="49" charset="-120"/>
              </a:defRPr>
            </a:lvl1pPr>
            <a:lvl2pPr marL="742950" indent="-285750">
              <a:defRPr kumimoji="1" sz="3600">
                <a:solidFill>
                  <a:schemeClr val="tx1"/>
                </a:solidFill>
                <a:latin typeface="Arial" panose="020B0604020202020204" pitchFamily="34" charset="0"/>
                <a:ea typeface="華康粗圓體" panose="020F0709000000000000" pitchFamily="49" charset="-120"/>
              </a:defRPr>
            </a:lvl2pPr>
            <a:lvl3pPr marL="1143000" indent="-228600">
              <a:defRPr kumimoji="1" sz="3600">
                <a:solidFill>
                  <a:schemeClr val="tx1"/>
                </a:solidFill>
                <a:latin typeface="Arial" panose="020B0604020202020204" pitchFamily="34" charset="0"/>
                <a:ea typeface="華康粗圓體" panose="020F0709000000000000" pitchFamily="49" charset="-120"/>
              </a:defRPr>
            </a:lvl3pPr>
            <a:lvl4pPr marL="1600200" indent="-228600">
              <a:defRPr kumimoji="1" sz="3600">
                <a:solidFill>
                  <a:schemeClr val="tx1"/>
                </a:solidFill>
                <a:latin typeface="Arial" panose="020B0604020202020204" pitchFamily="34" charset="0"/>
                <a:ea typeface="華康粗圓體" panose="020F0709000000000000" pitchFamily="49" charset="-120"/>
              </a:defRPr>
            </a:lvl4pPr>
            <a:lvl5pPr marL="2057400" indent="-228600">
              <a:defRPr kumimoji="1" sz="3600">
                <a:solidFill>
                  <a:schemeClr val="tx1"/>
                </a:solidFill>
                <a:latin typeface="Arial" panose="020B0604020202020204" pitchFamily="34" charset="0"/>
                <a:ea typeface="華康粗圓體" panose="020F0709000000000000" pitchFamily="49" charset="-120"/>
              </a:defRPr>
            </a:lvl5pPr>
            <a:lvl6pPr marL="25146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pPr eaLnBrk="1" hangingPunct="1">
              <a:spcBef>
                <a:spcPct val="50000"/>
              </a:spcBef>
            </a:pPr>
            <a:r>
              <a:rPr lang="zh-TW" altLang="en-US" sz="4400">
                <a:solidFill>
                  <a:srgbClr val="C00000"/>
                </a:solidFill>
                <a:latin typeface="華康中特圓體" panose="020F0809000000000000" pitchFamily="49" charset="-120"/>
                <a:ea typeface="華康中特圓體" panose="020F0809000000000000" pitchFamily="49" charset="-120"/>
              </a:rPr>
              <a:t>人腦與其他動物大小比較</a:t>
            </a:r>
          </a:p>
        </p:txBody>
      </p:sp>
      <p:pic>
        <p:nvPicPr>
          <p:cNvPr id="96259" name="圖片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95463" y="0"/>
            <a:ext cx="7594600" cy="6858000"/>
          </a:xfrm>
          <a:prstGeom prst="rect">
            <a:avLst/>
          </a:prstGeom>
          <a:noFill/>
          <a:ln w="12700">
            <a:solidFill>
              <a:srgbClr val="000066"/>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92313" y="287686"/>
            <a:ext cx="8229600" cy="981075"/>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心智是人類大腦的所作所為</a:t>
            </a:r>
          </a:p>
        </p:txBody>
      </p:sp>
      <p:sp>
        <p:nvSpPr>
          <p:cNvPr id="12291" name="Rectangle 3"/>
          <p:cNvSpPr>
            <a:spLocks noGrp="1" noChangeArrowheads="1"/>
          </p:cNvSpPr>
          <p:nvPr>
            <p:ph type="body" idx="1"/>
          </p:nvPr>
        </p:nvSpPr>
        <p:spPr>
          <a:xfrm>
            <a:off x="1120878" y="1341710"/>
            <a:ext cx="10094710" cy="5327650"/>
          </a:xfrm>
        </p:spPr>
        <p:txBody>
          <a:bodyPr>
            <a:normAutofit/>
          </a:bodyPr>
          <a:lstStyle/>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心智是人類生命中最重要的一部分，它是連續的一種思想和感情、經驗和所謂的精神現象，用來表示一種完全在腦中進行的生理事件連續過程，獨一無二的。</a:t>
            </a:r>
          </a:p>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從腦神經醫學上研究分析，心智的高級心理過程主要在大腦額葉中進行，使優於其他動物。倘若大腦額葉受傷經治療後，雖仍保有原來的一切知識，但是已經喪失瞭解問題和利用知識的能力，更無創造和計劃的能力，對於需要應用這種心智的工作無法勝任。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584053" y="377018"/>
            <a:ext cx="9023894" cy="836613"/>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人類的高級心智中獨有語言 </a:t>
            </a:r>
          </a:p>
        </p:txBody>
      </p:sp>
      <p:sp>
        <p:nvSpPr>
          <p:cNvPr id="13315" name="Rectangle 3"/>
          <p:cNvSpPr>
            <a:spLocks noGrp="1" noChangeArrowheads="1"/>
          </p:cNvSpPr>
          <p:nvPr>
            <p:ph type="body" idx="1"/>
          </p:nvPr>
        </p:nvSpPr>
        <p:spPr>
          <a:xfrm>
            <a:off x="7020449" y="1284075"/>
            <a:ext cx="4640826" cy="5358724"/>
          </a:xfrm>
        </p:spPr>
        <p:txBody>
          <a:bodyPr>
            <a:noAutofit/>
          </a:bodyPr>
          <a:lstStyle/>
          <a:p>
            <a:pPr algn="just" eaLnBrk="1"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語言是人類高級心智最特殊的表現，超乎其他生物的能力。</a:t>
            </a:r>
          </a:p>
          <a:p>
            <a:pPr algn="just" eaLnBrk="1" hangingPunct="0">
              <a:lnSpc>
                <a:spcPts val="4200"/>
              </a:lnSpc>
              <a:spcBef>
                <a:spcPts val="0"/>
              </a:spcBef>
            </a:pPr>
            <a:r>
              <a:rPr lang="en-US" altLang="zh-TW" sz="3200" b="1" dirty="0">
                <a:solidFill>
                  <a:srgbClr val="002060"/>
                </a:solidFill>
                <a:latin typeface="華康粗圓體" panose="020F0709000000000000" pitchFamily="49" charset="-120"/>
                <a:ea typeface="華康粗圓體" panose="020F0709000000000000" pitchFamily="49" charset="-120"/>
              </a:rPr>
              <a:t>20</a:t>
            </a:r>
            <a:r>
              <a:rPr lang="zh-TW" altLang="en-US" sz="3200" b="1" dirty="0">
                <a:solidFill>
                  <a:srgbClr val="002060"/>
                </a:solidFill>
                <a:latin typeface="華康粗圓體" panose="020F0709000000000000" pitchFamily="49" charset="-120"/>
                <a:ea typeface="華康粗圓體" panose="020F0709000000000000" pitchFamily="49" charset="-120"/>
              </a:rPr>
              <a:t>萬年前人類語言基因突變取得演化優勢。</a:t>
            </a:r>
          </a:p>
          <a:p>
            <a:pPr algn="just" eaLnBrk="1"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人類說話能力的關鍵性發展在於圓舌的進化及聲帶位置的高低。</a:t>
            </a:r>
          </a:p>
          <a:p>
            <a:pPr algn="just" eaLnBrk="1"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其他人科等高級動物無組成語言的發聲能力。 </a:t>
            </a:r>
          </a:p>
        </p:txBody>
      </p:sp>
      <p:pic>
        <p:nvPicPr>
          <p:cNvPr id="2" name="圖片 1" descr="一張含有 寫生, 圖畫, 圖表, 線條藝術 的圖片&#10;&#10;AI 產生的內容可能不正確。">
            <a:extLst>
              <a:ext uri="{FF2B5EF4-FFF2-40B4-BE49-F238E27FC236}">
                <a16:creationId xmlns:a16="http://schemas.microsoft.com/office/drawing/2014/main" id="{24E2D4EF-6749-D9E6-5770-C161B8CB73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088" y="1798406"/>
            <a:ext cx="6836361" cy="3261187"/>
          </a:xfrm>
          <a:prstGeom prst="rect">
            <a:avLst/>
          </a:prstGeom>
        </p:spPr>
      </p:pic>
      <p:sp>
        <p:nvSpPr>
          <p:cNvPr id="3" name="文字方塊 2">
            <a:extLst>
              <a:ext uri="{FF2B5EF4-FFF2-40B4-BE49-F238E27FC236}">
                <a16:creationId xmlns:a16="http://schemas.microsoft.com/office/drawing/2014/main" id="{BA31B1BD-2EE5-D05F-6B31-73D00F6F2275}"/>
              </a:ext>
            </a:extLst>
          </p:cNvPr>
          <p:cNvSpPr txBox="1"/>
          <p:nvPr/>
        </p:nvSpPr>
        <p:spPr>
          <a:xfrm>
            <a:off x="450744" y="5059593"/>
            <a:ext cx="6768752"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人類與類人猿說話器官比較圖</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14525" y="1442778"/>
            <a:ext cx="8496300" cy="777324"/>
          </a:xfrm>
        </p:spPr>
        <p:txBody>
          <a:bodyPr/>
          <a:lstStyle/>
          <a:p>
            <a:pPr eaLnBrk="1" hangingPunct="1"/>
            <a:r>
              <a:rPr lang="zh-TW" altLang="en-US" dirty="0">
                <a:solidFill>
                  <a:srgbClr val="A50021"/>
                </a:solidFill>
                <a:latin typeface="華康中特圓體" panose="020F0809000000000000" pitchFamily="49" charset="-120"/>
                <a:ea typeface="華康中特圓體" panose="020F0809000000000000" pitchFamily="49" charset="-120"/>
              </a:rPr>
              <a:t>現代人的心智是天賦本性的表現</a:t>
            </a:r>
          </a:p>
        </p:txBody>
      </p:sp>
      <p:sp>
        <p:nvSpPr>
          <p:cNvPr id="15363" name="Rectangle 3"/>
          <p:cNvSpPr>
            <a:spLocks noGrp="1" noChangeArrowheads="1"/>
          </p:cNvSpPr>
          <p:nvPr>
            <p:ph type="body" idx="1"/>
          </p:nvPr>
        </p:nvSpPr>
        <p:spPr>
          <a:xfrm>
            <a:off x="1106678" y="2295306"/>
            <a:ext cx="9978644" cy="4045206"/>
          </a:xfrm>
        </p:spPr>
        <p:txBody>
          <a:bodyPr>
            <a:normAutofit/>
          </a:bodyPr>
          <a:lstStyle/>
          <a:p>
            <a:pPr marL="230400"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現代人的「高級心智」擁有思維、計算、規劃及語言等高級智慧的功能，與黑猩猩有天壤之別，並且無介於兩者之間的生物，因此心智絕非演化而來。</a:t>
            </a:r>
          </a:p>
          <a:p>
            <a:pPr marL="230400"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現代人高級心理過程的心智，主要是在大腦額葉主宰著其他腦部機能做適當處理的作用，是與生俱生的本能，其來自人類的精神層面，既非來自演化，顯然是屬於另外一種人類特有的天性，稱為「天賦本性」。</a:t>
            </a:r>
          </a:p>
        </p:txBody>
      </p:sp>
      <p:sp>
        <p:nvSpPr>
          <p:cNvPr id="2" name="Rectangle 2">
            <a:extLst>
              <a:ext uri="{FF2B5EF4-FFF2-40B4-BE49-F238E27FC236}">
                <a16:creationId xmlns:a16="http://schemas.microsoft.com/office/drawing/2014/main" id="{9C11D4FC-52B0-4B1A-25A3-9F9D67EE7AAB}"/>
              </a:ext>
            </a:extLst>
          </p:cNvPr>
          <p:cNvSpPr txBox="1">
            <a:spLocks noChangeArrowheads="1"/>
          </p:cNvSpPr>
          <p:nvPr/>
        </p:nvSpPr>
        <p:spPr bwMode="auto">
          <a:xfrm>
            <a:off x="2047875" y="262175"/>
            <a:ext cx="8229600" cy="1143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ctr" eaLnBrk="1" hangingPunct="1">
              <a:spcBef>
                <a:spcPct val="0"/>
              </a:spcBef>
              <a:buFontTx/>
              <a:buNone/>
            </a:pPr>
            <a:r>
              <a:rPr lang="zh-TW" altLang="en-US" sz="4800" dirty="0">
                <a:solidFill>
                  <a:srgbClr val="7030A0"/>
                </a:solidFill>
                <a:latin typeface="華康新特圓體" panose="020F0909000000000000" pitchFamily="49" charset="-120"/>
                <a:ea typeface="華康新特圓體" panose="020F0909000000000000" pitchFamily="49" charset="-120"/>
              </a:rPr>
              <a:t>從人性探討高級心智的來源 </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981200" y="331347"/>
            <a:ext cx="8229600" cy="981075"/>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天賦本性就是如來</a:t>
            </a:r>
            <a:r>
              <a:rPr lang="zh-TW" altLang="en-US" dirty="0">
                <a:solidFill>
                  <a:srgbClr val="A50021"/>
                </a:solidFill>
                <a:latin typeface="華康粗圓體" panose="020F0709000000000000" pitchFamily="49" charset="-120"/>
                <a:ea typeface="華康粗圓體" panose="020F0709000000000000" pitchFamily="49" charset="-120"/>
              </a:rPr>
              <a:t>覺</a:t>
            </a:r>
            <a:r>
              <a:rPr lang="zh-TW" altLang="en-US" dirty="0">
                <a:solidFill>
                  <a:srgbClr val="A50021"/>
                </a:solidFill>
                <a:latin typeface="華康中特圓體" panose="020F0809000000000000" pitchFamily="49" charset="-120"/>
                <a:ea typeface="華康中特圓體" panose="020F0809000000000000" pitchFamily="49" charset="-120"/>
              </a:rPr>
              <a:t>性</a:t>
            </a:r>
          </a:p>
        </p:txBody>
      </p:sp>
      <p:sp>
        <p:nvSpPr>
          <p:cNvPr id="17411" name="Rectangle 3"/>
          <p:cNvSpPr>
            <a:spLocks noGrp="1" noChangeArrowheads="1"/>
          </p:cNvSpPr>
          <p:nvPr>
            <p:ph type="body" idx="1"/>
          </p:nvPr>
        </p:nvSpPr>
        <p:spPr>
          <a:xfrm>
            <a:off x="1113692" y="1312422"/>
            <a:ext cx="9964616" cy="5259200"/>
          </a:xfrm>
        </p:spPr>
        <p:txBody>
          <a:bodyPr>
            <a:noAutofit/>
          </a:bodyPr>
          <a:lstStyle/>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釋迦牟尼佛初曾說：「眾生皆有佛性，皆可成佛</a:t>
            </a:r>
            <a:r>
              <a:rPr lang="zh-TW" altLang="en-US" sz="3200" b="1" dirty="0">
                <a:solidFill>
                  <a:srgbClr val="000066"/>
                </a:solidFill>
                <a:latin typeface="華康粗圓體" panose="020F0709000000000000" pitchFamily="49" charset="-120"/>
                <a:ea typeface="華康粗圓體" panose="020F0709000000000000" pitchFamily="49" charset="-120"/>
              </a:rPr>
              <a:t>」，唯獨人能修成佛。</a:t>
            </a:r>
            <a:endParaRPr lang="zh-TW" altLang="en-US" sz="3200" b="1" dirty="0">
              <a:solidFill>
                <a:srgbClr val="002060"/>
              </a:solidFill>
              <a:latin typeface="華康粗圓體" panose="020F0709000000000000" pitchFamily="49" charset="-120"/>
              <a:ea typeface="華康粗圓體" panose="020F0709000000000000" pitchFamily="49" charset="-120"/>
            </a:endParaRP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人類之有別於其他動物，就是有這一「天賦本性」，也就是「佛性」，</a:t>
            </a:r>
            <a:r>
              <a:rPr lang="zh-TW" altLang="en-US" sz="3200" b="1" dirty="0">
                <a:solidFill>
                  <a:srgbClr val="000066"/>
                </a:solidFill>
                <a:latin typeface="華康粗圓體" panose="020F0709000000000000" pitchFamily="49" charset="-120"/>
                <a:ea typeface="華康粗圓體" panose="020F0709000000000000" pitchFamily="49" charset="-120"/>
              </a:rPr>
              <a:t>為與宗教作分別，</a:t>
            </a:r>
            <a:r>
              <a:rPr lang="zh-TW" altLang="en-US" sz="3200" b="1" dirty="0">
                <a:solidFill>
                  <a:srgbClr val="002060"/>
                </a:solidFill>
                <a:latin typeface="華康粗圓體" panose="020F0709000000000000" pitchFamily="49" charset="-120"/>
                <a:ea typeface="華康粗圓體" panose="020F0709000000000000" pitchFamily="49" charset="-120"/>
              </a:rPr>
              <a:t>或</a:t>
            </a:r>
            <a:r>
              <a:rPr lang="zh-TW" altLang="en-US" sz="3200" b="1" dirty="0">
                <a:solidFill>
                  <a:srgbClr val="000066"/>
                </a:solidFill>
                <a:latin typeface="華康粗圓體" panose="020F0709000000000000" pitchFamily="49" charset="-120"/>
                <a:ea typeface="華康粗圓體" panose="020F0709000000000000" pitchFamily="49" charset="-120"/>
              </a:rPr>
              <a:t>稱為「理性 」。</a:t>
            </a:r>
            <a:endParaRPr lang="zh-TW" altLang="en-US" sz="3200" b="1" dirty="0">
              <a:solidFill>
                <a:srgbClr val="002060"/>
              </a:solidFill>
              <a:latin typeface="華康粗圓體" panose="020F0709000000000000" pitchFamily="49" charset="-120"/>
              <a:ea typeface="華康粗圓體" panose="020F0709000000000000" pitchFamily="49" charset="-120"/>
            </a:endParaRP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孟子提倡「人性本善」，他說：「</a:t>
            </a:r>
            <a:r>
              <a:rPr lang="zh-TW" altLang="en-US" sz="3200" dirty="0">
                <a:solidFill>
                  <a:srgbClr val="002060"/>
                </a:solidFill>
                <a:latin typeface="華康粗圓體" panose="020F0709000000000000" pitchFamily="49" charset="-120"/>
                <a:ea typeface="華康粗圓體" panose="020F0709000000000000" pitchFamily="49" charset="-120"/>
              </a:rPr>
              <a:t>惻隱</a:t>
            </a:r>
            <a:r>
              <a:rPr lang="zh-TW" altLang="en-US" sz="3200" b="1" dirty="0">
                <a:solidFill>
                  <a:srgbClr val="002060"/>
                </a:solidFill>
                <a:latin typeface="華康粗圓體" panose="020F0709000000000000" pitchFamily="49" charset="-120"/>
                <a:ea typeface="華康粗圓體" panose="020F0709000000000000" pitchFamily="49" charset="-120"/>
              </a:rPr>
              <a:t>之心，人皆有之；羞惡之心，人皆有之；恭敬之心，人皆有之；是非之心，人皆有之。」人性本善說就是根源於「佛性」。</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981200" y="232161"/>
            <a:ext cx="8229600" cy="981075"/>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天賦本性內涵有二要素</a:t>
            </a:r>
          </a:p>
        </p:txBody>
      </p:sp>
      <p:sp>
        <p:nvSpPr>
          <p:cNvPr id="18435" name="Rectangle 3"/>
          <p:cNvSpPr>
            <a:spLocks noGrp="1" noChangeArrowheads="1"/>
          </p:cNvSpPr>
          <p:nvPr>
            <p:ph type="body" idx="1"/>
          </p:nvPr>
        </p:nvSpPr>
        <p:spPr>
          <a:xfrm>
            <a:off x="1021274" y="1315664"/>
            <a:ext cx="10149452" cy="4728854"/>
          </a:xfrm>
        </p:spPr>
        <p:txBody>
          <a:bodyPr>
            <a:normAutofit/>
          </a:bodyPr>
          <a:lstStyle/>
          <a:p>
            <a:pPr algn="just" eaLnBrk="1" hangingPunct="0">
              <a:lnSpc>
                <a:spcPts val="4200"/>
              </a:lnSpc>
              <a:spcBef>
                <a:spcPct val="0"/>
              </a:spcBef>
            </a:pPr>
            <a:r>
              <a:rPr lang="zh-TW" altLang="en-US" sz="3200" b="1" dirty="0">
                <a:solidFill>
                  <a:srgbClr val="008000"/>
                </a:solidFill>
                <a:latin typeface="華康粗圓體" panose="020F0709000000000000" pitchFamily="49" charset="-120"/>
                <a:ea typeface="華康粗圓體" panose="020F0709000000000000" pitchFamily="49" charset="-120"/>
              </a:rPr>
              <a:t>覺悟本能</a:t>
            </a:r>
            <a:r>
              <a:rPr lang="zh-TW" altLang="en-US" sz="3200" b="1" dirty="0">
                <a:solidFill>
                  <a:srgbClr val="002060"/>
                </a:solidFill>
                <a:latin typeface="華康粗圓體" panose="020F0709000000000000" pitchFamily="49" charset="-120"/>
                <a:ea typeface="華康粗圓體" panose="020F0709000000000000" pitchFamily="49" charset="-120"/>
              </a:rPr>
              <a:t>：有如實知見一切法之性相的能力，可察知善惡事和開悟真理的本能，稱為「菩提」。佛家稱為「性種性」或「根本智」，道家稱為「元神」。慈悲心、平等心、博愛心等，就是覺悟本能的表現。</a:t>
            </a:r>
          </a:p>
          <a:p>
            <a:pPr algn="just" eaLnBrk="1" hangingPunct="0">
              <a:lnSpc>
                <a:spcPts val="4200"/>
              </a:lnSpc>
              <a:spcBef>
                <a:spcPct val="0"/>
              </a:spcBef>
            </a:pPr>
            <a:r>
              <a:rPr lang="zh-TW" altLang="en-US" sz="3200" b="1" dirty="0">
                <a:solidFill>
                  <a:srgbClr val="008000"/>
                </a:solidFill>
                <a:latin typeface="華康粗圓體" panose="020F0709000000000000" pitchFamily="49" charset="-120"/>
                <a:ea typeface="華康粗圓體" panose="020F0709000000000000" pitchFamily="49" charset="-120"/>
              </a:rPr>
              <a:t>智慧本能：</a:t>
            </a:r>
            <a:r>
              <a:rPr lang="zh-TW" altLang="en-US" sz="3200" b="1" dirty="0">
                <a:solidFill>
                  <a:srgbClr val="002060"/>
                </a:solidFill>
                <a:latin typeface="華康粗圓體" panose="020F0709000000000000" pitchFamily="49" charset="-120"/>
                <a:ea typeface="華康粗圓體" panose="020F0709000000000000" pitchFamily="49" charset="-120"/>
              </a:rPr>
              <a:t>明見一切事物及道理之高深智慧，有思維、判斷、假設、創造、計劃、計算與語言等能力，稱為「般若」。佛家稱為「習種性」或「後得智」，道家稱為「識神」。人類的心智是智慧本能的表現。</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063750" y="344514"/>
            <a:ext cx="8229600" cy="908050"/>
          </a:xfrm>
        </p:spPr>
        <p:txBody>
          <a:bodyPr/>
          <a:lstStyle/>
          <a:p>
            <a:pPr eaLnBrk="1" hangingPunct="1"/>
            <a:r>
              <a:rPr lang="zh-TW" altLang="en-US" dirty="0">
                <a:solidFill>
                  <a:srgbClr val="A50021"/>
                </a:solidFill>
                <a:latin typeface="華康中特圓體" panose="020F0809000000000000" pitchFamily="49" charset="-120"/>
                <a:ea typeface="華康中特圓體" panose="020F0809000000000000" pitchFamily="49" charset="-120"/>
              </a:rPr>
              <a:t>人類天賦智慧本能因人而異 </a:t>
            </a:r>
          </a:p>
        </p:txBody>
      </p:sp>
      <p:sp>
        <p:nvSpPr>
          <p:cNvPr id="20483" name="Rectangle 3"/>
          <p:cNvSpPr>
            <a:spLocks noGrp="1" noChangeArrowheads="1"/>
          </p:cNvSpPr>
          <p:nvPr>
            <p:ph type="body" idx="1"/>
          </p:nvPr>
        </p:nvSpPr>
        <p:spPr>
          <a:xfrm>
            <a:off x="6049432" y="1252564"/>
            <a:ext cx="5587749" cy="4961423"/>
          </a:xfrm>
        </p:spPr>
        <p:txBody>
          <a:bodyPr>
            <a:normAutofit/>
          </a:bodyPr>
          <a:lstStyle/>
          <a:p>
            <a:pPr marL="0" indent="0" algn="just" hangingPunct="0">
              <a:lnSpc>
                <a:spcPts val="4200"/>
              </a:lnSpc>
              <a:spcBef>
                <a:spcPct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人類的智能是由腦神經細胞所主宰，細胞的大小和腦神經細胞間連線的樹狀突、軸突和軸突末端數目多寡，影響腦神經細胞間的資訊儲存與傳遞，因此人人的智能就有高低之分；影響這些腦神經細胞的三大因素就是遺傳基因、生活環境和學習態度。</a:t>
            </a:r>
          </a:p>
        </p:txBody>
      </p:sp>
      <p:pic>
        <p:nvPicPr>
          <p:cNvPr id="5" name="圖片 4" descr="一張含有 光線, 海蛇尾, 樹狀 的圖片&#10;&#10;AI 產生的內容可能不正確。">
            <a:extLst>
              <a:ext uri="{FF2B5EF4-FFF2-40B4-BE49-F238E27FC236}">
                <a16:creationId xmlns:a16="http://schemas.microsoft.com/office/drawing/2014/main" id="{E073A786-6B84-B47B-6DD8-F4465865C6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438" y="1380383"/>
            <a:ext cx="5180087" cy="3889455"/>
          </a:xfrm>
          <a:prstGeom prst="rect">
            <a:avLst/>
          </a:prstGeom>
        </p:spPr>
      </p:pic>
      <p:sp>
        <p:nvSpPr>
          <p:cNvPr id="7" name="文字方塊 6">
            <a:extLst>
              <a:ext uri="{FF2B5EF4-FFF2-40B4-BE49-F238E27FC236}">
                <a16:creationId xmlns:a16="http://schemas.microsoft.com/office/drawing/2014/main" id="{4BD05078-3FF0-85B8-D94F-E154643008B5}"/>
              </a:ext>
            </a:extLst>
          </p:cNvPr>
          <p:cNvSpPr txBox="1"/>
          <p:nvPr/>
        </p:nvSpPr>
        <p:spPr>
          <a:xfrm>
            <a:off x="490100" y="5185229"/>
            <a:ext cx="5357067"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腦神經細胞間連線的樹狀突</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892C0BC-E8C3-9064-790F-6AA355DA1EC6}"/>
              </a:ext>
            </a:extLst>
          </p:cNvPr>
          <p:cNvSpPr>
            <a:spLocks noGrp="1"/>
          </p:cNvSpPr>
          <p:nvPr>
            <p:ph type="title"/>
          </p:nvPr>
        </p:nvSpPr>
        <p:spPr>
          <a:xfrm>
            <a:off x="1981200" y="198815"/>
            <a:ext cx="8229600" cy="1047773"/>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人類</a:t>
            </a:r>
            <a:r>
              <a:rPr lang="zh-TW" altLang="en-US" dirty="0">
                <a:solidFill>
                  <a:srgbClr val="A50021"/>
                </a:solidFill>
                <a:latin typeface="華康中特圓體" panose="020F0809000000000000" pitchFamily="49" charset="-120"/>
                <a:ea typeface="華康中特圓體" panose="020F0809000000000000" pitchFamily="49" charset="-120"/>
              </a:rPr>
              <a:t>天賦覺悟本能有顯隱之別</a:t>
            </a:r>
            <a:endParaRPr lang="zh-TW" altLang="en-US" dirty="0"/>
          </a:p>
        </p:txBody>
      </p:sp>
      <p:sp>
        <p:nvSpPr>
          <p:cNvPr id="4" name="文字方塊 3">
            <a:extLst>
              <a:ext uri="{FF2B5EF4-FFF2-40B4-BE49-F238E27FC236}">
                <a16:creationId xmlns:a16="http://schemas.microsoft.com/office/drawing/2014/main" id="{ED7EFDEA-640D-AA5D-4ACF-FB34E4B3F350}"/>
              </a:ext>
            </a:extLst>
          </p:cNvPr>
          <p:cNvSpPr txBox="1"/>
          <p:nvPr/>
        </p:nvSpPr>
        <p:spPr>
          <a:xfrm>
            <a:off x="6096000" y="1076635"/>
            <a:ext cx="5678993" cy="5441874"/>
          </a:xfrm>
          <a:prstGeom prst="rect">
            <a:avLst/>
          </a:prstGeom>
          <a:noFill/>
        </p:spPr>
        <p:txBody>
          <a:bodyPr wrap="square">
            <a:spAutoFit/>
          </a:bodyPr>
          <a:lstStyle/>
          <a:p>
            <a:pPr algn="just" hangingPunct="0">
              <a:lnSpc>
                <a:spcPts val="4200"/>
              </a:lnSpc>
              <a:spcBef>
                <a:spcPct val="0"/>
              </a:spcBef>
            </a:pPr>
            <a:r>
              <a:rPr lang="zh-TW" altLang="en-US" sz="3200" b="1" dirty="0">
                <a:solidFill>
                  <a:srgbClr val="002060"/>
                </a:solidFill>
                <a:latin typeface="華康粗圓體" panose="020F0709000000000000" pitchFamily="49" charset="-120"/>
                <a:ea typeface="華康粗圓體" panose="020F0709000000000000" pitchFamily="49" charset="-120"/>
              </a:rPr>
              <a:t>每一個人都擁有大腦額葉腦神經細胞，可以主宰著其他腦部機能做適當的處理功能，進行精神活動，這種功能就是覺能，任何人不會有所增加或減少，不因人而異；但因人類受到欲心與外惑的干擾，覺能時常會被蒙蔽，因此人類的覺能也就有顯隱之別。這現象與佛法所言的菩提意義相似。    </a:t>
            </a:r>
          </a:p>
        </p:txBody>
      </p:sp>
      <p:pic>
        <p:nvPicPr>
          <p:cNvPr id="5" name="圖片 4" descr="一張含有 腦 的圖片&#10;&#10;AI 產生的內容可能不正確。">
            <a:extLst>
              <a:ext uri="{FF2B5EF4-FFF2-40B4-BE49-F238E27FC236}">
                <a16:creationId xmlns:a16="http://schemas.microsoft.com/office/drawing/2014/main" id="{ABC95CB0-D7AD-DEAA-BA0C-384496F1EF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123" y="1633308"/>
            <a:ext cx="5371549" cy="3832543"/>
          </a:xfrm>
          <a:prstGeom prst="rect">
            <a:avLst/>
          </a:prstGeom>
        </p:spPr>
      </p:pic>
      <p:sp>
        <p:nvSpPr>
          <p:cNvPr id="7" name="文字方塊 6">
            <a:extLst>
              <a:ext uri="{FF2B5EF4-FFF2-40B4-BE49-F238E27FC236}">
                <a16:creationId xmlns:a16="http://schemas.microsoft.com/office/drawing/2014/main" id="{0EF96F16-5064-1819-9C6E-84C14EC9AF41}"/>
              </a:ext>
            </a:extLst>
          </p:cNvPr>
          <p:cNvSpPr txBox="1"/>
          <p:nvPr/>
        </p:nvSpPr>
        <p:spPr>
          <a:xfrm>
            <a:off x="1319749" y="5465851"/>
            <a:ext cx="3906296"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大腦構造分區</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406876210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腦 的圖片&#10;&#10;AI 產生的內容可能不正確。">
            <a:extLst>
              <a:ext uri="{FF2B5EF4-FFF2-40B4-BE49-F238E27FC236}">
                <a16:creationId xmlns:a16="http://schemas.microsoft.com/office/drawing/2014/main" id="{4CE6835F-1FBE-F07B-8360-6DEBA5239C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4106" y="369926"/>
            <a:ext cx="7563585" cy="6299435"/>
          </a:xfrm>
          <a:prstGeom prst="rect">
            <a:avLst/>
          </a:prstGeom>
        </p:spPr>
      </p:pic>
      <p:sp>
        <p:nvSpPr>
          <p:cNvPr id="7" name="文字方塊 6">
            <a:extLst>
              <a:ext uri="{FF2B5EF4-FFF2-40B4-BE49-F238E27FC236}">
                <a16:creationId xmlns:a16="http://schemas.microsoft.com/office/drawing/2014/main" id="{9ECE05FF-6011-4307-7BB3-05CF9A8E1F5B}"/>
              </a:ext>
            </a:extLst>
          </p:cNvPr>
          <p:cNvSpPr txBox="1"/>
          <p:nvPr/>
        </p:nvSpPr>
        <p:spPr>
          <a:xfrm>
            <a:off x="1524000" y="116633"/>
            <a:ext cx="3888432"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大腦皮質 </a:t>
            </a:r>
          </a:p>
        </p:txBody>
      </p:sp>
    </p:spTree>
    <p:extLst>
      <p:ext uri="{BB962C8B-B14F-4D97-AF65-F5344CB8AC3E}">
        <p14:creationId xmlns:p14="http://schemas.microsoft.com/office/powerpoint/2010/main" val="3301402062"/>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92313" y="215678"/>
            <a:ext cx="8229600" cy="981075"/>
          </a:xfrm>
        </p:spPr>
        <p:txBody>
          <a:bodyPr/>
          <a:lstStyle/>
          <a:p>
            <a:pPr algn="ctr" eaLnBrk="1" hangingPunct="1"/>
            <a:r>
              <a:rPr lang="zh-TW" altLang="en-US" dirty="0">
                <a:solidFill>
                  <a:srgbClr val="A50021"/>
                </a:solidFill>
                <a:latin typeface="華康中特圓體" panose="020F0809000000000000" pitchFamily="49" charset="-120"/>
                <a:ea typeface="華康中特圓體" panose="020F0809000000000000" pitchFamily="49" charset="-120"/>
              </a:rPr>
              <a:t>人性含有佛性和欲性同時存在</a:t>
            </a:r>
          </a:p>
        </p:txBody>
      </p:sp>
      <p:sp>
        <p:nvSpPr>
          <p:cNvPr id="21507" name="Text Box 4"/>
          <p:cNvSpPr txBox="1">
            <a:spLocks noChangeArrowheads="1"/>
          </p:cNvSpPr>
          <p:nvPr/>
        </p:nvSpPr>
        <p:spPr bwMode="auto">
          <a:xfrm>
            <a:off x="1461460" y="1247478"/>
            <a:ext cx="9340518" cy="4364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ts val="4200"/>
              </a:lnSpc>
              <a:spcBef>
                <a:spcPct val="0"/>
              </a:spcBef>
              <a:buFontTx/>
              <a:buNone/>
            </a:pPr>
            <a:r>
              <a:rPr lang="zh-TW" altLang="en-US" b="1" dirty="0">
                <a:solidFill>
                  <a:srgbClr val="002060"/>
                </a:solidFill>
                <a:latin typeface="華康粗圓體" panose="020F0709000000000000" pitchFamily="49" charset="-120"/>
                <a:ea typeface="華康粗圓體" panose="020F0709000000000000" pitchFamily="49" charset="-120"/>
              </a:rPr>
              <a:t>孟子的人性本善之說就是根源於佛性，而荀子的人性本惡之說就是根源於欲性。程子謂：「善固性也，惡亦不可不謂之性。」由此可知人類性善與性惡之說均可同時成立，然而善與惡完全是對立的，這二種思想本體均可同時存在，可知人類思想體系的天賦本體不是單一性，而是二種本性同時存在，故每人與生具來的本性均含有「佛性」和「欲性」兩種，而且同時存在。</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774825" y="226244"/>
            <a:ext cx="8642350" cy="1143000"/>
          </a:xfrm>
        </p:spPr>
        <p:txBody>
          <a:bodyPr/>
          <a:lstStyle/>
          <a:p>
            <a:pPr eaLnBrk="1" hangingPunct="1"/>
            <a:r>
              <a:rPr lang="zh-TW" altLang="en-US" dirty="0">
                <a:solidFill>
                  <a:srgbClr val="A50021"/>
                </a:solidFill>
                <a:latin typeface="華康中特圓體" panose="020F0809000000000000" pitchFamily="49" charset="-120"/>
                <a:ea typeface="華康中特圓體" panose="020F0809000000000000" pitchFamily="49" charset="-120"/>
              </a:rPr>
              <a:t>佛性與欲性所佔比例顯示品格高低</a:t>
            </a:r>
          </a:p>
        </p:txBody>
      </p:sp>
      <p:sp>
        <p:nvSpPr>
          <p:cNvPr id="22531" name="Text Box 4"/>
          <p:cNvSpPr txBox="1">
            <a:spLocks noChangeArrowheads="1"/>
          </p:cNvSpPr>
          <p:nvPr/>
        </p:nvSpPr>
        <p:spPr bwMode="auto">
          <a:xfrm>
            <a:off x="1369925" y="1268760"/>
            <a:ext cx="9452150" cy="4930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1">
              <a:lnSpc>
                <a:spcPts val="4200"/>
              </a:lnSpc>
              <a:spcBef>
                <a:spcPct val="0"/>
              </a:spcBef>
              <a:buFontTx/>
              <a:buNone/>
            </a:pPr>
            <a:r>
              <a:rPr lang="zh-TW" altLang="en-US" b="1" dirty="0">
                <a:solidFill>
                  <a:srgbClr val="002060"/>
                </a:solidFill>
                <a:latin typeface="華康粗圓體" panose="020F0709000000000000" pitchFamily="49" charset="-120"/>
                <a:ea typeface="華康粗圓體" panose="020F0709000000000000" pitchFamily="49" charset="-120"/>
              </a:rPr>
              <a:t>因為人類有兩種本性是與生俱生，若使欲性消失，而成為僅具佛性的仙佛；若能淡薄欲性，保持完全的人性，則可以成為人間的聖賢。一般人為人處世均由二種本性共同主宰，其佛性對欲性所佔比例的多寡，可以顯示其品格的高低。僅應用智能為惡，作奸犯科，則成為大奸大惡的惡徒。若天賦本性完全被蒙蔽，連智能都捨棄，不用大腦思考，僅呈其食色本能的獸性，則這種人等於禽獸之徒。因此人類依品格高低分為聖賢、凡人與禽獸之徒。</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字型, 行, 圖表 的圖片&#10;&#10;AI 產生的內容可能不正確。">
            <a:extLst>
              <a:ext uri="{FF2B5EF4-FFF2-40B4-BE49-F238E27FC236}">
                <a16:creationId xmlns:a16="http://schemas.microsoft.com/office/drawing/2014/main" id="{3105952D-4D97-9B9B-4D75-6AE294EC3A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707" y="555855"/>
            <a:ext cx="11977605" cy="5714316"/>
          </a:xfrm>
          <a:prstGeom prst="rect">
            <a:avLst/>
          </a:prstGeom>
        </p:spPr>
      </p:pic>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1992313" y="274862"/>
            <a:ext cx="8229600" cy="777875"/>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性為體心為用 </a:t>
            </a:r>
          </a:p>
        </p:txBody>
      </p:sp>
      <p:sp>
        <p:nvSpPr>
          <p:cNvPr id="120835" name="Rectangle 3"/>
          <p:cNvSpPr>
            <a:spLocks noGrp="1" noChangeArrowheads="1"/>
          </p:cNvSpPr>
          <p:nvPr>
            <p:ph type="body" idx="1"/>
          </p:nvPr>
        </p:nvSpPr>
        <p:spPr>
          <a:xfrm>
            <a:off x="580103" y="1196465"/>
            <a:ext cx="10805651" cy="5289550"/>
          </a:xfrm>
        </p:spPr>
        <p:txBody>
          <a:bodyPr>
            <a:noAutofit/>
          </a:bodyPr>
          <a:lstStyle/>
          <a:p>
            <a:pPr algn="just" eaLnBrk="1"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人性為天賦本體，由本體接到色、受、行、想和識五蘊的作用，而產生在內或向外的意念就是心，也就是吾人所謂的「心念」。本性是從體上說的，心念是從用上說的。 </a:t>
            </a:r>
          </a:p>
          <a:p>
            <a:pPr algn="just" eaLnBrk="1"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佛性是真如本體，本來清淨，「無所住而生其心」的心，稱為菩提心，即「道心」。</a:t>
            </a:r>
          </a:p>
          <a:p>
            <a:pPr algn="just" eaLnBrk="1"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由純佛性所發出的心，即是道心；由純欲性所發出的心，即是「欲心」。一般所謂「人心」，介於道心和欲心之間，也就是人心中含有欲心，故亦稱為「人欲」。    </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981200" y="116632"/>
            <a:ext cx="8229600" cy="114300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修道涵養佛性</a:t>
            </a:r>
          </a:p>
        </p:txBody>
      </p:sp>
      <p:sp>
        <p:nvSpPr>
          <p:cNvPr id="121859" name="Text Box 3"/>
          <p:cNvSpPr txBox="1">
            <a:spLocks noChangeArrowheads="1"/>
          </p:cNvSpPr>
          <p:nvPr/>
        </p:nvSpPr>
        <p:spPr bwMode="auto">
          <a:xfrm>
            <a:off x="1317523" y="1121562"/>
            <a:ext cx="9772458" cy="4388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kumimoji="1" sz="3600">
                <a:solidFill>
                  <a:schemeClr val="tx1"/>
                </a:solidFill>
                <a:latin typeface="Arial" panose="020B0604020202020204" pitchFamily="34" charset="0"/>
                <a:ea typeface="華康粗圓體" panose="020F0709000000000000" pitchFamily="49" charset="-120"/>
              </a:defRPr>
            </a:lvl1pPr>
            <a:lvl2pPr marL="742950" indent="-285750">
              <a:defRPr kumimoji="1" sz="3600">
                <a:solidFill>
                  <a:schemeClr val="tx1"/>
                </a:solidFill>
                <a:latin typeface="Arial" panose="020B0604020202020204" pitchFamily="34" charset="0"/>
                <a:ea typeface="華康粗圓體" panose="020F0709000000000000" pitchFamily="49" charset="-120"/>
              </a:defRPr>
            </a:lvl2pPr>
            <a:lvl3pPr marL="1143000" indent="-228600">
              <a:defRPr kumimoji="1" sz="3600">
                <a:solidFill>
                  <a:schemeClr val="tx1"/>
                </a:solidFill>
                <a:latin typeface="Arial" panose="020B0604020202020204" pitchFamily="34" charset="0"/>
                <a:ea typeface="華康粗圓體" panose="020F0709000000000000" pitchFamily="49" charset="-120"/>
              </a:defRPr>
            </a:lvl3pPr>
            <a:lvl4pPr marL="1600200" indent="-228600">
              <a:defRPr kumimoji="1" sz="3600">
                <a:solidFill>
                  <a:schemeClr val="tx1"/>
                </a:solidFill>
                <a:latin typeface="Arial" panose="020B0604020202020204" pitchFamily="34" charset="0"/>
                <a:ea typeface="華康粗圓體" panose="020F0709000000000000" pitchFamily="49" charset="-120"/>
              </a:defRPr>
            </a:lvl4pPr>
            <a:lvl5pPr marL="2057400" indent="-228600">
              <a:defRPr kumimoji="1" sz="3600">
                <a:solidFill>
                  <a:schemeClr val="tx1"/>
                </a:solidFill>
                <a:latin typeface="Arial" panose="020B0604020202020204" pitchFamily="34" charset="0"/>
                <a:ea typeface="華康粗圓體" panose="020F0709000000000000" pitchFamily="49" charset="-120"/>
              </a:defRPr>
            </a:lvl5pPr>
            <a:lvl6pPr marL="25146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pPr algn="just" eaLnBrk="1" hangingPunct="0">
              <a:lnSpc>
                <a:spcPts val="4200"/>
              </a:lnSpc>
              <a:spcBef>
                <a:spcPct val="50000"/>
              </a:spcBef>
            </a:pPr>
            <a:r>
              <a:rPr lang="zh-TW" altLang="en-US" sz="3200" b="1" dirty="0">
                <a:solidFill>
                  <a:srgbClr val="000066"/>
                </a:solidFill>
                <a:latin typeface="華康粗圓體" panose="020F0709000000000000" pitchFamily="49" charset="-120"/>
              </a:rPr>
              <a:t>人生哲學思想體系中，應由修心養性起始，以求明心見性。宋儒朱子所謂：「去人欲，存天理。」即在淡薄欲性，去除人欲，發揮佛性，使人心轉成道心；又如老子所云：「為學日益，為道日損。損之又損，以至於無為。」，其所損者為人欲。王陽明所云：「吾輩用功，只求日減，不求日增。減一分人欲，便得一分天理。」此理與佛教禪宗神秀主張以漸修而達到明心見性的佛法同。</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992313" y="216694"/>
            <a:ext cx="8229600" cy="908050"/>
          </a:xfrm>
        </p:spPr>
        <p:txBody>
          <a:bodyPr/>
          <a:lstStyle/>
          <a:p>
            <a:pPr algn="ctr" eaLnBrk="1" hangingPunct="1">
              <a:lnSpc>
                <a:spcPct val="110000"/>
              </a:lnSpc>
            </a:pPr>
            <a:r>
              <a:rPr lang="zh-TW" altLang="en-US" dirty="0">
                <a:solidFill>
                  <a:srgbClr val="C00000"/>
                </a:solidFill>
                <a:latin typeface="華康中特圓體" panose="020F0809000000000000" pitchFamily="49" charset="-120"/>
                <a:ea typeface="華康中特圓體" panose="020F0809000000000000" pitchFamily="49" charset="-120"/>
              </a:rPr>
              <a:t>禪宗修習佛法各依兩種本性</a:t>
            </a:r>
          </a:p>
        </p:txBody>
      </p:sp>
      <p:sp>
        <p:nvSpPr>
          <p:cNvPr id="25603" name="Rectangle 3"/>
          <p:cNvSpPr>
            <a:spLocks noGrp="1" noChangeArrowheads="1"/>
          </p:cNvSpPr>
          <p:nvPr>
            <p:ph type="body" idx="1"/>
          </p:nvPr>
        </p:nvSpPr>
        <p:spPr>
          <a:xfrm>
            <a:off x="1435510" y="1125364"/>
            <a:ext cx="9454330" cy="5688013"/>
          </a:xfrm>
        </p:spPr>
        <p:txBody>
          <a:bodyPr>
            <a:normAutofit/>
          </a:bodyPr>
          <a:lstStyle/>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佛教禪宗神秀主張以漸修而達到明心見性，他所作的偈：「身是菩提樹，心如明鏡臺；時時勤拂拭，勿使惹塵埃。」這首偈是以人類天生的欲性為出發點，修習佛法在拭淨欲心，以達到明心見性的立場來闡釋佛性。</a:t>
            </a:r>
          </a:p>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六祖惠能主張以頓悟而達到見性，他所作的偈：「菩提本無樹，明鏡亦非臺；本來無一物，何處惹塵埃？」這首偈是以人類天生的佛性為基礎，即人人皆有佛性。在頓悟本性後，獨見本自具有的佛性，自然達成見性。  </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992313" y="130398"/>
            <a:ext cx="8229600" cy="922338"/>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兩種本性符合現代哲學家說法</a:t>
            </a:r>
          </a:p>
        </p:txBody>
      </p:sp>
      <p:sp>
        <p:nvSpPr>
          <p:cNvPr id="26627" name="Rectangle 3"/>
          <p:cNvSpPr>
            <a:spLocks noGrp="1" noChangeArrowheads="1"/>
          </p:cNvSpPr>
          <p:nvPr>
            <p:ph type="body" idx="1"/>
          </p:nvPr>
        </p:nvSpPr>
        <p:spPr>
          <a:xfrm>
            <a:off x="796413" y="938101"/>
            <a:ext cx="10595890" cy="5761038"/>
          </a:xfrm>
        </p:spPr>
        <p:txBody>
          <a:bodyPr>
            <a:noAutofit/>
          </a:bodyPr>
          <a:lstStyle/>
          <a:p>
            <a:pPr algn="just" eaLnBrk="1" hangingPunct="0">
              <a:lnSpc>
                <a:spcPts val="4200"/>
              </a:lnSpc>
              <a:spcBef>
                <a:spcPts val="1200"/>
              </a:spcBef>
              <a:buFontTx/>
              <a:buNone/>
            </a:pPr>
            <a:r>
              <a:rPr lang="zh-TW" altLang="en-US" sz="3200" b="1" dirty="0">
                <a:solidFill>
                  <a:srgbClr val="002060"/>
                </a:solidFill>
                <a:latin typeface="華康粗圓體" panose="020F0709000000000000" pitchFamily="49" charset="-120"/>
                <a:ea typeface="華康粗圓體" panose="020F0709000000000000" pitchFamily="49" charset="-120"/>
              </a:rPr>
              <a:t>哲學大師牟宗三提出依人性的應用層面有三： </a:t>
            </a: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一、生物本能、生理欲望、心理情緒等屬於自然生命之自然特徵所構成的性，為最低層；此即本文所謂欲性。</a:t>
            </a: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二、氣質之賢不肖、清濁、厚薄、剛柔、偏正、純雜、智愚等所構成之性，為較高層；此即本文所謂一般人性，含</a:t>
            </a:r>
            <a:r>
              <a:rPr lang="zh-TW" altLang="en-US" sz="3200" b="1" dirty="0">
                <a:solidFill>
                  <a:srgbClr val="000066"/>
                </a:solidFill>
                <a:latin typeface="華康粗圓體" panose="020F0709000000000000" pitchFamily="49" charset="-120"/>
                <a:ea typeface="華康粗圓體" panose="020F0709000000000000" pitchFamily="49" charset="-120"/>
              </a:rPr>
              <a:t>佛</a:t>
            </a:r>
            <a:r>
              <a:rPr lang="zh-TW" altLang="en-US" sz="3200" b="1" dirty="0">
                <a:solidFill>
                  <a:srgbClr val="002060"/>
                </a:solidFill>
                <a:latin typeface="華康粗圓體" panose="020F0709000000000000" pitchFamily="49" charset="-120"/>
                <a:ea typeface="華康粗圓體" panose="020F0709000000000000" pitchFamily="49" charset="-120"/>
              </a:rPr>
              <a:t>性和欲性。</a:t>
            </a: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三、超越的義理當然之性，純屬於道德、精神生命者，所謂天命之性、義理之性，為最高層；此即本文所謂</a:t>
            </a:r>
            <a:r>
              <a:rPr lang="zh-TW" altLang="en-US" sz="3200" b="1" dirty="0">
                <a:solidFill>
                  <a:srgbClr val="000066"/>
                </a:solidFill>
                <a:latin typeface="華康粗圓體" panose="020F0709000000000000" pitchFamily="49" charset="-120"/>
                <a:ea typeface="華康粗圓體" panose="020F0709000000000000" pitchFamily="49" charset="-120"/>
              </a:rPr>
              <a:t>佛</a:t>
            </a:r>
            <a:r>
              <a:rPr lang="zh-TW" altLang="en-US" sz="3200" b="1" dirty="0">
                <a:solidFill>
                  <a:srgbClr val="002060"/>
                </a:solidFill>
                <a:latin typeface="華康粗圓體" panose="020F0709000000000000" pitchFamily="49" charset="-120"/>
                <a:ea typeface="華康粗圓體" panose="020F0709000000000000" pitchFamily="49" charset="-120"/>
              </a:rPr>
              <a:t>性。 </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4"/>
          <p:cNvSpPr>
            <a:spLocks noGrp="1" noChangeArrowheads="1"/>
          </p:cNvSpPr>
          <p:nvPr>
            <p:ph type="title"/>
          </p:nvPr>
        </p:nvSpPr>
        <p:spPr>
          <a:xfrm>
            <a:off x="1528762" y="296864"/>
            <a:ext cx="9134475" cy="720726"/>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佛洛依德的心理分析與人類本能相通 </a:t>
            </a:r>
          </a:p>
        </p:txBody>
      </p:sp>
      <p:sp>
        <p:nvSpPr>
          <p:cNvPr id="124931" name="Text Box 5"/>
          <p:cNvSpPr txBox="1">
            <a:spLocks noChangeArrowheads="1"/>
          </p:cNvSpPr>
          <p:nvPr/>
        </p:nvSpPr>
        <p:spPr bwMode="auto">
          <a:xfrm>
            <a:off x="702488" y="1017590"/>
            <a:ext cx="10756490" cy="5441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kumimoji="1" sz="3600">
                <a:solidFill>
                  <a:schemeClr val="tx1"/>
                </a:solidFill>
                <a:latin typeface="Arial" panose="020B0604020202020204" pitchFamily="34" charset="0"/>
                <a:ea typeface="華康粗圓體" panose="020F0709000000000000" pitchFamily="49" charset="-120"/>
              </a:defRPr>
            </a:lvl1pPr>
            <a:lvl2pPr marL="742950" indent="-285750">
              <a:defRPr kumimoji="1" sz="3600">
                <a:solidFill>
                  <a:schemeClr val="tx1"/>
                </a:solidFill>
                <a:latin typeface="Arial" panose="020B0604020202020204" pitchFamily="34" charset="0"/>
                <a:ea typeface="華康粗圓體" panose="020F0709000000000000" pitchFamily="49" charset="-120"/>
              </a:defRPr>
            </a:lvl2pPr>
            <a:lvl3pPr marL="1143000" indent="-228600">
              <a:defRPr kumimoji="1" sz="3600">
                <a:solidFill>
                  <a:schemeClr val="tx1"/>
                </a:solidFill>
                <a:latin typeface="Arial" panose="020B0604020202020204" pitchFamily="34" charset="0"/>
                <a:ea typeface="華康粗圓體" panose="020F0709000000000000" pitchFamily="49" charset="-120"/>
              </a:defRPr>
            </a:lvl3pPr>
            <a:lvl4pPr marL="1600200" indent="-228600">
              <a:defRPr kumimoji="1" sz="3600">
                <a:solidFill>
                  <a:schemeClr val="tx1"/>
                </a:solidFill>
                <a:latin typeface="Arial" panose="020B0604020202020204" pitchFamily="34" charset="0"/>
                <a:ea typeface="華康粗圓體" panose="020F0709000000000000" pitchFamily="49" charset="-120"/>
              </a:defRPr>
            </a:lvl4pPr>
            <a:lvl5pPr marL="2057400" indent="-228600">
              <a:defRPr kumimoji="1" sz="3600">
                <a:solidFill>
                  <a:schemeClr val="tx1"/>
                </a:solidFill>
                <a:latin typeface="Arial" panose="020B0604020202020204" pitchFamily="34" charset="0"/>
                <a:ea typeface="華康粗圓體" panose="020F0709000000000000" pitchFamily="49" charset="-120"/>
              </a:defRPr>
            </a:lvl5pPr>
            <a:lvl6pPr marL="25146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6pPr>
            <a:lvl7pPr marL="29718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7pPr>
            <a:lvl8pPr marL="34290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8pPr>
            <a:lvl9pPr marL="3886200" indent="-228600" eaLnBrk="0" fontAlgn="base" hangingPunct="0">
              <a:spcBef>
                <a:spcPct val="0"/>
              </a:spcBef>
              <a:spcAft>
                <a:spcPct val="0"/>
              </a:spcAft>
              <a:defRPr kumimoji="1" sz="3600">
                <a:solidFill>
                  <a:schemeClr val="tx1"/>
                </a:solidFill>
                <a:latin typeface="Arial" panose="020B0604020202020204" pitchFamily="34" charset="0"/>
                <a:ea typeface="華康粗圓體" panose="020F0709000000000000" pitchFamily="49" charset="-120"/>
              </a:defRPr>
            </a:lvl9pPr>
          </a:lstStyle>
          <a:p>
            <a:pPr algn="just" hangingPunct="0">
              <a:lnSpc>
                <a:spcPts val="4200"/>
              </a:lnSpc>
            </a:pPr>
            <a:r>
              <a:rPr lang="zh-TW" altLang="en-US" sz="3200" b="1" dirty="0">
                <a:solidFill>
                  <a:srgbClr val="000066"/>
                </a:solidFill>
                <a:latin typeface="華康粗圓體" panose="020F0709000000000000" pitchFamily="49" charset="-120"/>
              </a:rPr>
              <a:t>佛洛依德認為人之行為的優劣是三種精神活動之交互作用結果，來源就是人格的三個不同結構：</a:t>
            </a:r>
            <a:r>
              <a:rPr lang="en-US" altLang="zh-TW" sz="3200" b="1" dirty="0">
                <a:solidFill>
                  <a:srgbClr val="000066"/>
                </a:solidFill>
                <a:latin typeface="華康粗圓體" panose="020F0709000000000000" pitchFamily="49" charset="-120"/>
              </a:rPr>
              <a:t>1.</a:t>
            </a:r>
            <a:r>
              <a:rPr lang="zh-TW" altLang="en-US" sz="3200" b="1" dirty="0">
                <a:solidFill>
                  <a:srgbClr val="000066"/>
                </a:solidFill>
                <a:latin typeface="華康粗圓體" panose="020F0709000000000000" pitchFamily="49" charset="-120"/>
              </a:rPr>
              <a:t>本我：包含了各種天生而遺傳來的性質，是人之原始慾念在內許多性的欲望和各種衝動，其表現就等於人性「食色本能」的作用。</a:t>
            </a:r>
            <a:endParaRPr lang="en-US" altLang="zh-TW" sz="3200" b="1" dirty="0">
              <a:solidFill>
                <a:srgbClr val="000066"/>
              </a:solidFill>
              <a:latin typeface="華康粗圓體" panose="020F0709000000000000" pitchFamily="49" charset="-120"/>
            </a:endParaRPr>
          </a:p>
          <a:p>
            <a:pPr algn="just" hangingPunct="0">
              <a:lnSpc>
                <a:spcPts val="4200"/>
              </a:lnSpc>
            </a:pPr>
            <a:r>
              <a:rPr lang="en-US" altLang="zh-TW" sz="3200" b="1" dirty="0">
                <a:solidFill>
                  <a:srgbClr val="000066"/>
                </a:solidFill>
                <a:latin typeface="華康粗圓體" panose="020F0709000000000000" pitchFamily="49" charset="-120"/>
              </a:rPr>
              <a:t>2.</a:t>
            </a:r>
            <a:r>
              <a:rPr lang="zh-TW" altLang="en-US" sz="3200" b="1" dirty="0">
                <a:solidFill>
                  <a:srgbClr val="000066"/>
                </a:solidFill>
                <a:latin typeface="華康粗圓體" panose="020F0709000000000000" pitchFamily="49" charset="-120"/>
              </a:rPr>
              <a:t>自我：藉知覺與外在現實世界接觸而瞭解種種關係，因應外在物理環境而作出恰當反應，獲得需要的滿足，其運作就是人性智慧本能的發揮。</a:t>
            </a:r>
            <a:endParaRPr lang="en-US" altLang="zh-TW" sz="3200" b="1" dirty="0">
              <a:solidFill>
                <a:srgbClr val="000066"/>
              </a:solidFill>
              <a:latin typeface="華康粗圓體" panose="020F0709000000000000" pitchFamily="49" charset="-120"/>
            </a:endParaRPr>
          </a:p>
          <a:p>
            <a:pPr algn="just" hangingPunct="0">
              <a:lnSpc>
                <a:spcPts val="4200"/>
              </a:lnSpc>
            </a:pPr>
            <a:r>
              <a:rPr lang="en-US" altLang="zh-TW" sz="3200" b="1" dirty="0">
                <a:solidFill>
                  <a:srgbClr val="000066"/>
                </a:solidFill>
                <a:latin typeface="華康粗圓體" panose="020F0709000000000000" pitchFamily="49" charset="-120"/>
              </a:rPr>
              <a:t>3.</a:t>
            </a:r>
            <a:r>
              <a:rPr lang="zh-TW" altLang="en-US" sz="3200" b="1" dirty="0">
                <a:solidFill>
                  <a:srgbClr val="000066"/>
                </a:solidFill>
                <a:latin typeface="華康粗圓體" panose="020F0709000000000000" pitchFamily="49" charset="-120"/>
              </a:rPr>
              <a:t>超我：就是社會價值道德的內心體現，代表已經內化的社會價值觀及社會道德，這一個力量就是使人奮鬥向上，尋求完美，實現理想的動力，其功能由「覺悟本能」來實踐。   </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980406" y="362657"/>
            <a:ext cx="8229600" cy="836613"/>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人類的天賦本性源依循創造論 </a:t>
            </a:r>
          </a:p>
        </p:txBody>
      </p:sp>
      <p:sp>
        <p:nvSpPr>
          <p:cNvPr id="27651" name="Rectangle 3"/>
          <p:cNvSpPr>
            <a:spLocks noGrp="1" noChangeArrowheads="1"/>
          </p:cNvSpPr>
          <p:nvPr>
            <p:ph type="body" idx="1"/>
          </p:nvPr>
        </p:nvSpPr>
        <p:spPr>
          <a:xfrm>
            <a:off x="726000" y="1199270"/>
            <a:ext cx="10738412" cy="5121144"/>
          </a:xfrm>
        </p:spPr>
        <p:txBody>
          <a:bodyPr>
            <a:noAutofit/>
          </a:bodyPr>
          <a:lstStyle/>
          <a:p>
            <a:pPr marL="342000"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根據生物學的演化，牛是反芻動物有四個胃；馬腳掌更進化成一隻腳趾著力。由遠離祖先原型之進化的觀點來看，人類比牛馬還要低等，牛和馬是比人類更進化的動物。</a:t>
            </a:r>
          </a:p>
          <a:p>
            <a:pPr marL="342000" algn="just" hangingPunct="0">
              <a:lnSpc>
                <a:spcPts val="4200"/>
              </a:lnSpc>
              <a:spcBef>
                <a:spcPts val="0"/>
              </a:spcBef>
            </a:pPr>
            <a:r>
              <a:rPr kumimoji="0" lang="zh-TW" altLang="en-US" sz="3200" b="1" dirty="0">
                <a:solidFill>
                  <a:srgbClr val="002060"/>
                </a:solidFill>
                <a:latin typeface="華康粗圓體" panose="020F0709000000000000" pitchFamily="49" charset="-120"/>
                <a:ea typeface="華康粗圓體" panose="020F0709000000000000" pitchFamily="49" charset="-120"/>
              </a:rPr>
              <a:t>前台</a:t>
            </a:r>
            <a:r>
              <a:rPr lang="zh-TW" altLang="en-US" sz="3200" b="1" dirty="0">
                <a:solidFill>
                  <a:srgbClr val="002060"/>
                </a:solidFill>
                <a:latin typeface="華康粗圓體" panose="020F0709000000000000" pitchFamily="49" charset="-120"/>
                <a:ea typeface="華康粗圓體" panose="020F0709000000000000" pitchFamily="49" charset="-120"/>
              </a:rPr>
              <a:t>大教授王弘毅發表，人類自五百萬年前與黑猩猩分化後，人類大腦基因演化速率僅</a:t>
            </a:r>
            <a:r>
              <a:rPr lang="en-US" altLang="zh-TW" sz="3200" b="1" dirty="0">
                <a:solidFill>
                  <a:srgbClr val="002060"/>
                </a:solidFill>
                <a:latin typeface="華康粗圓體" panose="020F0709000000000000" pitchFamily="49" charset="-120"/>
                <a:ea typeface="華康粗圓體" panose="020F0709000000000000" pitchFamily="49" charset="-120"/>
              </a:rPr>
              <a:t>11</a:t>
            </a:r>
            <a:r>
              <a:rPr lang="zh-TW" altLang="en-US" sz="3200" b="1" dirty="0">
                <a:solidFill>
                  <a:srgbClr val="002060"/>
                </a:solidFill>
                <a:latin typeface="華康粗圓體" panose="020F0709000000000000" pitchFamily="49" charset="-120"/>
                <a:ea typeface="華康粗圓體" panose="020F0709000000000000" pitchFamily="49" charset="-120"/>
              </a:rPr>
              <a:t>％，比黑猩猩</a:t>
            </a:r>
            <a:r>
              <a:rPr lang="en-US" altLang="zh-TW" sz="3200" b="1" dirty="0">
                <a:solidFill>
                  <a:srgbClr val="002060"/>
                </a:solidFill>
                <a:latin typeface="華康粗圓體" panose="020F0709000000000000" pitchFamily="49" charset="-120"/>
                <a:ea typeface="華康粗圓體" panose="020F0709000000000000" pitchFamily="49" charset="-120"/>
              </a:rPr>
              <a:t>15</a:t>
            </a:r>
            <a:r>
              <a:rPr lang="zh-TW" altLang="en-US" sz="3200" b="1" dirty="0">
                <a:solidFill>
                  <a:srgbClr val="002060"/>
                </a:solidFill>
                <a:latin typeface="華康粗圓體" panose="020F0709000000000000" pitchFamily="49" charset="-120"/>
                <a:ea typeface="華康粗圓體" panose="020F0709000000000000" pitchFamily="49" charset="-120"/>
              </a:rPr>
              <a:t>％緩慢。</a:t>
            </a:r>
          </a:p>
          <a:p>
            <a:pPr marL="342000" algn="just" hangingPunct="0">
              <a:lnSpc>
                <a:spcPts val="4200"/>
              </a:lnSpc>
              <a:spcBef>
                <a:spcPts val="0"/>
              </a:spcBef>
            </a:pPr>
            <a:r>
              <a:rPr kumimoji="0" lang="zh-TW" altLang="en-US" sz="3200" b="1" dirty="0">
                <a:solidFill>
                  <a:srgbClr val="002060"/>
                </a:solidFill>
                <a:latin typeface="華康粗圓體" panose="020F0709000000000000" pitchFamily="49" charset="-120"/>
                <a:ea typeface="華康粗圓體" panose="020F0709000000000000" pitchFamily="49" charset="-120"/>
              </a:rPr>
              <a:t>幾萬年前冰</a:t>
            </a:r>
            <a:r>
              <a:rPr lang="zh-TW" altLang="en-US" sz="3200" b="1" dirty="0">
                <a:solidFill>
                  <a:srgbClr val="002060"/>
                </a:solidFill>
                <a:latin typeface="華康粗圓體" panose="020F0709000000000000" pitchFamily="49" charset="-120"/>
                <a:ea typeface="華康粗圓體" panose="020F0709000000000000" pitchFamily="49" charset="-120"/>
              </a:rPr>
              <a:t>河期時，人類祖先曾瀕臨滅絕，人口僅有二千多人，人類能夠克服惡劣環境，勝過高大和大頭腦的尼安德塔人，成為地球主人是近代突然的進化，</a:t>
            </a:r>
            <a:r>
              <a:rPr lang="zh-TW" altLang="en-US" sz="3200" b="1" dirty="0">
                <a:solidFill>
                  <a:srgbClr val="000066"/>
                </a:solidFill>
                <a:latin typeface="華康粗圓體" panose="020F0709000000000000" pitchFamily="49" charset="-120"/>
                <a:ea typeface="華康粗圓體" panose="020F0709000000000000" pitchFamily="49" charset="-120"/>
              </a:rPr>
              <a:t>因為</a:t>
            </a:r>
            <a:r>
              <a:rPr lang="zh-TW" altLang="en-US" sz="3200" b="1" dirty="0">
                <a:solidFill>
                  <a:srgbClr val="002060"/>
                </a:solidFill>
                <a:latin typeface="華康粗圓體" panose="020F0709000000000000" pitchFamily="49" charset="-120"/>
                <a:ea typeface="華康粗圓體" panose="020F0709000000000000" pitchFamily="49" charset="-120"/>
              </a:rPr>
              <a:t>擁有天賦本性，其來源應是被創造的。</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81200" y="302376"/>
            <a:ext cx="8229600" cy="836613"/>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人類的天賦本性可能來自創造神 </a:t>
            </a:r>
          </a:p>
        </p:txBody>
      </p:sp>
      <p:sp>
        <p:nvSpPr>
          <p:cNvPr id="28675" name="Rectangle 3"/>
          <p:cNvSpPr>
            <a:spLocks noGrp="1" noChangeArrowheads="1"/>
          </p:cNvSpPr>
          <p:nvPr>
            <p:ph type="body" idx="1"/>
          </p:nvPr>
        </p:nvSpPr>
        <p:spPr>
          <a:xfrm>
            <a:off x="793820" y="1138989"/>
            <a:ext cx="10410092" cy="5281909"/>
          </a:xfrm>
        </p:spPr>
        <p:txBody>
          <a:bodyPr>
            <a:noAutofit/>
          </a:bodyPr>
          <a:lstStyle/>
          <a:p>
            <a:pPr marL="230400" algn="just">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管子云：「凡人之生也，天出其精，地出其形，合此以為人。」地出其形就如地球生物自然演化而來的；天出其精之意為精神，也就是人類的「天賦本性」。   </a:t>
            </a:r>
          </a:p>
          <a:p>
            <a:pPr marL="230400" algn="just">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與達爾文同時的發表進化論者</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en-US" sz="3200" b="1" dirty="0">
                <a:solidFill>
                  <a:srgbClr val="002060"/>
                </a:solidFill>
                <a:latin typeface="華康粗圓體" panose="020F0709000000000000" pitchFamily="49" charset="-120"/>
                <a:ea typeface="華康粗圓體" panose="020F0709000000000000" pitchFamily="49" charset="-120"/>
              </a:rPr>
              <a:t>衛理斯，曾推論人類大腦的完成應該受其他物體，一種未知的「靈的要素」活動而成。  </a:t>
            </a:r>
          </a:p>
          <a:p>
            <a:pPr marL="230400" algn="just">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生物界許多的智慧，如花草樹木、飛禽走獸、人體的器官結構和功能，非自然演化而來的，隱含著具有超絕智慧和能力的萬物之「創造神」存在。</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063750" y="361177"/>
            <a:ext cx="8229600" cy="765175"/>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天賦本性來自外星生命</a:t>
            </a:r>
          </a:p>
        </p:txBody>
      </p:sp>
      <p:sp>
        <p:nvSpPr>
          <p:cNvPr id="29699" name="Rectangle 3"/>
          <p:cNvSpPr>
            <a:spLocks noGrp="1" noChangeArrowheads="1"/>
          </p:cNvSpPr>
          <p:nvPr>
            <p:ph type="body" idx="1"/>
          </p:nvPr>
        </p:nvSpPr>
        <p:spPr>
          <a:xfrm>
            <a:off x="765349" y="1379604"/>
            <a:ext cx="10661301" cy="4098791"/>
          </a:xfrm>
        </p:spPr>
        <p:txBody>
          <a:bodyPr>
            <a:normAutofit/>
          </a:bodyPr>
          <a:lstStyle/>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現代人的天賦本性是超越其他動物的天性，現在科學家仍然無法解釋來源，故僅能根據宗教的說法來探討。 </a:t>
            </a:r>
          </a:p>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上帝、佛祖、先天神真都是先地球而存在，祂們不是外星人，而是無實體的生命，也就是來自外星球的外星生命。</a:t>
            </a:r>
          </a:p>
          <a:p>
            <a:pPr algn="just" eaLnBrk="1"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在現代人還與野獸爭奪生存權時，祂們就到地球，賜予現代人擁有</a:t>
            </a:r>
            <a:r>
              <a:rPr lang="zh-TW" altLang="en-US" sz="3200" b="1" dirty="0">
                <a:solidFill>
                  <a:srgbClr val="000066"/>
                </a:solidFill>
                <a:latin typeface="華康粗圓體" panose="020F0709000000000000" pitchFamily="49" charset="-120"/>
                <a:ea typeface="華康粗圓體" panose="020F0709000000000000" pitchFamily="49" charset="-120"/>
              </a:rPr>
              <a:t>「天賦本性」</a:t>
            </a:r>
            <a:r>
              <a:rPr lang="zh-TW" altLang="en-US" sz="3200" b="1" dirty="0">
                <a:solidFill>
                  <a:srgbClr val="002060"/>
                </a:solidFill>
                <a:latin typeface="華康粗圓體" panose="020F0709000000000000" pitchFamily="49" charset="-120"/>
                <a:ea typeface="華康粗圓體" panose="020F0709000000000000" pitchFamily="49" charset="-120"/>
              </a:rPr>
              <a:t>，才脫離了蠻荒世界，成為地球的主人。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981200" y="1300605"/>
            <a:ext cx="8229600" cy="764688"/>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人類古代曾是人神相處的時代</a:t>
            </a:r>
          </a:p>
        </p:txBody>
      </p:sp>
      <p:sp>
        <p:nvSpPr>
          <p:cNvPr id="39939" name="Text Box 4"/>
          <p:cNvSpPr txBox="1">
            <a:spLocks noChangeArrowheads="1"/>
          </p:cNvSpPr>
          <p:nvPr/>
        </p:nvSpPr>
        <p:spPr bwMode="auto">
          <a:xfrm>
            <a:off x="1461425" y="2135633"/>
            <a:ext cx="9269150" cy="4388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ct val="110000"/>
              </a:lnSpc>
              <a:buFontTx/>
              <a:buNone/>
            </a:pPr>
            <a:r>
              <a:rPr lang="zh-TW" altLang="en-US" b="1" dirty="0">
                <a:solidFill>
                  <a:srgbClr val="002060"/>
                </a:solidFill>
                <a:latin typeface="華康粗圓體" panose="020F0709000000000000" pitchFamily="49" charset="-120"/>
                <a:ea typeface="華康粗圓體" panose="020F0709000000000000" pitchFamily="49" charset="-120"/>
              </a:rPr>
              <a:t>在黃帝的前後時期，人與神是居住在一起，人與神的關係是「旦有信，夕有語」，這是早期的天人大同社會。清朝龔自珍在</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定囗續集</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卷二</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壬癸之際胎觀</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描述：「人之初，天下通，人上通；旦上天，夕上天；天與人，旦有語，夕有語。」意思是人類文明剛開始的時代，天與人是相通的，人可以直接上稟天神，早上可以上稟天神，晚上也可以上稟天神；天神早上告訴你信息，晚上也回應你。</a:t>
            </a:r>
          </a:p>
        </p:txBody>
      </p:sp>
      <p:sp>
        <p:nvSpPr>
          <p:cNvPr id="4" name="Rectangle 4"/>
          <p:cNvSpPr txBox="1">
            <a:spLocks noChangeArrowheads="1"/>
          </p:cNvSpPr>
          <p:nvPr/>
        </p:nvSpPr>
        <p:spPr bwMode="auto">
          <a:xfrm>
            <a:off x="1981200" y="333858"/>
            <a:ext cx="8229600" cy="864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kern="12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2pPr>
            <a:lvl3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3pPr>
            <a:lvl4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4pPr>
            <a:lvl5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5pPr>
            <a:lvl6pPr marL="4572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6pPr>
            <a:lvl7pPr marL="9144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7pPr>
            <a:lvl8pPr marL="13716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8pPr>
            <a:lvl9pPr marL="18288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9pPr>
          </a:lstStyle>
          <a:p>
            <a:pPr eaLnBrk="1" hangingPunct="1"/>
            <a:r>
              <a:rPr lang="zh-TW" altLang="en-US" sz="5400" dirty="0">
                <a:solidFill>
                  <a:srgbClr val="7030A0"/>
                </a:solidFill>
                <a:latin typeface="華康新特圓體" panose="020F0909000000000000" pitchFamily="49" charset="-120"/>
                <a:ea typeface="華康新特圓體" panose="020F0909000000000000" pitchFamily="49" charset="-120"/>
              </a:rPr>
              <a:t>由歷史文化探討人類與神</a:t>
            </a:r>
          </a:p>
        </p:txBody>
      </p:sp>
    </p:spTree>
    <p:extLst>
      <p:ext uri="{BB962C8B-B14F-4D97-AF65-F5344CB8AC3E}">
        <p14:creationId xmlns:p14="http://schemas.microsoft.com/office/powerpoint/2010/main" val="2966375339"/>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81200" y="274213"/>
            <a:ext cx="8229600" cy="1143000"/>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尚書絕地天通透露古代神人相通</a:t>
            </a:r>
          </a:p>
        </p:txBody>
      </p:sp>
      <p:sp>
        <p:nvSpPr>
          <p:cNvPr id="40963" name="Text Box 4"/>
          <p:cNvSpPr txBox="1">
            <a:spLocks noChangeArrowheads="1"/>
          </p:cNvSpPr>
          <p:nvPr/>
        </p:nvSpPr>
        <p:spPr bwMode="auto">
          <a:xfrm>
            <a:off x="1738366" y="1412876"/>
            <a:ext cx="8785122" cy="4179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ct val="120000"/>
              </a:lnSpc>
              <a:spcBef>
                <a:spcPts val="1200"/>
              </a:spcBef>
              <a:buFontTx/>
              <a:buNone/>
            </a:pPr>
            <a:r>
              <a:rPr lang="zh-TW" altLang="en-US" b="1" dirty="0">
                <a:solidFill>
                  <a:srgbClr val="002060"/>
                </a:solidFill>
                <a:latin typeface="華康粗圓體" panose="020F0709000000000000" pitchFamily="49" charset="-120"/>
                <a:ea typeface="華康粗圓體" panose="020F0709000000000000" pitchFamily="49" charset="-120"/>
              </a:rPr>
              <a:t>尚書呂刑篇紀錄「絕地天通」，記載在上古時代的人與神是可以直接往來，人可以與神對話，直接向天神告狀。蚩尤作</a:t>
            </a:r>
            <a:r>
              <a:rPr lang="zh-TW" altLang="en-US" dirty="0">
                <a:solidFill>
                  <a:srgbClr val="002060"/>
                </a:solidFill>
                <a:latin typeface="華康粗圓體" panose="020F0709000000000000" pitchFamily="49" charset="-120"/>
                <a:ea typeface="華康粗圓體" panose="020F0709000000000000" pitchFamily="49" charset="-120"/>
              </a:rPr>
              <a:t>亂</a:t>
            </a:r>
            <a:r>
              <a:rPr lang="zh-TW" altLang="en-US" b="1" dirty="0">
                <a:solidFill>
                  <a:srgbClr val="002060"/>
                </a:solidFill>
                <a:latin typeface="華康粗圓體" panose="020F0709000000000000" pitchFamily="49" charset="-120"/>
                <a:ea typeface="華康粗圓體" panose="020F0709000000000000" pitchFamily="49" charset="-120"/>
              </a:rPr>
              <a:t>後，老百姓經常向天上告狀，人的意見與神的意見分不清，顓頊認為只管得了人，管不了神，神與人混居在一起不好，就派重管天，黎管人，將天與人分開，</a:t>
            </a:r>
            <a:r>
              <a:rPr lang="zh-TW" altLang="en-US" dirty="0">
                <a:solidFill>
                  <a:srgbClr val="002060"/>
                </a:solidFill>
                <a:latin typeface="華康粗圓體" panose="020F0709000000000000" pitchFamily="49" charset="-120"/>
                <a:ea typeface="華康粗圓體" panose="020F0709000000000000" pitchFamily="49" charset="-120"/>
              </a:rPr>
              <a:t>斷</a:t>
            </a:r>
            <a:r>
              <a:rPr lang="zh-TW" altLang="en-US" b="1" dirty="0">
                <a:solidFill>
                  <a:srgbClr val="002060"/>
                </a:solidFill>
                <a:latin typeface="華康粗圓體" panose="020F0709000000000000" pitchFamily="49" charset="-120"/>
                <a:ea typeface="華康粗圓體" panose="020F0709000000000000" pitchFamily="49" charset="-120"/>
              </a:rPr>
              <a:t>絕了人類與天神往來的通路，形成了絕地天通。</a:t>
            </a:r>
          </a:p>
        </p:txBody>
      </p:sp>
    </p:spTree>
    <p:extLst>
      <p:ext uri="{BB962C8B-B14F-4D97-AF65-F5344CB8AC3E}">
        <p14:creationId xmlns:p14="http://schemas.microsoft.com/office/powerpoint/2010/main" val="1572511894"/>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981200" y="404665"/>
            <a:ext cx="8229600" cy="777875"/>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傑出科學家大都相信創造神存在</a:t>
            </a:r>
          </a:p>
        </p:txBody>
      </p:sp>
      <p:sp>
        <p:nvSpPr>
          <p:cNvPr id="43011" name="Rectangle 3"/>
          <p:cNvSpPr>
            <a:spLocks noGrp="1" noChangeArrowheads="1"/>
          </p:cNvSpPr>
          <p:nvPr>
            <p:ph type="body" idx="1"/>
          </p:nvPr>
        </p:nvSpPr>
        <p:spPr>
          <a:xfrm>
            <a:off x="777073" y="1308954"/>
            <a:ext cx="10637853" cy="5013176"/>
          </a:xfrm>
        </p:spPr>
        <p:txBody>
          <a:bodyPr>
            <a:no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哥白尼說：「神聖造物主的作品何等偉大！」</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刻卜勒說，他只是「思神之所思」，跟進神之思路而已。</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波義耳認為實驗也是為上帝而作的。 </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牛頓認為神統治一切，也是世界之主，科學可以表明上帝創造宇宙的程序。</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巴斯脫是一位虔敬神的人。  </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達爾文說：「原始的生命始於造物的神，若沒有至極的原因，宇宙就不能存在了。」          </a:t>
            </a:r>
          </a:p>
        </p:txBody>
      </p:sp>
    </p:spTree>
    <p:extLst>
      <p:ext uri="{BB962C8B-B14F-4D97-AF65-F5344CB8AC3E}">
        <p14:creationId xmlns:p14="http://schemas.microsoft.com/office/powerpoint/2010/main" val="102028736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5570" name="Rectangle 2">
            <a:extLst>
              <a:ext uri="{FF2B5EF4-FFF2-40B4-BE49-F238E27FC236}">
                <a16:creationId xmlns:a16="http://schemas.microsoft.com/office/drawing/2014/main" id="{428CD8EF-951A-53A9-DCEE-C6505B89920E}"/>
              </a:ext>
            </a:extLst>
          </p:cNvPr>
          <p:cNvSpPr>
            <a:spLocks noGrp="1" noChangeArrowheads="1"/>
          </p:cNvSpPr>
          <p:nvPr>
            <p:ph type="title"/>
          </p:nvPr>
        </p:nvSpPr>
        <p:spPr>
          <a:xfrm>
            <a:off x="525863" y="114859"/>
            <a:ext cx="10879016" cy="1052513"/>
          </a:xfrm>
        </p:spPr>
        <p:txBody>
          <a:bodyPr>
            <a:noAutofit/>
          </a:bodyPr>
          <a:lstStyle/>
          <a:p>
            <a:r>
              <a:rPr lang="zh-TW" altLang="en-US" dirty="0">
                <a:solidFill>
                  <a:srgbClr val="C00000"/>
                </a:solidFill>
                <a:latin typeface="華康中特圓體" panose="020F0809000000000000" pitchFamily="49" charset="-120"/>
                <a:ea typeface="華康中特圓體" panose="020F0809000000000000" pitchFamily="49" charset="-120"/>
              </a:rPr>
              <a:t>人類需歷經演化論和創造論才成為地球之主</a:t>
            </a:r>
          </a:p>
        </p:txBody>
      </p:sp>
      <p:sp>
        <p:nvSpPr>
          <p:cNvPr id="365571" name="Rectangle 3">
            <a:extLst>
              <a:ext uri="{FF2B5EF4-FFF2-40B4-BE49-F238E27FC236}">
                <a16:creationId xmlns:a16="http://schemas.microsoft.com/office/drawing/2014/main" id="{B9111471-E294-22B1-B984-39309FFA6223}"/>
              </a:ext>
            </a:extLst>
          </p:cNvPr>
          <p:cNvSpPr>
            <a:spLocks noGrp="1" noChangeArrowheads="1"/>
          </p:cNvSpPr>
          <p:nvPr>
            <p:ph type="body" idx="1"/>
          </p:nvPr>
        </p:nvSpPr>
        <p:spPr>
          <a:xfrm>
            <a:off x="646443" y="965288"/>
            <a:ext cx="10758436" cy="5707515"/>
          </a:xfrm>
        </p:spPr>
        <p:txBody>
          <a:bodyPr>
            <a:no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現代人因進化太快，最不適合於自然演化論。達爾文說：「只有人類，怎麼都不可能用我的演化論來說明。」</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學者使用事實的經驗法則來敘述現代人的來源是符合「創造論」。大部分宗教家認為人類是上帝所創造的；人類所以為「萬物之靈」，與其他動物不同，就是源自「創造論」，但是不合科學的邏輯。</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人類的來源成為近代「演化論」與「創造論」雙方論戰的焦點。現代人曾歷經第四階段「演化論」與第五階段「創造論」的模式，在地球上的特殊演化，才能在所有生物中脫穎而出，成為地球之主。</a:t>
            </a: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a:extLst>
              <a:ext uri="{FF2B5EF4-FFF2-40B4-BE49-F238E27FC236}">
                <a16:creationId xmlns:a16="http://schemas.microsoft.com/office/drawing/2014/main" id="{FF0F2041-6C18-4AF1-9307-CC5FC07C4D2C}"/>
              </a:ext>
            </a:extLst>
          </p:cNvPr>
          <p:cNvSpPr>
            <a:spLocks noGrp="1" noChangeArrowheads="1"/>
          </p:cNvSpPr>
          <p:nvPr>
            <p:ph type="title"/>
          </p:nvPr>
        </p:nvSpPr>
        <p:spPr>
          <a:xfrm>
            <a:off x="1981200" y="209750"/>
            <a:ext cx="8229600" cy="836613"/>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科學研究證實心靈世界的存在</a:t>
            </a:r>
          </a:p>
        </p:txBody>
      </p:sp>
      <p:sp>
        <p:nvSpPr>
          <p:cNvPr id="148483" name="Text Box 4">
            <a:extLst>
              <a:ext uri="{FF2B5EF4-FFF2-40B4-BE49-F238E27FC236}">
                <a16:creationId xmlns:a16="http://schemas.microsoft.com/office/drawing/2014/main" id="{32B14239-9598-4562-B89B-6DF6327964B2}"/>
              </a:ext>
            </a:extLst>
          </p:cNvPr>
          <p:cNvSpPr txBox="1">
            <a:spLocks noChangeArrowheads="1"/>
          </p:cNvSpPr>
          <p:nvPr/>
        </p:nvSpPr>
        <p:spPr bwMode="auto">
          <a:xfrm>
            <a:off x="4987166" y="1173946"/>
            <a:ext cx="6621818" cy="4903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ts val="4200"/>
              </a:lnSpc>
              <a:spcBef>
                <a:spcPct val="50000"/>
              </a:spcBef>
              <a:buFontTx/>
              <a:buNone/>
            </a:pPr>
            <a:r>
              <a:rPr lang="zh-TW" altLang="en-US" b="1" dirty="0">
                <a:solidFill>
                  <a:srgbClr val="002060"/>
                </a:solidFill>
                <a:latin typeface="華康粗圓體" panose="020F0709000000000000" pitchFamily="49" charset="-120"/>
                <a:ea typeface="華康粗圓體" panose="020F0709000000000000" pitchFamily="49" charset="-120"/>
              </a:rPr>
              <a:t>台大校長李嗣涔從</a:t>
            </a:r>
            <a:r>
              <a:rPr lang="en-US" altLang="zh-TW" b="1" dirty="0">
                <a:solidFill>
                  <a:srgbClr val="002060"/>
                </a:solidFill>
                <a:latin typeface="華康粗圓體" panose="020F0709000000000000" pitchFamily="49" charset="-120"/>
                <a:ea typeface="華康粗圓體" panose="020F0709000000000000" pitchFamily="49" charset="-120"/>
              </a:rPr>
              <a:t>1996</a:t>
            </a:r>
            <a:r>
              <a:rPr lang="zh-TW" altLang="en-US" b="1" dirty="0">
                <a:solidFill>
                  <a:srgbClr val="002060"/>
                </a:solidFill>
                <a:latin typeface="華康粗圓體" panose="020F0709000000000000" pitchFamily="49" charset="-120"/>
                <a:ea typeface="華康粗圓體" panose="020F0709000000000000" pitchFamily="49" charset="-120"/>
              </a:rPr>
              <a:t>年到</a:t>
            </a:r>
            <a:r>
              <a:rPr lang="en-US" altLang="zh-TW" b="1" dirty="0">
                <a:solidFill>
                  <a:srgbClr val="002060"/>
                </a:solidFill>
                <a:latin typeface="華康粗圓體" panose="020F0709000000000000" pitchFamily="49" charset="-120"/>
                <a:ea typeface="華康粗圓體" panose="020F0709000000000000" pitchFamily="49" charset="-120"/>
              </a:rPr>
              <a:t>2002</a:t>
            </a:r>
            <a:r>
              <a:rPr lang="zh-TW" altLang="en-US" b="1" dirty="0">
                <a:solidFill>
                  <a:srgbClr val="002060"/>
                </a:solidFill>
                <a:latin typeface="華康粗圓體" panose="020F0709000000000000" pitchFamily="49" charset="-120"/>
                <a:ea typeface="華康粗圓體" panose="020F0709000000000000" pitchFamily="49" charset="-120"/>
              </a:rPr>
              <a:t>年，以教授身分長期從科學實驗來研究氣功等特異功能，包括心電感應和手指識字，證明特異功能和「心靈世界」的存在。他透過高橋與另一世界的「師父」對話，說明物質世界之外另有「信息場」，也就是人腦與「另一空間」取得連繫，這</a:t>
            </a:r>
            <a:r>
              <a:rPr lang="zh-TW" altLang="en-US" b="1" kern="0" dirty="0">
                <a:solidFill>
                  <a:srgbClr val="002060"/>
                </a:solidFill>
                <a:latin typeface="華康粗圓體" panose="020F0709000000000000" pitchFamily="49" charset="-120"/>
                <a:ea typeface="華康粗圓體" panose="020F0709000000000000" pitchFamily="49" charset="-120"/>
              </a:rPr>
              <a:t>就是佛菩薩的世界</a:t>
            </a:r>
            <a:r>
              <a:rPr lang="zh-TW" altLang="en-US" b="1" dirty="0">
                <a:solidFill>
                  <a:srgbClr val="002060"/>
                </a:solidFill>
                <a:latin typeface="華康粗圓體" panose="020F0709000000000000" pitchFamily="49" charset="-120"/>
                <a:ea typeface="華康粗圓體" panose="020F0709000000000000" pitchFamily="49" charset="-120"/>
              </a:rPr>
              <a:t>。</a:t>
            </a:r>
          </a:p>
        </p:txBody>
      </p:sp>
      <p:sp>
        <p:nvSpPr>
          <p:cNvPr id="148484" name="Text Box 6">
            <a:extLst>
              <a:ext uri="{FF2B5EF4-FFF2-40B4-BE49-F238E27FC236}">
                <a16:creationId xmlns:a16="http://schemas.microsoft.com/office/drawing/2014/main" id="{BA5D8670-BEE0-4909-847B-12AABEAFE894}"/>
              </a:ext>
            </a:extLst>
          </p:cNvPr>
          <p:cNvSpPr txBox="1">
            <a:spLocks noChangeArrowheads="1"/>
          </p:cNvSpPr>
          <p:nvPr/>
        </p:nvSpPr>
        <p:spPr bwMode="auto">
          <a:xfrm>
            <a:off x="900164" y="5414634"/>
            <a:ext cx="3455987" cy="97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eaLnBrk="1" hangingPunct="1">
              <a:lnSpc>
                <a:spcPct val="90000"/>
              </a:lnSpc>
              <a:spcBef>
                <a:spcPct val="0"/>
              </a:spcBef>
              <a:buFontTx/>
              <a:buNone/>
            </a:pPr>
            <a:r>
              <a:rPr lang="zh-TW" altLang="en-US" dirty="0">
                <a:solidFill>
                  <a:srgbClr val="0000FF"/>
                </a:solidFill>
                <a:ea typeface="華康魏碑體" panose="03000709000000000000" pitchFamily="65" charset="-120"/>
              </a:rPr>
              <a:t>台大李嗣涔教授證實靈異世界的存在</a:t>
            </a:r>
          </a:p>
        </p:txBody>
      </p:sp>
      <p:pic>
        <p:nvPicPr>
          <p:cNvPr id="148485" name="Picture 7">
            <a:extLst>
              <a:ext uri="{FF2B5EF4-FFF2-40B4-BE49-F238E27FC236}">
                <a16:creationId xmlns:a16="http://schemas.microsoft.com/office/drawing/2014/main" id="{85B53649-07BB-42F5-8A5E-A15071942F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016" y="1188479"/>
            <a:ext cx="4188534" cy="422615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9" name="Picture 4" descr="往天國"/>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52931" y="3089072"/>
            <a:ext cx="9686136" cy="261084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5060" name="Text Box 5"/>
          <p:cNvSpPr txBox="1">
            <a:spLocks noChangeArrowheads="1"/>
          </p:cNvSpPr>
          <p:nvPr/>
        </p:nvSpPr>
        <p:spPr bwMode="auto">
          <a:xfrm>
            <a:off x="1703387" y="5699914"/>
            <a:ext cx="878522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nSpc>
                <a:spcPts val="3600"/>
              </a:lnSpc>
              <a:spcBef>
                <a:spcPct val="50000"/>
              </a:spcBef>
              <a:buNone/>
            </a:pPr>
            <a:r>
              <a:rPr lang="zh-TW" altLang="en-US" b="1" dirty="0">
                <a:solidFill>
                  <a:srgbClr val="3333CC"/>
                </a:solidFill>
                <a:latin typeface="華康標楷體" panose="03000509000000000000" pitchFamily="65" charset="-120"/>
                <a:ea typeface="華康標楷體" panose="03000509000000000000" pitchFamily="65" charset="-120"/>
              </a:rPr>
              <a:t>瀕死經驗者報告，靈魂離開身軀浮在空中，大都有「隧道現象」產生，到達另一個光明世界中。</a:t>
            </a:r>
          </a:p>
        </p:txBody>
      </p:sp>
      <p:sp>
        <p:nvSpPr>
          <p:cNvPr id="45061" name="Text Box 6"/>
          <p:cNvSpPr txBox="1">
            <a:spLocks noChangeArrowheads="1"/>
          </p:cNvSpPr>
          <p:nvPr/>
        </p:nvSpPr>
        <p:spPr bwMode="auto">
          <a:xfrm>
            <a:off x="756969" y="826996"/>
            <a:ext cx="10828779" cy="2210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hangingPunct="0">
              <a:lnSpc>
                <a:spcPts val="4200"/>
              </a:lnSpc>
              <a:spcBef>
                <a:spcPts val="1200"/>
              </a:spcBef>
              <a:buNone/>
            </a:pPr>
            <a:r>
              <a:rPr lang="zh-TW" altLang="en-US" b="1" dirty="0">
                <a:solidFill>
                  <a:srgbClr val="000066"/>
                </a:solidFill>
                <a:latin typeface="華康粗圓體" panose="020F0709000000000000" pitchFamily="49" charset="-120"/>
                <a:ea typeface="華康粗圓體" panose="020F0709000000000000" pitchFamily="49" charset="-120"/>
              </a:rPr>
              <a:t>瀕死經驗者的靈魂離開身軀後</a:t>
            </a:r>
            <a:r>
              <a:rPr lang="zh-TW" altLang="en-US" dirty="0">
                <a:solidFill>
                  <a:srgbClr val="000066"/>
                </a:solidFill>
                <a:latin typeface="華康粗圓體" panose="020F0709000000000000" pitchFamily="49" charset="-120"/>
                <a:ea typeface="華康粗圓體" panose="020F0709000000000000" pitchFamily="49" charset="-120"/>
              </a:rPr>
              <a:t>飄</a:t>
            </a:r>
            <a:r>
              <a:rPr lang="zh-TW" altLang="en-US" b="1" dirty="0">
                <a:solidFill>
                  <a:srgbClr val="000066"/>
                </a:solidFill>
                <a:latin typeface="華康粗圓體" panose="020F0709000000000000" pitchFamily="49" charset="-120"/>
                <a:ea typeface="華康粗圓體" panose="020F0709000000000000" pitchFamily="49" charset="-120"/>
              </a:rPr>
              <a:t>浮在空中，</a:t>
            </a:r>
            <a:r>
              <a:rPr lang="zh-TW" altLang="en-US" b="1" dirty="0">
                <a:solidFill>
                  <a:srgbClr val="002060"/>
                </a:solidFill>
                <a:latin typeface="華康粗圓體" panose="020F0709000000000000" pitchFamily="49" charset="-120"/>
                <a:ea typeface="華康粗圓體" panose="020F0709000000000000" pitchFamily="49" charset="-120"/>
              </a:rPr>
              <a:t>目擊遠處有亮光，然後穿越黑暗</a:t>
            </a:r>
            <a:r>
              <a:rPr lang="zh-TW" altLang="en-US" b="1" dirty="0">
                <a:solidFill>
                  <a:srgbClr val="000066"/>
                </a:solidFill>
                <a:latin typeface="華康粗圓體" panose="020F0709000000000000" pitchFamily="49" charset="-120"/>
                <a:ea typeface="華康粗圓體" panose="020F0709000000000000" pitchFamily="49" charset="-120"/>
              </a:rPr>
              <a:t>隧道</a:t>
            </a:r>
            <a:r>
              <a:rPr lang="zh-TW" altLang="en-US" b="1" dirty="0">
                <a:solidFill>
                  <a:srgbClr val="002060"/>
                </a:solidFill>
                <a:latin typeface="華康粗圓體" panose="020F0709000000000000" pitchFamily="49" charset="-120"/>
                <a:ea typeface="華康粗圓體" panose="020F0709000000000000" pitchFamily="49" charset="-120"/>
              </a:rPr>
              <a:t>進入另外一個光明</a:t>
            </a:r>
            <a:r>
              <a:rPr lang="zh-TW" altLang="en-US" b="1" dirty="0">
                <a:solidFill>
                  <a:srgbClr val="000066"/>
                </a:solidFill>
                <a:latin typeface="華康粗圓體" panose="020F0709000000000000" pitchFamily="49" charset="-120"/>
                <a:ea typeface="華康粗圓體" panose="020F0709000000000000" pitchFamily="49" charset="-120"/>
              </a:rPr>
              <a:t>的</a:t>
            </a:r>
            <a:r>
              <a:rPr lang="zh-TW" altLang="en-US" b="1" dirty="0">
                <a:solidFill>
                  <a:srgbClr val="002060"/>
                </a:solidFill>
                <a:latin typeface="華康粗圓體" panose="020F0709000000000000" pitchFamily="49" charset="-120"/>
                <a:ea typeface="華康粗圓體" panose="020F0709000000000000" pitchFamily="49" charset="-120"/>
              </a:rPr>
              <a:t>世界，遇到天堂裡的人物</a:t>
            </a:r>
            <a:r>
              <a:rPr lang="zh-TW" altLang="en-US" b="1" dirty="0">
                <a:solidFill>
                  <a:srgbClr val="000066"/>
                </a:solidFill>
                <a:latin typeface="華康粗圓體" panose="020F0709000000000000" pitchFamily="49" charset="-120"/>
                <a:ea typeface="華康粗圓體" panose="020F0709000000000000" pitchFamily="49" charset="-120"/>
              </a:rPr>
              <a:t>和已死的親人、朋友。</a:t>
            </a:r>
            <a:r>
              <a:rPr lang="zh-TW" altLang="en-US" b="1" dirty="0">
                <a:solidFill>
                  <a:srgbClr val="002060"/>
                </a:solidFill>
                <a:latin typeface="華康粗圓體" panose="020F0709000000000000" pitchFamily="49" charset="-120"/>
                <a:ea typeface="華康粗圓體" panose="020F0709000000000000" pitchFamily="49" charset="-120"/>
              </a:rPr>
              <a:t>有關這種報導不絕如縷。</a:t>
            </a:r>
            <a:r>
              <a:rPr lang="zh-TW" altLang="en-US" b="1" dirty="0">
                <a:solidFill>
                  <a:srgbClr val="000066"/>
                </a:solidFill>
                <a:latin typeface="華康粗圓體" panose="020F0709000000000000" pitchFamily="49" charset="-120"/>
                <a:ea typeface="華康粗圓體" panose="020F0709000000000000" pitchFamily="49" charset="-120"/>
              </a:rPr>
              <a:t>這就是經歷「隧道現象」，空間轉換到達另一個不同的世界。</a:t>
            </a:r>
            <a:endParaRPr lang="zh-TW" altLang="en-US" b="1" dirty="0">
              <a:solidFill>
                <a:srgbClr val="002060"/>
              </a:solidFill>
              <a:latin typeface="華康粗圓體" panose="020F0709000000000000" pitchFamily="49" charset="-120"/>
              <a:ea typeface="華康粗圓體" panose="020F0709000000000000" pitchFamily="49" charset="-120"/>
            </a:endParaRPr>
          </a:p>
        </p:txBody>
      </p:sp>
      <p:sp>
        <p:nvSpPr>
          <p:cNvPr id="8" name="文字方塊 7">
            <a:extLst>
              <a:ext uri="{FF2B5EF4-FFF2-40B4-BE49-F238E27FC236}">
                <a16:creationId xmlns:a16="http://schemas.microsoft.com/office/drawing/2014/main" id="{C19F3553-2F53-0B1E-A900-E43445165984}"/>
              </a:ext>
            </a:extLst>
          </p:cNvPr>
          <p:cNvSpPr txBox="1"/>
          <p:nvPr/>
        </p:nvSpPr>
        <p:spPr>
          <a:xfrm>
            <a:off x="1530039" y="139280"/>
            <a:ext cx="9144000" cy="769441"/>
          </a:xfrm>
          <a:prstGeom prst="rect">
            <a:avLst/>
          </a:prstGeom>
          <a:noFill/>
        </p:spPr>
        <p:txBody>
          <a:bodyPr wrap="square">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rPr>
              <a:t>眾多瀕死經驗者到過</a:t>
            </a:r>
            <a:r>
              <a:rPr lang="zh-TW" altLang="en-US" sz="4400" dirty="0">
                <a:solidFill>
                  <a:srgbClr val="C00000"/>
                </a:solidFill>
                <a:latin typeface="華康中特圓體" panose="020F0809000000000000" pitchFamily="49" charset="-120"/>
                <a:ea typeface="華康中特圓體" panose="020F0809000000000000" pitchFamily="49" charset="-120"/>
              </a:rPr>
              <a:t>不同</a:t>
            </a:r>
            <a:r>
              <a:rPr lang="zh-TW" altLang="zh-TW" sz="4400" dirty="0">
                <a:solidFill>
                  <a:srgbClr val="C00000"/>
                </a:solidFill>
                <a:latin typeface="華康中特圓體" panose="020F0809000000000000" pitchFamily="49" charset="-120"/>
                <a:ea typeface="華康中特圓體" panose="020F0809000000000000" pitchFamily="49" charset="-120"/>
              </a:rPr>
              <a:t>的世界</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811524" y="44624"/>
            <a:ext cx="8568952" cy="936104"/>
          </a:xfrm>
        </p:spPr>
        <p:txBody>
          <a:bodyPr>
            <a:noAutofit/>
          </a:bodyPr>
          <a:lstStyle/>
          <a:p>
            <a:r>
              <a:rPr lang="zh-TW" altLang="zh-TW" dirty="0">
                <a:solidFill>
                  <a:srgbClr val="C00000"/>
                </a:solidFill>
                <a:latin typeface="華康中特圓體" panose="020F0809000000000000" pitchFamily="49" charset="-120"/>
                <a:ea typeface="華康中特圓體" panose="020F0809000000000000" pitchFamily="49" charset="-120"/>
              </a:rPr>
              <a:t>人死後需要經歷隧道現象到天堂</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pic>
        <p:nvPicPr>
          <p:cNvPr id="3" name="圖片 2"/>
          <p:cNvPicPr/>
          <p:nvPr/>
        </p:nvPicPr>
        <p:blipFill>
          <a:blip r:embed="rId2" cstate="email">
            <a:extLst>
              <a:ext uri="{28A0092B-C50C-407E-A947-70E740481C1C}">
                <a14:useLocalDpi xmlns:a14="http://schemas.microsoft.com/office/drawing/2010/main" val="0"/>
              </a:ext>
            </a:extLst>
          </a:blip>
          <a:stretch>
            <a:fillRect/>
          </a:stretch>
        </p:blipFill>
        <p:spPr>
          <a:xfrm>
            <a:off x="2419339" y="948255"/>
            <a:ext cx="3707331" cy="5670630"/>
          </a:xfrm>
          <a:prstGeom prst="rect">
            <a:avLst/>
          </a:prstGeom>
        </p:spPr>
      </p:pic>
      <p:sp>
        <p:nvSpPr>
          <p:cNvPr id="4" name="矩形 3"/>
          <p:cNvSpPr/>
          <p:nvPr/>
        </p:nvSpPr>
        <p:spPr>
          <a:xfrm>
            <a:off x="6349111" y="1124745"/>
            <a:ext cx="3321370" cy="4388509"/>
          </a:xfrm>
          <a:prstGeom prst="rect">
            <a:avLst/>
          </a:prstGeom>
        </p:spPr>
        <p:txBody>
          <a:bodyPr wrap="square">
            <a:spAutoFit/>
          </a:bodyPr>
          <a:lstStyle/>
          <a:p>
            <a:pPr algn="just" eaLnBrk="1">
              <a:lnSpc>
                <a:spcPct val="110000"/>
              </a:lnSpc>
            </a:pPr>
            <a:r>
              <a:rPr lang="zh-TW" altLang="en-US" sz="3200" b="1" dirty="0">
                <a:solidFill>
                  <a:srgbClr val="000066"/>
                </a:solidFill>
                <a:latin typeface="華康粗圓體" panose="020F0709000000000000" pitchFamily="49" charset="-120"/>
                <a:ea typeface="華康粗圓體" panose="020F0709000000000000" pitchFamily="49" charset="-120"/>
              </a:rPr>
              <a:t>古代就有</a:t>
            </a:r>
            <a:r>
              <a:rPr lang="zh-TW" altLang="zh-TW" sz="3200" b="1" dirty="0">
                <a:solidFill>
                  <a:srgbClr val="000066"/>
                </a:solidFill>
                <a:latin typeface="華康粗圓體" panose="020F0709000000000000" pitchFamily="49" charset="-120"/>
                <a:ea typeface="華康粗圓體" panose="020F0709000000000000" pitchFamily="49" charset="-120"/>
              </a:rPr>
              <a:t>人死後需經隧道現象，</a:t>
            </a:r>
            <a:r>
              <a:rPr lang="zh-TW" altLang="en-US" sz="3200" b="1" dirty="0">
                <a:solidFill>
                  <a:srgbClr val="000066"/>
                </a:solidFill>
                <a:latin typeface="華康粗圓體" panose="020F0709000000000000" pitchFamily="49" charset="-120"/>
                <a:ea typeface="華康粗圓體" panose="020F0709000000000000" pitchFamily="49" charset="-120"/>
              </a:rPr>
              <a:t>透過</a:t>
            </a:r>
            <a:r>
              <a:rPr lang="zh-TW" altLang="zh-TW" sz="3200" b="1" dirty="0">
                <a:solidFill>
                  <a:srgbClr val="000066"/>
                </a:solidFill>
                <a:latin typeface="華康粗圓體" panose="020F0709000000000000" pitchFamily="49" charset="-120"/>
                <a:ea typeface="華康粗圓體" panose="020F0709000000000000" pitchFamily="49" charset="-120"/>
              </a:rPr>
              <a:t>空間</a:t>
            </a:r>
            <a:r>
              <a:rPr lang="zh-TW" altLang="zh-TW" sz="3200" dirty="0">
                <a:solidFill>
                  <a:srgbClr val="000066"/>
                </a:solidFill>
                <a:latin typeface="華康粗圓體" panose="020F0709000000000000" pitchFamily="49" charset="-120"/>
                <a:ea typeface="華康粗圓體" panose="020F0709000000000000" pitchFamily="49" charset="-120"/>
              </a:rPr>
              <a:t>轉</a:t>
            </a:r>
            <a:r>
              <a:rPr lang="zh-TW" altLang="zh-TW" sz="3200" b="1" dirty="0">
                <a:solidFill>
                  <a:srgbClr val="000066"/>
                </a:solidFill>
                <a:latin typeface="華康粗圓體" panose="020F0709000000000000" pitchFamily="49" charset="-120"/>
                <a:ea typeface="華康粗圓體" panose="020F0709000000000000" pitchFamily="49" charset="-120"/>
              </a:rPr>
              <a:t>換才能到</a:t>
            </a:r>
            <a:r>
              <a:rPr lang="zh-TW" altLang="en-US" sz="3200" b="1" dirty="0">
                <a:solidFill>
                  <a:srgbClr val="000066"/>
                </a:solidFill>
                <a:latin typeface="華康粗圓體" panose="020F0709000000000000" pitchFamily="49" charset="-120"/>
                <a:ea typeface="華康粗圓體" panose="020F0709000000000000" pitchFamily="49" charset="-120"/>
              </a:rPr>
              <a:t>達</a:t>
            </a:r>
            <a:r>
              <a:rPr lang="zh-TW" altLang="zh-TW" sz="3200" b="1" dirty="0">
                <a:solidFill>
                  <a:srgbClr val="000066"/>
                </a:solidFill>
                <a:latin typeface="華康粗圓體" panose="020F0709000000000000" pitchFamily="49" charset="-120"/>
                <a:ea typeface="華康粗圓體" panose="020F0709000000000000" pitchFamily="49" charset="-120"/>
              </a:rPr>
              <a:t>光明天堂</a:t>
            </a:r>
            <a:r>
              <a:rPr lang="zh-TW" altLang="en-US" sz="3200" b="1" dirty="0">
                <a:solidFill>
                  <a:srgbClr val="000066"/>
                </a:solidFill>
                <a:latin typeface="華康粗圓體" panose="020F0709000000000000" pitchFamily="49" charset="-120"/>
                <a:ea typeface="華康粗圓體" panose="020F0709000000000000" pitchFamily="49" charset="-120"/>
              </a:rPr>
              <a:t>的傳言。這是</a:t>
            </a:r>
            <a:r>
              <a:rPr lang="en-US" altLang="zh-TW" sz="3200" b="1" dirty="0">
                <a:solidFill>
                  <a:srgbClr val="000066"/>
                </a:solidFill>
                <a:latin typeface="華康粗圓體" panose="020F0709000000000000" pitchFamily="49" charset="-120"/>
                <a:ea typeface="華康粗圓體" panose="020F0709000000000000" pitchFamily="49" charset="-120"/>
              </a:rPr>
              <a:t>16</a:t>
            </a:r>
            <a:r>
              <a:rPr lang="zh-TW" altLang="zh-TW" sz="3200" b="1" dirty="0">
                <a:solidFill>
                  <a:srgbClr val="000066"/>
                </a:solidFill>
                <a:latin typeface="華康粗圓體" panose="020F0709000000000000" pitchFamily="49" charset="-120"/>
                <a:ea typeface="華康粗圓體" panose="020F0709000000000000" pitchFamily="49" charset="-120"/>
              </a:rPr>
              <a:t>世紀畫家鮑士所</a:t>
            </a:r>
            <a:r>
              <a:rPr lang="zh-TW" altLang="en-US" sz="3200" b="1" dirty="0">
                <a:solidFill>
                  <a:srgbClr val="000066"/>
                </a:solidFill>
                <a:latin typeface="華康粗圓體" panose="020F0709000000000000" pitchFamily="49" charset="-120"/>
                <a:ea typeface="華康粗圓體" panose="020F0709000000000000" pitchFamily="49" charset="-120"/>
              </a:rPr>
              <a:t>做的</a:t>
            </a:r>
            <a:r>
              <a:rPr lang="zh-TW" altLang="en-US" sz="3200" dirty="0">
                <a:solidFill>
                  <a:srgbClr val="000066"/>
                </a:solidFill>
                <a:latin typeface="華康粗圓體" panose="020F0709000000000000" pitchFamily="49" charset="-120"/>
                <a:ea typeface="華康粗圓體" panose="020F0709000000000000" pitchFamily="49" charset="-120"/>
              </a:rPr>
              <a:t>繪</a:t>
            </a:r>
            <a:r>
              <a:rPr lang="zh-TW" altLang="zh-TW" sz="3200" dirty="0">
                <a:solidFill>
                  <a:srgbClr val="000066"/>
                </a:solidFill>
                <a:latin typeface="華康粗圓體" panose="020F0709000000000000" pitchFamily="49" charset="-120"/>
                <a:ea typeface="華康粗圓體" panose="020F0709000000000000" pitchFamily="49" charset="-120"/>
              </a:rPr>
              <a:t>畫</a:t>
            </a:r>
            <a:r>
              <a:rPr lang="zh-TW"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說明此事。</a:t>
            </a:r>
            <a:endParaRPr lang="zh-TW" altLang="zh-TW" sz="3200" b="1" dirty="0">
              <a:solidFill>
                <a:srgbClr val="000066"/>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256507079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902346" y="1325191"/>
            <a:ext cx="8229600" cy="836613"/>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創造神加入靈魂才成為完整的人</a:t>
            </a:r>
          </a:p>
        </p:txBody>
      </p:sp>
      <p:sp>
        <p:nvSpPr>
          <p:cNvPr id="47107" name="Rectangle 3"/>
          <p:cNvSpPr>
            <a:spLocks noGrp="1" noChangeArrowheads="1"/>
          </p:cNvSpPr>
          <p:nvPr>
            <p:ph type="body" idx="1"/>
          </p:nvPr>
        </p:nvSpPr>
        <p:spPr>
          <a:xfrm>
            <a:off x="834015" y="2030948"/>
            <a:ext cx="10366262" cy="4566924"/>
          </a:xfrm>
        </p:spPr>
        <p:txBody>
          <a:bodyPr>
            <a:no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聖經</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記載：「上帝用地上的塵土造人，將生氣吹在他的鼻孔裡，他就成有靈的活人。」上帝吹的這口氣，就是把靈魂放入體內，才是有意義的人類始祖，否則他只是動物而已。</a:t>
            </a:r>
          </a:p>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同樣的經典和傳說有古印度</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彌勒奧義書</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阿拉伯的神話</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古埃及神話</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美洲印第安人、非洲土著等</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創造神將靈魂注入泥人身體</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即賦予人類</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天賦本性</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，才有充滿活力和智慧的生命。</a:t>
            </a:r>
          </a:p>
        </p:txBody>
      </p:sp>
      <p:sp>
        <p:nvSpPr>
          <p:cNvPr id="4" name="Rectangle 4"/>
          <p:cNvSpPr txBox="1">
            <a:spLocks noChangeArrowheads="1"/>
          </p:cNvSpPr>
          <p:nvPr/>
        </p:nvSpPr>
        <p:spPr bwMode="auto">
          <a:xfrm>
            <a:off x="1832004" y="260128"/>
            <a:ext cx="8229600" cy="792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kern="12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2pPr>
            <a:lvl3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3pPr>
            <a:lvl4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4pPr>
            <a:lvl5pPr algn="ctr" rtl="0" eaLnBrk="0" fontAlgn="base" hangingPunct="0">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5pPr>
            <a:lvl6pPr marL="4572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6pPr>
            <a:lvl7pPr marL="9144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7pPr>
            <a:lvl8pPr marL="13716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8pPr>
            <a:lvl9pPr marL="1828800" algn="ctr" rtl="0" fontAlgn="base">
              <a:spcBef>
                <a:spcPct val="0"/>
              </a:spcBef>
              <a:spcAft>
                <a:spcPct val="0"/>
              </a:spcAft>
              <a:defRPr kumimoji="1" sz="4400">
                <a:solidFill>
                  <a:schemeClr val="tx2"/>
                </a:solidFill>
                <a:latin typeface="Arial" panose="020B0604020202020204" pitchFamily="34" charset="0"/>
                <a:ea typeface="新細明體" panose="02020500000000000000" pitchFamily="18" charset="-120"/>
              </a:defRPr>
            </a:lvl9pPr>
          </a:lstStyle>
          <a:p>
            <a:pPr eaLnBrk="1" hangingPunct="1"/>
            <a:r>
              <a:rPr lang="zh-TW" altLang="en-US" sz="5400" dirty="0">
                <a:solidFill>
                  <a:srgbClr val="7030A0"/>
                </a:solidFill>
                <a:latin typeface="華康新特圓體" panose="020F0909000000000000" pitchFamily="49" charset="-120"/>
                <a:ea typeface="華康新特圓體" panose="020F0909000000000000" pitchFamily="49" charset="-120"/>
              </a:rPr>
              <a:t>創造神賦予人類天賦本性</a:t>
            </a:r>
          </a:p>
        </p:txBody>
      </p:sp>
    </p:spTree>
    <p:extLst>
      <p:ext uri="{BB962C8B-B14F-4D97-AF65-F5344CB8AC3E}">
        <p14:creationId xmlns:p14="http://schemas.microsoft.com/office/powerpoint/2010/main" val="3868927726"/>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981200" y="389715"/>
            <a:ext cx="8229600" cy="765175"/>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中醫生命系統建構在人的靈體上</a:t>
            </a:r>
          </a:p>
        </p:txBody>
      </p:sp>
      <p:sp>
        <p:nvSpPr>
          <p:cNvPr id="48131" name="Rectangle 3"/>
          <p:cNvSpPr>
            <a:spLocks noGrp="1" noChangeArrowheads="1"/>
          </p:cNvSpPr>
          <p:nvPr>
            <p:ph type="body" idx="1"/>
          </p:nvPr>
        </p:nvSpPr>
        <p:spPr>
          <a:xfrm>
            <a:off x="569406" y="1358591"/>
            <a:ext cx="11053187" cy="4911580"/>
          </a:xfrm>
        </p:spPr>
        <p:txBody>
          <a:bodyPr>
            <a:noAutofit/>
          </a:bodyPr>
          <a:lstStyle/>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人人都有兩套生命系統共同組成生命整體。</a:t>
            </a: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第一套生命系統，指的是「肉體」生命系統，也就是現代西醫以這個肉體為根據，解剖學上證實的生命系統，包含：消化系統、免疫系統、血液循環系統、神經系統等等。</a:t>
            </a:r>
          </a:p>
          <a:p>
            <a:pPr algn="just" eaLnBrk="1" hangingPunct="0">
              <a:lnSpc>
                <a:spcPts val="4200"/>
              </a:lnSpc>
              <a:spcBef>
                <a:spcPts val="1200"/>
              </a:spcBef>
            </a:pPr>
            <a:r>
              <a:rPr lang="zh-TW" altLang="en-US" sz="3200" b="1" dirty="0">
                <a:solidFill>
                  <a:srgbClr val="002060"/>
                </a:solidFill>
                <a:latin typeface="華康粗圓體" panose="020F0709000000000000" pitchFamily="49" charset="-120"/>
                <a:ea typeface="華康粗圓體" panose="020F0709000000000000" pitchFamily="49" charset="-120"/>
              </a:rPr>
              <a:t>第二套生命系統，指的是「靈體」生命系統，也就是現代解剖學上無法證實的一套生命系統。這套生命系統沒有其他子系統，只有一套主幹系統</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經絡系統，人體上的穴位是這套系統的對外感知器和能量接收器。   </a:t>
            </a:r>
          </a:p>
        </p:txBody>
      </p:sp>
    </p:spTree>
    <p:extLst>
      <p:ext uri="{BB962C8B-B14F-4D97-AF65-F5344CB8AC3E}">
        <p14:creationId xmlns:p14="http://schemas.microsoft.com/office/powerpoint/2010/main" val="3734347130"/>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919288" y="215678"/>
            <a:ext cx="8229600" cy="981075"/>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朱秀華借屍還魂證實身靈可分離</a:t>
            </a:r>
          </a:p>
        </p:txBody>
      </p:sp>
      <p:sp>
        <p:nvSpPr>
          <p:cNvPr id="49155" name="Text Box 4"/>
          <p:cNvSpPr txBox="1">
            <a:spLocks noChangeArrowheads="1"/>
          </p:cNvSpPr>
          <p:nvPr/>
        </p:nvSpPr>
        <p:spPr bwMode="auto">
          <a:xfrm>
            <a:off x="1118719" y="1211536"/>
            <a:ext cx="9954566" cy="4930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eaLnBrk="1" hangingPunct="0">
              <a:lnSpc>
                <a:spcPts val="4200"/>
              </a:lnSpc>
              <a:buFontTx/>
              <a:buNone/>
            </a:pPr>
            <a:r>
              <a:rPr lang="en-US" altLang="zh-TW" b="1" dirty="0">
                <a:solidFill>
                  <a:srgbClr val="002060"/>
                </a:solidFill>
                <a:latin typeface="華康粗圓體" panose="020F0709000000000000" pitchFamily="49" charset="-120"/>
                <a:ea typeface="華康粗圓體" panose="020F0709000000000000" pitchFamily="49" charset="-120"/>
              </a:rPr>
              <a:t>1958</a:t>
            </a:r>
            <a:r>
              <a:rPr lang="zh-TW" altLang="en-US" b="1" dirty="0">
                <a:solidFill>
                  <a:srgbClr val="002060"/>
                </a:solidFill>
                <a:latin typeface="華康粗圓體" panose="020F0709000000000000" pitchFamily="49" charset="-120"/>
                <a:ea typeface="華康粗圓體" panose="020F0709000000000000" pitchFamily="49" charset="-120"/>
              </a:rPr>
              <a:t>年八二三砲戰，金門人</a:t>
            </a:r>
            <a:r>
              <a:rPr lang="en-US" altLang="zh-TW" b="1" dirty="0">
                <a:solidFill>
                  <a:srgbClr val="002060"/>
                </a:solidFill>
                <a:latin typeface="華康粗圓體" panose="020F0709000000000000" pitchFamily="49" charset="-120"/>
                <a:ea typeface="華康粗圓體" panose="020F0709000000000000" pitchFamily="49" charset="-120"/>
              </a:rPr>
              <a:t>18</a:t>
            </a:r>
            <a:r>
              <a:rPr lang="zh-TW" altLang="en-US" b="1" dirty="0">
                <a:solidFill>
                  <a:srgbClr val="002060"/>
                </a:solidFill>
                <a:latin typeface="華康粗圓體" panose="020F0709000000000000" pitchFamily="49" charset="-120"/>
                <a:ea typeface="華康粗圓體" panose="020F0709000000000000" pitchFamily="49" charset="-120"/>
              </a:rPr>
              <a:t>歲朱秀華逃到雲林縣台西鄉外海海豐島，被漁民搶奪財寶而丟入海裡淹死。三年後，朱秀華的靈魂在麥寮鄉麥津村吳秋得妻子吳林罔腰的肉體上「借屍還魂」。從前的吳林罔腰體弱不識字，僅在家中料理家務，負責炊事，對外工作一竅不通；後來的朱秀華身體健壯，會做粗重工作，能說金門口音國語、寫文章、計算買賣帳務，在店裡幫忙做生意，卻又清口茹素，不做廚房的工作。這個事實證明身體和靈魂是可以分離的。</a:t>
            </a:r>
          </a:p>
        </p:txBody>
      </p:sp>
    </p:spTree>
    <p:extLst>
      <p:ext uri="{BB962C8B-B14F-4D97-AF65-F5344CB8AC3E}">
        <p14:creationId xmlns:p14="http://schemas.microsoft.com/office/powerpoint/2010/main" val="4001464690"/>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Text Box 5"/>
          <p:cNvSpPr txBox="1">
            <a:spLocks noChangeArrowheads="1"/>
          </p:cNvSpPr>
          <p:nvPr/>
        </p:nvSpPr>
        <p:spPr bwMode="auto">
          <a:xfrm>
            <a:off x="2106683" y="5968721"/>
            <a:ext cx="799306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eaLnBrk="1" hangingPunct="1">
              <a:spcBef>
                <a:spcPct val="50000"/>
              </a:spcBef>
              <a:buFontTx/>
              <a:buNone/>
            </a:pPr>
            <a:r>
              <a:rPr lang="zh-TW" altLang="en-US" b="1" dirty="0">
                <a:solidFill>
                  <a:srgbClr val="3333CC"/>
                </a:solidFill>
                <a:latin typeface="華康標楷體" panose="03000509000000000000" pitchFamily="65" charset="-120"/>
                <a:ea typeface="華康標楷體" panose="03000509000000000000" pitchFamily="65" charset="-120"/>
              </a:rPr>
              <a:t>吳林罔腰形體、朱秀華靈魂照片</a:t>
            </a:r>
            <a:r>
              <a:rPr lang="en-US" altLang="zh-TW" b="1" dirty="0">
                <a:solidFill>
                  <a:srgbClr val="3333CC"/>
                </a:solidFill>
                <a:latin typeface="華康標楷體" panose="03000509000000000000" pitchFamily="65" charset="-120"/>
                <a:ea typeface="華康標楷體" panose="03000509000000000000" pitchFamily="65" charset="-120"/>
              </a:rPr>
              <a:t>(</a:t>
            </a:r>
            <a:r>
              <a:rPr lang="en-US" altLang="zh-TW" dirty="0">
                <a:solidFill>
                  <a:srgbClr val="3333CC"/>
                </a:solidFill>
                <a:latin typeface="+mn-lt"/>
                <a:ea typeface="華康標楷體" panose="03000509000000000000" pitchFamily="65" charset="-120"/>
              </a:rPr>
              <a:t>2006</a:t>
            </a:r>
            <a:r>
              <a:rPr lang="zh-TW" altLang="en-US" b="1" dirty="0">
                <a:solidFill>
                  <a:srgbClr val="3333CC"/>
                </a:solidFill>
                <a:latin typeface="華康標楷體" panose="03000509000000000000" pitchFamily="65" charset="-120"/>
                <a:ea typeface="華康標楷體" panose="03000509000000000000" pitchFamily="65" charset="-120"/>
              </a:rPr>
              <a:t>年攝</a:t>
            </a:r>
            <a:r>
              <a:rPr lang="en-US" altLang="zh-TW" b="1" dirty="0">
                <a:solidFill>
                  <a:srgbClr val="3333CC"/>
                </a:solidFill>
                <a:latin typeface="華康標楷體" panose="03000509000000000000" pitchFamily="65" charset="-120"/>
                <a:ea typeface="華康標楷體" panose="03000509000000000000" pitchFamily="65" charset="-120"/>
              </a:rPr>
              <a:t>) </a:t>
            </a:r>
          </a:p>
        </p:txBody>
      </p:sp>
      <p:pic>
        <p:nvPicPr>
          <p:cNvPr id="3" name="圖片 2" descr="一張含有 人員, 人的臉孔, 文字, 服裝 的圖片&#10;&#10;自動產生的描述">
            <a:extLst>
              <a:ext uri="{FF2B5EF4-FFF2-40B4-BE49-F238E27FC236}">
                <a16:creationId xmlns:a16="http://schemas.microsoft.com/office/drawing/2014/main" id="{AEA3C3C1-B505-4678-B4BA-674A2760EF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6683" y="332655"/>
            <a:ext cx="8182816" cy="5636066"/>
          </a:xfrm>
          <a:prstGeom prst="rect">
            <a:avLst/>
          </a:prstGeom>
          <a:ln w="12700">
            <a:solidFill>
              <a:schemeClr val="tx1"/>
            </a:solidFill>
          </a:ln>
        </p:spPr>
      </p:pic>
    </p:spTree>
    <p:extLst>
      <p:ext uri="{BB962C8B-B14F-4D97-AF65-F5344CB8AC3E}">
        <p14:creationId xmlns:p14="http://schemas.microsoft.com/office/powerpoint/2010/main" val="2426925142"/>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950244" y="346870"/>
            <a:ext cx="8229600" cy="777875"/>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轉世現象的研究</a:t>
            </a:r>
          </a:p>
        </p:txBody>
      </p:sp>
      <p:sp>
        <p:nvSpPr>
          <p:cNvPr id="51203" name="Rectangle 3"/>
          <p:cNvSpPr>
            <a:spLocks noGrp="1" noChangeArrowheads="1"/>
          </p:cNvSpPr>
          <p:nvPr>
            <p:ph type="body" idx="1"/>
          </p:nvPr>
        </p:nvSpPr>
        <p:spPr>
          <a:xfrm>
            <a:off x="844377" y="1124745"/>
            <a:ext cx="10441334" cy="5075088"/>
          </a:xfrm>
        </p:spPr>
        <p:txBody>
          <a:bodyPr>
            <a:normAutofit/>
          </a:bodyPr>
          <a:lstStyle/>
          <a:p>
            <a:pPr algn="just">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既然有借屍還魂之事，當然就會有「轉世」現象，轉世指一個人在死亡後，其靈魂在另一個身體裡重生，例如西藏的轉世靈童。 </a:t>
            </a:r>
          </a:p>
          <a:p>
            <a:pPr algn="just">
              <a:lnSpc>
                <a:spcPts val="4200"/>
              </a:lnSpc>
              <a:spcBef>
                <a:spcPts val="0"/>
              </a:spcBef>
            </a:pPr>
            <a:r>
              <a:rPr lang="en-US" altLang="zh-TW" sz="3200" b="1" dirty="0">
                <a:solidFill>
                  <a:srgbClr val="002060"/>
                </a:solidFill>
                <a:latin typeface="華康粗圓體" panose="020F0709000000000000" pitchFamily="49" charset="-120"/>
                <a:ea typeface="華康粗圓體" panose="020F0709000000000000" pitchFamily="49" charset="-120"/>
              </a:rPr>
              <a:t>1950</a:t>
            </a:r>
            <a:r>
              <a:rPr lang="zh-TW" altLang="en-US" sz="3200" b="1" dirty="0">
                <a:solidFill>
                  <a:srgbClr val="002060"/>
                </a:solidFill>
                <a:latin typeface="華康粗圓體" panose="020F0709000000000000" pitchFamily="49" charset="-120"/>
                <a:ea typeface="華康粗圓體" panose="020F0709000000000000" pitchFamily="49" charset="-120"/>
              </a:rPr>
              <a:t>年代美國一位精神科教授史蒂文森曾化了</a:t>
            </a:r>
            <a:r>
              <a:rPr lang="en-US" altLang="zh-TW" sz="3200" b="1" dirty="0">
                <a:solidFill>
                  <a:srgbClr val="002060"/>
                </a:solidFill>
                <a:latin typeface="華康粗圓體" panose="020F0709000000000000" pitchFamily="49" charset="-120"/>
                <a:ea typeface="華康粗圓體" panose="020F0709000000000000" pitchFamily="49" charset="-120"/>
              </a:rPr>
              <a:t>40</a:t>
            </a:r>
            <a:r>
              <a:rPr lang="zh-TW" altLang="en-US" sz="3200" b="1" dirty="0">
                <a:solidFill>
                  <a:srgbClr val="002060"/>
                </a:solidFill>
                <a:latin typeface="華康粗圓體" panose="020F0709000000000000" pitchFamily="49" charset="-120"/>
                <a:ea typeface="華康粗圓體" panose="020F0709000000000000" pitchFamily="49" charset="-120"/>
              </a:rPr>
              <a:t>年，收集</a:t>
            </a:r>
            <a:r>
              <a:rPr lang="en-US" altLang="zh-TW" sz="3200" b="1" dirty="0">
                <a:solidFill>
                  <a:srgbClr val="002060"/>
                </a:solidFill>
                <a:latin typeface="華康粗圓體" panose="020F0709000000000000" pitchFamily="49" charset="-120"/>
                <a:ea typeface="華康粗圓體" panose="020F0709000000000000" pitchFamily="49" charset="-120"/>
              </a:rPr>
              <a:t>2600</a:t>
            </a:r>
            <a:r>
              <a:rPr lang="zh-TW" altLang="en-US" sz="3200" b="1" dirty="0">
                <a:solidFill>
                  <a:srgbClr val="002060"/>
                </a:solidFill>
                <a:latin typeface="華康粗圓體" panose="020F0709000000000000" pitchFamily="49" charset="-120"/>
                <a:ea typeface="華康粗圓體" panose="020F0709000000000000" pitchFamily="49" charset="-120"/>
              </a:rPr>
              <a:t>個二至七歲具有前世記憶兒童的案例，來研究轉世的可能性及有關現象，結果可以證實人類確實有轉世現象。</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近代科學家、醫學家和治療學家不斷努力，轉世的研究已經是碩果纍纍，使得大眾相信轉世的人數直線上升 。</a:t>
            </a:r>
          </a:p>
          <a:p>
            <a:pPr algn="just">
              <a:lnSpc>
                <a:spcPts val="4200"/>
              </a:lnSpc>
              <a:spcBef>
                <a:spcPts val="0"/>
              </a:spcBef>
            </a:pP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4244341548"/>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473929"/>
            <a:ext cx="8229600" cy="836613"/>
          </a:xfrm>
        </p:spPr>
        <p:txBody>
          <a:bodyPr/>
          <a:lstStyle/>
          <a:p>
            <a:pPr eaLnBrk="1" hangingPunct="1"/>
            <a:r>
              <a:rPr lang="zh-TW" altLang="en-US" dirty="0">
                <a:solidFill>
                  <a:srgbClr val="C00000"/>
                </a:solidFill>
                <a:latin typeface="華康中特圓體" panose="020F0809000000000000" pitchFamily="49" charset="-120"/>
                <a:ea typeface="華康中特圓體" panose="020F0809000000000000" pitchFamily="49" charset="-120"/>
              </a:rPr>
              <a:t>人類天賦本性來自創造神的恩典 </a:t>
            </a:r>
          </a:p>
        </p:txBody>
      </p:sp>
      <p:sp>
        <p:nvSpPr>
          <p:cNvPr id="53251" name="Text Box 5"/>
          <p:cNvSpPr txBox="1">
            <a:spLocks noChangeArrowheads="1"/>
          </p:cNvSpPr>
          <p:nvPr/>
        </p:nvSpPr>
        <p:spPr bwMode="auto">
          <a:xfrm>
            <a:off x="1018234" y="1299494"/>
            <a:ext cx="10155534" cy="4903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hangingPunct="0">
              <a:lnSpc>
                <a:spcPts val="4200"/>
              </a:lnSpc>
              <a:spcBef>
                <a:spcPts val="0"/>
              </a:spcBef>
              <a:buNone/>
            </a:pPr>
            <a:r>
              <a:rPr lang="zh-TW" altLang="en-US" b="1" dirty="0">
                <a:solidFill>
                  <a:srgbClr val="002060"/>
                </a:solidFill>
                <a:latin typeface="華康粗圓體" panose="020F0709000000000000" pitchFamily="49" charset="-120"/>
                <a:ea typeface="華康粗圓體" panose="020F0709000000000000" pitchFamily="49" charset="-120"/>
              </a:rPr>
              <a:t>人類的「天賦本性」是來自外星生命的上帝、佛菩薩或先天神真化身的賜予，也就是外星球來的創造神賦予人類的特殊能力。總之，現代人是依據演化論由外星球來的低等生物經過三十幾億年進化成為「裸猿」，然後在瀕臨滅絕的幾萬年前，承蒙外星球創造神的化身，賦予「天賦本性」，才成為有智慧的現代人，稱霸地球，發展至今。因此，生命在地球的演化，最後的第五階段：「現代人的演化」，根據推測，應當是外星生命創造出來的，屬於宗教上所謂「創造論」。 </a:t>
            </a:r>
          </a:p>
        </p:txBody>
      </p:sp>
    </p:spTree>
    <p:extLst>
      <p:ext uri="{BB962C8B-B14F-4D97-AF65-F5344CB8AC3E}">
        <p14:creationId xmlns:p14="http://schemas.microsoft.com/office/powerpoint/2010/main" val="1544331724"/>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981200" y="381036"/>
            <a:ext cx="8229600" cy="85090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神佛菩薩化身造福人類</a:t>
            </a:r>
          </a:p>
        </p:txBody>
      </p:sp>
      <p:sp>
        <p:nvSpPr>
          <p:cNvPr id="52227" name="Rectangle 3"/>
          <p:cNvSpPr>
            <a:spLocks noGrp="1" noChangeArrowheads="1"/>
          </p:cNvSpPr>
          <p:nvPr>
            <p:ph type="body" idx="1"/>
          </p:nvPr>
        </p:nvSpPr>
        <p:spPr>
          <a:xfrm>
            <a:off x="1138813" y="1231936"/>
            <a:ext cx="9914374" cy="5199008"/>
          </a:xfrm>
        </p:spPr>
        <p:txBody>
          <a:bodyPr>
            <a:normAutofit/>
          </a:bodyPr>
          <a:lstStyle/>
          <a:p>
            <a:pPr algn="just" eaLnBrk="1" hangingPunct="0">
              <a:lnSpc>
                <a:spcPct val="110000"/>
              </a:lnSpc>
            </a:pPr>
            <a:r>
              <a:rPr lang="zh-TW" altLang="en-US" sz="3200" b="1" dirty="0">
                <a:solidFill>
                  <a:srgbClr val="002060"/>
                </a:solidFill>
                <a:latin typeface="華康粗圓體" panose="020F0709000000000000" pitchFamily="49" charset="-120"/>
                <a:ea typeface="華康粗圓體" panose="020F0709000000000000" pitchFamily="49" charset="-120"/>
              </a:rPr>
              <a:t>在轉世現象中有「化身」；化身被認為神佛由於特殊目的而從較高境界「下降」到人類的身體，和一般轉世有別。 </a:t>
            </a:r>
          </a:p>
          <a:p>
            <a:pPr algn="just" eaLnBrk="1" hangingPunct="0">
              <a:lnSpc>
                <a:spcPct val="110000"/>
              </a:lnSpc>
            </a:pPr>
            <a:r>
              <a:rPr lang="zh-TW" altLang="en-US" sz="3200" b="1" dirty="0">
                <a:solidFill>
                  <a:srgbClr val="002060"/>
                </a:solidFill>
                <a:latin typeface="華康粗圓體" panose="020F0709000000000000" pitchFamily="49" charset="-120"/>
                <a:ea typeface="華康粗圓體" panose="020F0709000000000000" pitchFamily="49" charset="-120"/>
              </a:rPr>
              <a:t>大菩薩屢次化身降世渡眾：唐貞觀年間寒山與拾得實是文殊菩薩和普賢菩薩的化身。五代後梁時期之僧人契此和尚被稱為布袋和尚，就是彌勒菩薩的化身。</a:t>
            </a:r>
          </a:p>
          <a:p>
            <a:pPr algn="just" eaLnBrk="1" hangingPunct="0">
              <a:lnSpc>
                <a:spcPct val="110000"/>
              </a:lnSpc>
            </a:pPr>
            <a:r>
              <a:rPr lang="zh-TW" altLang="en-US" sz="3200" b="1" dirty="0">
                <a:solidFill>
                  <a:srgbClr val="002060"/>
                </a:solidFill>
                <a:latin typeface="華康粗圓體" panose="020F0709000000000000" pitchFamily="49" charset="-120"/>
                <a:ea typeface="華康粗圓體" panose="020F0709000000000000" pitchFamily="49" charset="-120"/>
              </a:rPr>
              <a:t>禪宗六祖惠能大師原是不識字的樵夫，竟能說一部東方精神文學的最大傑作</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六祖壇經</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，顯然是佛菩薩的化身。</a:t>
            </a:r>
          </a:p>
        </p:txBody>
      </p:sp>
    </p:spTree>
    <p:extLst>
      <p:ext uri="{BB962C8B-B14F-4D97-AF65-F5344CB8AC3E}">
        <p14:creationId xmlns:p14="http://schemas.microsoft.com/office/powerpoint/2010/main" val="398239825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5215093" y="1898468"/>
            <a:ext cx="6746632" cy="4698799"/>
          </a:xfrm>
        </p:spPr>
        <p:txBody>
          <a:bodyPr>
            <a:noAutofit/>
          </a:bodyPr>
          <a:lstStyle/>
          <a:p>
            <a:pPr algn="just">
              <a:lnSpc>
                <a:spcPct val="105000"/>
              </a:lnSpc>
              <a:spcBef>
                <a:spcPts val="0"/>
              </a:spcBef>
            </a:pPr>
            <a:r>
              <a:rPr lang="zh-TW" altLang="en-US" b="1" dirty="0">
                <a:solidFill>
                  <a:srgbClr val="002060"/>
                </a:solidFill>
                <a:latin typeface="華康粗圓體" panose="020F0709000000000000" pitchFamily="49" charset="-120"/>
                <a:ea typeface="華康粗圓體" panose="020F0709000000000000" pitchFamily="49" charset="-120"/>
              </a:rPr>
              <a:t>宇宙約於</a:t>
            </a:r>
            <a:r>
              <a:rPr lang="en-US" altLang="zh-TW" b="1" dirty="0">
                <a:solidFill>
                  <a:srgbClr val="002060"/>
                </a:solidFill>
                <a:latin typeface="華康粗圓體" panose="020F0709000000000000" pitchFamily="49" charset="-120"/>
                <a:ea typeface="華康粗圓體" panose="020F0709000000000000" pitchFamily="49" charset="-120"/>
              </a:rPr>
              <a:t>138.2</a:t>
            </a:r>
            <a:r>
              <a:rPr lang="zh-TW" altLang="en-US" b="1" dirty="0">
                <a:solidFill>
                  <a:srgbClr val="002060"/>
                </a:solidFill>
                <a:latin typeface="華康粗圓體" panose="020F0709000000000000" pitchFamily="49" charset="-120"/>
                <a:ea typeface="華康粗圓體" panose="020F0709000000000000" pitchFamily="49" charset="-120"/>
              </a:rPr>
              <a:t>億年前由一團小如基本粒子大小的超高溫能量發生「大爆炸</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大霹靂</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」，以指數級速度不斷膨脹擴散。</a:t>
            </a:r>
          </a:p>
          <a:p>
            <a:pPr algn="just">
              <a:lnSpc>
                <a:spcPct val="105000"/>
              </a:lnSpc>
              <a:spcBef>
                <a:spcPts val="0"/>
              </a:spcBef>
            </a:pPr>
            <a:r>
              <a:rPr lang="zh-TW" altLang="en-US" b="1" dirty="0">
                <a:solidFill>
                  <a:srgbClr val="002060"/>
                </a:solidFill>
                <a:latin typeface="華康粗圓體" panose="020F0709000000000000" pitchFamily="49" charset="-120"/>
                <a:ea typeface="華康粗圓體" panose="020F0709000000000000" pitchFamily="49" charset="-120"/>
              </a:rPr>
              <a:t>因膨脹而降低溫度，能量漸凝結成為各種基本粒子，再結合成為原子、分子，然後互相吸引聚合，形成恆星。</a:t>
            </a:r>
            <a:endParaRPr lang="en-US" altLang="zh-TW" b="1" dirty="0">
              <a:solidFill>
                <a:srgbClr val="002060"/>
              </a:solidFill>
              <a:latin typeface="華康粗圓體" panose="020F0709000000000000" pitchFamily="49" charset="-120"/>
              <a:ea typeface="華康粗圓體" panose="020F0709000000000000" pitchFamily="49" charset="-120"/>
            </a:endParaRPr>
          </a:p>
          <a:p>
            <a:pPr algn="just">
              <a:lnSpc>
                <a:spcPct val="105000"/>
              </a:lnSpc>
              <a:spcBef>
                <a:spcPts val="0"/>
              </a:spcBef>
            </a:pPr>
            <a:r>
              <a:rPr lang="zh-TW" altLang="en-US" b="1" dirty="0">
                <a:solidFill>
                  <a:srgbClr val="002060"/>
                </a:solidFill>
                <a:latin typeface="華康粗圓體" panose="020F0709000000000000" pitchFamily="49" charset="-120"/>
                <a:ea typeface="華康粗圓體" panose="020F0709000000000000" pitchFamily="49" charset="-120"/>
              </a:rPr>
              <a:t>當恆星燃燒到最後爆炸成為超新星，將散發出來的物質再聚集成為行星。</a:t>
            </a:r>
            <a:endParaRPr lang="en-US" altLang="zh-TW" b="1" dirty="0">
              <a:solidFill>
                <a:srgbClr val="002060"/>
              </a:solidFill>
              <a:latin typeface="華康粗圓體" panose="020F0709000000000000" pitchFamily="49" charset="-120"/>
              <a:ea typeface="華康粗圓體" panose="020F0709000000000000" pitchFamily="49" charset="-120"/>
            </a:endParaRPr>
          </a:p>
          <a:p>
            <a:pPr algn="just">
              <a:lnSpc>
                <a:spcPct val="105000"/>
              </a:lnSpc>
              <a:spcBef>
                <a:spcPts val="0"/>
              </a:spcBef>
            </a:pPr>
            <a:r>
              <a:rPr lang="zh-TW" altLang="en-US" b="1" dirty="0">
                <a:solidFill>
                  <a:srgbClr val="002060"/>
                </a:solidFill>
                <a:latin typeface="華康粗圓體" panose="020F0709000000000000" pitchFamily="49" charset="-120"/>
                <a:ea typeface="華康粗圓體" panose="020F0709000000000000" pitchFamily="49" charset="-120"/>
              </a:rPr>
              <a:t>如此演化成星球及星系，形成為今日「無生命」的「物質宇宙」。  </a:t>
            </a:r>
          </a:p>
        </p:txBody>
      </p:sp>
      <p:pic>
        <p:nvPicPr>
          <p:cNvPr id="6" name="圖片 5" descr="一張含有 黑暗, 鏡頭眩光, 天體, space 的圖片&#10;&#10;AI 產生的內容可能不正確。">
            <a:extLst>
              <a:ext uri="{FF2B5EF4-FFF2-40B4-BE49-F238E27FC236}">
                <a16:creationId xmlns:a16="http://schemas.microsoft.com/office/drawing/2014/main" id="{1F2748AE-053A-F8A0-2943-AE94ADA886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468" y="2020130"/>
            <a:ext cx="4662196" cy="3520873"/>
          </a:xfrm>
          <a:prstGeom prst="rect">
            <a:avLst/>
          </a:prstGeom>
        </p:spPr>
      </p:pic>
      <p:sp>
        <p:nvSpPr>
          <p:cNvPr id="2" name="文字方塊 1">
            <a:extLst>
              <a:ext uri="{FF2B5EF4-FFF2-40B4-BE49-F238E27FC236}">
                <a16:creationId xmlns:a16="http://schemas.microsoft.com/office/drawing/2014/main" id="{9E365F37-DE18-6A0B-1F52-61F6259F5FA3}"/>
              </a:ext>
            </a:extLst>
          </p:cNvPr>
          <p:cNvSpPr txBox="1"/>
          <p:nvPr/>
        </p:nvSpPr>
        <p:spPr>
          <a:xfrm>
            <a:off x="230275" y="5520049"/>
            <a:ext cx="4569959" cy="1077218"/>
          </a:xfrm>
          <a:prstGeom prst="rect">
            <a:avLst/>
          </a:prstGeom>
          <a:noFill/>
        </p:spPr>
        <p:txBody>
          <a:bodyPr wrap="square" rtlCol="0">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宇宙是由小於原子的點大爆炸擴張而形成</a:t>
            </a:r>
          </a:p>
        </p:txBody>
      </p:sp>
      <p:sp>
        <p:nvSpPr>
          <p:cNvPr id="3" name="文字方塊 2">
            <a:extLst>
              <a:ext uri="{FF2B5EF4-FFF2-40B4-BE49-F238E27FC236}">
                <a16:creationId xmlns:a16="http://schemas.microsoft.com/office/drawing/2014/main" id="{8FD9106E-79CD-3B42-253F-6CD0910A440C}"/>
              </a:ext>
            </a:extLst>
          </p:cNvPr>
          <p:cNvSpPr txBox="1"/>
          <p:nvPr/>
        </p:nvSpPr>
        <p:spPr>
          <a:xfrm>
            <a:off x="1524000" y="1129027"/>
            <a:ext cx="9143999"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宇宙的生成「大爆炸理論」</a:t>
            </a:r>
          </a:p>
        </p:txBody>
      </p:sp>
      <p:sp>
        <p:nvSpPr>
          <p:cNvPr id="5" name="文字方塊 4">
            <a:extLst>
              <a:ext uri="{FF2B5EF4-FFF2-40B4-BE49-F238E27FC236}">
                <a16:creationId xmlns:a16="http://schemas.microsoft.com/office/drawing/2014/main" id="{882E187B-9087-1EC8-BA91-90055EAF8525}"/>
              </a:ext>
            </a:extLst>
          </p:cNvPr>
          <p:cNvSpPr txBox="1"/>
          <p:nvPr/>
        </p:nvSpPr>
        <p:spPr>
          <a:xfrm>
            <a:off x="2167092" y="154411"/>
            <a:ext cx="8257067" cy="923330"/>
          </a:xfrm>
          <a:prstGeom prst="rect">
            <a:avLst/>
          </a:prstGeom>
          <a:noFill/>
        </p:spPr>
        <p:txBody>
          <a:bodyPr wrap="square">
            <a:spAutoFit/>
          </a:bodyPr>
          <a:lstStyle/>
          <a:p>
            <a:pPr algn="ctr"/>
            <a:r>
              <a:rPr lang="zh-TW" altLang="en-US" sz="5400" dirty="0">
                <a:solidFill>
                  <a:srgbClr val="7030A0"/>
                </a:solidFill>
                <a:latin typeface="華康中特圓體" panose="020F0809000000000000" pitchFamily="49" charset="-120"/>
                <a:ea typeface="華康中特圓體" panose="020F0809000000000000" pitchFamily="49" charset="-120"/>
              </a:rPr>
              <a:t>宇宙的概況</a:t>
            </a:r>
          </a:p>
        </p:txBody>
      </p:sp>
    </p:spTree>
    <p:extLst>
      <p:ext uri="{BB962C8B-B14F-4D97-AF65-F5344CB8AC3E}">
        <p14:creationId xmlns:p14="http://schemas.microsoft.com/office/powerpoint/2010/main" val="2017239861"/>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736095B7-A552-8C0F-68AD-7A7D05669E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1504" y="620689"/>
            <a:ext cx="8964488" cy="6128755"/>
          </a:xfrm>
          <a:prstGeom prst="rect">
            <a:avLst/>
          </a:prstGeom>
        </p:spPr>
      </p:pic>
      <p:sp>
        <p:nvSpPr>
          <p:cNvPr id="2" name="文字方塊 1">
            <a:extLst>
              <a:ext uri="{FF2B5EF4-FFF2-40B4-BE49-F238E27FC236}">
                <a16:creationId xmlns:a16="http://schemas.microsoft.com/office/drawing/2014/main" id="{0AEB3613-CE15-D678-D78C-01FCCC829B32}"/>
              </a:ext>
            </a:extLst>
          </p:cNvPr>
          <p:cNvSpPr txBox="1"/>
          <p:nvPr/>
        </p:nvSpPr>
        <p:spPr>
          <a:xfrm>
            <a:off x="2603612" y="-76745"/>
            <a:ext cx="6984776"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宇宙生成經過的階段</a:t>
            </a:r>
            <a:endParaRPr lang="zh-TW" altLang="en-US" sz="4400" dirty="0">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4170196514"/>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body" idx="1"/>
          </p:nvPr>
        </p:nvSpPr>
        <p:spPr>
          <a:xfrm>
            <a:off x="643584" y="5293425"/>
            <a:ext cx="11404390" cy="1564575"/>
          </a:xfrm>
        </p:spPr>
        <p:txBody>
          <a:bodyPr>
            <a:noAutofit/>
          </a:bodyPr>
          <a:lstStyle/>
          <a:p>
            <a:pPr marL="0" indent="0" algn="just">
              <a:lnSpc>
                <a:spcPct val="105000"/>
              </a:lnSpc>
              <a:buNone/>
            </a:pPr>
            <a:r>
              <a:rPr lang="zh-TW" altLang="en-US" sz="3200" b="1" dirty="0">
                <a:solidFill>
                  <a:srgbClr val="000066"/>
                </a:solidFill>
                <a:latin typeface="華康粗圓體" panose="020F0709000000000000" pitchFamily="49" charset="-120"/>
                <a:ea typeface="華康粗圓體" panose="020F0709000000000000" pitchFamily="49" charset="-120"/>
              </a:rPr>
              <a:t>宇宙大爆炸後演化成星球及星系，經過</a:t>
            </a:r>
            <a:r>
              <a:rPr lang="en-US" altLang="zh-TW" sz="3200" b="1" dirty="0">
                <a:solidFill>
                  <a:srgbClr val="000066"/>
                </a:solidFill>
                <a:latin typeface="華康粗圓體" panose="020F0709000000000000" pitchFamily="49" charset="-120"/>
                <a:ea typeface="華康粗圓體" panose="020F0709000000000000" pitchFamily="49" charset="-120"/>
              </a:rPr>
              <a:t>138</a:t>
            </a:r>
            <a:r>
              <a:rPr lang="zh-TW" altLang="en-US" sz="3200" b="1" dirty="0">
                <a:solidFill>
                  <a:srgbClr val="000066"/>
                </a:solidFill>
                <a:latin typeface="華康粗圓體" panose="020F0709000000000000" pitchFamily="49" charset="-120"/>
                <a:ea typeface="華康粗圓體" panose="020F0709000000000000" pitchFamily="49" charset="-120"/>
              </a:rPr>
              <a:t>億年形成為今日「宇宙」，這個理論已由宇宙背景輻射</a:t>
            </a:r>
            <a:r>
              <a:rPr lang="en-US" altLang="zh-TW" sz="3200" b="1" dirty="0">
                <a:solidFill>
                  <a:srgbClr val="000066"/>
                </a:solidFill>
                <a:ea typeface="華康粗圓體" panose="020F0709000000000000" pitchFamily="49" charset="-120"/>
              </a:rPr>
              <a:t>2.725</a:t>
            </a:r>
            <a:r>
              <a:rPr lang="en-US" altLang="zh-TW" sz="3200" b="1" dirty="0">
                <a:solidFill>
                  <a:srgbClr val="000066"/>
                </a:solidFill>
                <a:ea typeface="華康粗圓體" panose="020F0709000000000000" pitchFamily="49" charset="-120"/>
                <a:cs typeface="Arial" panose="020B0604020202020204" pitchFamily="34" charset="0"/>
              </a:rPr>
              <a:t>º</a:t>
            </a:r>
            <a:r>
              <a:rPr lang="en-US" altLang="zh-TW" sz="3200" dirty="0">
                <a:solidFill>
                  <a:srgbClr val="000066"/>
                </a:solidFill>
                <a:ea typeface="華康粗圓體" panose="020F0709000000000000" pitchFamily="49" charset="-120"/>
              </a:rPr>
              <a:t>K</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絕對溫度</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證實。  </a:t>
            </a:r>
          </a:p>
        </p:txBody>
      </p:sp>
      <p:pic>
        <p:nvPicPr>
          <p:cNvPr id="2" name="圖片 1" descr="一張含有 文字, 螢幕擷取畫面, 運輸, space 的圖片&#10;&#10;AI 產生的內容可能不正確。">
            <a:extLst>
              <a:ext uri="{FF2B5EF4-FFF2-40B4-BE49-F238E27FC236}">
                <a16:creationId xmlns:a16="http://schemas.microsoft.com/office/drawing/2014/main" id="{690F5921-A665-FADE-A5AA-46302C0217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3053" y="235787"/>
            <a:ext cx="9144000" cy="5057638"/>
          </a:xfrm>
          <a:prstGeom prst="rect">
            <a:avLst/>
          </a:prstGeom>
        </p:spPr>
      </p:pic>
      <p:sp>
        <p:nvSpPr>
          <p:cNvPr id="4" name="文字方塊 3">
            <a:extLst>
              <a:ext uri="{FF2B5EF4-FFF2-40B4-BE49-F238E27FC236}">
                <a16:creationId xmlns:a16="http://schemas.microsoft.com/office/drawing/2014/main" id="{9A5AD845-7E73-F55F-5BB7-D1E0F3EF7530}"/>
              </a:ext>
            </a:extLst>
          </p:cNvPr>
          <p:cNvSpPr txBox="1"/>
          <p:nvPr/>
        </p:nvSpPr>
        <p:spPr>
          <a:xfrm>
            <a:off x="1524001" y="2179289"/>
            <a:ext cx="936105" cy="369332"/>
          </a:xfrm>
          <a:prstGeom prst="rect">
            <a:avLst/>
          </a:prstGeom>
          <a:noFill/>
        </p:spPr>
        <p:txBody>
          <a:bodyPr wrap="square">
            <a:spAutoFit/>
          </a:bodyPr>
          <a:lstStyle/>
          <a:p>
            <a:r>
              <a:rPr lang="zh-TW" altLang="en-US" dirty="0">
                <a:solidFill>
                  <a:srgbClr val="FFFF00"/>
                </a:solidFill>
                <a:latin typeface="華康粗圓體" panose="020F0709000000000000" pitchFamily="49" charset="-120"/>
                <a:ea typeface="華康粗圓體" panose="020F0709000000000000" pitchFamily="49" charset="-120"/>
              </a:rPr>
              <a:t>大爆炸</a:t>
            </a:r>
          </a:p>
        </p:txBody>
      </p:sp>
    </p:spTree>
    <p:extLst>
      <p:ext uri="{BB962C8B-B14F-4D97-AF65-F5344CB8AC3E}">
        <p14:creationId xmlns:p14="http://schemas.microsoft.com/office/powerpoint/2010/main" val="925994508"/>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EC2C640-1FB8-4A9B-9DA6-65E65A743667}"/>
              </a:ext>
            </a:extLst>
          </p:cNvPr>
          <p:cNvSpPr>
            <a:spLocks noGrp="1"/>
          </p:cNvSpPr>
          <p:nvPr>
            <p:ph type="title"/>
          </p:nvPr>
        </p:nvSpPr>
        <p:spPr>
          <a:xfrm>
            <a:off x="1524000" y="295582"/>
            <a:ext cx="9110178" cy="541131"/>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科學家意外發現宇宙微波背景輻射</a:t>
            </a:r>
          </a:p>
        </p:txBody>
      </p:sp>
      <p:sp>
        <p:nvSpPr>
          <p:cNvPr id="6" name="文字方塊 5">
            <a:extLst>
              <a:ext uri="{FF2B5EF4-FFF2-40B4-BE49-F238E27FC236}">
                <a16:creationId xmlns:a16="http://schemas.microsoft.com/office/drawing/2014/main" id="{220C687C-EBD8-4889-BA55-7925F50C2C64}"/>
              </a:ext>
            </a:extLst>
          </p:cNvPr>
          <p:cNvSpPr txBox="1"/>
          <p:nvPr/>
        </p:nvSpPr>
        <p:spPr>
          <a:xfrm>
            <a:off x="371789" y="5387874"/>
            <a:ext cx="11625944" cy="1133002"/>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1964</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年射電天文學家彭齊亞斯和威爾遜使用射電探測器時，意外發現宇宙微波背景輻射絕對溫度</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3</a:t>
            </a:r>
            <a:r>
              <a:rPr lang="zh-TW" altLang="en-US" sz="3200" b="1" baseline="40000"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K</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，檢驗了「大爆炸理論」。</a:t>
            </a:r>
          </a:p>
        </p:txBody>
      </p:sp>
      <p:pic>
        <p:nvPicPr>
          <p:cNvPr id="5" name="圖片 4">
            <a:extLst>
              <a:ext uri="{FF2B5EF4-FFF2-40B4-BE49-F238E27FC236}">
                <a16:creationId xmlns:a16="http://schemas.microsoft.com/office/drawing/2014/main" id="{659F7D41-A0F8-753A-33A9-95931901C2C4}"/>
              </a:ext>
            </a:extLst>
          </p:cNvPr>
          <p:cNvPicPr>
            <a:picLocks noChangeAspect="1"/>
          </p:cNvPicPr>
          <p:nvPr/>
        </p:nvPicPr>
        <p:blipFill>
          <a:blip r:embed="rId2"/>
          <a:stretch>
            <a:fillRect/>
          </a:stretch>
        </p:blipFill>
        <p:spPr>
          <a:xfrm>
            <a:off x="2589234" y="999813"/>
            <a:ext cx="6497780" cy="4376055"/>
          </a:xfrm>
          <a:prstGeom prst="rect">
            <a:avLst/>
          </a:prstGeom>
          <a:ln w="6350">
            <a:solidFill>
              <a:schemeClr val="tx1"/>
            </a:solidFill>
          </a:ln>
        </p:spPr>
      </p:pic>
      <p:sp>
        <p:nvSpPr>
          <p:cNvPr id="4" name="文字方塊 3">
            <a:extLst>
              <a:ext uri="{FF2B5EF4-FFF2-40B4-BE49-F238E27FC236}">
                <a16:creationId xmlns:a16="http://schemas.microsoft.com/office/drawing/2014/main" id="{131B8382-8BBF-05ED-60D4-3F796520E6AB}"/>
              </a:ext>
            </a:extLst>
          </p:cNvPr>
          <p:cNvSpPr txBox="1"/>
          <p:nvPr/>
        </p:nvSpPr>
        <p:spPr>
          <a:xfrm>
            <a:off x="9033468" y="1939201"/>
            <a:ext cx="651401" cy="255454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cs typeface="Arial" panose="020B0604020202020204" pitchFamily="34" charset="0"/>
              </a:rPr>
              <a:t>射電探測器</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858923996"/>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A84AC12-CA16-4F1A-142A-9C93C49D8554}"/>
              </a:ext>
            </a:extLst>
          </p:cNvPr>
          <p:cNvSpPr txBox="1"/>
          <p:nvPr/>
        </p:nvSpPr>
        <p:spPr>
          <a:xfrm>
            <a:off x="5912429" y="1082249"/>
            <a:ext cx="5864240" cy="545399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1989</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年宇宙背景探測器</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(COBE)</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發射並測量宇宙微波背景輻射光譜，證實大爆炸理論，並且溫度符合黑體輻射光譜</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2.725</a:t>
            </a:r>
            <a:r>
              <a:rPr lang="zh-TW" altLang="en-US" sz="3200" b="1" baseline="36000"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K</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21</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世紀的</a:t>
            </a:r>
            <a:r>
              <a:rPr lang="zh-TW" altLang="zh-TW" sz="3200" kern="0" dirty="0">
                <a:solidFill>
                  <a:srgbClr val="000066"/>
                </a:solidFill>
                <a:latin typeface="華康中特圓體" panose="020F0809000000000000" pitchFamily="49" charset="-120"/>
                <a:ea typeface="華康中特圓體" panose="020F0809000000000000" pitchFamily="49" charset="-120"/>
                <a:cs typeface="Times New Roman" panose="02020603050405020304" pitchFamily="18" charset="0"/>
              </a:rPr>
              <a:t>威爾金森微波各向異性探測器</a:t>
            </a:r>
            <a:r>
              <a:rPr lang="en-US" altLang="zh-TW" sz="3200" kern="0" dirty="0">
                <a:solidFill>
                  <a:srgbClr val="000066"/>
                </a:solidFill>
                <a:latin typeface="華康中特圓體" panose="020F0809000000000000" pitchFamily="49" charset="-120"/>
                <a:ea typeface="華康中特圓體" panose="020F0809000000000000" pitchFamily="49" charset="-120"/>
                <a:cs typeface="Times New Roman" panose="02020603050405020304" pitchFamily="18" charset="0"/>
              </a:rPr>
              <a:t>(</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WMAP)</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和普朗克</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(Plank)</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衛星探測器，測量它們的光譜以繪製其黑體輻射曲線非常精確，讓科學家們相信「大爆炸理論」。</a:t>
            </a:r>
            <a:endParaRPr lang="zh-TW" altLang="en-US" sz="3200" dirty="0"/>
          </a:p>
        </p:txBody>
      </p:sp>
      <p:sp>
        <p:nvSpPr>
          <p:cNvPr id="6" name="文字方塊 5">
            <a:extLst>
              <a:ext uri="{FF2B5EF4-FFF2-40B4-BE49-F238E27FC236}">
                <a16:creationId xmlns:a16="http://schemas.microsoft.com/office/drawing/2014/main" id="{665621E9-B98D-6DF8-AA7F-C280C9E1A9E3}"/>
              </a:ext>
            </a:extLst>
          </p:cNvPr>
          <p:cNvSpPr txBox="1"/>
          <p:nvPr/>
        </p:nvSpPr>
        <p:spPr>
          <a:xfrm>
            <a:off x="713044" y="5779399"/>
            <a:ext cx="4876244" cy="523220"/>
          </a:xfrm>
          <a:prstGeom prst="rect">
            <a:avLst/>
          </a:prstGeom>
          <a:noFill/>
        </p:spPr>
        <p:txBody>
          <a:bodyPr wrap="square">
            <a:spAutoFit/>
          </a:bodyPr>
          <a:lstStyle/>
          <a:p>
            <a:pPr algn="ctr"/>
            <a:r>
              <a:rPr lang="zh-TW" altLang="en-US" sz="2800" b="1" dirty="0">
                <a:solidFill>
                  <a:srgbClr val="0000CC"/>
                </a:solidFill>
                <a:latin typeface="華康標楷體" panose="03000509000000000000" pitchFamily="65" charset="-120"/>
                <a:ea typeface="華康標楷體" panose="03000509000000000000" pitchFamily="65" charset="-120"/>
              </a:rPr>
              <a:t>宇宙背景探測者</a:t>
            </a:r>
            <a:r>
              <a:rPr lang="en-US" altLang="zh-TW" sz="2800" b="1" dirty="0">
                <a:solidFill>
                  <a:srgbClr val="0000CC"/>
                </a:solidFill>
                <a:latin typeface="華康標楷體" panose="03000509000000000000" pitchFamily="65" charset="-120"/>
                <a:ea typeface="華康標楷體" panose="03000509000000000000" pitchFamily="65" charset="-120"/>
              </a:rPr>
              <a:t>(COBE)</a:t>
            </a:r>
            <a:r>
              <a:rPr lang="zh-TW" altLang="en-US" sz="2800" b="1" dirty="0">
                <a:solidFill>
                  <a:srgbClr val="0000CC"/>
                </a:solidFill>
                <a:latin typeface="華康標楷體" panose="03000509000000000000" pitchFamily="65" charset="-120"/>
                <a:ea typeface="華康標楷體" panose="03000509000000000000" pitchFamily="65" charset="-120"/>
              </a:rPr>
              <a:t>構造圖</a:t>
            </a:r>
          </a:p>
        </p:txBody>
      </p:sp>
      <p:sp>
        <p:nvSpPr>
          <p:cNvPr id="8" name="標題 1">
            <a:extLst>
              <a:ext uri="{FF2B5EF4-FFF2-40B4-BE49-F238E27FC236}">
                <a16:creationId xmlns:a16="http://schemas.microsoft.com/office/drawing/2014/main" id="{E8A510C9-67E5-F121-72B1-A740F91F7699}"/>
              </a:ext>
            </a:extLst>
          </p:cNvPr>
          <p:cNvSpPr>
            <a:spLocks noGrp="1"/>
          </p:cNvSpPr>
          <p:nvPr>
            <p:ph type="title"/>
          </p:nvPr>
        </p:nvSpPr>
        <p:spPr>
          <a:xfrm>
            <a:off x="1540911" y="321757"/>
            <a:ext cx="9110178" cy="755958"/>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科學家們相信「大爆炸理論」</a:t>
            </a:r>
          </a:p>
        </p:txBody>
      </p:sp>
      <p:pic>
        <p:nvPicPr>
          <p:cNvPr id="3" name="圖片 2" descr="一張含有 運輸, 衛星, 太空站, 太空船 的圖片&#10;&#10;AI 產生的內容可能不正確。">
            <a:extLst>
              <a:ext uri="{FF2B5EF4-FFF2-40B4-BE49-F238E27FC236}">
                <a16:creationId xmlns:a16="http://schemas.microsoft.com/office/drawing/2014/main" id="{9E87E7F4-6C51-A9DA-9D26-4047106CCA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678" y="1541054"/>
            <a:ext cx="5200977" cy="4238345"/>
          </a:xfrm>
          <a:prstGeom prst="rect">
            <a:avLst/>
          </a:prstGeom>
        </p:spPr>
      </p:pic>
    </p:spTree>
    <p:extLst>
      <p:ext uri="{BB962C8B-B14F-4D97-AF65-F5344CB8AC3E}">
        <p14:creationId xmlns:p14="http://schemas.microsoft.com/office/powerpoint/2010/main" val="4254855550"/>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4640501" y="1515976"/>
            <a:ext cx="6816306" cy="3826047"/>
          </a:xfrm>
          <a:prstGeom prst="rect">
            <a:avLst/>
          </a:prstGeom>
        </p:spPr>
        <p:txBody>
          <a:bodyPr wrap="square">
            <a:spAutoFit/>
          </a:bodyPr>
          <a:lstStyle/>
          <a:p>
            <a:pPr algn="just" hangingPunct="0">
              <a:lnSpc>
                <a:spcPts val="4200"/>
              </a:lnSpc>
            </a:pPr>
            <a:r>
              <a:rPr lang="en-US" altLang="zh-TW" sz="3200" b="1" kern="0" dirty="0">
                <a:solidFill>
                  <a:srgbClr val="000066"/>
                </a:solidFill>
                <a:latin typeface="華康粗圓體" panose="020F0709000000000000" pitchFamily="49" charset="-120"/>
                <a:ea typeface="華康粗圓體" panose="020F0709000000000000" pitchFamily="49" charset="-120"/>
              </a:rPr>
              <a:t>2001</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年威爾金森微波各向異性探測器</a:t>
            </a:r>
            <a:r>
              <a:rPr lang="en-US"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(WMAP)</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觀測宇宙大</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爆炸</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之後的宇宙微波背景輻射。由此觀測結果，科學家推論宇宙</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成分有</a:t>
            </a:r>
            <a:r>
              <a:rPr lang="en-US" altLang="zh-TW" sz="3200" b="1" kern="0" dirty="0">
                <a:solidFill>
                  <a:srgbClr val="000066"/>
                </a:solidFill>
                <a:latin typeface="華康粗圓體" panose="020F0709000000000000" pitchFamily="49" charset="-120"/>
                <a:ea typeface="華康粗圓體" panose="020F0709000000000000" pitchFamily="49" charset="-120"/>
              </a:rPr>
              <a:t>4%</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的正常物質，如</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星系團、</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恆星、</a:t>
            </a:r>
            <a:r>
              <a:rPr lang="en-US"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行</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星、小行星和氣體等，其餘</a:t>
            </a:r>
            <a:r>
              <a:rPr lang="en-US" altLang="zh-TW" sz="3200" b="1" kern="0" dirty="0">
                <a:solidFill>
                  <a:srgbClr val="000066"/>
                </a:solidFill>
                <a:latin typeface="華康粗圓體" panose="020F0709000000000000" pitchFamily="49" charset="-120"/>
                <a:ea typeface="華康粗圓體" panose="020F0709000000000000" pitchFamily="49" charset="-120"/>
              </a:rPr>
              <a:t>96%</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是失蹤</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的成分</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，科學家解讀為</a:t>
            </a:r>
            <a:r>
              <a:rPr lang="en-US" altLang="zh-TW" sz="3200" b="1" kern="0" dirty="0">
                <a:solidFill>
                  <a:srgbClr val="000066"/>
                </a:solidFill>
                <a:latin typeface="華康粗圓體" panose="020F0709000000000000" pitchFamily="49" charset="-120"/>
                <a:ea typeface="華康粗圓體" panose="020F0709000000000000" pitchFamily="49" charset="-120"/>
              </a:rPr>
              <a:t>22%</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的暗物質和</a:t>
            </a:r>
            <a:r>
              <a:rPr lang="en-US" altLang="zh-TW" sz="3200" b="1" kern="0" dirty="0">
                <a:solidFill>
                  <a:srgbClr val="000066"/>
                </a:solidFill>
                <a:latin typeface="華康粗圓體" panose="020F0709000000000000" pitchFamily="49" charset="-120"/>
                <a:ea typeface="華康粗圓體" panose="020F0709000000000000" pitchFamily="49" charset="-120"/>
              </a:rPr>
              <a:t>74%</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的暗能量。</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3" name="矩形 2"/>
          <p:cNvSpPr/>
          <p:nvPr/>
        </p:nvSpPr>
        <p:spPr>
          <a:xfrm>
            <a:off x="2046684" y="153698"/>
            <a:ext cx="9324529" cy="769441"/>
          </a:xfrm>
          <a:prstGeom prst="rect">
            <a:avLst/>
          </a:prstGeom>
        </p:spPr>
        <p:txBody>
          <a:bodyPr wrap="square">
            <a:spAutoFit/>
          </a:bodyPr>
          <a:lstStyle/>
          <a:p>
            <a:pPr algn="ctr"/>
            <a:r>
              <a:rPr lang="en-US" altLang="zh-TW" sz="4400" b="1" kern="0" dirty="0">
                <a:solidFill>
                  <a:srgbClr val="C00000"/>
                </a:solidFill>
                <a:ea typeface="華康中特圓體" panose="020F0809000000000000" pitchFamily="49" charset="-120"/>
                <a:cs typeface="Times New Roman" panose="02020603050405020304" pitchFamily="18" charset="0"/>
              </a:rPr>
              <a:t>2001</a:t>
            </a:r>
            <a:r>
              <a:rPr lang="zh-TW" altLang="en-US"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年</a:t>
            </a:r>
            <a:r>
              <a:rPr lang="en-US" altLang="zh-TW" sz="4400" b="1" kern="0" dirty="0">
                <a:solidFill>
                  <a:srgbClr val="C00000"/>
                </a:solidFill>
                <a:ea typeface="華康中特圓體" panose="020F0809000000000000" pitchFamily="49" charset="-120"/>
                <a:cs typeface="Arial" panose="020B0604020202020204" pitchFamily="34" charset="0"/>
              </a:rPr>
              <a:t>WMAP</a:t>
            </a:r>
            <a:r>
              <a:rPr lang="zh-TW" altLang="en-US"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宇宙微波背景輻射</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pic>
        <p:nvPicPr>
          <p:cNvPr id="5" name="圖片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217513" y="908721"/>
            <a:ext cx="3274272" cy="4915799"/>
          </a:xfrm>
          <a:prstGeom prst="rect">
            <a:avLst/>
          </a:prstGeom>
        </p:spPr>
      </p:pic>
      <p:sp>
        <p:nvSpPr>
          <p:cNvPr id="8" name="文字方塊 7">
            <a:extLst>
              <a:ext uri="{FF2B5EF4-FFF2-40B4-BE49-F238E27FC236}">
                <a16:creationId xmlns:a16="http://schemas.microsoft.com/office/drawing/2014/main" id="{0A9B02DB-6A1A-2BA0-0B19-FDF17A225672}"/>
              </a:ext>
            </a:extLst>
          </p:cNvPr>
          <p:cNvSpPr txBox="1"/>
          <p:nvPr/>
        </p:nvSpPr>
        <p:spPr>
          <a:xfrm>
            <a:off x="1090393" y="5885273"/>
            <a:ext cx="3528512" cy="913070"/>
          </a:xfrm>
          <a:prstGeom prst="rect">
            <a:avLst/>
          </a:prstGeom>
          <a:noFill/>
        </p:spPr>
        <p:txBody>
          <a:bodyPr wrap="square">
            <a:spAutoFit/>
          </a:bodyPr>
          <a:lstStyle/>
          <a:p>
            <a:pPr algn="ctr">
              <a:lnSpc>
                <a:spcPts val="3200"/>
              </a:lnSpc>
            </a:pPr>
            <a:r>
              <a:rPr lang="zh-TW" altLang="zh-TW" sz="3200" b="1" kern="0" dirty="0">
                <a:solidFill>
                  <a:srgbClr val="3333CC"/>
                </a:solidFill>
                <a:latin typeface="華康標楷體" panose="03000509000000000000" pitchFamily="65" charset="-120"/>
                <a:ea typeface="華康標楷體" panose="03000509000000000000" pitchFamily="65" charset="-120"/>
                <a:cs typeface="Times New Roman" panose="02020603050405020304" pitchFamily="18" charset="0"/>
              </a:rPr>
              <a:t>威爾金森微波各向異性探測器</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23692793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53887E4-C2BA-9729-2D48-73FAF46593AC}"/>
              </a:ext>
            </a:extLst>
          </p:cNvPr>
          <p:cNvSpPr txBox="1"/>
          <p:nvPr/>
        </p:nvSpPr>
        <p:spPr>
          <a:xfrm>
            <a:off x="1819272" y="220376"/>
            <a:ext cx="8712968" cy="769441"/>
          </a:xfrm>
          <a:prstGeom prst="rect">
            <a:avLst/>
          </a:prstGeom>
          <a:noFill/>
        </p:spPr>
        <p:txBody>
          <a:bodyPr wrap="square">
            <a:spAutoFit/>
          </a:bodyPr>
          <a:lstStyle/>
          <a:p>
            <a:r>
              <a:rPr lang="en-US" altLang="zh-TW" sz="4400" b="1" kern="0" dirty="0">
                <a:solidFill>
                  <a:srgbClr val="C00000"/>
                </a:solidFill>
                <a:ea typeface="華康中特圓體" panose="020F0809000000000000" pitchFamily="49" charset="-120"/>
                <a:cs typeface="Arial" panose="020B0604020202020204" pitchFamily="34" charset="0"/>
              </a:rPr>
              <a:t>WMAP</a:t>
            </a:r>
            <a:r>
              <a:rPr lang="zh-TW" altLang="en-US" sz="4400" kern="0" dirty="0">
                <a:solidFill>
                  <a:srgbClr val="C00000"/>
                </a:solidFill>
                <a:ea typeface="華康中特圓體" panose="020F0809000000000000" pitchFamily="49" charset="-120"/>
                <a:cs typeface="Arial" panose="020B0604020202020204" pitchFamily="34" charset="0"/>
              </a:rPr>
              <a:t>拍攝</a:t>
            </a:r>
            <a:r>
              <a:rPr lang="zh-TW" altLang="en-US"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宇宙微波背景輻射全圖</a:t>
            </a:r>
            <a:endParaRPr lang="zh-TW" altLang="en-US" sz="4400" dirty="0">
              <a:solidFill>
                <a:srgbClr val="C00000"/>
              </a:solidFill>
            </a:endParaRPr>
          </a:p>
        </p:txBody>
      </p:sp>
      <p:sp>
        <p:nvSpPr>
          <p:cNvPr id="6" name="文字方塊 5">
            <a:extLst>
              <a:ext uri="{FF2B5EF4-FFF2-40B4-BE49-F238E27FC236}">
                <a16:creationId xmlns:a16="http://schemas.microsoft.com/office/drawing/2014/main" id="{E41C9F87-3E64-0EAB-2A28-A40E6AF031DC}"/>
              </a:ext>
            </a:extLst>
          </p:cNvPr>
          <p:cNvSpPr txBox="1"/>
          <p:nvPr/>
        </p:nvSpPr>
        <p:spPr>
          <a:xfrm>
            <a:off x="1524000" y="6061937"/>
            <a:ext cx="9139389"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紅色表示溫度較高，藍色表示溫度較低。</a:t>
            </a:r>
          </a:p>
        </p:txBody>
      </p:sp>
      <p:pic>
        <p:nvPicPr>
          <p:cNvPr id="12" name="圖片 11" descr="一張含有 行星, 圓球, 圓形, 地球 的圖片&#10;&#10;AI 產生的內容可能不正確。">
            <a:extLst>
              <a:ext uri="{FF2B5EF4-FFF2-40B4-BE49-F238E27FC236}">
                <a16:creationId xmlns:a16="http://schemas.microsoft.com/office/drawing/2014/main" id="{200BCD1B-BC4F-A98F-0340-719709BCA7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9389" y="1080789"/>
            <a:ext cx="9312734" cy="4890176"/>
          </a:xfrm>
          <a:prstGeom prst="rect">
            <a:avLst/>
          </a:prstGeom>
        </p:spPr>
      </p:pic>
    </p:spTree>
    <p:extLst>
      <p:ext uri="{BB962C8B-B14F-4D97-AF65-F5344CB8AC3E}">
        <p14:creationId xmlns:p14="http://schemas.microsoft.com/office/powerpoint/2010/main" val="202820363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descr="一張含有 運輸, 衛星, 太空, space 的圖片&#10;&#10;AI 產生的內容可能不正確。">
            <a:extLst>
              <a:ext uri="{FF2B5EF4-FFF2-40B4-BE49-F238E27FC236}">
                <a16:creationId xmlns:a16="http://schemas.microsoft.com/office/drawing/2014/main" id="{8418533E-76B9-51FD-2848-FE46D06E4D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996" y="1158671"/>
            <a:ext cx="4903265" cy="4903265"/>
          </a:xfrm>
          <a:prstGeom prst="rect">
            <a:avLst/>
          </a:prstGeom>
          <a:ln w="6350">
            <a:solidFill>
              <a:schemeClr val="tx1"/>
            </a:solidFill>
          </a:ln>
        </p:spPr>
      </p:pic>
      <p:sp>
        <p:nvSpPr>
          <p:cNvPr id="4" name="文字方塊 3">
            <a:extLst>
              <a:ext uri="{FF2B5EF4-FFF2-40B4-BE49-F238E27FC236}">
                <a16:creationId xmlns:a16="http://schemas.microsoft.com/office/drawing/2014/main" id="{A4FF85BB-CF00-06B8-45EE-7793FB1C9BDA}"/>
              </a:ext>
            </a:extLst>
          </p:cNvPr>
          <p:cNvSpPr txBox="1"/>
          <p:nvPr/>
        </p:nvSpPr>
        <p:spPr>
          <a:xfrm>
            <a:off x="1645574" y="5947490"/>
            <a:ext cx="3645024"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普朗克宇宙探測器</a:t>
            </a:r>
          </a:p>
        </p:txBody>
      </p:sp>
      <p:sp>
        <p:nvSpPr>
          <p:cNvPr id="10" name="文字方塊 9">
            <a:extLst>
              <a:ext uri="{FF2B5EF4-FFF2-40B4-BE49-F238E27FC236}">
                <a16:creationId xmlns:a16="http://schemas.microsoft.com/office/drawing/2014/main" id="{3F18619F-502D-C9CB-8142-1F28149F6C08}"/>
              </a:ext>
            </a:extLst>
          </p:cNvPr>
          <p:cNvSpPr txBox="1"/>
          <p:nvPr/>
        </p:nvSpPr>
        <p:spPr>
          <a:xfrm>
            <a:off x="1524002" y="211288"/>
            <a:ext cx="9143999"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普朗克宇宙探測器</a:t>
            </a:r>
          </a:p>
        </p:txBody>
      </p:sp>
      <p:sp>
        <p:nvSpPr>
          <p:cNvPr id="7" name="文字方塊 6">
            <a:extLst>
              <a:ext uri="{FF2B5EF4-FFF2-40B4-BE49-F238E27FC236}">
                <a16:creationId xmlns:a16="http://schemas.microsoft.com/office/drawing/2014/main" id="{5AEDB05B-5FF6-5525-739A-6D0783EB9921}"/>
              </a:ext>
            </a:extLst>
          </p:cNvPr>
          <p:cNvSpPr txBox="1"/>
          <p:nvPr/>
        </p:nvSpPr>
        <p:spPr>
          <a:xfrm>
            <a:off x="6234639" y="1158670"/>
            <a:ext cx="5126523"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普朗克宇宙探測器是於</a:t>
            </a:r>
            <a:r>
              <a:rPr lang="en-US" altLang="zh-TW" sz="3200" b="1" dirty="0">
                <a:solidFill>
                  <a:srgbClr val="002060"/>
                </a:solidFill>
                <a:latin typeface="華康粗圓體" panose="020F0709000000000000" pitchFamily="49" charset="-120"/>
                <a:ea typeface="華康粗圓體" panose="020F0709000000000000" pitchFamily="49" charset="-120"/>
              </a:rPr>
              <a:t>2009</a:t>
            </a:r>
            <a:r>
              <a:rPr lang="zh-TW" altLang="en-US" sz="3200" b="1" dirty="0">
                <a:solidFill>
                  <a:srgbClr val="002060"/>
                </a:solidFill>
                <a:latin typeface="華康粗圓體" panose="020F0709000000000000" pitchFamily="49" charset="-120"/>
                <a:ea typeface="華康粗圓體" panose="020F0709000000000000" pitchFamily="49" charset="-120"/>
              </a:rPr>
              <a:t>年由歐洲太空總署和美國航太總署合作發射升空，作為宇宙背景輻射各向異性衛星和背景各向異性測量用，補全</a:t>
            </a:r>
            <a:r>
              <a:rPr lang="en-US" altLang="zh-TW" sz="3200" b="1" dirty="0">
                <a:solidFill>
                  <a:srgbClr val="002060"/>
                </a:solidFill>
                <a:latin typeface="華康粗圓體" panose="020F0709000000000000" pitchFamily="49" charset="-120"/>
                <a:ea typeface="華康粗圓體" panose="020F0709000000000000" pitchFamily="49" charset="-120"/>
              </a:rPr>
              <a:t>WMAP</a:t>
            </a:r>
            <a:r>
              <a:rPr lang="zh-TW" altLang="en-US" sz="3200" b="1" dirty="0">
                <a:solidFill>
                  <a:srgbClr val="002060"/>
                </a:solidFill>
                <a:latin typeface="華康粗圓體" panose="020F0709000000000000" pitchFamily="49" charset="-120"/>
                <a:ea typeface="華康粗圓體" panose="020F0709000000000000" pitchFamily="49" charset="-120"/>
              </a:rPr>
              <a:t>探測器測量大尺度漣漪的不足之處，更準確地測量宇宙中普通物質、暗物質和暗能量的密度比例。</a:t>
            </a:r>
          </a:p>
        </p:txBody>
      </p:sp>
    </p:spTree>
    <p:extLst>
      <p:ext uri="{BB962C8B-B14F-4D97-AF65-F5344CB8AC3E}">
        <p14:creationId xmlns:p14="http://schemas.microsoft.com/office/powerpoint/2010/main" val="1353612667"/>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0171BD1A-554B-4568-8706-DF26241A3DDF}"/>
              </a:ext>
            </a:extLst>
          </p:cNvPr>
          <p:cNvSpPr txBox="1"/>
          <p:nvPr/>
        </p:nvSpPr>
        <p:spPr>
          <a:xfrm>
            <a:off x="1537586" y="283296"/>
            <a:ext cx="9144000" cy="769441"/>
          </a:xfrm>
          <a:prstGeom prst="rect">
            <a:avLst/>
          </a:prstGeom>
          <a:noFill/>
        </p:spPr>
        <p:txBody>
          <a:bodyPr wrap="square">
            <a:spAutoFit/>
          </a:bodyPr>
          <a:lstStyle/>
          <a:p>
            <a:pPr algn="ctr"/>
            <a:r>
              <a:rPr lang="en-US" altLang="zh-TW" sz="4400" b="1" dirty="0">
                <a:solidFill>
                  <a:srgbClr val="C00000"/>
                </a:solidFill>
                <a:ea typeface="華康中特圓體" panose="020F0809000000000000" pitchFamily="49" charset="-120"/>
              </a:rPr>
              <a:t>Planck</a:t>
            </a:r>
            <a:r>
              <a:rPr lang="zh-TW" altLang="zh-TW" sz="4400" dirty="0">
                <a:solidFill>
                  <a:srgbClr val="C00000"/>
                </a:solidFill>
                <a:latin typeface="華康中特圓體" panose="020F0809000000000000" pitchFamily="49" charset="-120"/>
                <a:ea typeface="華康中特圓體" panose="020F0809000000000000" pitchFamily="49" charset="-120"/>
              </a:rPr>
              <a:t>全宇宙微波背景輻射波動圖</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
        <p:nvSpPr>
          <p:cNvPr id="4" name="文字方塊 3">
            <a:extLst>
              <a:ext uri="{FF2B5EF4-FFF2-40B4-BE49-F238E27FC236}">
                <a16:creationId xmlns:a16="http://schemas.microsoft.com/office/drawing/2014/main" id="{20366F3B-9CD1-3B71-A711-F935994FB73D}"/>
              </a:ext>
            </a:extLst>
          </p:cNvPr>
          <p:cNvSpPr txBox="1"/>
          <p:nvPr/>
        </p:nvSpPr>
        <p:spPr>
          <a:xfrm>
            <a:off x="1613263" y="6129807"/>
            <a:ext cx="9139389"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紅色表示溫度較高，藍色表示溫度較低。</a:t>
            </a:r>
          </a:p>
        </p:txBody>
      </p:sp>
      <p:pic>
        <p:nvPicPr>
          <p:cNvPr id="3" name="圖片 2" descr="一張含有 圓形, 行星, space, 鮮豔 的圖片&#10;&#10;AI 產生的內容可能不正確。">
            <a:extLst>
              <a:ext uri="{FF2B5EF4-FFF2-40B4-BE49-F238E27FC236}">
                <a16:creationId xmlns:a16="http://schemas.microsoft.com/office/drawing/2014/main" id="{B05D202A-2052-1B0D-7FF5-5B7713818F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296" y="1225899"/>
            <a:ext cx="9544920" cy="4772460"/>
          </a:xfrm>
          <a:prstGeom prst="rect">
            <a:avLst/>
          </a:prstGeom>
        </p:spPr>
      </p:pic>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4508CC2-7D51-81BF-7A8D-B0F0BFDA8F5F}"/>
              </a:ext>
            </a:extLst>
          </p:cNvPr>
          <p:cNvSpPr>
            <a:spLocks noGrp="1"/>
          </p:cNvSpPr>
          <p:nvPr>
            <p:ph type="title"/>
          </p:nvPr>
        </p:nvSpPr>
        <p:spPr>
          <a:xfrm>
            <a:off x="1981200" y="153026"/>
            <a:ext cx="8229600" cy="78274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詹姆斯</a:t>
            </a:r>
            <a:r>
              <a:rPr lang="en-US" altLang="zh-TW" dirty="0">
                <a:solidFill>
                  <a:srgbClr val="C00000"/>
                </a:solidFill>
                <a:latin typeface="華康中特圓體" panose="020F0809000000000000" pitchFamily="49" charset="-120"/>
                <a:ea typeface="華康中特圓體" panose="020F0809000000000000" pitchFamily="49" charset="-120"/>
              </a:rPr>
              <a:t>·</a:t>
            </a:r>
            <a:r>
              <a:rPr lang="zh-TW" altLang="en-US" dirty="0">
                <a:solidFill>
                  <a:srgbClr val="C00000"/>
                </a:solidFill>
                <a:latin typeface="華康中特圓體" panose="020F0809000000000000" pitchFamily="49" charset="-120"/>
                <a:ea typeface="華康中特圓體" panose="020F0809000000000000" pitchFamily="49" charset="-120"/>
              </a:rPr>
              <a:t>韋伯太空望遠鏡</a:t>
            </a:r>
            <a:r>
              <a:rPr lang="en-US" altLang="zh-TW" dirty="0">
                <a:solidFill>
                  <a:srgbClr val="C00000"/>
                </a:solidFill>
                <a:latin typeface="華康中特圓體" panose="020F0809000000000000" pitchFamily="49" charset="-120"/>
                <a:ea typeface="華康中特圓體" panose="020F0809000000000000" pitchFamily="49" charset="-120"/>
              </a:rPr>
              <a:t>(JWST)</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pic>
        <p:nvPicPr>
          <p:cNvPr id="5" name="圖片 4" descr="一張含有 運輸, 太空船 的圖片&#10;&#10;AI 產生的內容可能不正確。">
            <a:extLst>
              <a:ext uri="{FF2B5EF4-FFF2-40B4-BE49-F238E27FC236}">
                <a16:creationId xmlns:a16="http://schemas.microsoft.com/office/drawing/2014/main" id="{A78B9150-3494-5F71-406E-56D67717BA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7503" y="935766"/>
            <a:ext cx="3429616" cy="2743079"/>
          </a:xfrm>
          <a:prstGeom prst="rect">
            <a:avLst/>
          </a:prstGeom>
        </p:spPr>
      </p:pic>
      <p:sp>
        <p:nvSpPr>
          <p:cNvPr id="7" name="文字方塊 6">
            <a:extLst>
              <a:ext uri="{FF2B5EF4-FFF2-40B4-BE49-F238E27FC236}">
                <a16:creationId xmlns:a16="http://schemas.microsoft.com/office/drawing/2014/main" id="{B764E318-C304-4C92-2804-C2F7E9D34318}"/>
              </a:ext>
            </a:extLst>
          </p:cNvPr>
          <p:cNvSpPr txBox="1"/>
          <p:nvPr/>
        </p:nvSpPr>
        <p:spPr>
          <a:xfrm>
            <a:off x="5097120" y="1134434"/>
            <a:ext cx="6116840" cy="544187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2021</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12</a:t>
            </a:r>
            <a:r>
              <a:rPr lang="zh-TW" altLang="en-US" sz="3200" b="1" dirty="0">
                <a:solidFill>
                  <a:srgbClr val="002060"/>
                </a:solidFill>
                <a:latin typeface="華康粗圓體" panose="020F0709000000000000" pitchFamily="49" charset="-120"/>
                <a:ea typeface="華康粗圓體" panose="020F0709000000000000" pitchFamily="49" charset="-120"/>
              </a:rPr>
              <a:t>月發射的韋伯太空望遠鏡</a:t>
            </a:r>
            <a:r>
              <a:rPr lang="en-US" altLang="zh-TW" sz="3200" b="1" dirty="0">
                <a:solidFill>
                  <a:srgbClr val="002060"/>
                </a:solidFill>
                <a:latin typeface="華康粗圓體" panose="020F0709000000000000" pitchFamily="49" charset="-120"/>
                <a:ea typeface="華康粗圓體" panose="020F0709000000000000" pitchFamily="49" charset="-120"/>
              </a:rPr>
              <a:t>(JWST)</a:t>
            </a:r>
            <a:r>
              <a:rPr lang="zh-TW" altLang="en-US" sz="3200" b="1" dirty="0">
                <a:solidFill>
                  <a:srgbClr val="002060"/>
                </a:solidFill>
                <a:latin typeface="華康粗圓體" panose="020F0709000000000000" pitchFamily="49" charset="-120"/>
                <a:ea typeface="華康粗圓體" panose="020F0709000000000000" pitchFamily="49" charset="-120"/>
              </a:rPr>
              <a:t>為紅外線太空望遠鏡，有四個主要目標：尋找大爆炸後在宇宙中形成的第一批恆星和星系的光、研究星系的形成和演化、瞭解恆星形成和行星系統的形成、研究行星系統和生命起源。</a:t>
            </a:r>
            <a:r>
              <a:rPr lang="en-US" altLang="zh-TW" sz="3200" b="1" dirty="0">
                <a:solidFill>
                  <a:srgbClr val="002060"/>
                </a:solidFill>
                <a:latin typeface="華康粗圓體" panose="020F0709000000000000" pitchFamily="49" charset="-120"/>
                <a:ea typeface="華康粗圓體" panose="020F0709000000000000" pitchFamily="49" charset="-120"/>
              </a:rPr>
              <a:t>2022</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7</a:t>
            </a:r>
            <a:r>
              <a:rPr lang="zh-TW" altLang="en-US" sz="3200" b="1" dirty="0">
                <a:solidFill>
                  <a:srgbClr val="002060"/>
                </a:solidFill>
                <a:latin typeface="華康粗圓體" panose="020F0709000000000000" pitchFamily="49" charset="-120"/>
                <a:ea typeface="華康粗圓體" panose="020F0709000000000000" pitchFamily="49" charset="-120"/>
              </a:rPr>
              <a:t>月美國總統拜登向外界公布了首張韋伯太空望遠鏡攝製的全彩色圖像。</a:t>
            </a:r>
          </a:p>
        </p:txBody>
      </p:sp>
      <p:sp>
        <p:nvSpPr>
          <p:cNvPr id="9" name="文字方塊 8">
            <a:extLst>
              <a:ext uri="{FF2B5EF4-FFF2-40B4-BE49-F238E27FC236}">
                <a16:creationId xmlns:a16="http://schemas.microsoft.com/office/drawing/2014/main" id="{5672377C-1302-EA05-500E-2173ED0DC758}"/>
              </a:ext>
            </a:extLst>
          </p:cNvPr>
          <p:cNvSpPr txBox="1"/>
          <p:nvPr/>
        </p:nvSpPr>
        <p:spPr>
          <a:xfrm>
            <a:off x="1755244" y="3581837"/>
            <a:ext cx="3341875"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韋伯太空望遠鏡</a:t>
            </a:r>
          </a:p>
        </p:txBody>
      </p:sp>
      <p:pic>
        <p:nvPicPr>
          <p:cNvPr id="11" name="圖片 10" descr="一張含有 太空, 星雲, 銀河, 宇宙 的圖片&#10;&#10;AI 產生的內容可能不正確。">
            <a:extLst>
              <a:ext uri="{FF2B5EF4-FFF2-40B4-BE49-F238E27FC236}">
                <a16:creationId xmlns:a16="http://schemas.microsoft.com/office/drawing/2014/main" id="{5056F441-50E2-CA95-6DEF-BE74455E2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6778" y="4166612"/>
            <a:ext cx="3573119" cy="2068094"/>
          </a:xfrm>
          <a:prstGeom prst="rect">
            <a:avLst/>
          </a:prstGeom>
        </p:spPr>
      </p:pic>
      <p:sp>
        <p:nvSpPr>
          <p:cNvPr id="13" name="文字方塊 12">
            <a:extLst>
              <a:ext uri="{FF2B5EF4-FFF2-40B4-BE49-F238E27FC236}">
                <a16:creationId xmlns:a16="http://schemas.microsoft.com/office/drawing/2014/main" id="{F249C87A-17CC-3042-BF63-39DA5DEB6CFC}"/>
              </a:ext>
            </a:extLst>
          </p:cNvPr>
          <p:cNvSpPr txBox="1"/>
          <p:nvPr/>
        </p:nvSpPr>
        <p:spPr>
          <a:xfrm>
            <a:off x="1573723" y="6187351"/>
            <a:ext cx="3554026" cy="584775"/>
          </a:xfrm>
          <a:prstGeom prst="rect">
            <a:avLst/>
          </a:prstGeom>
          <a:noFill/>
        </p:spPr>
        <p:txBody>
          <a:bodyPr wrap="square">
            <a:spAutoFit/>
          </a:bodyPr>
          <a:lstStyle/>
          <a:p>
            <a:r>
              <a:rPr lang="en-US" altLang="zh-TW" sz="3200" b="1" dirty="0">
                <a:solidFill>
                  <a:srgbClr val="3333CC"/>
                </a:solidFill>
                <a:latin typeface="華康標楷體" panose="03000509000000000000" pitchFamily="65" charset="-120"/>
                <a:ea typeface="華康標楷體" panose="03000509000000000000" pitchFamily="65" charset="-120"/>
              </a:rPr>
              <a:t>JWST</a:t>
            </a:r>
            <a:r>
              <a:rPr lang="zh-TW" altLang="en-US" sz="3200" b="1" dirty="0">
                <a:solidFill>
                  <a:srgbClr val="3333CC"/>
                </a:solidFill>
                <a:latin typeface="華康標楷體" panose="03000509000000000000" pitchFamily="65" charset="-120"/>
                <a:ea typeface="華康標楷體" panose="03000509000000000000" pitchFamily="65" charset="-120"/>
              </a:rPr>
              <a:t>第一批的圖片</a:t>
            </a:r>
          </a:p>
        </p:txBody>
      </p:sp>
    </p:spTree>
    <p:extLst>
      <p:ext uri="{BB962C8B-B14F-4D97-AF65-F5344CB8AC3E}">
        <p14:creationId xmlns:p14="http://schemas.microsoft.com/office/powerpoint/2010/main" val="3309143119"/>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字方塊 8">
            <a:extLst>
              <a:ext uri="{FF2B5EF4-FFF2-40B4-BE49-F238E27FC236}">
                <a16:creationId xmlns:a16="http://schemas.microsoft.com/office/drawing/2014/main" id="{C32E9D6C-A3AE-1268-6B2D-163DA1119C27}"/>
              </a:ext>
            </a:extLst>
          </p:cNvPr>
          <p:cNvSpPr txBox="1"/>
          <p:nvPr/>
        </p:nvSpPr>
        <p:spPr>
          <a:xfrm>
            <a:off x="1534471" y="139280"/>
            <a:ext cx="9152337"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人類所能觀察到的宇宙範圍</a:t>
            </a:r>
          </a:p>
        </p:txBody>
      </p:sp>
      <p:pic>
        <p:nvPicPr>
          <p:cNvPr id="4" name="圖片 3" descr="一張含有 行星, 天體, 太空, 圓球 的圖片&#10;&#10;AI 產生的內容可能不正確。">
            <a:extLst>
              <a:ext uri="{FF2B5EF4-FFF2-40B4-BE49-F238E27FC236}">
                <a16:creationId xmlns:a16="http://schemas.microsoft.com/office/drawing/2014/main" id="{7DC8FD65-EBCB-286E-A289-048CF39CB7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8328" y="908721"/>
            <a:ext cx="9415343" cy="5827156"/>
          </a:xfrm>
          <a:prstGeom prst="rect">
            <a:avLst/>
          </a:prstGeom>
        </p:spPr>
      </p:pic>
    </p:spTree>
    <p:extLst>
      <p:ext uri="{BB962C8B-B14F-4D97-AF65-F5344CB8AC3E}">
        <p14:creationId xmlns:p14="http://schemas.microsoft.com/office/powerpoint/2010/main" val="1329414253"/>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E8A0F1B-6351-1842-3076-296791A079EC}"/>
              </a:ext>
            </a:extLst>
          </p:cNvPr>
          <p:cNvSpPr txBox="1"/>
          <p:nvPr/>
        </p:nvSpPr>
        <p:spPr>
          <a:xfrm>
            <a:off x="4089825" y="6177023"/>
            <a:ext cx="4572000"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一萬多光年遠的星系</a:t>
            </a:r>
          </a:p>
        </p:txBody>
      </p:sp>
      <p:graphicFrame>
        <p:nvGraphicFramePr>
          <p:cNvPr id="6" name="物件 5">
            <a:extLst>
              <a:ext uri="{FF2B5EF4-FFF2-40B4-BE49-F238E27FC236}">
                <a16:creationId xmlns:a16="http://schemas.microsoft.com/office/drawing/2014/main" id="{358D6860-705B-8578-4801-910479B5C52E}"/>
              </a:ext>
            </a:extLst>
          </p:cNvPr>
          <p:cNvGraphicFramePr>
            <a:graphicFrameLocks noChangeAspect="1"/>
          </p:cNvGraphicFramePr>
          <p:nvPr/>
        </p:nvGraphicFramePr>
        <p:xfrm>
          <a:off x="1728315" y="185954"/>
          <a:ext cx="8819103" cy="6085142"/>
        </p:xfrm>
        <a:graphic>
          <a:graphicData uri="http://schemas.openxmlformats.org/presentationml/2006/ole">
            <mc:AlternateContent xmlns:mc="http://schemas.openxmlformats.org/markup-compatibility/2006">
              <mc:Choice xmlns:v="urn:schemas-microsoft-com:vml" Requires="v">
                <p:oleObj name="PhotoImpact" r:id="rId2" imgW="3992967" imgH="3191326" progId="PI3.Image">
                  <p:embed/>
                </p:oleObj>
              </mc:Choice>
              <mc:Fallback>
                <p:oleObj name="PhotoImpact" r:id="rId2" imgW="3992967" imgH="3191326" progId="PI3.Image">
                  <p:embed/>
                  <p:pic>
                    <p:nvPicPr>
                      <p:cNvPr id="6" name="物件 5">
                        <a:extLst>
                          <a:ext uri="{FF2B5EF4-FFF2-40B4-BE49-F238E27FC236}">
                            <a16:creationId xmlns:a16="http://schemas.microsoft.com/office/drawing/2014/main" id="{358D6860-705B-8578-4801-910479B5C52E}"/>
                          </a:ext>
                        </a:extLst>
                      </p:cNvPr>
                      <p:cNvPicPr/>
                      <p:nvPr/>
                    </p:nvPicPr>
                    <p:blipFill>
                      <a:blip r:embed="rId3"/>
                      <a:stretch>
                        <a:fillRect/>
                      </a:stretch>
                    </p:blipFill>
                    <p:spPr>
                      <a:xfrm>
                        <a:off x="1728315" y="185954"/>
                        <a:ext cx="8819103" cy="6085142"/>
                      </a:xfrm>
                      <a:prstGeom prst="rect">
                        <a:avLst/>
                      </a:prstGeom>
                    </p:spPr>
                  </p:pic>
                </p:oleObj>
              </mc:Fallback>
            </mc:AlternateContent>
          </a:graphicData>
        </a:graphic>
      </p:graphicFrame>
    </p:spTree>
    <p:extLst>
      <p:ext uri="{BB962C8B-B14F-4D97-AF65-F5344CB8AC3E}">
        <p14:creationId xmlns:p14="http://schemas.microsoft.com/office/powerpoint/2010/main" val="2654155966"/>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descr="一張含有 space, 星星, 宇宙, 星座 的圖片&#10;&#10;AI 產生的內容可能不正確。">
            <a:extLst>
              <a:ext uri="{FF2B5EF4-FFF2-40B4-BE49-F238E27FC236}">
                <a16:creationId xmlns:a16="http://schemas.microsoft.com/office/drawing/2014/main" id="{E7A63FA0-8EDC-4134-03AD-2DD2A147A8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5173" y="142424"/>
            <a:ext cx="8926176" cy="6147643"/>
          </a:xfrm>
          <a:prstGeom prst="rect">
            <a:avLst/>
          </a:prstGeom>
        </p:spPr>
      </p:pic>
      <p:sp>
        <p:nvSpPr>
          <p:cNvPr id="4" name="文字方塊 3">
            <a:extLst>
              <a:ext uri="{FF2B5EF4-FFF2-40B4-BE49-F238E27FC236}">
                <a16:creationId xmlns:a16="http://schemas.microsoft.com/office/drawing/2014/main" id="{A8B0647B-CE73-229B-44CF-362DCB5CB158}"/>
              </a:ext>
            </a:extLst>
          </p:cNvPr>
          <p:cNvSpPr txBox="1"/>
          <p:nvPr/>
        </p:nvSpPr>
        <p:spPr>
          <a:xfrm>
            <a:off x="3575720" y="6237313"/>
            <a:ext cx="4572000"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每一個點都是一個星系</a:t>
            </a:r>
          </a:p>
        </p:txBody>
      </p:sp>
    </p:spTree>
    <p:extLst>
      <p:ext uri="{BB962C8B-B14F-4D97-AF65-F5344CB8AC3E}">
        <p14:creationId xmlns:p14="http://schemas.microsoft.com/office/powerpoint/2010/main" val="1399224771"/>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6F26EA9-3402-109D-136F-4BEEE076E5F9}"/>
              </a:ext>
            </a:extLst>
          </p:cNvPr>
          <p:cNvSpPr>
            <a:spLocks noGrp="1"/>
          </p:cNvSpPr>
          <p:nvPr>
            <p:ph type="title"/>
          </p:nvPr>
        </p:nvSpPr>
        <p:spPr>
          <a:xfrm>
            <a:off x="2051538" y="414016"/>
            <a:ext cx="8229600" cy="90872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單一原子圖</a:t>
            </a:r>
          </a:p>
        </p:txBody>
      </p:sp>
      <p:pic>
        <p:nvPicPr>
          <p:cNvPr id="4" name="圖片 3" descr="一張含有 鮮豔, 圓形, 分形藝術, 螢幕擷取畫面 的圖片&#10;&#10;AI 產生的內容可能不正確。">
            <a:extLst>
              <a:ext uri="{FF2B5EF4-FFF2-40B4-BE49-F238E27FC236}">
                <a16:creationId xmlns:a16="http://schemas.microsoft.com/office/drawing/2014/main" id="{5B4061D8-7AD8-6427-E002-A81802741A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4932" y="1533716"/>
            <a:ext cx="3849260" cy="3851592"/>
          </a:xfrm>
          <a:prstGeom prst="rect">
            <a:avLst/>
          </a:prstGeom>
        </p:spPr>
      </p:pic>
      <p:pic>
        <p:nvPicPr>
          <p:cNvPr id="6" name="圖片 5" descr="一張含有 琥珀, 樣式, 燈光, 蠟燭 的圖片&#10;&#10;AI 產生的內容可能不正確。">
            <a:extLst>
              <a:ext uri="{FF2B5EF4-FFF2-40B4-BE49-F238E27FC236}">
                <a16:creationId xmlns:a16="http://schemas.microsoft.com/office/drawing/2014/main" id="{6607B612-C2B9-7FF0-AC0D-123C488400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3969" y="1555270"/>
            <a:ext cx="6722264" cy="3790435"/>
          </a:xfrm>
          <a:prstGeom prst="rect">
            <a:avLst/>
          </a:prstGeom>
        </p:spPr>
      </p:pic>
      <p:sp>
        <p:nvSpPr>
          <p:cNvPr id="10" name="文字方塊 9">
            <a:extLst>
              <a:ext uri="{FF2B5EF4-FFF2-40B4-BE49-F238E27FC236}">
                <a16:creationId xmlns:a16="http://schemas.microsoft.com/office/drawing/2014/main" id="{FE773CC7-41FA-0C54-1E30-28B9E11F1FB9}"/>
              </a:ext>
            </a:extLst>
          </p:cNvPr>
          <p:cNvSpPr txBox="1"/>
          <p:nvPr/>
        </p:nvSpPr>
        <p:spPr>
          <a:xfrm>
            <a:off x="1274081" y="5243719"/>
            <a:ext cx="9081130"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 單一原子詳圖             </a:t>
            </a:r>
            <a:r>
              <a:rPr lang="en-US" altLang="zh-TW" sz="3200" b="1" dirty="0">
                <a:solidFill>
                  <a:srgbClr val="3333CC"/>
                </a:solidFill>
                <a:latin typeface="華康標楷體" panose="03000509000000000000" pitchFamily="65" charset="-120"/>
                <a:ea typeface="華康標楷體" panose="03000509000000000000" pitchFamily="65" charset="-120"/>
              </a:rPr>
              <a:t>X</a:t>
            </a:r>
            <a:r>
              <a:rPr lang="zh-TW" altLang="en-US" sz="3200" b="1" dirty="0">
                <a:solidFill>
                  <a:srgbClr val="3333CC"/>
                </a:solidFill>
                <a:latin typeface="華康標楷體" panose="03000509000000000000" pitchFamily="65" charset="-120"/>
                <a:ea typeface="華康標楷體" panose="03000509000000000000" pitchFamily="65" charset="-120"/>
              </a:rPr>
              <a:t>光拍攝的原子圖</a:t>
            </a:r>
          </a:p>
        </p:txBody>
      </p:sp>
    </p:spTree>
    <p:extLst>
      <p:ext uri="{BB962C8B-B14F-4D97-AF65-F5344CB8AC3E}">
        <p14:creationId xmlns:p14="http://schemas.microsoft.com/office/powerpoint/2010/main" val="1990342056"/>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文字, 螢幕擷取畫面, 煙火 的圖片&#10;&#10;AI 產生的內容可能不正確。">
            <a:extLst>
              <a:ext uri="{FF2B5EF4-FFF2-40B4-BE49-F238E27FC236}">
                <a16:creationId xmlns:a16="http://schemas.microsoft.com/office/drawing/2014/main" id="{583F6E84-676F-19E1-E93C-882884F620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2165" y="0"/>
            <a:ext cx="7611626" cy="6749119"/>
          </a:xfrm>
          <a:prstGeom prst="rect">
            <a:avLst/>
          </a:prstGeom>
        </p:spPr>
      </p:pic>
    </p:spTree>
    <p:extLst>
      <p:ext uri="{BB962C8B-B14F-4D97-AF65-F5344CB8AC3E}">
        <p14:creationId xmlns:p14="http://schemas.microsoft.com/office/powerpoint/2010/main" val="1792392426"/>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EFE3944-4A89-62FF-92E6-901C93D746E6}"/>
              </a:ext>
            </a:extLst>
          </p:cNvPr>
          <p:cNvSpPr>
            <a:spLocks noGrp="1"/>
          </p:cNvSpPr>
          <p:nvPr>
            <p:ph type="title"/>
          </p:nvPr>
        </p:nvSpPr>
        <p:spPr>
          <a:xfrm>
            <a:off x="2135436" y="107053"/>
            <a:ext cx="8229600" cy="922114"/>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物質構造演化</a:t>
            </a:r>
          </a:p>
        </p:txBody>
      </p:sp>
      <p:pic>
        <p:nvPicPr>
          <p:cNvPr id="9" name="圖片 8">
            <a:extLst>
              <a:ext uri="{FF2B5EF4-FFF2-40B4-BE49-F238E27FC236}">
                <a16:creationId xmlns:a16="http://schemas.microsoft.com/office/drawing/2014/main" id="{635BFC97-AF4C-DE46-19E4-F928CE1BC7E4}"/>
              </a:ext>
            </a:extLst>
          </p:cNvPr>
          <p:cNvPicPr>
            <a:picLocks noChangeAspect="1"/>
          </p:cNvPicPr>
          <p:nvPr/>
        </p:nvPicPr>
        <p:blipFill>
          <a:blip r:embed="rId2"/>
          <a:stretch>
            <a:fillRect/>
          </a:stretch>
        </p:blipFill>
        <p:spPr>
          <a:xfrm>
            <a:off x="878648" y="955914"/>
            <a:ext cx="5252849" cy="5560332"/>
          </a:xfrm>
          <a:prstGeom prst="rect">
            <a:avLst/>
          </a:prstGeom>
        </p:spPr>
      </p:pic>
      <p:pic>
        <p:nvPicPr>
          <p:cNvPr id="15" name="圖片 14" descr="一張含有 宇宙, 太空, 天體, 天文學 的圖片&#10;&#10;AI 產生的內容可能不正確。">
            <a:extLst>
              <a:ext uri="{FF2B5EF4-FFF2-40B4-BE49-F238E27FC236}">
                <a16:creationId xmlns:a16="http://schemas.microsoft.com/office/drawing/2014/main" id="{E63D6B0A-D696-9EDA-71E2-FB87C5D455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08" y="955913"/>
            <a:ext cx="5136387" cy="5560332"/>
          </a:xfrm>
          <a:prstGeom prst="rect">
            <a:avLst/>
          </a:prstGeom>
        </p:spPr>
      </p:pic>
    </p:spTree>
    <p:extLst>
      <p:ext uri="{BB962C8B-B14F-4D97-AF65-F5344CB8AC3E}">
        <p14:creationId xmlns:p14="http://schemas.microsoft.com/office/powerpoint/2010/main" val="2861862188"/>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31004475-A73A-8B8E-A7AF-F1D75D6C0860}"/>
              </a:ext>
            </a:extLst>
          </p:cNvPr>
          <p:cNvSpPr>
            <a:spLocks noGrp="1"/>
          </p:cNvSpPr>
          <p:nvPr>
            <p:ph type="title"/>
          </p:nvPr>
        </p:nvSpPr>
        <p:spPr>
          <a:xfrm>
            <a:off x="1981200" y="71820"/>
            <a:ext cx="8229600" cy="620877"/>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宇宙特殊物體</a:t>
            </a:r>
            <a:endParaRPr lang="zh-TW" altLang="en-US" dirty="0"/>
          </a:p>
        </p:txBody>
      </p:sp>
      <p:pic>
        <p:nvPicPr>
          <p:cNvPr id="13" name="圖片 12">
            <a:extLst>
              <a:ext uri="{FF2B5EF4-FFF2-40B4-BE49-F238E27FC236}">
                <a16:creationId xmlns:a16="http://schemas.microsoft.com/office/drawing/2014/main" id="{DD569438-FB9F-DF67-0FBB-5BD71E3CADE2}"/>
              </a:ext>
            </a:extLst>
          </p:cNvPr>
          <p:cNvPicPr>
            <a:picLocks noChangeAspect="1"/>
          </p:cNvPicPr>
          <p:nvPr/>
        </p:nvPicPr>
        <p:blipFill>
          <a:blip r:embed="rId2"/>
          <a:stretch>
            <a:fillRect/>
          </a:stretch>
        </p:blipFill>
        <p:spPr>
          <a:xfrm>
            <a:off x="1650707" y="692696"/>
            <a:ext cx="8871385" cy="6048672"/>
          </a:xfrm>
          <a:prstGeom prst="rect">
            <a:avLst/>
          </a:prstGeom>
        </p:spPr>
      </p:pic>
    </p:spTree>
    <p:extLst>
      <p:ext uri="{BB962C8B-B14F-4D97-AF65-F5344CB8AC3E}">
        <p14:creationId xmlns:p14="http://schemas.microsoft.com/office/powerpoint/2010/main" val="186223258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8" name="Rectangle 4">
            <a:extLst>
              <a:ext uri="{FF2B5EF4-FFF2-40B4-BE49-F238E27FC236}">
                <a16:creationId xmlns:a16="http://schemas.microsoft.com/office/drawing/2014/main" id="{1903F303-A588-8182-7A5A-8DBC83223EF1}"/>
              </a:ext>
            </a:extLst>
          </p:cNvPr>
          <p:cNvSpPr>
            <a:spLocks noChangeArrowheads="1"/>
          </p:cNvSpPr>
          <p:nvPr/>
        </p:nvSpPr>
        <p:spPr bwMode="auto">
          <a:xfrm>
            <a:off x="1524001" y="2403819"/>
            <a:ext cx="184731"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0" anchor="ctr">
            <a:spAutoFit/>
          </a:bodyPr>
          <a:lstStyle/>
          <a:p>
            <a:endParaRPr lang="zh-TW" altLang="en-US"/>
          </a:p>
        </p:txBody>
      </p:sp>
      <p:sp>
        <p:nvSpPr>
          <p:cNvPr id="98309" name="Rectangle 5">
            <a:extLst>
              <a:ext uri="{FF2B5EF4-FFF2-40B4-BE49-F238E27FC236}">
                <a16:creationId xmlns:a16="http://schemas.microsoft.com/office/drawing/2014/main" id="{0D4D9256-8EEE-28A7-1F13-4B70F7DBB763}"/>
              </a:ext>
            </a:extLst>
          </p:cNvPr>
          <p:cNvSpPr>
            <a:spLocks noChangeArrowheads="1"/>
          </p:cNvSpPr>
          <p:nvPr/>
        </p:nvSpPr>
        <p:spPr bwMode="auto">
          <a:xfrm>
            <a:off x="2568179" y="116633"/>
            <a:ext cx="7055642"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bIns="0" anchor="ctr">
            <a:spAutoFit/>
          </a:bodyPr>
          <a:lstStyle/>
          <a:p>
            <a:r>
              <a:rPr lang="zh-TW" altLang="en-US" sz="4400" dirty="0">
                <a:solidFill>
                  <a:srgbClr val="C00000"/>
                </a:solidFill>
                <a:latin typeface="Times New Roman" panose="02020603050405020304" pitchFamily="18" charset="0"/>
                <a:ea typeface="華康中特圓體" panose="020F0809000000000000" pitchFamily="49" charset="-120"/>
                <a:cs typeface="華康特粗楷體" panose="03000909000000000000" pitchFamily="65" charset="-120"/>
              </a:rPr>
              <a:t>宇宙無邊星空人類在何處？</a:t>
            </a:r>
            <a:endParaRPr lang="zh-TW" altLang="en-US" dirty="0">
              <a:solidFill>
                <a:srgbClr val="C00000"/>
              </a:solidFill>
              <a:ea typeface="華康中特圓體" panose="020F0809000000000000" pitchFamily="49" charset="-120"/>
              <a:cs typeface="華康特粗楷體" panose="03000909000000000000" pitchFamily="65" charset="-120"/>
            </a:endParaRPr>
          </a:p>
        </p:txBody>
      </p:sp>
      <p:sp>
        <p:nvSpPr>
          <p:cNvPr id="98310" name="Rectangle 6">
            <a:extLst>
              <a:ext uri="{FF2B5EF4-FFF2-40B4-BE49-F238E27FC236}">
                <a16:creationId xmlns:a16="http://schemas.microsoft.com/office/drawing/2014/main" id="{06E14C76-FDF1-49D8-1702-651B91EE8EBA}"/>
              </a:ext>
            </a:extLst>
          </p:cNvPr>
          <p:cNvSpPr>
            <a:spLocks noChangeArrowheads="1"/>
          </p:cNvSpPr>
          <p:nvPr/>
        </p:nvSpPr>
        <p:spPr bwMode="auto">
          <a:xfrm>
            <a:off x="1524000" y="3835400"/>
            <a:ext cx="831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r>
              <a:rPr lang="zh-TW" altLang="en-US" sz="2400">
                <a:ea typeface="華康超明體" panose="02020C09000000000000" pitchFamily="49" charset="-120"/>
                <a:cs typeface="華康特粗楷體" panose="03000909000000000000" pitchFamily="65" charset="-120"/>
              </a:rPr>
              <a:t>　　</a:t>
            </a:r>
            <a:r>
              <a:rPr lang="zh-TW" altLang="en-US" sz="1100">
                <a:ea typeface="華康超明體" panose="02020C09000000000000" pitchFamily="49" charset="-120"/>
                <a:cs typeface="華康特粗楷體" panose="03000909000000000000" pitchFamily="65" charset="-120"/>
              </a:rPr>
              <a:t> </a:t>
            </a:r>
            <a:endParaRPr lang="zh-TW" altLang="en-US">
              <a:ea typeface="華康超明體" panose="02020C09000000000000" pitchFamily="49" charset="-120"/>
              <a:cs typeface="華康特粗楷體" panose="03000909000000000000" pitchFamily="65" charset="-120"/>
            </a:endParaRPr>
          </a:p>
        </p:txBody>
      </p:sp>
      <p:graphicFrame>
        <p:nvGraphicFramePr>
          <p:cNvPr id="98311" name="Object 7">
            <a:extLst>
              <a:ext uri="{FF2B5EF4-FFF2-40B4-BE49-F238E27FC236}">
                <a16:creationId xmlns:a16="http://schemas.microsoft.com/office/drawing/2014/main" id="{B247C40E-13FE-2E4B-2D56-F9967EF5BB01}"/>
              </a:ext>
            </a:extLst>
          </p:cNvPr>
          <p:cNvGraphicFramePr>
            <a:graphicFrameLocks noChangeAspect="1"/>
          </p:cNvGraphicFramePr>
          <p:nvPr/>
        </p:nvGraphicFramePr>
        <p:xfrm>
          <a:off x="2208213" y="908721"/>
          <a:ext cx="7777162" cy="5719763"/>
        </p:xfrm>
        <a:graphic>
          <a:graphicData uri="http://schemas.openxmlformats.org/presentationml/2006/ole">
            <mc:AlternateContent xmlns:mc="http://schemas.openxmlformats.org/markup-compatibility/2006">
              <mc:Choice xmlns:v="urn:schemas-microsoft-com:vml" Requires="v">
                <p:oleObj name="PhotoImpact" r:id="rId3" imgW="4777560" imgH="3512520" progId="PI3.Image">
                  <p:embed/>
                </p:oleObj>
              </mc:Choice>
              <mc:Fallback>
                <p:oleObj name="PhotoImpact" r:id="rId3" imgW="4777560" imgH="3512520" progId="PI3.Image">
                  <p:embed/>
                  <p:pic>
                    <p:nvPicPr>
                      <p:cNvPr id="98311" name="Object 7">
                        <a:extLst>
                          <a:ext uri="{FF2B5EF4-FFF2-40B4-BE49-F238E27FC236}">
                            <a16:creationId xmlns:a16="http://schemas.microsoft.com/office/drawing/2014/main" id="{B247C40E-13FE-2E4B-2D56-F9967EF5BB01}"/>
                          </a:ext>
                        </a:extLst>
                      </p:cNvPr>
                      <p:cNvPicPr>
                        <a:picLocks noChangeAspect="1" noChangeArrowheads="1"/>
                      </p:cNvPicPr>
                      <p:nvPr/>
                    </p:nvPicPr>
                    <p:blipFill>
                      <a:blip r:embed="rId4"/>
                      <a:srcRect/>
                      <a:stretch>
                        <a:fillRect/>
                      </a:stretch>
                    </p:blipFill>
                    <p:spPr bwMode="auto">
                      <a:xfrm>
                        <a:off x="2208213" y="908721"/>
                        <a:ext cx="7777162" cy="571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DF2EDA6E-D778-C954-E5E2-4D33DEB4626F}"/>
              </a:ext>
            </a:extLst>
          </p:cNvPr>
          <p:cNvSpPr>
            <a:spLocks noGrp="1" noChangeArrowheads="1"/>
          </p:cNvSpPr>
          <p:nvPr>
            <p:ph type="title"/>
          </p:nvPr>
        </p:nvSpPr>
        <p:spPr>
          <a:xfrm>
            <a:off x="1975693" y="144020"/>
            <a:ext cx="8229600" cy="764701"/>
          </a:xfrm>
        </p:spPr>
        <p:txBody>
          <a:bodyPr/>
          <a:lstStyle/>
          <a:p>
            <a:r>
              <a:rPr lang="zh-TW" altLang="en-US" dirty="0">
                <a:solidFill>
                  <a:srgbClr val="C00000"/>
                </a:solidFill>
                <a:latin typeface="華康儷粗圓(P)" panose="020F0700000000000000" pitchFamily="34" charset="-120"/>
                <a:ea typeface="華康儷粗圓(P)" panose="020F0700000000000000" pitchFamily="34" charset="-120"/>
              </a:rPr>
              <a:t>太陽系猶如大海中之一顆小水珠 </a:t>
            </a:r>
          </a:p>
        </p:txBody>
      </p:sp>
      <p:sp>
        <p:nvSpPr>
          <p:cNvPr id="100355" name="Rectangle 3">
            <a:extLst>
              <a:ext uri="{FF2B5EF4-FFF2-40B4-BE49-F238E27FC236}">
                <a16:creationId xmlns:a16="http://schemas.microsoft.com/office/drawing/2014/main" id="{D0E84C3E-299D-A3A8-938E-1804D22FA536}"/>
              </a:ext>
            </a:extLst>
          </p:cNvPr>
          <p:cNvSpPr>
            <a:spLocks noGrp="1" noChangeArrowheads="1"/>
          </p:cNvSpPr>
          <p:nvPr>
            <p:ph type="body" idx="1"/>
          </p:nvPr>
        </p:nvSpPr>
        <p:spPr>
          <a:xfrm>
            <a:off x="7322767" y="1755951"/>
            <a:ext cx="3569646" cy="3941463"/>
          </a:xfrm>
        </p:spPr>
        <p:txBody>
          <a:bodyPr>
            <a:noAutofit/>
          </a:bodyPr>
          <a:lstStyle/>
          <a:p>
            <a:pPr marL="0" indent="0" algn="just" hangingPunct="0">
              <a:lnSpc>
                <a:spcPct val="110000"/>
              </a:lnSpc>
              <a:buNone/>
            </a:pPr>
            <a:r>
              <a:rPr lang="zh-TW" altLang="en-US" sz="3200" b="1" dirty="0">
                <a:solidFill>
                  <a:srgbClr val="002060"/>
                </a:solidFill>
                <a:latin typeface="華康粗圓體" panose="020F0709000000000000" pitchFamily="49" charset="-120"/>
                <a:ea typeface="華康粗圓體" panose="020F0709000000000000" pitchFamily="49" charset="-120"/>
              </a:rPr>
              <a:t>宇宙約四千億個如銀河系的星系，而我們的銀河系約有二至三千億個恆星系。太陽系</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上方紅點</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僅是其中的一個恆星系。</a:t>
            </a:r>
          </a:p>
        </p:txBody>
      </p:sp>
      <p:sp>
        <p:nvSpPr>
          <p:cNvPr id="100356" name="Rectangle 4">
            <a:extLst>
              <a:ext uri="{FF2B5EF4-FFF2-40B4-BE49-F238E27FC236}">
                <a16:creationId xmlns:a16="http://schemas.microsoft.com/office/drawing/2014/main" id="{895C3EF0-6E64-9AF3-63C1-1820B97B5664}"/>
              </a:ext>
            </a:extLst>
          </p:cNvPr>
          <p:cNvSpPr>
            <a:spLocks noChangeArrowheads="1"/>
          </p:cNvSpPr>
          <p:nvPr/>
        </p:nvSpPr>
        <p:spPr bwMode="auto">
          <a:xfrm>
            <a:off x="1524001" y="2353747"/>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zh-TW" altLang="en-US"/>
          </a:p>
        </p:txBody>
      </p:sp>
      <p:pic>
        <p:nvPicPr>
          <p:cNvPr id="5" name="圖片 4" descr="一張含有 旋渦, space, 螺旋形, 熱帶氣旋 的圖片&#10;&#10;AI 產生的內容可能不正確。">
            <a:extLst>
              <a:ext uri="{FF2B5EF4-FFF2-40B4-BE49-F238E27FC236}">
                <a16:creationId xmlns:a16="http://schemas.microsoft.com/office/drawing/2014/main" id="{B32E858B-1B17-A34C-CC02-B2A52EED76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5520" y="923550"/>
            <a:ext cx="4733921" cy="5241752"/>
          </a:xfrm>
          <a:prstGeom prst="rect">
            <a:avLst/>
          </a:prstGeom>
        </p:spPr>
      </p:pic>
      <p:sp>
        <p:nvSpPr>
          <p:cNvPr id="3" name="文字方塊 2">
            <a:extLst>
              <a:ext uri="{FF2B5EF4-FFF2-40B4-BE49-F238E27FC236}">
                <a16:creationId xmlns:a16="http://schemas.microsoft.com/office/drawing/2014/main" id="{04CD4AFD-9603-3D5C-2618-1082B0AC82B1}"/>
              </a:ext>
            </a:extLst>
          </p:cNvPr>
          <p:cNvSpPr txBox="1"/>
          <p:nvPr/>
        </p:nvSpPr>
        <p:spPr>
          <a:xfrm>
            <a:off x="4072784" y="6129205"/>
            <a:ext cx="1479392"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銀河系</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1D3A21B-9A7B-0067-6342-0EA3C4030E6E}"/>
              </a:ext>
            </a:extLst>
          </p:cNvPr>
          <p:cNvSpPr>
            <a:spLocks noGrp="1"/>
          </p:cNvSpPr>
          <p:nvPr>
            <p:ph type="title"/>
          </p:nvPr>
        </p:nvSpPr>
        <p:spPr>
          <a:xfrm>
            <a:off x="1981200" y="610640"/>
            <a:ext cx="8229600" cy="864096"/>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太陽系行星圖</a:t>
            </a:r>
          </a:p>
        </p:txBody>
      </p:sp>
      <p:pic>
        <p:nvPicPr>
          <p:cNvPr id="8" name="圖片 7" descr="一張含有 文字, 圓形, 螢幕擷取畫面, space 的圖片&#10;&#10;AI 產生的內容可能不正確。">
            <a:extLst>
              <a:ext uri="{FF2B5EF4-FFF2-40B4-BE49-F238E27FC236}">
                <a16:creationId xmlns:a16="http://schemas.microsoft.com/office/drawing/2014/main" id="{12C781DD-61E4-8DA4-9282-87805B7725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39" y="1622075"/>
            <a:ext cx="12070456" cy="4770429"/>
          </a:xfrm>
          <a:prstGeom prst="rect">
            <a:avLst/>
          </a:prstGeom>
          <a:ln w="12700">
            <a:solidFill>
              <a:schemeClr val="tx1"/>
            </a:solidFill>
          </a:ln>
        </p:spPr>
      </p:pic>
    </p:spTree>
    <p:extLst>
      <p:ext uri="{BB962C8B-B14F-4D97-AF65-F5344CB8AC3E}">
        <p14:creationId xmlns:p14="http://schemas.microsoft.com/office/powerpoint/2010/main" val="951480688"/>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1C865F7-51C7-C8E4-1F9F-413B13475F61}"/>
              </a:ext>
            </a:extLst>
          </p:cNvPr>
          <p:cNvSpPr>
            <a:spLocks noGrp="1"/>
          </p:cNvSpPr>
          <p:nvPr>
            <p:ph type="title"/>
          </p:nvPr>
        </p:nvSpPr>
        <p:spPr>
          <a:xfrm>
            <a:off x="2081683" y="176559"/>
            <a:ext cx="8229600" cy="114300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太陽系行星自轉一天的時間</a:t>
            </a:r>
          </a:p>
        </p:txBody>
      </p:sp>
      <p:pic>
        <p:nvPicPr>
          <p:cNvPr id="7" name="圖片 6" descr="一張含有 文字, 行星, 圓球, 天體 的圖片&#10;&#10;AI 產生的內容可能不正確。">
            <a:extLst>
              <a:ext uri="{FF2B5EF4-FFF2-40B4-BE49-F238E27FC236}">
                <a16:creationId xmlns:a16="http://schemas.microsoft.com/office/drawing/2014/main" id="{4BA8ED1A-7A1D-0971-98DA-5669542037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7573" y="1142591"/>
            <a:ext cx="9937819" cy="5538850"/>
          </a:xfrm>
          <a:prstGeom prst="rect">
            <a:avLst/>
          </a:prstGeom>
        </p:spPr>
      </p:pic>
    </p:spTree>
    <p:extLst>
      <p:ext uri="{BB962C8B-B14F-4D97-AF65-F5344CB8AC3E}">
        <p14:creationId xmlns:p14="http://schemas.microsoft.com/office/powerpoint/2010/main" val="2401288688"/>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57D066A-9BD8-213D-72EF-CBA614B23965}"/>
              </a:ext>
            </a:extLst>
          </p:cNvPr>
          <p:cNvSpPr txBox="1"/>
          <p:nvPr/>
        </p:nvSpPr>
        <p:spPr>
          <a:xfrm>
            <a:off x="1524000" y="67272"/>
            <a:ext cx="914400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太陽系中每顆行星軌道週期</a:t>
            </a:r>
            <a:endParaRPr lang="zh-TW" altLang="en-US" sz="4400" dirty="0"/>
          </a:p>
        </p:txBody>
      </p:sp>
      <p:pic>
        <p:nvPicPr>
          <p:cNvPr id="4" name="圖片 3" descr="一張含有 文字, 圓形, 螢幕擷取畫面, space 的圖片&#10;&#10;AI 產生的內容可能不正確。">
            <a:extLst>
              <a:ext uri="{FF2B5EF4-FFF2-40B4-BE49-F238E27FC236}">
                <a16:creationId xmlns:a16="http://schemas.microsoft.com/office/drawing/2014/main" id="{7EA5E40E-AA48-70A0-2E29-A70009ADF9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9631" y="813303"/>
            <a:ext cx="6796253" cy="5977427"/>
          </a:xfrm>
          <a:prstGeom prst="rect">
            <a:avLst/>
          </a:prstGeom>
        </p:spPr>
      </p:pic>
    </p:spTree>
    <p:extLst>
      <p:ext uri="{BB962C8B-B14F-4D97-AF65-F5344CB8AC3E}">
        <p14:creationId xmlns:p14="http://schemas.microsoft.com/office/powerpoint/2010/main" val="2759464828"/>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F40F1CB-A1DA-110E-F94D-FDDC4AD59FE7}"/>
              </a:ext>
            </a:extLst>
          </p:cNvPr>
          <p:cNvSpPr>
            <a:spLocks noGrp="1"/>
          </p:cNvSpPr>
          <p:nvPr>
            <p:ph type="title"/>
          </p:nvPr>
        </p:nvSpPr>
        <p:spPr>
          <a:xfrm>
            <a:off x="3337727" y="265956"/>
            <a:ext cx="8229600" cy="740444"/>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航海家</a:t>
            </a:r>
            <a:r>
              <a:rPr lang="en-US" altLang="zh-TW" dirty="0">
                <a:solidFill>
                  <a:srgbClr val="C00000"/>
                </a:solidFill>
                <a:latin typeface="華康中特圓體" panose="020F0809000000000000" pitchFamily="49" charset="-120"/>
                <a:ea typeface="華康中特圓體" panose="020F0809000000000000" pitchFamily="49" charset="-120"/>
              </a:rPr>
              <a:t>1</a:t>
            </a:r>
            <a:r>
              <a:rPr lang="zh-TW" altLang="en-US" dirty="0">
                <a:solidFill>
                  <a:srgbClr val="C00000"/>
                </a:solidFill>
                <a:latin typeface="華康中特圓體" panose="020F0809000000000000" pitchFamily="49" charset="-120"/>
                <a:ea typeface="華康中特圓體" panose="020F0809000000000000" pitchFamily="49" charset="-120"/>
              </a:rPr>
              <a:t>號離開太陽系</a:t>
            </a:r>
          </a:p>
        </p:txBody>
      </p:sp>
      <p:sp>
        <p:nvSpPr>
          <p:cNvPr id="4" name="文字方塊 3">
            <a:extLst>
              <a:ext uri="{FF2B5EF4-FFF2-40B4-BE49-F238E27FC236}">
                <a16:creationId xmlns:a16="http://schemas.microsoft.com/office/drawing/2014/main" id="{ACCE283F-7E8E-877E-2FEA-A3B21A308D8E}"/>
              </a:ext>
            </a:extLst>
          </p:cNvPr>
          <p:cNvSpPr txBox="1"/>
          <p:nvPr/>
        </p:nvSpPr>
        <p:spPr>
          <a:xfrm>
            <a:off x="4518555" y="971600"/>
            <a:ext cx="6048672"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美國國家航空暨太空總署</a:t>
            </a:r>
            <a:r>
              <a:rPr lang="en-US" altLang="zh-TW" sz="3200" b="1" dirty="0">
                <a:solidFill>
                  <a:srgbClr val="002060"/>
                </a:solidFill>
                <a:latin typeface="華康粗圓體" panose="020F0709000000000000" pitchFamily="49" charset="-120"/>
                <a:ea typeface="華康粗圓體" panose="020F0709000000000000" pitchFamily="49" charset="-120"/>
              </a:rPr>
              <a:t>(NASA)</a:t>
            </a:r>
            <a:r>
              <a:rPr lang="zh-TW" altLang="en-US" sz="3200" b="1" dirty="0">
                <a:solidFill>
                  <a:srgbClr val="002060"/>
                </a:solidFill>
                <a:latin typeface="華康粗圓體" panose="020F0709000000000000" pitchFamily="49" charset="-120"/>
                <a:ea typeface="華康粗圓體" panose="020F0709000000000000" pitchFamily="49" charset="-120"/>
              </a:rPr>
              <a:t>在台灣時間</a:t>
            </a:r>
            <a:r>
              <a:rPr lang="en-US" altLang="zh-TW" sz="3200" b="1" dirty="0">
                <a:solidFill>
                  <a:srgbClr val="002060"/>
                </a:solidFill>
                <a:latin typeface="華康粗圓體" panose="020F0709000000000000" pitchFamily="49" charset="-120"/>
                <a:ea typeface="華康粗圓體" panose="020F0709000000000000" pitchFamily="49" charset="-120"/>
              </a:rPr>
              <a:t>2013</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9</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13</a:t>
            </a:r>
            <a:r>
              <a:rPr lang="zh-TW" altLang="en-US" sz="3200" b="1" dirty="0">
                <a:solidFill>
                  <a:srgbClr val="002060"/>
                </a:solidFill>
                <a:latin typeface="華康粗圓體" panose="020F0709000000000000" pitchFamily="49" charset="-120"/>
                <a:ea typeface="華康粗圓體" panose="020F0709000000000000" pitchFamily="49" charset="-120"/>
              </a:rPr>
              <a:t>日表示，</a:t>
            </a:r>
            <a:r>
              <a:rPr lang="en-US" altLang="zh-TW" sz="3200" b="1" dirty="0">
                <a:solidFill>
                  <a:srgbClr val="002060"/>
                </a:solidFill>
                <a:latin typeface="華康粗圓體" panose="020F0709000000000000" pitchFamily="49" charset="-120"/>
                <a:ea typeface="華康粗圓體" panose="020F0709000000000000" pitchFamily="49" charset="-120"/>
              </a:rPr>
              <a:t>1977</a:t>
            </a:r>
            <a:r>
              <a:rPr lang="zh-TW" altLang="en-US" sz="3200" b="1" dirty="0">
                <a:solidFill>
                  <a:srgbClr val="002060"/>
                </a:solidFill>
                <a:latin typeface="華康粗圓體" panose="020F0709000000000000" pitchFamily="49" charset="-120"/>
                <a:ea typeface="華康粗圓體" panose="020F0709000000000000" pitchFamily="49" charset="-120"/>
              </a:rPr>
              <a:t>年發射的航海家</a:t>
            </a:r>
            <a:r>
              <a:rPr lang="en-US" altLang="zh-TW" sz="3200" b="1" dirty="0">
                <a:solidFill>
                  <a:srgbClr val="002060"/>
                </a:solidFill>
                <a:latin typeface="華康粗圓體" panose="020F0709000000000000" pitchFamily="49" charset="-120"/>
                <a:ea typeface="華康粗圓體" panose="020F0709000000000000" pitchFamily="49" charset="-120"/>
              </a:rPr>
              <a:t>1</a:t>
            </a:r>
            <a:r>
              <a:rPr lang="zh-TW" altLang="en-US" sz="3200" b="1" dirty="0">
                <a:solidFill>
                  <a:srgbClr val="002060"/>
                </a:solidFill>
                <a:latin typeface="華康粗圓體" panose="020F0709000000000000" pitchFamily="49" charset="-120"/>
                <a:ea typeface="華康粗圓體" panose="020F0709000000000000" pitchFamily="49" charset="-120"/>
              </a:rPr>
              <a:t>號</a:t>
            </a:r>
            <a:r>
              <a:rPr lang="en-US" altLang="zh-TW" sz="3200" b="1" dirty="0">
                <a:solidFill>
                  <a:srgbClr val="002060"/>
                </a:solidFill>
                <a:latin typeface="華康粗圓體" panose="020F0709000000000000" pitchFamily="49" charset="-120"/>
                <a:ea typeface="華康粗圓體" panose="020F0709000000000000" pitchFamily="49" charset="-120"/>
              </a:rPr>
              <a:t>(Voyager1)</a:t>
            </a:r>
            <a:r>
              <a:rPr lang="zh-TW" altLang="en-US" sz="3200" b="1" dirty="0">
                <a:solidFill>
                  <a:srgbClr val="002060"/>
                </a:solidFill>
                <a:latin typeface="華康粗圓體" panose="020F0709000000000000" pitchFamily="49" charset="-120"/>
                <a:ea typeface="華康粗圓體" panose="020F0709000000000000" pitchFamily="49" charset="-120"/>
              </a:rPr>
              <a:t>確認成為第一艘駛出太陽系的太空船，於去年進入所謂星際空間，脫離了太陽系外緣有保護作用的氣泡狀太陽圈，或稱太陽風層，正在探索外太空，距離太陽有</a:t>
            </a:r>
            <a:r>
              <a:rPr lang="en-US" altLang="zh-TW" sz="3200" b="1" dirty="0">
                <a:solidFill>
                  <a:srgbClr val="002060"/>
                </a:solidFill>
                <a:latin typeface="華康粗圓體" panose="020F0709000000000000" pitchFamily="49" charset="-120"/>
                <a:ea typeface="華康粗圓體" panose="020F0709000000000000" pitchFamily="49" charset="-120"/>
              </a:rPr>
              <a:t>121.7</a:t>
            </a:r>
            <a:r>
              <a:rPr lang="zh-TW" altLang="en-US" sz="3200" b="1" dirty="0">
                <a:solidFill>
                  <a:srgbClr val="002060"/>
                </a:solidFill>
                <a:latin typeface="華康粗圓體" panose="020F0709000000000000" pitchFamily="49" charset="-120"/>
                <a:ea typeface="華康粗圓體" panose="020F0709000000000000" pitchFamily="49" charset="-120"/>
              </a:rPr>
              <a:t>天文單位，大約</a:t>
            </a:r>
            <a:r>
              <a:rPr lang="en-US" altLang="zh-TW" sz="3200" b="1" dirty="0">
                <a:solidFill>
                  <a:srgbClr val="002060"/>
                </a:solidFill>
                <a:latin typeface="華康粗圓體" panose="020F0709000000000000" pitchFamily="49" charset="-120"/>
                <a:ea typeface="華康粗圓體" panose="020F0709000000000000" pitchFamily="49" charset="-120"/>
              </a:rPr>
              <a:t>182</a:t>
            </a:r>
            <a:r>
              <a:rPr lang="zh-TW" altLang="en-US" sz="3200" b="1" dirty="0">
                <a:solidFill>
                  <a:srgbClr val="002060"/>
                </a:solidFill>
                <a:latin typeface="華康粗圓體" panose="020F0709000000000000" pitchFamily="49" charset="-120"/>
                <a:ea typeface="華康粗圓體" panose="020F0709000000000000" pitchFamily="49" charset="-120"/>
              </a:rPr>
              <a:t>億公里。</a:t>
            </a:r>
          </a:p>
        </p:txBody>
      </p:sp>
      <p:graphicFrame>
        <p:nvGraphicFramePr>
          <p:cNvPr id="3" name="物件 2">
            <a:extLst>
              <a:ext uri="{FF2B5EF4-FFF2-40B4-BE49-F238E27FC236}">
                <a16:creationId xmlns:a16="http://schemas.microsoft.com/office/drawing/2014/main" id="{13CC5082-4580-3360-04E6-C5535122F4BB}"/>
              </a:ext>
            </a:extLst>
          </p:cNvPr>
          <p:cNvGraphicFramePr>
            <a:graphicFrameLocks noChangeAspect="1"/>
          </p:cNvGraphicFramePr>
          <p:nvPr/>
        </p:nvGraphicFramePr>
        <p:xfrm>
          <a:off x="659486" y="265956"/>
          <a:ext cx="3685416" cy="5843442"/>
        </p:xfrm>
        <a:graphic>
          <a:graphicData uri="http://schemas.openxmlformats.org/presentationml/2006/ole">
            <mc:AlternateContent xmlns:mc="http://schemas.openxmlformats.org/markup-compatibility/2006">
              <mc:Choice xmlns:v="urn:schemas-microsoft-com:vml" Requires="v">
                <p:oleObj name="PhotoImpact" r:id="rId2" imgW="1011552" imgH="1603620" progId="PI3.Image">
                  <p:embed/>
                </p:oleObj>
              </mc:Choice>
              <mc:Fallback>
                <p:oleObj name="PhotoImpact" r:id="rId2" imgW="1011552" imgH="1603620" progId="PI3.Image">
                  <p:embed/>
                  <p:pic>
                    <p:nvPicPr>
                      <p:cNvPr id="3" name="物件 2">
                        <a:extLst>
                          <a:ext uri="{FF2B5EF4-FFF2-40B4-BE49-F238E27FC236}">
                            <a16:creationId xmlns:a16="http://schemas.microsoft.com/office/drawing/2014/main" id="{13CC5082-4580-3360-04E6-C5535122F4BB}"/>
                          </a:ext>
                        </a:extLst>
                      </p:cNvPr>
                      <p:cNvPicPr/>
                      <p:nvPr/>
                    </p:nvPicPr>
                    <p:blipFill>
                      <a:blip r:embed="rId3"/>
                      <a:stretch>
                        <a:fillRect/>
                      </a:stretch>
                    </p:blipFill>
                    <p:spPr>
                      <a:xfrm>
                        <a:off x="659486" y="265956"/>
                        <a:ext cx="3685416" cy="5843442"/>
                      </a:xfrm>
                      <a:prstGeom prst="rect">
                        <a:avLst/>
                      </a:prstGeom>
                    </p:spPr>
                  </p:pic>
                </p:oleObj>
              </mc:Fallback>
            </mc:AlternateContent>
          </a:graphicData>
        </a:graphic>
      </p:graphicFrame>
      <p:sp>
        <p:nvSpPr>
          <p:cNvPr id="6" name="文字方塊 5">
            <a:extLst>
              <a:ext uri="{FF2B5EF4-FFF2-40B4-BE49-F238E27FC236}">
                <a16:creationId xmlns:a16="http://schemas.microsoft.com/office/drawing/2014/main" id="{AD2523E7-327A-3A32-77B8-FF12E465846C}"/>
              </a:ext>
            </a:extLst>
          </p:cNvPr>
          <p:cNvSpPr txBox="1"/>
          <p:nvPr/>
        </p:nvSpPr>
        <p:spPr>
          <a:xfrm>
            <a:off x="1073390" y="6024231"/>
            <a:ext cx="2880320"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航海家</a:t>
            </a:r>
            <a:r>
              <a:rPr lang="en-US" altLang="zh-TW" sz="3200" b="1" dirty="0">
                <a:solidFill>
                  <a:srgbClr val="3333CC"/>
                </a:solidFill>
                <a:latin typeface="華康標楷體" panose="03000509000000000000" pitchFamily="65" charset="-120"/>
                <a:ea typeface="華康標楷體" panose="03000509000000000000" pitchFamily="65" charset="-120"/>
              </a:rPr>
              <a:t>1</a:t>
            </a:r>
            <a:r>
              <a:rPr lang="zh-TW" altLang="en-US" sz="3200" b="1" dirty="0">
                <a:solidFill>
                  <a:srgbClr val="3333CC"/>
                </a:solidFill>
                <a:latin typeface="華康標楷體" panose="03000509000000000000" pitchFamily="65" charset="-120"/>
                <a:ea typeface="華康標楷體" panose="03000509000000000000" pitchFamily="65" charset="-120"/>
              </a:rPr>
              <a:t>號</a:t>
            </a:r>
          </a:p>
        </p:txBody>
      </p:sp>
    </p:spTree>
    <p:extLst>
      <p:ext uri="{BB962C8B-B14F-4D97-AF65-F5344CB8AC3E}">
        <p14:creationId xmlns:p14="http://schemas.microsoft.com/office/powerpoint/2010/main" val="1512265580"/>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2E3102B-AC35-5F48-14CD-47B9F475B353}"/>
              </a:ext>
            </a:extLst>
          </p:cNvPr>
          <p:cNvSpPr>
            <a:spLocks noGrp="1"/>
          </p:cNvSpPr>
          <p:nvPr>
            <p:ph type="title"/>
          </p:nvPr>
        </p:nvSpPr>
        <p:spPr>
          <a:xfrm>
            <a:off x="1968137" y="0"/>
            <a:ext cx="9302093" cy="992777"/>
          </a:xfrm>
        </p:spPr>
        <p:txBody>
          <a:bodyPr>
            <a:norm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太陽系的邊緣歐特雲</a:t>
            </a:r>
          </a:p>
        </p:txBody>
      </p:sp>
      <p:graphicFrame>
        <p:nvGraphicFramePr>
          <p:cNvPr id="3" name="物件 2">
            <a:extLst>
              <a:ext uri="{FF2B5EF4-FFF2-40B4-BE49-F238E27FC236}">
                <a16:creationId xmlns:a16="http://schemas.microsoft.com/office/drawing/2014/main" id="{485CAF3E-16CE-A4A7-1806-0ECD37A81BB0}"/>
              </a:ext>
            </a:extLst>
          </p:cNvPr>
          <p:cNvGraphicFramePr>
            <a:graphicFrameLocks noChangeAspect="1"/>
          </p:cNvGraphicFramePr>
          <p:nvPr>
            <p:extLst>
              <p:ext uri="{D42A27DB-BD31-4B8C-83A1-F6EECF244321}">
                <p14:modId xmlns:p14="http://schemas.microsoft.com/office/powerpoint/2010/main" val="4062715167"/>
              </p:ext>
            </p:extLst>
          </p:nvPr>
        </p:nvGraphicFramePr>
        <p:xfrm>
          <a:off x="5084843" y="926065"/>
          <a:ext cx="6368099" cy="4764470"/>
        </p:xfrm>
        <a:graphic>
          <a:graphicData uri="http://schemas.openxmlformats.org/presentationml/2006/ole">
            <mc:AlternateContent xmlns:mc="http://schemas.openxmlformats.org/markup-compatibility/2006">
              <mc:Choice xmlns:v="urn:schemas-microsoft-com:vml" Requires="v">
                <p:oleObj name="PhotoImpact" r:id="rId3" imgW="1677046" imgH="1254333" progId="PI3.Image">
                  <p:embed/>
                </p:oleObj>
              </mc:Choice>
              <mc:Fallback>
                <p:oleObj name="PhotoImpact" r:id="rId3" imgW="1677046" imgH="1254333" progId="PI3.Image">
                  <p:embed/>
                  <p:pic>
                    <p:nvPicPr>
                      <p:cNvPr id="3" name="物件 2">
                        <a:extLst>
                          <a:ext uri="{FF2B5EF4-FFF2-40B4-BE49-F238E27FC236}">
                            <a16:creationId xmlns:a16="http://schemas.microsoft.com/office/drawing/2014/main" id="{485CAF3E-16CE-A4A7-1806-0ECD37A81BB0}"/>
                          </a:ext>
                        </a:extLst>
                      </p:cNvPr>
                      <p:cNvPicPr/>
                      <p:nvPr/>
                    </p:nvPicPr>
                    <p:blipFill>
                      <a:blip r:embed="rId4"/>
                      <a:stretch>
                        <a:fillRect/>
                      </a:stretch>
                    </p:blipFill>
                    <p:spPr>
                      <a:xfrm>
                        <a:off x="5084843" y="926065"/>
                        <a:ext cx="6368099" cy="4764470"/>
                      </a:xfrm>
                      <a:prstGeom prst="rect">
                        <a:avLst/>
                      </a:prstGeom>
                    </p:spPr>
                  </p:pic>
                </p:oleObj>
              </mc:Fallback>
            </mc:AlternateContent>
          </a:graphicData>
        </a:graphic>
      </p:graphicFrame>
      <p:sp>
        <p:nvSpPr>
          <p:cNvPr id="5" name="文字方塊 4">
            <a:extLst>
              <a:ext uri="{FF2B5EF4-FFF2-40B4-BE49-F238E27FC236}">
                <a16:creationId xmlns:a16="http://schemas.microsoft.com/office/drawing/2014/main" id="{453C448B-D616-2B53-B676-DE8BD1917330}"/>
              </a:ext>
            </a:extLst>
          </p:cNvPr>
          <p:cNvSpPr txBox="1"/>
          <p:nvPr/>
        </p:nvSpPr>
        <p:spPr>
          <a:xfrm>
            <a:off x="899832" y="5768738"/>
            <a:ext cx="10553110" cy="1077218"/>
          </a:xfrm>
          <a:prstGeom prst="rect">
            <a:avLst/>
          </a:prstGeom>
          <a:noFill/>
        </p:spPr>
        <p:txBody>
          <a:bodyPr wrap="square" rtlCol="0">
            <a:spAutoFit/>
          </a:bodyPr>
          <a:lstStyle/>
          <a:p>
            <a:pPr algn="just"/>
            <a:r>
              <a:rPr lang="zh-TW" altLang="en-US" sz="3200" dirty="0">
                <a:solidFill>
                  <a:srgbClr val="3333CC"/>
                </a:solidFill>
                <a:latin typeface="華康標楷體" panose="03000509000000000000" pitchFamily="65" charset="-120"/>
                <a:ea typeface="華康標楷體" panose="03000509000000000000" pitchFamily="65" charset="-120"/>
              </a:rPr>
              <a:t>從太陽至歐特雲距離約有一光年，從在歐特雲的航海家</a:t>
            </a:r>
            <a:r>
              <a:rPr lang="en-US" altLang="zh-TW" sz="3200" dirty="0">
                <a:solidFill>
                  <a:srgbClr val="3333CC"/>
                </a:solidFill>
                <a:latin typeface="華康標楷體" panose="03000509000000000000" pitchFamily="65" charset="-120"/>
                <a:ea typeface="華康標楷體" panose="03000509000000000000" pitchFamily="65" charset="-120"/>
              </a:rPr>
              <a:t>1</a:t>
            </a:r>
            <a:r>
              <a:rPr lang="zh-TW" altLang="en-US" sz="3200" dirty="0">
                <a:solidFill>
                  <a:srgbClr val="3333CC"/>
                </a:solidFill>
                <a:latin typeface="華康標楷體" panose="03000509000000000000" pitchFamily="65" charset="-120"/>
                <a:ea typeface="華康標楷體" panose="03000509000000000000" pitchFamily="65" charset="-120"/>
              </a:rPr>
              <a:t>號看地球渺</a:t>
            </a:r>
            <a:r>
              <a:rPr lang="zh-TW" altLang="en-US" sz="3200">
                <a:solidFill>
                  <a:srgbClr val="3333CC"/>
                </a:solidFill>
                <a:latin typeface="華康標楷體" panose="03000509000000000000" pitchFamily="65" charset="-120"/>
                <a:ea typeface="華康標楷體" panose="03000509000000000000" pitchFamily="65" charset="-120"/>
              </a:rPr>
              <a:t>如宇宙中的一粒沙</a:t>
            </a:r>
            <a:r>
              <a:rPr lang="zh-TW" altLang="en-US" sz="3200" dirty="0">
                <a:solidFill>
                  <a:srgbClr val="3333CC"/>
                </a:solidFill>
                <a:latin typeface="華康標楷體" panose="03000509000000000000" pitchFamily="65" charset="-120"/>
                <a:ea typeface="華康標楷體" panose="03000509000000000000" pitchFamily="65" charset="-120"/>
              </a:rPr>
              <a:t>。</a:t>
            </a:r>
          </a:p>
        </p:txBody>
      </p:sp>
      <p:pic>
        <p:nvPicPr>
          <p:cNvPr id="7" name="圖片 6" descr="一張含有 文字, space, 宇宙, 太空 的圖片&#10;&#10;AI 產生的內容可能不正確。">
            <a:extLst>
              <a:ext uri="{FF2B5EF4-FFF2-40B4-BE49-F238E27FC236}">
                <a16:creationId xmlns:a16="http://schemas.microsoft.com/office/drawing/2014/main" id="{B3478FC6-71C5-E7D9-9111-006106D5D21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156" y="926064"/>
            <a:ext cx="4023166" cy="4764471"/>
          </a:xfrm>
          <a:prstGeom prst="rect">
            <a:avLst/>
          </a:prstGeom>
          <a:ln w="12700">
            <a:solidFill>
              <a:schemeClr val="tx1"/>
            </a:solidFill>
          </a:ln>
        </p:spPr>
      </p:pic>
    </p:spTree>
    <p:extLst>
      <p:ext uri="{BB962C8B-B14F-4D97-AF65-F5344CB8AC3E}">
        <p14:creationId xmlns:p14="http://schemas.microsoft.com/office/powerpoint/2010/main" val="1175355322"/>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CE6F144-18ED-5758-5DD4-BB0A6A3BBD32}"/>
              </a:ext>
            </a:extLst>
          </p:cNvPr>
          <p:cNvSpPr>
            <a:spLocks noGrp="1"/>
          </p:cNvSpPr>
          <p:nvPr>
            <p:ph type="title"/>
          </p:nvPr>
        </p:nvSpPr>
        <p:spPr>
          <a:xfrm>
            <a:off x="1524000" y="161871"/>
            <a:ext cx="9144000" cy="764704"/>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暗物質的發現</a:t>
            </a:r>
            <a:endParaRPr lang="zh-TW" altLang="en-US" dirty="0">
              <a:solidFill>
                <a:srgbClr val="C00000"/>
              </a:solidFill>
            </a:endParaRPr>
          </a:p>
        </p:txBody>
      </p:sp>
      <p:sp>
        <p:nvSpPr>
          <p:cNvPr id="4" name="文字方塊 3">
            <a:extLst>
              <a:ext uri="{FF2B5EF4-FFF2-40B4-BE49-F238E27FC236}">
                <a16:creationId xmlns:a16="http://schemas.microsoft.com/office/drawing/2014/main" id="{D0C343A5-601A-CD16-D899-01792DBAA509}"/>
              </a:ext>
            </a:extLst>
          </p:cNvPr>
          <p:cNvSpPr txBox="1"/>
          <p:nvPr/>
        </p:nvSpPr>
        <p:spPr>
          <a:xfrm>
            <a:off x="5460979" y="926575"/>
            <a:ext cx="6156080" cy="5509200"/>
          </a:xfrm>
          <a:prstGeom prst="rect">
            <a:avLst/>
          </a:prstGeom>
          <a:noFill/>
        </p:spPr>
        <p:txBody>
          <a:bodyPr wrap="square">
            <a:spAutoFit/>
          </a:bodyPr>
          <a:lstStyle/>
          <a:p>
            <a:pPr algn="just" hangingPunct="0"/>
            <a:r>
              <a:rPr lang="en-US" altLang="zh-TW" sz="3200" b="1" dirty="0">
                <a:solidFill>
                  <a:srgbClr val="002060"/>
                </a:solidFill>
                <a:latin typeface="華康粗圓體" panose="020F0709000000000000" pitchFamily="49" charset="-120"/>
                <a:ea typeface="華康粗圓體" panose="020F0709000000000000" pitchFamily="49" charset="-120"/>
              </a:rPr>
              <a:t>1930</a:t>
            </a:r>
            <a:r>
              <a:rPr lang="zh-TW" altLang="en-US" sz="3200" b="1" dirty="0">
                <a:solidFill>
                  <a:srgbClr val="002060"/>
                </a:solidFill>
                <a:latin typeface="華康粗圓體" panose="020F0709000000000000" pitchFamily="49" charset="-120"/>
                <a:ea typeface="華康粗圓體" panose="020F0709000000000000" pitchFamily="49" charset="-120"/>
              </a:rPr>
              <a:t>年代，天文學家茲威基測量大約</a:t>
            </a:r>
            <a:r>
              <a:rPr lang="en-US" altLang="zh-TW" sz="3200" b="1" dirty="0">
                <a:solidFill>
                  <a:srgbClr val="002060"/>
                </a:solidFill>
                <a:latin typeface="華康粗圓體" panose="020F0709000000000000" pitchFamily="49" charset="-120"/>
                <a:ea typeface="華康粗圓體" panose="020F0709000000000000" pitchFamily="49" charset="-120"/>
              </a:rPr>
              <a:t>1000</a:t>
            </a:r>
            <a:r>
              <a:rPr lang="zh-TW" altLang="en-US" sz="3200" b="1" dirty="0">
                <a:solidFill>
                  <a:srgbClr val="002060"/>
                </a:solidFill>
                <a:latin typeface="華康粗圓體" panose="020F0709000000000000" pitchFamily="49" charset="-120"/>
                <a:ea typeface="華康粗圓體" panose="020F0709000000000000" pitchFamily="49" charset="-120"/>
              </a:rPr>
              <a:t>多個星系構成的巨大后髮座星系團的質量。他首先測量這個星系團裡每個星系的速度，驚訝地發現這些星系具有每秒數千公里的速度，快得足以撕裂這個星系團，但竟然沒有。據他推</a:t>
            </a:r>
            <a:r>
              <a:rPr lang="zh-TW" altLang="en-US" sz="3200" dirty="0">
                <a:solidFill>
                  <a:srgbClr val="002060"/>
                </a:solidFill>
                <a:latin typeface="華康粗圓體" panose="020F0709000000000000" pitchFamily="49" charset="-120"/>
                <a:ea typeface="華康粗圓體" panose="020F0709000000000000" pitchFamily="49" charset="-120"/>
              </a:rPr>
              <a:t>斷</a:t>
            </a:r>
            <a:r>
              <a:rPr lang="zh-TW" altLang="en-US" sz="3200" b="1" dirty="0">
                <a:solidFill>
                  <a:srgbClr val="002060"/>
                </a:solidFill>
                <a:latin typeface="華康粗圓體" panose="020F0709000000000000" pitchFamily="49" charset="-120"/>
                <a:ea typeface="華康粗圓體" panose="020F0709000000000000" pitchFamily="49" charset="-120"/>
              </a:rPr>
              <a:t>這個星系團必定充滿一些看不見的物質，利用重力緊抓住那些星系。這種行蹤不明的物質，隨後被科學家命名為「暗物質」。 </a:t>
            </a:r>
          </a:p>
        </p:txBody>
      </p:sp>
      <p:pic>
        <p:nvPicPr>
          <p:cNvPr id="1026" name="Picture 2" descr="APOD: 2018 March 26 - The Coma Cluster of Galaxies">
            <a:extLst>
              <a:ext uri="{FF2B5EF4-FFF2-40B4-BE49-F238E27FC236}">
                <a16:creationId xmlns:a16="http://schemas.microsoft.com/office/drawing/2014/main" id="{27799476-0528-D094-4838-021636A69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671" y="1188276"/>
            <a:ext cx="4869308" cy="4582878"/>
          </a:xfrm>
          <a:prstGeom prst="rect">
            <a:avLst/>
          </a:prstGeom>
          <a:noFill/>
          <a:extLst>
            <a:ext uri="{909E8E84-426E-40DD-AFC4-6F175D3DCCD1}">
              <a14:hiddenFill xmlns:a14="http://schemas.microsoft.com/office/drawing/2010/main">
                <a:solidFill>
                  <a:srgbClr val="FFFFFF"/>
                </a:solidFill>
              </a14:hiddenFill>
            </a:ext>
          </a:extLst>
        </p:spPr>
      </p:pic>
      <p:sp>
        <p:nvSpPr>
          <p:cNvPr id="6" name="文字方塊 5">
            <a:extLst>
              <a:ext uri="{FF2B5EF4-FFF2-40B4-BE49-F238E27FC236}">
                <a16:creationId xmlns:a16="http://schemas.microsoft.com/office/drawing/2014/main" id="{E3B4600A-17A1-6723-9EFD-C446999FE440}"/>
              </a:ext>
            </a:extLst>
          </p:cNvPr>
          <p:cNvSpPr txBox="1"/>
          <p:nvPr/>
        </p:nvSpPr>
        <p:spPr>
          <a:xfrm>
            <a:off x="1524000" y="5740467"/>
            <a:ext cx="2688040"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后髮座星系團</a:t>
            </a:r>
          </a:p>
        </p:txBody>
      </p:sp>
    </p:spTree>
    <p:extLst>
      <p:ext uri="{BB962C8B-B14F-4D97-AF65-F5344CB8AC3E}">
        <p14:creationId xmlns:p14="http://schemas.microsoft.com/office/powerpoint/2010/main" val="1816760753"/>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42B7EF8D-56B7-54B7-D366-9F26E8D3A554}"/>
              </a:ext>
            </a:extLst>
          </p:cNvPr>
          <p:cNvSpPr txBox="1"/>
          <p:nvPr/>
        </p:nvSpPr>
        <p:spPr>
          <a:xfrm>
            <a:off x="5281923" y="1016144"/>
            <a:ext cx="5841602" cy="5016758"/>
          </a:xfrm>
          <a:prstGeom prst="rect">
            <a:avLst/>
          </a:prstGeom>
          <a:noFill/>
        </p:spPr>
        <p:txBody>
          <a:bodyPr wrap="square">
            <a:spAutoFit/>
          </a:bodyPr>
          <a:lstStyle/>
          <a:p>
            <a:pPr algn="just" hangingPunct="0"/>
            <a:r>
              <a:rPr lang="zh-TW" altLang="en-US" sz="3200" b="1" dirty="0">
                <a:solidFill>
                  <a:srgbClr val="002060"/>
                </a:solidFill>
                <a:latin typeface="華康粗圓體" panose="020F0709000000000000" pitchFamily="49" charset="-120"/>
                <a:ea typeface="華康粗圓體" panose="020F0709000000000000" pitchFamily="49" charset="-120"/>
              </a:rPr>
              <a:t>現在實際由質子和中子組成看得見的普通物質僅佔宇宙少部分，看不見的暗物質佔大部分。由銀河系推測到其他星系和星系團中，也有許多暗物質存在，可知宇宙中隱藏著大量暗物質。這種應用天體力學重力作用計算星球運動所得到的暗物質，雖經一世紀的探索，至今仍然無法得知真相。</a:t>
            </a:r>
          </a:p>
        </p:txBody>
      </p:sp>
      <p:sp>
        <p:nvSpPr>
          <p:cNvPr id="7" name="標題 1">
            <a:extLst>
              <a:ext uri="{FF2B5EF4-FFF2-40B4-BE49-F238E27FC236}">
                <a16:creationId xmlns:a16="http://schemas.microsoft.com/office/drawing/2014/main" id="{9EA85053-CE39-AF11-05E9-560913FDC5EC}"/>
              </a:ext>
            </a:extLst>
          </p:cNvPr>
          <p:cNvSpPr>
            <a:spLocks noGrp="1"/>
          </p:cNvSpPr>
          <p:nvPr>
            <p:ph type="title"/>
          </p:nvPr>
        </p:nvSpPr>
        <p:spPr>
          <a:xfrm>
            <a:off x="1524000" y="44624"/>
            <a:ext cx="9144000" cy="1008112"/>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宇宙中發現隱藏著大量「暗物質」</a:t>
            </a:r>
          </a:p>
        </p:txBody>
      </p:sp>
      <p:pic>
        <p:nvPicPr>
          <p:cNvPr id="8" name="圖片 7" descr="Astronomers Gear Up to Grapple with the High-Tension Cosmos">
            <a:extLst>
              <a:ext uri="{FF2B5EF4-FFF2-40B4-BE49-F238E27FC236}">
                <a16:creationId xmlns:a16="http://schemas.microsoft.com/office/drawing/2014/main" id="{E92FEC84-E7B0-942B-B6B0-B779DE7C62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5561" y="1057622"/>
            <a:ext cx="4005444" cy="4304779"/>
          </a:xfrm>
          <a:prstGeom prst="rect">
            <a:avLst/>
          </a:prstGeom>
          <a:noFill/>
          <a:ln>
            <a:noFill/>
          </a:ln>
        </p:spPr>
      </p:pic>
      <p:sp>
        <p:nvSpPr>
          <p:cNvPr id="10" name="文字方塊 9">
            <a:extLst>
              <a:ext uri="{FF2B5EF4-FFF2-40B4-BE49-F238E27FC236}">
                <a16:creationId xmlns:a16="http://schemas.microsoft.com/office/drawing/2014/main" id="{D8514977-C155-7DA7-3C7A-E591411EB33C}"/>
              </a:ext>
            </a:extLst>
          </p:cNvPr>
          <p:cNvSpPr txBox="1"/>
          <p:nvPr/>
        </p:nvSpPr>
        <p:spPr>
          <a:xfrm>
            <a:off x="1146517" y="5359922"/>
            <a:ext cx="4005443" cy="1077218"/>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宇宙中很普遍的東西就是暗物質</a:t>
            </a:r>
          </a:p>
        </p:txBody>
      </p:sp>
    </p:spTree>
    <p:extLst>
      <p:ext uri="{BB962C8B-B14F-4D97-AF65-F5344CB8AC3E}">
        <p14:creationId xmlns:p14="http://schemas.microsoft.com/office/powerpoint/2010/main" val="687967878"/>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072832" y="979059"/>
            <a:ext cx="6543062" cy="5441874"/>
          </a:xfrm>
          <a:prstGeom prst="rect">
            <a:avLst/>
          </a:prstGeom>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1987</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年天文學家基彭哈恩</a:t>
            </a:r>
            <a:r>
              <a:rPr lang="en-US"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7</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等人觀測天鵝座Ｘ</a:t>
            </a:r>
            <a:r>
              <a:rPr lang="en-US"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１光星時，</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目擊</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其內部與一般正常的星球相似，但在觀測其運動時，發現有一顆看不見、約八倍太陽質量的伴星，環繞著它旋轉。這顆伴星絕非中子星或白矮星的質量，又在光學認證及一些其他疑點，被認為這顆伴星不是黑洞，而以重力影響Ｘ</a:t>
            </a:r>
            <a:r>
              <a:rPr lang="en-US"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１星的運行，這顆伴星可說</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就</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是暗</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物質的</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星球。</a:t>
            </a:r>
          </a:p>
        </p:txBody>
      </p:sp>
      <p:sp>
        <p:nvSpPr>
          <p:cNvPr id="3" name="矩形 2"/>
          <p:cNvSpPr/>
          <p:nvPr/>
        </p:nvSpPr>
        <p:spPr>
          <a:xfrm>
            <a:off x="1524000" y="139280"/>
            <a:ext cx="9144001" cy="769441"/>
          </a:xfrm>
          <a:prstGeom prst="rect">
            <a:avLst/>
          </a:prstGeom>
        </p:spPr>
        <p:txBody>
          <a:bodyPr wrap="square">
            <a:spAutoFit/>
          </a:bodyPr>
          <a:lstStyle/>
          <a:p>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天鵝座Ｘ</a:t>
            </a:r>
            <a:r>
              <a:rPr lang="en-US"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-1</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光星</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有</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一顆暗星球的伴星</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pic>
        <p:nvPicPr>
          <p:cNvPr id="6" name="圖片 5">
            <a:extLst>
              <a:ext uri="{FF2B5EF4-FFF2-40B4-BE49-F238E27FC236}">
                <a16:creationId xmlns:a16="http://schemas.microsoft.com/office/drawing/2014/main" id="{74B37513-20E3-84C5-440D-E2CFEBD47668}"/>
              </a:ext>
            </a:extLst>
          </p:cNvPr>
          <p:cNvPicPr>
            <a:picLocks noChangeAspect="1"/>
          </p:cNvPicPr>
          <p:nvPr/>
        </p:nvPicPr>
        <p:blipFill>
          <a:blip r:embed="rId3"/>
          <a:stretch>
            <a:fillRect/>
          </a:stretch>
        </p:blipFill>
        <p:spPr>
          <a:xfrm>
            <a:off x="677512" y="979059"/>
            <a:ext cx="3697685" cy="5441874"/>
          </a:xfrm>
          <a:prstGeom prst="rect">
            <a:avLst/>
          </a:prstGeom>
        </p:spPr>
      </p:pic>
      <p:sp>
        <p:nvSpPr>
          <p:cNvPr id="8" name="文字方塊 7">
            <a:extLst>
              <a:ext uri="{FF2B5EF4-FFF2-40B4-BE49-F238E27FC236}">
                <a16:creationId xmlns:a16="http://schemas.microsoft.com/office/drawing/2014/main" id="{4952712E-5D9F-E782-F575-69EBFE191AEB}"/>
              </a:ext>
            </a:extLst>
          </p:cNvPr>
          <p:cNvSpPr txBox="1"/>
          <p:nvPr/>
        </p:nvSpPr>
        <p:spPr>
          <a:xfrm>
            <a:off x="4267674" y="2633124"/>
            <a:ext cx="711715" cy="1591752"/>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天鵝座</a:t>
            </a:r>
          </a:p>
        </p:txBody>
      </p:sp>
    </p:spTree>
    <p:extLst>
      <p:ext uri="{BB962C8B-B14F-4D97-AF65-F5344CB8AC3E}">
        <p14:creationId xmlns:p14="http://schemas.microsoft.com/office/powerpoint/2010/main" val="3928810306"/>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199924" y="829520"/>
            <a:ext cx="6496876" cy="5441874"/>
          </a:xfrm>
          <a:prstGeom prst="rect">
            <a:avLst/>
          </a:prstGeom>
        </p:spPr>
        <p:txBody>
          <a:bodyPr wrap="square">
            <a:spAutoFit/>
          </a:bodyPr>
          <a:lstStyle/>
          <a:p>
            <a:pPr algn="just" hangingPunct="0">
              <a:lnSpc>
                <a:spcPts val="4200"/>
              </a:lnSpc>
            </a:pPr>
            <a:r>
              <a:rPr lang="en-US" altLang="zh-TW" sz="3200" b="1" kern="0" dirty="0">
                <a:solidFill>
                  <a:srgbClr val="002060"/>
                </a:solidFill>
                <a:latin typeface="華康粗圓體" panose="020F0709000000000000" pitchFamily="49" charset="-120"/>
                <a:ea typeface="華康粗圓體" panose="020F0709000000000000" pitchFamily="49" charset="-120"/>
              </a:rPr>
              <a:t>1993</a:t>
            </a:r>
            <a:r>
              <a:rPr lang="zh-TW" altLang="zh-TW" sz="3200" b="1" kern="0"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年卡塞塔挪等人在金牛座的方位上，觀測畢宿星團時，發現不屬於其星團的數百顆星體，稱為畢宿星群，與之一起同步繞行本銀河中心。根據星群生成的理論，畢宿星群從誕生以來，能夠發展成今天我們觀測到的球狀分布，推算結果，宣稱有一大團橫寬約數百光年直徑以上的暗物質，與太陽系僅約</a:t>
            </a:r>
            <a:r>
              <a:rPr lang="en-US" altLang="zh-TW" sz="3200" b="1" kern="0" dirty="0">
                <a:solidFill>
                  <a:srgbClr val="002060"/>
                </a:solidFill>
                <a:latin typeface="華康粗圓體" panose="020F0709000000000000" pitchFamily="49" charset="-120"/>
                <a:ea typeface="華康粗圓體" panose="020F0709000000000000" pitchFamily="49" charset="-120"/>
              </a:rPr>
              <a:t>150</a:t>
            </a:r>
            <a:r>
              <a:rPr lang="zh-TW" altLang="zh-TW" sz="3200" b="1" kern="0"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光年左右的畢宿星團一起同步運行</a:t>
            </a:r>
            <a:r>
              <a:rPr lang="zh-TW" altLang="en-US" sz="3200" b="1" kern="0" dirty="0">
                <a:solidFill>
                  <a:srgbClr val="002060"/>
                </a:solidFill>
                <a:latin typeface="華康粗圓體" panose="020F0709000000000000" pitchFamily="49" charset="-120"/>
                <a:ea typeface="華康粗圓體" panose="020F0709000000000000" pitchFamily="49" charset="-120"/>
              </a:rPr>
              <a:t>。</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sp>
        <p:nvSpPr>
          <p:cNvPr id="3" name="矩形 2"/>
          <p:cNvSpPr/>
          <p:nvPr/>
        </p:nvSpPr>
        <p:spPr>
          <a:xfrm>
            <a:off x="1605097" y="60079"/>
            <a:ext cx="9144000" cy="769441"/>
          </a:xfrm>
          <a:prstGeom prst="rect">
            <a:avLst/>
          </a:prstGeom>
        </p:spPr>
        <p:txBody>
          <a:bodyPr wrap="square">
            <a:spAutoFit/>
          </a:bodyPr>
          <a:lstStyle/>
          <a:p>
            <a:pPr algn="ctr"/>
            <a:r>
              <a:rPr lang="zh-TW" altLang="zh-TW"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畢宿星群有數百光年直徑的暗物質</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
        <p:nvSpPr>
          <p:cNvPr id="6" name="文字方塊 5">
            <a:extLst>
              <a:ext uri="{FF2B5EF4-FFF2-40B4-BE49-F238E27FC236}">
                <a16:creationId xmlns:a16="http://schemas.microsoft.com/office/drawing/2014/main" id="{35C9520B-299F-127C-1345-8D30ADA5D6F6}"/>
              </a:ext>
            </a:extLst>
          </p:cNvPr>
          <p:cNvSpPr txBox="1"/>
          <p:nvPr/>
        </p:nvSpPr>
        <p:spPr>
          <a:xfrm>
            <a:off x="2049863" y="6108791"/>
            <a:ext cx="1926939"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畢宿星團</a:t>
            </a:r>
          </a:p>
        </p:txBody>
      </p:sp>
      <p:graphicFrame>
        <p:nvGraphicFramePr>
          <p:cNvPr id="7" name="物件 6">
            <a:extLst>
              <a:ext uri="{FF2B5EF4-FFF2-40B4-BE49-F238E27FC236}">
                <a16:creationId xmlns:a16="http://schemas.microsoft.com/office/drawing/2014/main" id="{B9FEFF0F-93AD-C720-7083-9DBF28525F95}"/>
              </a:ext>
            </a:extLst>
          </p:cNvPr>
          <p:cNvGraphicFramePr>
            <a:graphicFrameLocks noChangeAspect="1"/>
          </p:cNvGraphicFramePr>
          <p:nvPr/>
        </p:nvGraphicFramePr>
        <p:xfrm>
          <a:off x="771083" y="829520"/>
          <a:ext cx="4273189" cy="5380285"/>
        </p:xfrm>
        <a:graphic>
          <a:graphicData uri="http://schemas.openxmlformats.org/presentationml/2006/ole">
            <mc:AlternateContent xmlns:mc="http://schemas.openxmlformats.org/markup-compatibility/2006">
              <mc:Choice xmlns:v="urn:schemas-microsoft-com:vml" Requires="v">
                <p:oleObj name="PhotoImpact" r:id="rId3" imgW="6285203" imgH="7919053" progId="PI3.Image">
                  <p:embed/>
                </p:oleObj>
              </mc:Choice>
              <mc:Fallback>
                <p:oleObj name="PhotoImpact" r:id="rId3" imgW="6285203" imgH="7919053" progId="PI3.Image">
                  <p:embed/>
                  <p:pic>
                    <p:nvPicPr>
                      <p:cNvPr id="7" name="物件 6">
                        <a:extLst>
                          <a:ext uri="{FF2B5EF4-FFF2-40B4-BE49-F238E27FC236}">
                            <a16:creationId xmlns:a16="http://schemas.microsoft.com/office/drawing/2014/main" id="{B9FEFF0F-93AD-C720-7083-9DBF28525F95}"/>
                          </a:ext>
                        </a:extLst>
                      </p:cNvPr>
                      <p:cNvPicPr/>
                      <p:nvPr/>
                    </p:nvPicPr>
                    <p:blipFill>
                      <a:blip r:embed="rId4"/>
                      <a:stretch>
                        <a:fillRect/>
                      </a:stretch>
                    </p:blipFill>
                    <p:spPr>
                      <a:xfrm>
                        <a:off x="771083" y="829520"/>
                        <a:ext cx="4273189" cy="5380285"/>
                      </a:xfrm>
                      <a:prstGeom prst="rect">
                        <a:avLst/>
                      </a:prstGeom>
                    </p:spPr>
                  </p:pic>
                </p:oleObj>
              </mc:Fallback>
            </mc:AlternateContent>
          </a:graphicData>
        </a:graphic>
      </p:graphicFrame>
    </p:spTree>
    <p:extLst>
      <p:ext uri="{BB962C8B-B14F-4D97-AF65-F5344CB8AC3E}">
        <p14:creationId xmlns:p14="http://schemas.microsoft.com/office/powerpoint/2010/main" val="2137767880"/>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110FA72-B69D-589D-C58B-7C90261D2167}"/>
              </a:ext>
            </a:extLst>
          </p:cNvPr>
          <p:cNvSpPr txBox="1"/>
          <p:nvPr/>
        </p:nvSpPr>
        <p:spPr>
          <a:xfrm>
            <a:off x="1714276" y="221327"/>
            <a:ext cx="9047521"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從太陽系來尋找暗物質</a:t>
            </a:r>
          </a:p>
        </p:txBody>
      </p:sp>
      <p:sp>
        <p:nvSpPr>
          <p:cNvPr id="7" name="文字方塊 6">
            <a:extLst>
              <a:ext uri="{FF2B5EF4-FFF2-40B4-BE49-F238E27FC236}">
                <a16:creationId xmlns:a16="http://schemas.microsoft.com/office/drawing/2014/main" id="{A8C33A79-2626-301D-657A-C8550A56DF9C}"/>
              </a:ext>
            </a:extLst>
          </p:cNvPr>
          <p:cNvSpPr txBox="1"/>
          <p:nvPr/>
        </p:nvSpPr>
        <p:spPr>
          <a:xfrm>
            <a:off x="616298" y="5559455"/>
            <a:ext cx="10959404" cy="1077218"/>
          </a:xfrm>
          <a:prstGeom prst="rect">
            <a:avLst/>
          </a:prstGeom>
          <a:noFill/>
        </p:spPr>
        <p:txBody>
          <a:bodyPr wrap="square">
            <a:spAutoFit/>
          </a:bodyPr>
          <a:lstStyle/>
          <a:p>
            <a:pPr algn="just" hangingPunct="0"/>
            <a:r>
              <a:rPr lang="zh-TW" altLang="en-US" sz="3200" b="1" dirty="0">
                <a:solidFill>
                  <a:srgbClr val="002060"/>
                </a:solidFill>
                <a:latin typeface="華康粗圓體" panose="020F0709000000000000" pitchFamily="49" charset="-120"/>
                <a:ea typeface="華康粗圓體" panose="020F0709000000000000" pitchFamily="49" charset="-120"/>
              </a:rPr>
              <a:t>天文學家觀測太陽系各行星及彗星時，常有一些異常現象，可能有未知的暗物質。</a:t>
            </a:r>
          </a:p>
        </p:txBody>
      </p:sp>
      <p:pic>
        <p:nvPicPr>
          <p:cNvPr id="16" name="圖片 15">
            <a:extLst>
              <a:ext uri="{FF2B5EF4-FFF2-40B4-BE49-F238E27FC236}">
                <a16:creationId xmlns:a16="http://schemas.microsoft.com/office/drawing/2014/main" id="{6F6BAB87-CB87-368A-94C7-145BE1772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749" y="1165609"/>
            <a:ext cx="11882176" cy="4320792"/>
          </a:xfrm>
          <a:prstGeom prst="rect">
            <a:avLst/>
          </a:prstGeom>
          <a:ln w="12700">
            <a:solidFill>
              <a:schemeClr val="tx1"/>
            </a:solidFill>
          </a:ln>
        </p:spPr>
      </p:pic>
    </p:spTree>
    <p:extLst>
      <p:ext uri="{BB962C8B-B14F-4D97-AF65-F5344CB8AC3E}">
        <p14:creationId xmlns:p14="http://schemas.microsoft.com/office/powerpoint/2010/main" val="674636311"/>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487488" y="292900"/>
            <a:ext cx="9144000" cy="615821"/>
          </a:xfrm>
        </p:spPr>
        <p:txBody>
          <a:bodyPr>
            <a:normAutofit fontScale="90000"/>
          </a:bodyPr>
          <a:lstStyle/>
          <a:p>
            <a:r>
              <a:rPr lang="zh-TW" altLang="zh-TW" dirty="0">
                <a:solidFill>
                  <a:srgbClr val="C00000"/>
                </a:solidFill>
                <a:latin typeface="華康中特圓體" panose="020F0809000000000000" pitchFamily="49" charset="-120"/>
                <a:ea typeface="華康中特圓體" panose="020F0809000000000000" pitchFamily="49" charset="-120"/>
              </a:rPr>
              <a:t>哈雷彗星的觀測紀錄發現</a:t>
            </a:r>
            <a:r>
              <a:rPr lang="zh-TW" altLang="en-US" dirty="0">
                <a:solidFill>
                  <a:srgbClr val="C00000"/>
                </a:solidFill>
                <a:latin typeface="華康中特圓體" panose="020F0809000000000000" pitchFamily="49" charset="-120"/>
                <a:ea typeface="華康中特圓體" panose="020F0809000000000000" pitchFamily="49" charset="-120"/>
              </a:rPr>
              <a:t>可能有暗</a:t>
            </a:r>
            <a:r>
              <a:rPr lang="zh-TW" altLang="zh-TW" dirty="0">
                <a:solidFill>
                  <a:srgbClr val="C00000"/>
                </a:solidFill>
                <a:latin typeface="華康中特圓體" panose="020F0809000000000000" pitchFamily="49" charset="-120"/>
                <a:ea typeface="華康中特圓體" panose="020F0809000000000000" pitchFamily="49" charset="-120"/>
              </a:rPr>
              <a:t>行星</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3" name="內容版面配置區 2"/>
          <p:cNvSpPr>
            <a:spLocks noGrp="1"/>
          </p:cNvSpPr>
          <p:nvPr>
            <p:ph idx="1"/>
          </p:nvPr>
        </p:nvSpPr>
        <p:spPr>
          <a:xfrm>
            <a:off x="5971834" y="1020484"/>
            <a:ext cx="5707700" cy="5544616"/>
          </a:xfrm>
        </p:spPr>
        <p:txBody>
          <a:bodyPr>
            <a:noAutofit/>
          </a:bodyPr>
          <a:lstStyle/>
          <a:p>
            <a:pPr marL="0" indent="0" algn="just" hangingPunct="0">
              <a:lnSpc>
                <a:spcPts val="4200"/>
              </a:lnSpc>
              <a:buNone/>
            </a:pPr>
            <a:r>
              <a:rPr lang="en-US" altLang="zh-TW" sz="3200" b="1" dirty="0">
                <a:solidFill>
                  <a:srgbClr val="000066"/>
                </a:solidFill>
                <a:latin typeface="華康粗圓體" panose="020F0709000000000000" pitchFamily="49" charset="-120"/>
                <a:ea typeface="華康粗圓體" panose="020F0709000000000000" pitchFamily="49" charset="-120"/>
              </a:rPr>
              <a:t>1972</a:t>
            </a:r>
            <a:r>
              <a:rPr lang="zh-TW" altLang="zh-TW" sz="3200" b="1" dirty="0">
                <a:solidFill>
                  <a:srgbClr val="000066"/>
                </a:solidFill>
                <a:latin typeface="華康粗圓體" panose="020F0709000000000000" pitchFamily="49" charset="-120"/>
                <a:ea typeface="華康粗圓體" panose="020F0709000000000000" pitchFamily="49" charset="-120"/>
              </a:rPr>
              <a:t>年布雷地用電腦處理歐洲及中國古代哈雷彗星的紀錄，發現它接近太陽的日子比預定日期，不是早到就是延後</a:t>
            </a:r>
            <a:r>
              <a:rPr lang="zh-TW" altLang="en-US" sz="3200" b="1" dirty="0">
                <a:solidFill>
                  <a:srgbClr val="000066"/>
                </a:solidFill>
                <a:latin typeface="華康粗圓體" panose="020F0709000000000000" pitchFamily="49" charset="-120"/>
                <a:ea typeface="華康粗圓體" panose="020F0709000000000000" pitchFamily="49" charset="-120"/>
              </a:rPr>
              <a:t>三或</a:t>
            </a:r>
            <a:r>
              <a:rPr lang="zh-TW" altLang="zh-TW" sz="3200" b="1" dirty="0">
                <a:solidFill>
                  <a:srgbClr val="000066"/>
                </a:solidFill>
                <a:latin typeface="華康粗圓體" panose="020F0709000000000000" pitchFamily="49" charset="-120"/>
                <a:ea typeface="華康粗圓體" panose="020F0709000000000000" pitchFamily="49" charset="-120"/>
              </a:rPr>
              <a:t>四天；經電腦模擬太陽系模式數值計算結果，</a:t>
            </a:r>
            <a:r>
              <a:rPr lang="zh-TW" altLang="en-US" sz="3200" b="1" dirty="0">
                <a:solidFill>
                  <a:srgbClr val="000066"/>
                </a:solidFill>
                <a:latin typeface="華康粗圓體" panose="020F0709000000000000" pitchFamily="49" charset="-120"/>
                <a:ea typeface="華康粗圓體" panose="020F0709000000000000" pitchFamily="49" charset="-120"/>
              </a:rPr>
              <a:t>預測</a:t>
            </a:r>
            <a:r>
              <a:rPr lang="zh-TW" altLang="zh-TW" sz="3200" b="1" dirty="0">
                <a:solidFill>
                  <a:srgbClr val="000066"/>
                </a:solidFill>
                <a:latin typeface="華康粗圓體" panose="020F0709000000000000" pitchFamily="49" charset="-120"/>
                <a:ea typeface="華康粗圓體" panose="020F0709000000000000" pitchFamily="49" charset="-120"/>
              </a:rPr>
              <a:t>有一顆約土星三倍的看不見的</a:t>
            </a:r>
            <a:r>
              <a:rPr lang="zh-TW" altLang="en-US" sz="3200" b="1" dirty="0">
                <a:solidFill>
                  <a:srgbClr val="000066"/>
                </a:solidFill>
                <a:latin typeface="華康粗圓體" panose="020F0709000000000000" pitchFamily="49" charset="-120"/>
                <a:ea typeface="華康粗圓體" panose="020F0709000000000000" pitchFamily="49" charset="-120"/>
              </a:rPr>
              <a:t>暗</a:t>
            </a:r>
            <a:r>
              <a:rPr lang="zh-TW" altLang="zh-TW" sz="3200" b="1" dirty="0">
                <a:solidFill>
                  <a:srgbClr val="000066"/>
                </a:solidFill>
                <a:latin typeface="華康粗圓體" panose="020F0709000000000000" pitchFamily="49" charset="-120"/>
                <a:ea typeface="華康粗圓體" panose="020F0709000000000000" pitchFamily="49" charset="-120"/>
              </a:rPr>
              <a:t>行星，影響著哈雷彗星的軌跡</a:t>
            </a:r>
            <a:r>
              <a:rPr lang="zh-TW" altLang="en-US" sz="3200" b="1" dirty="0">
                <a:solidFill>
                  <a:srgbClr val="000066"/>
                </a:solidFill>
                <a:latin typeface="華康粗圓體" panose="020F0709000000000000" pitchFamily="49" charset="-120"/>
                <a:ea typeface="華康粗圓體" panose="020F0709000000000000" pitchFamily="49" charset="-120"/>
              </a:rPr>
              <a:t>，其與黃道的傾斜角有</a:t>
            </a:r>
            <a:r>
              <a:rPr lang="en-US" altLang="zh-TW" sz="3200" b="1" dirty="0">
                <a:solidFill>
                  <a:srgbClr val="000066"/>
                </a:solidFill>
                <a:latin typeface="華康粗圓體" panose="020F0709000000000000" pitchFamily="49" charset="-120"/>
                <a:ea typeface="華康粗圓體" panose="020F0709000000000000" pitchFamily="49" charset="-120"/>
              </a:rPr>
              <a:t>120</a:t>
            </a:r>
            <a:r>
              <a:rPr lang="zh-TW" altLang="en-US" sz="3200" b="1" dirty="0">
                <a:solidFill>
                  <a:srgbClr val="000066"/>
                </a:solidFill>
                <a:latin typeface="華康粗圓體" panose="020F0709000000000000" pitchFamily="49" charset="-120"/>
                <a:ea typeface="華康粗圓體" panose="020F0709000000000000" pitchFamily="49" charset="-120"/>
              </a:rPr>
              <a:t>度，週期有</a:t>
            </a:r>
            <a:r>
              <a:rPr lang="en-US" altLang="zh-TW" sz="3200" b="1" dirty="0">
                <a:solidFill>
                  <a:srgbClr val="000066"/>
                </a:solidFill>
                <a:latin typeface="華康粗圓體" panose="020F0709000000000000" pitchFamily="49" charset="-120"/>
                <a:ea typeface="華康粗圓體" panose="020F0709000000000000" pitchFamily="49" charset="-120"/>
              </a:rPr>
              <a:t>450</a:t>
            </a:r>
            <a:r>
              <a:rPr lang="zh-TW" altLang="en-US" sz="3200" b="1" dirty="0">
                <a:solidFill>
                  <a:srgbClr val="000066"/>
                </a:solidFill>
                <a:latin typeface="華康粗圓體" panose="020F0709000000000000" pitchFamily="49" charset="-120"/>
                <a:ea typeface="華康粗圓體" panose="020F0709000000000000" pitchFamily="49" charset="-120"/>
              </a:rPr>
              <a:t>年</a:t>
            </a:r>
            <a:r>
              <a:rPr lang="zh-TW" altLang="zh-TW" sz="3200" b="1" dirty="0">
                <a:solidFill>
                  <a:srgbClr val="000066"/>
                </a:solidFill>
                <a:latin typeface="華康粗圓體" panose="020F0709000000000000" pitchFamily="49" charset="-120"/>
                <a:ea typeface="華康粗圓體" panose="020F0709000000000000" pitchFamily="49" charset="-120"/>
              </a:rPr>
              <a:t>。</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pic>
        <p:nvPicPr>
          <p:cNvPr id="4" name="圖片 3"/>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33046" y="1125415"/>
            <a:ext cx="5204809" cy="4954812"/>
          </a:xfrm>
          <a:prstGeom prst="rect">
            <a:avLst/>
          </a:prstGeom>
          <a:noFill/>
          <a:ln w="12700" cmpd="sng">
            <a:solidFill>
              <a:srgbClr val="000000"/>
            </a:solidFill>
            <a:miter lim="800000"/>
            <a:headEnd/>
            <a:tailEnd/>
          </a:ln>
          <a:effectLst/>
        </p:spPr>
      </p:pic>
      <p:sp>
        <p:nvSpPr>
          <p:cNvPr id="5" name="矩形 4"/>
          <p:cNvSpPr/>
          <p:nvPr/>
        </p:nvSpPr>
        <p:spPr>
          <a:xfrm>
            <a:off x="2432911" y="6004533"/>
            <a:ext cx="1826141" cy="584775"/>
          </a:xfrm>
          <a:prstGeom prst="rect">
            <a:avLst/>
          </a:prstGeom>
        </p:spPr>
        <p:txBody>
          <a:bodyPr wrap="none">
            <a:spAutoFit/>
          </a:bodyPr>
          <a:lstStyle/>
          <a:p>
            <a:r>
              <a:rPr lang="zh-TW" altLang="zh-TW" sz="3200" b="1" dirty="0">
                <a:solidFill>
                  <a:srgbClr val="3333CC"/>
                </a:solidFill>
                <a:latin typeface="華康標楷體" panose="03000509000000000000" pitchFamily="65" charset="-120"/>
                <a:ea typeface="華康標楷體" panose="03000509000000000000" pitchFamily="65" charset="-120"/>
              </a:rPr>
              <a:t>哈雷彗星</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3634975988"/>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975419" y="1246672"/>
            <a:ext cx="5409363" cy="4364656"/>
          </a:xfrm>
          <a:prstGeom prst="rect">
            <a:avLst/>
          </a:prstGeom>
        </p:spPr>
        <p:txBody>
          <a:bodyPr wrap="square">
            <a:spAutoFit/>
          </a:bodyPr>
          <a:lstStyle/>
          <a:p>
            <a:pPr algn="just" hangingPunct="0">
              <a:lnSpc>
                <a:spcPts val="4200"/>
              </a:lnSpc>
            </a:pPr>
            <a:r>
              <a:rPr lang="en-US" altLang="zh-TW" sz="3200" b="1" dirty="0">
                <a:solidFill>
                  <a:srgbClr val="000066"/>
                </a:solidFill>
                <a:latin typeface="華康粗圓體" panose="020F0709000000000000" pitchFamily="49" charset="-120"/>
                <a:ea typeface="華康粗圓體" panose="020F0709000000000000" pitchFamily="49" charset="-120"/>
              </a:rPr>
              <a:t>1981</a:t>
            </a:r>
            <a:r>
              <a:rPr lang="zh-TW" altLang="zh-TW" sz="3200" b="1" dirty="0">
                <a:solidFill>
                  <a:srgbClr val="000066"/>
                </a:solidFill>
                <a:latin typeface="華康粗圓體" panose="020F0709000000000000" pitchFamily="49" charset="-120"/>
                <a:ea typeface="華康粗圓體" panose="020F0709000000000000" pitchFamily="49" charset="-120"/>
              </a:rPr>
              <a:t>年法蘭登發現天王星與海王星被一個太陽系裡不明力量拉引偏離正常軌道。他認為有</a:t>
            </a:r>
            <a:r>
              <a:rPr lang="zh-TW" altLang="zh-TW" sz="3200" b="1" dirty="0">
                <a:solidFill>
                  <a:srgbClr val="000066"/>
                </a:solidFill>
                <a:latin typeface="華康粗圓體" panose="020F0709000000000000" pitchFamily="49" charset="-120"/>
                <a:ea typeface="華康粗圓體" panose="020F0709000000000000" pitchFamily="49" charset="-120"/>
                <a:cs typeface="Calibri" panose="020F0502020204030204" pitchFamily="34" charset="0"/>
              </a:rPr>
              <a:t>一</a:t>
            </a:r>
            <a:r>
              <a:rPr lang="zh-TW" altLang="en-US" sz="3200" b="1" dirty="0">
                <a:solidFill>
                  <a:srgbClr val="000066"/>
                </a:solidFill>
                <a:latin typeface="華康粗圓體" panose="020F0709000000000000" pitchFamily="49" charset="-120"/>
                <a:ea typeface="華康粗圓體" panose="020F0709000000000000" pitchFamily="49" charset="-120"/>
              </a:rPr>
              <a:t>暗</a:t>
            </a:r>
            <a:r>
              <a:rPr lang="zh-TW" altLang="zh-TW" sz="3200" b="1" dirty="0">
                <a:solidFill>
                  <a:srgbClr val="000066"/>
                </a:solidFill>
                <a:latin typeface="華康粗圓體" panose="020F0709000000000000" pitchFamily="49" charset="-120"/>
                <a:ea typeface="華康粗圓體" panose="020F0709000000000000" pitchFamily="49" charset="-120"/>
              </a:rPr>
              <a:t>行星在狹長的橢圓形、與黃道之間夾角很大的軌道上運行，其質量大約有地球的二至五倍，遠在約八十億公里外。</a:t>
            </a:r>
            <a:endParaRPr lang="en-US" altLang="zh-TW" sz="3200" b="1" dirty="0">
              <a:solidFill>
                <a:srgbClr val="000066"/>
              </a:solidFill>
              <a:latin typeface="華康粗圓體" panose="020F0709000000000000" pitchFamily="49" charset="-120"/>
              <a:ea typeface="華康粗圓體" panose="020F0709000000000000" pitchFamily="49" charset="-120"/>
            </a:endParaRPr>
          </a:p>
        </p:txBody>
      </p:sp>
      <p:sp>
        <p:nvSpPr>
          <p:cNvPr id="5" name="標題 1"/>
          <p:cNvSpPr txBox="1">
            <a:spLocks/>
          </p:cNvSpPr>
          <p:nvPr/>
        </p:nvSpPr>
        <p:spPr>
          <a:xfrm>
            <a:off x="1502297" y="188640"/>
            <a:ext cx="9252521" cy="9361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zh-TW" altLang="zh-TW" dirty="0">
                <a:solidFill>
                  <a:srgbClr val="C00000"/>
                </a:solidFill>
                <a:latin typeface="華康中特圓體" panose="020F0809000000000000" pitchFamily="49" charset="-120"/>
                <a:ea typeface="華康中特圓體" panose="020F0809000000000000" pitchFamily="49" charset="-120"/>
              </a:rPr>
              <a:t>暗行星影響海王星和天王星運行</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graphicFrame>
        <p:nvGraphicFramePr>
          <p:cNvPr id="3" name="物件 2">
            <a:extLst>
              <a:ext uri="{FF2B5EF4-FFF2-40B4-BE49-F238E27FC236}">
                <a16:creationId xmlns:a16="http://schemas.microsoft.com/office/drawing/2014/main" id="{88A277FE-5740-0F89-BD44-76180D4C9082}"/>
              </a:ext>
            </a:extLst>
          </p:cNvPr>
          <p:cNvGraphicFramePr>
            <a:graphicFrameLocks noChangeAspect="1"/>
          </p:cNvGraphicFramePr>
          <p:nvPr/>
        </p:nvGraphicFramePr>
        <p:xfrm>
          <a:off x="1253782" y="1052736"/>
          <a:ext cx="4431872" cy="5050409"/>
        </p:xfrm>
        <a:graphic>
          <a:graphicData uri="http://schemas.openxmlformats.org/presentationml/2006/ole">
            <mc:AlternateContent xmlns:mc="http://schemas.openxmlformats.org/markup-compatibility/2006">
              <mc:Choice xmlns:v="urn:schemas-microsoft-com:vml" Requires="v">
                <p:oleObj name="PhotoImpact" r:id="rId3" imgW="3582562" imgH="4083180" progId="PI3.Image">
                  <p:embed/>
                </p:oleObj>
              </mc:Choice>
              <mc:Fallback>
                <p:oleObj name="PhotoImpact" r:id="rId3" imgW="3582562" imgH="4083180" progId="PI3.Image">
                  <p:embed/>
                  <p:pic>
                    <p:nvPicPr>
                      <p:cNvPr id="3" name="物件 2">
                        <a:extLst>
                          <a:ext uri="{FF2B5EF4-FFF2-40B4-BE49-F238E27FC236}">
                            <a16:creationId xmlns:a16="http://schemas.microsoft.com/office/drawing/2014/main" id="{88A277FE-5740-0F89-BD44-76180D4C9082}"/>
                          </a:ext>
                        </a:extLst>
                      </p:cNvPr>
                      <p:cNvPicPr/>
                      <p:nvPr/>
                    </p:nvPicPr>
                    <p:blipFill>
                      <a:blip r:embed="rId4"/>
                      <a:stretch>
                        <a:fillRect/>
                      </a:stretch>
                    </p:blipFill>
                    <p:spPr>
                      <a:xfrm>
                        <a:off x="1253782" y="1052736"/>
                        <a:ext cx="4431872" cy="5050409"/>
                      </a:xfrm>
                      <a:prstGeom prst="rect">
                        <a:avLst/>
                      </a:prstGeom>
                    </p:spPr>
                  </p:pic>
                </p:oleObj>
              </mc:Fallback>
            </mc:AlternateContent>
          </a:graphicData>
        </a:graphic>
      </p:graphicFrame>
      <p:sp>
        <p:nvSpPr>
          <p:cNvPr id="6" name="文字方塊 5">
            <a:extLst>
              <a:ext uri="{FF2B5EF4-FFF2-40B4-BE49-F238E27FC236}">
                <a16:creationId xmlns:a16="http://schemas.microsoft.com/office/drawing/2014/main" id="{3FCDA4B3-DA8F-3437-C605-5F4B92ED084B}"/>
              </a:ext>
            </a:extLst>
          </p:cNvPr>
          <p:cNvSpPr txBox="1"/>
          <p:nvPr/>
        </p:nvSpPr>
        <p:spPr>
          <a:xfrm>
            <a:off x="1502297" y="5984102"/>
            <a:ext cx="3924807" cy="584775"/>
          </a:xfrm>
          <a:prstGeom prst="rect">
            <a:avLst/>
          </a:prstGeom>
          <a:noFill/>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天王星</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3889543579"/>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84C09DD-3BF5-39F4-E88F-552CDA0AC0D6}"/>
              </a:ext>
            </a:extLst>
          </p:cNvPr>
          <p:cNvSpPr>
            <a:spLocks noGrp="1"/>
          </p:cNvSpPr>
          <p:nvPr>
            <p:ph type="title"/>
          </p:nvPr>
        </p:nvSpPr>
        <p:spPr>
          <a:xfrm>
            <a:off x="1981200" y="125760"/>
            <a:ext cx="8229600" cy="1143000"/>
          </a:xfrm>
        </p:spPr>
        <p:txBody>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rPr>
              <a:t>天文學家</a:t>
            </a:r>
            <a:r>
              <a:rPr lang="zh-TW" altLang="en-US" dirty="0">
                <a:solidFill>
                  <a:srgbClr val="C00000"/>
                </a:solidFill>
                <a:latin typeface="華康中特圓體" panose="020F0809000000000000" pitchFamily="49" charset="-120"/>
                <a:ea typeface="華康中特圓體" panose="020F0809000000000000" pitchFamily="49" charset="-120"/>
              </a:rPr>
              <a:t>發表「Ｘ行星學說」</a:t>
            </a:r>
          </a:p>
        </p:txBody>
      </p:sp>
      <p:sp>
        <p:nvSpPr>
          <p:cNvPr id="4" name="文字方塊 3">
            <a:extLst>
              <a:ext uri="{FF2B5EF4-FFF2-40B4-BE49-F238E27FC236}">
                <a16:creationId xmlns:a16="http://schemas.microsoft.com/office/drawing/2014/main" id="{BB534C0A-DE5F-4B1A-C31B-35D5134F0E25}"/>
              </a:ext>
            </a:extLst>
          </p:cNvPr>
          <p:cNvSpPr txBox="1"/>
          <p:nvPr/>
        </p:nvSpPr>
        <p:spPr>
          <a:xfrm>
            <a:off x="6181426" y="1256818"/>
            <a:ext cx="5185824" cy="4903265"/>
          </a:xfrm>
          <a:prstGeom prst="rect">
            <a:avLst/>
          </a:prstGeom>
          <a:noFill/>
        </p:spPr>
        <p:txBody>
          <a:bodyPr wrap="square">
            <a:spAutoFit/>
          </a:bodyPr>
          <a:lstStyle/>
          <a:p>
            <a:pPr algn="just" hangingPunct="0">
              <a:lnSpc>
                <a:spcPts val="4200"/>
              </a:lnSpc>
            </a:pPr>
            <a:r>
              <a:rPr lang="en-US" altLang="zh-TW" sz="3200" b="1" dirty="0">
                <a:solidFill>
                  <a:srgbClr val="000066"/>
                </a:solidFill>
                <a:latin typeface="華康粗圓體" panose="020F0709000000000000" pitchFamily="49" charset="-120"/>
                <a:ea typeface="華康粗圓體" panose="020F0709000000000000" pitchFamily="49" charset="-120"/>
              </a:rPr>
              <a:t>1987</a:t>
            </a:r>
            <a:r>
              <a:rPr lang="zh-TW" altLang="zh-TW" sz="3200" b="1" dirty="0">
                <a:solidFill>
                  <a:srgbClr val="000066"/>
                </a:solidFill>
                <a:latin typeface="華康粗圓體" panose="020F0709000000000000" pitchFamily="49" charset="-120"/>
                <a:ea typeface="華康粗圓體" panose="020F0709000000000000" pitchFamily="49" charset="-120"/>
              </a:rPr>
              <a:t>年美國天文學家安德森</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en-US" altLang="zh-TW"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Anderson)</a:t>
            </a:r>
            <a:r>
              <a:rPr lang="zh-TW" altLang="zh-TW" sz="3200" b="1" dirty="0">
                <a:solidFill>
                  <a:srgbClr val="000066"/>
                </a:solidFill>
                <a:latin typeface="華康粗圓體" panose="020F0709000000000000" pitchFamily="49" charset="-120"/>
                <a:ea typeface="華康粗圓體" panose="020F0709000000000000" pitchFamily="49" charset="-120"/>
              </a:rPr>
              <a:t>依據天王星與海王星偏離正常軌道的天文觀測紀錄，發表「Ｘ行星學說」；他推測太陽系內有一顆Ｘ行星存在</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質量約為地球五倍，公轉週期為七百到一千年，軌道與黃道面夾角很大</a:t>
            </a:r>
            <a:r>
              <a:rPr lang="zh-TW" altLang="en-US" sz="3200" b="1" dirty="0">
                <a:solidFill>
                  <a:srgbClr val="000066"/>
                </a:solidFill>
                <a:latin typeface="華康粗圓體" panose="020F0709000000000000" pitchFamily="49" charset="-120"/>
                <a:ea typeface="華康粗圓體" panose="020F0709000000000000" pitchFamily="49" charset="-120"/>
              </a:rPr>
              <a:t>，幾乎垂直</a:t>
            </a:r>
            <a:r>
              <a:rPr lang="zh-TW" altLang="zh-TW" sz="3200" b="1" dirty="0">
                <a:solidFill>
                  <a:srgbClr val="000066"/>
                </a:solidFill>
                <a:latin typeface="華康粗圓體" panose="020F0709000000000000" pitchFamily="49" charset="-120"/>
                <a:ea typeface="華康粗圓體" panose="020F0709000000000000" pitchFamily="49" charset="-120"/>
              </a:rPr>
              <a:t>。</a:t>
            </a:r>
            <a:endParaRPr lang="en-US" altLang="zh-TW" sz="3200" b="1" dirty="0">
              <a:solidFill>
                <a:srgbClr val="000066"/>
              </a:solidFill>
              <a:latin typeface="華康粗圓體" panose="020F0709000000000000" pitchFamily="49" charset="-120"/>
              <a:ea typeface="華康粗圓體" panose="020F0709000000000000" pitchFamily="49" charset="-120"/>
            </a:endParaRPr>
          </a:p>
        </p:txBody>
      </p:sp>
      <p:sp>
        <p:nvSpPr>
          <p:cNvPr id="8" name="文字方塊 7">
            <a:extLst>
              <a:ext uri="{FF2B5EF4-FFF2-40B4-BE49-F238E27FC236}">
                <a16:creationId xmlns:a16="http://schemas.microsoft.com/office/drawing/2014/main" id="{39CB653C-F5F2-39E7-A36B-DE14A8132C2B}"/>
              </a:ext>
            </a:extLst>
          </p:cNvPr>
          <p:cNvSpPr txBox="1"/>
          <p:nvPr/>
        </p:nvSpPr>
        <p:spPr>
          <a:xfrm>
            <a:off x="1633174" y="5867695"/>
            <a:ext cx="4050367"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海王星</a:t>
            </a:r>
          </a:p>
        </p:txBody>
      </p:sp>
      <p:pic>
        <p:nvPicPr>
          <p:cNvPr id="5" name="圖片 4" descr="一張含有 行星, 天體, 圓球, space 的圖片&#10;&#10;AI 產生的內容可能不正確。">
            <a:extLst>
              <a:ext uri="{FF2B5EF4-FFF2-40B4-BE49-F238E27FC236}">
                <a16:creationId xmlns:a16="http://schemas.microsoft.com/office/drawing/2014/main" id="{A9B27520-A08B-9900-4DE7-A9A9764910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6200" y="1268760"/>
            <a:ext cx="4753776" cy="4753776"/>
          </a:xfrm>
          <a:prstGeom prst="rect">
            <a:avLst/>
          </a:prstGeom>
        </p:spPr>
      </p:pic>
    </p:spTree>
    <p:extLst>
      <p:ext uri="{BB962C8B-B14F-4D97-AF65-F5344CB8AC3E}">
        <p14:creationId xmlns:p14="http://schemas.microsoft.com/office/powerpoint/2010/main" val="4076134072"/>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344992" y="980728"/>
            <a:ext cx="5365851" cy="5269347"/>
          </a:xfrm>
        </p:spPr>
        <p:txBody>
          <a:bodyPr>
            <a:noAutofit/>
          </a:bodyPr>
          <a:lstStyle/>
          <a:p>
            <a:pPr algn="just" hangingPunct="0">
              <a:lnSpc>
                <a:spcPct val="114000"/>
              </a:lnSpc>
            </a:pPr>
            <a:r>
              <a:rPr lang="en-US" altLang="zh-TW" sz="3200" b="1" dirty="0">
                <a:solidFill>
                  <a:srgbClr val="000066"/>
                </a:solidFill>
                <a:latin typeface="華康粗圓體" panose="020F0709000000000000" pitchFamily="49" charset="-120"/>
                <a:ea typeface="華康粗圓體" panose="020F0709000000000000" pitchFamily="49" charset="-120"/>
              </a:rPr>
              <a:t>2002</a:t>
            </a:r>
            <a:r>
              <a:rPr lang="zh-TW" altLang="zh-TW" sz="3200" b="1" dirty="0">
                <a:solidFill>
                  <a:srgbClr val="000066"/>
                </a:solidFill>
                <a:latin typeface="華康粗圓體" panose="020F0709000000000000" pitchFamily="49" charset="-120"/>
                <a:ea typeface="華康粗圓體" panose="020F0709000000000000" pitchFamily="49" charset="-120"/>
              </a:rPr>
              <a:t>年科學家發現太空探測船先鋒十號，到達土星附近時，因受到不明力量影響被拉回偏向太陽的方向，在更深入太空之際，這股力量毫無減弱跡象。由於現有理論無法解釋這股宇宙神秘力量</a:t>
            </a:r>
            <a:r>
              <a:rPr lang="zh-TW" altLang="en-US" sz="3200" b="1" dirty="0">
                <a:solidFill>
                  <a:srgbClr val="000066"/>
                </a:solidFill>
                <a:latin typeface="華康粗圓體" panose="020F0709000000000000" pitchFamily="49" charset="-120"/>
                <a:ea typeface="華康粗圓體" panose="020F0709000000000000" pitchFamily="49" charset="-120"/>
              </a:rPr>
              <a:t>。這個現象可能是受到</a:t>
            </a:r>
            <a:r>
              <a:rPr lang="zh-TW" altLang="zh-TW" sz="3200" b="1" dirty="0">
                <a:solidFill>
                  <a:srgbClr val="000066"/>
                </a:solidFill>
                <a:latin typeface="華康粗圓體" panose="020F0709000000000000" pitchFamily="49" charset="-120"/>
                <a:ea typeface="華康粗圓體" panose="020F0709000000000000" pitchFamily="49" charset="-120"/>
              </a:rPr>
              <a:t>Ｘ行星</a:t>
            </a:r>
            <a:r>
              <a:rPr lang="zh-TW" altLang="en-US" sz="3200" b="1" dirty="0">
                <a:solidFill>
                  <a:srgbClr val="000066"/>
                </a:solidFill>
                <a:latin typeface="華康粗圓體" panose="020F0709000000000000" pitchFamily="49" charset="-120"/>
                <a:ea typeface="華康粗圓體" panose="020F0709000000000000" pitchFamily="49" charset="-120"/>
              </a:rPr>
              <a:t>影響</a:t>
            </a:r>
            <a:r>
              <a:rPr lang="zh-TW" altLang="zh-TW" sz="3200" b="1" dirty="0">
                <a:solidFill>
                  <a:srgbClr val="000066"/>
                </a:solidFill>
                <a:latin typeface="華康粗圓體" panose="020F0709000000000000" pitchFamily="49" charset="-120"/>
                <a:ea typeface="華康粗圓體" panose="020F0709000000000000" pitchFamily="49" charset="-120"/>
              </a:rPr>
              <a:t>。</a:t>
            </a:r>
          </a:p>
        </p:txBody>
      </p:sp>
      <p:sp>
        <p:nvSpPr>
          <p:cNvPr id="4" name="矩形 3"/>
          <p:cNvSpPr/>
          <p:nvPr/>
        </p:nvSpPr>
        <p:spPr>
          <a:xfrm>
            <a:off x="1524000" y="303794"/>
            <a:ext cx="9144000" cy="769441"/>
          </a:xfrm>
          <a:prstGeom prst="rect">
            <a:avLst/>
          </a:prstGeom>
        </p:spPr>
        <p:txBody>
          <a:bodyPr wrap="square">
            <a:spAutoFit/>
          </a:bodyPr>
          <a:lstStyle/>
          <a:p>
            <a:r>
              <a:rPr lang="zh-TW" altLang="zh-TW" sz="4400" dirty="0">
                <a:solidFill>
                  <a:srgbClr val="C00000"/>
                </a:solidFill>
                <a:latin typeface="華康中特圓體" panose="020F0809000000000000" pitchFamily="49" charset="-120"/>
                <a:ea typeface="華康中特圓體" panose="020F0809000000000000" pitchFamily="49" charset="-120"/>
              </a:rPr>
              <a:t>先鋒十號受到不明力量拉回偏向太陽</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
        <p:nvSpPr>
          <p:cNvPr id="5" name="矩形 4"/>
          <p:cNvSpPr/>
          <p:nvPr/>
        </p:nvSpPr>
        <p:spPr>
          <a:xfrm>
            <a:off x="1697107" y="5969431"/>
            <a:ext cx="3467616" cy="584775"/>
          </a:xfrm>
          <a:prstGeom prst="rect">
            <a:avLst/>
          </a:prstGeom>
        </p:spPr>
        <p:txBody>
          <a:bodyPr wrap="none">
            <a:spAutoFit/>
          </a:bodyPr>
          <a:lstStyle/>
          <a:p>
            <a:r>
              <a:rPr lang="zh-TW" altLang="zh-TW" sz="3200" b="1" dirty="0">
                <a:solidFill>
                  <a:srgbClr val="3333CC"/>
                </a:solidFill>
                <a:latin typeface="華康標楷體" panose="03000509000000000000" pitchFamily="65" charset="-120"/>
                <a:ea typeface="華康標楷體" panose="03000509000000000000" pitchFamily="65" charset="-120"/>
              </a:rPr>
              <a:t>先鋒十號</a:t>
            </a:r>
            <a:r>
              <a:rPr lang="zh-TW" altLang="en-US" sz="3200" b="1" dirty="0">
                <a:solidFill>
                  <a:srgbClr val="3333CC"/>
                </a:solidFill>
                <a:latin typeface="華康標楷體" panose="03000509000000000000" pitchFamily="65" charset="-120"/>
                <a:ea typeface="華康標楷體" panose="03000509000000000000" pitchFamily="65" charset="-120"/>
              </a:rPr>
              <a:t>接近土星</a:t>
            </a:r>
          </a:p>
        </p:txBody>
      </p:sp>
      <p:pic>
        <p:nvPicPr>
          <p:cNvPr id="7" name="圖片 6" descr="一張含有 行星, space, 太空, 天體 的圖片&#10;&#10;AI 產生的內容可能不正確。">
            <a:extLst>
              <a:ext uri="{FF2B5EF4-FFF2-40B4-BE49-F238E27FC236}">
                <a16:creationId xmlns:a16="http://schemas.microsoft.com/office/drawing/2014/main" id="{9337867E-7F65-C8D1-3BDF-8BF5D166CE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786" y="1175659"/>
            <a:ext cx="5638259" cy="4793772"/>
          </a:xfrm>
          <a:prstGeom prst="rect">
            <a:avLst/>
          </a:prstGeom>
        </p:spPr>
      </p:pic>
    </p:spTree>
    <p:extLst>
      <p:ext uri="{BB962C8B-B14F-4D97-AF65-F5344CB8AC3E}">
        <p14:creationId xmlns:p14="http://schemas.microsoft.com/office/powerpoint/2010/main" val="2681052137"/>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445477" y="3488814"/>
            <a:ext cx="11301046" cy="3139962"/>
          </a:xfrm>
          <a:prstGeom prst="rect">
            <a:avLst/>
          </a:prstGeom>
        </p:spPr>
        <p:txBody>
          <a:bodyPr wrap="square">
            <a:spAutoFit/>
          </a:bodyPr>
          <a:lstStyle/>
          <a:p>
            <a:pPr algn="just" hangingPunct="0">
              <a:lnSpc>
                <a:spcPts val="4000"/>
              </a:lnSpc>
            </a:pP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近年</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經哈伯太空望遠鏡於太空中觀測，也沒發現</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太陽系裡</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其他行星</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存在。</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上述</a:t>
            </a:r>
            <a:r>
              <a:rPr lang="zh-TW" altLang="zh-TW" sz="3200" b="1" dirty="0">
                <a:solidFill>
                  <a:srgbClr val="000066"/>
                </a:solidFill>
                <a:latin typeface="華康粗圓體" panose="020F0709000000000000" pitchFamily="49" charset="-120"/>
                <a:ea typeface="華康粗圓體" panose="020F0709000000000000" pitchFamily="49" charset="-120"/>
              </a:rPr>
              <a:t>這</a:t>
            </a:r>
            <a:r>
              <a:rPr lang="zh-TW" altLang="en-US" sz="3200" b="1" dirty="0">
                <a:solidFill>
                  <a:srgbClr val="000066"/>
                </a:solidFill>
                <a:latin typeface="華康粗圓體" panose="020F0709000000000000" pitchFamily="49" charset="-120"/>
                <a:ea typeface="華康粗圓體" panose="020F0709000000000000" pitchFamily="49" charset="-120"/>
              </a:rPr>
              <a:t>些現象</a:t>
            </a:r>
            <a:r>
              <a:rPr lang="zh-TW" altLang="zh-TW" sz="3200" b="1" dirty="0">
                <a:solidFill>
                  <a:srgbClr val="000066"/>
                </a:solidFill>
                <a:latin typeface="華康粗圓體" panose="020F0709000000000000" pitchFamily="49" charset="-120"/>
                <a:ea typeface="華康粗圓體" panose="020F0709000000000000" pitchFamily="49" charset="-120"/>
              </a:rPr>
              <a:t>或已揭露一種不明自然力量，</a:t>
            </a:r>
            <a:r>
              <a:rPr lang="zh-TW" altLang="en-US" sz="3200" b="1" dirty="0">
                <a:solidFill>
                  <a:srgbClr val="000066"/>
                </a:solidFill>
                <a:latin typeface="華康粗圓體" panose="020F0709000000000000" pitchFamily="49" charset="-120"/>
                <a:ea typeface="華康粗圓體" panose="020F0709000000000000" pitchFamily="49" charset="-120"/>
              </a:rPr>
              <a:t>只是迄今仍然成謎</a:t>
            </a:r>
            <a:r>
              <a:rPr lang="zh-TW" altLang="zh-TW" sz="3200" b="1" dirty="0">
                <a:solidFill>
                  <a:srgbClr val="000066"/>
                </a:solidFill>
                <a:latin typeface="華康粗圓體" panose="020F0709000000000000" pitchFamily="49" charset="-120"/>
                <a:ea typeface="華康粗圓體" panose="020F0709000000000000" pitchFamily="49" charset="-120"/>
              </a:rPr>
              <a:t>。</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假</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設</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太陽系裡有所謂暗行星</a:t>
            </a:r>
            <a:r>
              <a:rPr lang="en-US" altLang="zh-TW" sz="3200" b="1" kern="0" dirty="0">
                <a:solidFill>
                  <a:srgbClr val="000066"/>
                </a:solidFill>
                <a:ea typeface="華康粗圓體" panose="020F0709000000000000" pitchFamily="49" charset="-120"/>
                <a:cs typeface="Arial Unicode MS" panose="020B0604020202020204" pitchFamily="34" charset="-120"/>
              </a:rPr>
              <a:t>──</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Ｘ行星，</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在不同空間的</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其軌道</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也是環繞太陽運行，而其引力影響先鋒十號、哈雷彗星、海王星和天王星等運行的軌道，這些問題就可解決</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，但是</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Ｘ行星</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仍未發現。</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3" name="矩形 2"/>
          <p:cNvSpPr/>
          <p:nvPr/>
        </p:nvSpPr>
        <p:spPr>
          <a:xfrm>
            <a:off x="1524000" y="-27384"/>
            <a:ext cx="9153832" cy="707886"/>
          </a:xfrm>
          <a:prstGeom prst="rect">
            <a:avLst/>
          </a:prstGeom>
        </p:spPr>
        <p:txBody>
          <a:bodyPr wrap="square">
            <a:spAutoFit/>
          </a:bodyPr>
          <a:lstStyle/>
          <a:p>
            <a:pPr algn="ctr"/>
            <a:r>
              <a:rPr lang="zh-TW" altLang="en-US" sz="4000" dirty="0">
                <a:solidFill>
                  <a:srgbClr val="C00000"/>
                </a:solidFill>
                <a:latin typeface="華康中特圓體" panose="020F0809000000000000" pitchFamily="49" charset="-120"/>
                <a:ea typeface="華康中特圓體" panose="020F0809000000000000" pitchFamily="49" charset="-120"/>
              </a:rPr>
              <a:t>若有</a:t>
            </a:r>
            <a:r>
              <a:rPr lang="zh-TW" altLang="zh-TW" sz="4000" dirty="0">
                <a:solidFill>
                  <a:srgbClr val="C00000"/>
                </a:solidFill>
                <a:latin typeface="華康中特圓體" panose="020F0809000000000000" pitchFamily="49" charset="-120"/>
                <a:ea typeface="華康中特圓體" panose="020F0809000000000000" pitchFamily="49" charset="-120"/>
              </a:rPr>
              <a:t>暗物質Ｘ行星</a:t>
            </a:r>
            <a:r>
              <a:rPr lang="zh-TW" altLang="en-US" sz="4000" dirty="0">
                <a:solidFill>
                  <a:srgbClr val="C00000"/>
                </a:solidFill>
                <a:latin typeface="華康中特圓體" panose="020F0809000000000000" pitchFamily="49" charset="-120"/>
                <a:ea typeface="華康中特圓體" panose="020F0809000000000000" pitchFamily="49" charset="-120"/>
              </a:rPr>
              <a:t>可</a:t>
            </a:r>
            <a:r>
              <a:rPr lang="zh-TW" altLang="zh-TW" sz="40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解決</a:t>
            </a:r>
            <a:r>
              <a:rPr lang="zh-TW" altLang="zh-TW" sz="4000" dirty="0">
                <a:solidFill>
                  <a:srgbClr val="C00000"/>
                </a:solidFill>
                <a:latin typeface="華康中特圓體" panose="020F0809000000000000" pitchFamily="49" charset="-120"/>
                <a:ea typeface="華康中特圓體" panose="020F0809000000000000" pitchFamily="49" charset="-120"/>
              </a:rPr>
              <a:t>天文觀測</a:t>
            </a:r>
            <a:r>
              <a:rPr lang="zh-TW" altLang="en-US" sz="4000" dirty="0">
                <a:solidFill>
                  <a:srgbClr val="C00000"/>
                </a:solidFill>
                <a:latin typeface="華康中特圓體" panose="020F0809000000000000" pitchFamily="49" charset="-120"/>
                <a:ea typeface="華康中特圓體" panose="020F0809000000000000" pitchFamily="49" charset="-120"/>
              </a:rPr>
              <a:t>問題</a:t>
            </a:r>
          </a:p>
        </p:txBody>
      </p:sp>
      <p:pic>
        <p:nvPicPr>
          <p:cNvPr id="4" name="圖片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169426" y="680502"/>
            <a:ext cx="5486342" cy="2808312"/>
          </a:xfrm>
          <a:prstGeom prst="rect">
            <a:avLst/>
          </a:prstGeom>
        </p:spPr>
      </p:pic>
    </p:spTree>
    <p:extLst>
      <p:ext uri="{BB962C8B-B14F-4D97-AF65-F5344CB8AC3E}">
        <p14:creationId xmlns:p14="http://schemas.microsoft.com/office/powerpoint/2010/main" val="3562304184"/>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295860" y="6154524"/>
            <a:ext cx="2748683" cy="444430"/>
          </a:xfrm>
        </p:spPr>
        <p:txBody>
          <a:bodyPr>
            <a:noAutofit/>
          </a:bodyPr>
          <a:lstStyle/>
          <a:p>
            <a:r>
              <a:rPr lang="zh-TW" altLang="zh-TW" sz="3200" b="1" dirty="0">
                <a:solidFill>
                  <a:srgbClr val="0000CC"/>
                </a:solidFill>
                <a:latin typeface="華康標楷體" panose="03000509000000000000" pitchFamily="65" charset="-120"/>
                <a:ea typeface="華康標楷體" panose="03000509000000000000" pitchFamily="65" charset="-120"/>
              </a:rPr>
              <a:t>天文學家哈伯</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sp>
        <p:nvSpPr>
          <p:cNvPr id="4" name="矩形 3"/>
          <p:cNvSpPr/>
          <p:nvPr/>
        </p:nvSpPr>
        <p:spPr>
          <a:xfrm>
            <a:off x="1505744" y="233825"/>
            <a:ext cx="9180511" cy="769441"/>
          </a:xfrm>
          <a:prstGeom prst="rect">
            <a:avLst/>
          </a:prstGeom>
        </p:spPr>
        <p:txBody>
          <a:bodyPr wrap="square">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rPr>
              <a:t>星系光</a:t>
            </a:r>
            <a:r>
              <a:rPr lang="zh-TW" altLang="en-US" sz="4400" dirty="0">
                <a:solidFill>
                  <a:srgbClr val="C00000"/>
                </a:solidFill>
                <a:latin typeface="華康中特圓體" panose="020F0809000000000000" pitchFamily="49" charset="-120"/>
                <a:ea typeface="華康中特圓體" panose="020F0809000000000000" pitchFamily="49" charset="-120"/>
              </a:rPr>
              <a:t>譜</a:t>
            </a:r>
            <a:r>
              <a:rPr lang="zh-TW" altLang="zh-TW" sz="4400" dirty="0">
                <a:solidFill>
                  <a:srgbClr val="C00000"/>
                </a:solidFill>
                <a:latin typeface="華康中特圓體" panose="020F0809000000000000" pitchFamily="49" charset="-120"/>
                <a:ea typeface="華康中特圓體" panose="020F0809000000000000" pitchFamily="49" charset="-120"/>
              </a:rPr>
              <a:t>呈紅位移</a:t>
            </a:r>
            <a:r>
              <a:rPr lang="zh-TW" altLang="en-US" sz="4400" dirty="0">
                <a:solidFill>
                  <a:srgbClr val="C00000"/>
                </a:solidFill>
                <a:latin typeface="華康中特圓體" panose="020F0809000000000000" pitchFamily="49" charset="-120"/>
                <a:ea typeface="華康中特圓體" panose="020F0809000000000000" pitchFamily="49" charset="-120"/>
              </a:rPr>
              <a:t>表示宇宙</a:t>
            </a:r>
            <a:r>
              <a:rPr lang="zh-TW" altLang="zh-TW" sz="4400" dirty="0">
                <a:solidFill>
                  <a:srgbClr val="C00000"/>
                </a:solidFill>
                <a:latin typeface="華康中特圓體" panose="020F0809000000000000" pitchFamily="49" charset="-120"/>
                <a:ea typeface="華康中特圓體" panose="020F0809000000000000" pitchFamily="49" charset="-120"/>
              </a:rPr>
              <a:t>擴張中</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
        <p:nvSpPr>
          <p:cNvPr id="6" name="矩形 5"/>
          <p:cNvSpPr/>
          <p:nvPr/>
        </p:nvSpPr>
        <p:spPr>
          <a:xfrm>
            <a:off x="4868060" y="1030859"/>
            <a:ext cx="6524263" cy="2554545"/>
          </a:xfrm>
          <a:prstGeom prst="rect">
            <a:avLst/>
          </a:prstGeom>
        </p:spPr>
        <p:txBody>
          <a:bodyPr wrap="square">
            <a:spAutoFit/>
          </a:bodyPr>
          <a:lstStyle/>
          <a:p>
            <a:pPr algn="just" hangingPunct="0"/>
            <a:r>
              <a:rPr lang="en-US" altLang="zh-TW" sz="3200" b="1" dirty="0">
                <a:solidFill>
                  <a:srgbClr val="002060"/>
                </a:solidFill>
                <a:latin typeface="華康粗圓體" panose="020F0709000000000000" pitchFamily="49" charset="-120"/>
                <a:ea typeface="華康粗圓體" panose="020F0709000000000000" pitchFamily="49" charset="-120"/>
              </a:rPr>
              <a:t>1929</a:t>
            </a:r>
            <a:r>
              <a:rPr lang="zh-TW" altLang="zh-TW" sz="3200" b="1" dirty="0">
                <a:solidFill>
                  <a:srgbClr val="002060"/>
                </a:solidFill>
                <a:latin typeface="華康粗圓體" panose="020F0709000000000000" pitchFamily="49" charset="-120"/>
                <a:ea typeface="華康粗圓體" panose="020F0709000000000000" pitchFamily="49" charset="-120"/>
              </a:rPr>
              <a:t>年美國天文學家哈伯研究星系發出的光，發現絕大多數的星光是呈現紅位移的跡象，</a:t>
            </a:r>
            <a:r>
              <a:rPr lang="zh-TW" altLang="en-US" sz="3200" b="1" dirty="0">
                <a:solidFill>
                  <a:srgbClr val="002060"/>
                </a:solidFill>
                <a:latin typeface="華康粗圓體" panose="020F0709000000000000" pitchFamily="49" charset="-120"/>
                <a:ea typeface="華康粗圓體" panose="020F0709000000000000" pitchFamily="49" charset="-120"/>
              </a:rPr>
              <a:t>顯示</a:t>
            </a:r>
            <a:r>
              <a:rPr lang="zh-TW" altLang="zh-TW" sz="3200" b="1" dirty="0">
                <a:solidFill>
                  <a:srgbClr val="002060"/>
                </a:solidFill>
                <a:latin typeface="華康粗圓體" panose="020F0709000000000000" pitchFamily="49" charset="-120"/>
                <a:ea typeface="華康粗圓體" panose="020F0709000000000000" pitchFamily="49" charset="-120"/>
              </a:rPr>
              <a:t>宇宙眾多星</a:t>
            </a:r>
            <a:r>
              <a:rPr lang="zh-TW" altLang="en-US" sz="3200" b="1" dirty="0">
                <a:solidFill>
                  <a:srgbClr val="002060"/>
                </a:solidFill>
                <a:latin typeface="華康粗圓體" panose="020F0709000000000000" pitchFamily="49" charset="-120"/>
                <a:ea typeface="華康粗圓體" panose="020F0709000000000000" pitchFamily="49" charset="-120"/>
              </a:rPr>
              <a:t>球</a:t>
            </a:r>
            <a:r>
              <a:rPr lang="zh-TW" altLang="zh-TW" sz="3200" b="1" dirty="0">
                <a:solidFill>
                  <a:srgbClr val="002060"/>
                </a:solidFill>
                <a:latin typeface="華康粗圓體" panose="020F0709000000000000" pitchFamily="49" charset="-120"/>
                <a:ea typeface="華康粗圓體" panose="020F0709000000000000" pitchFamily="49" charset="-120"/>
              </a:rPr>
              <a:t>辰在擴張中</a:t>
            </a:r>
            <a:r>
              <a:rPr lang="zh-TW" altLang="en-US" sz="3200" b="1" dirty="0">
                <a:solidFill>
                  <a:srgbClr val="002060"/>
                </a:solidFill>
                <a:latin typeface="華康粗圓體" panose="020F0709000000000000" pitchFamily="49" charset="-120"/>
                <a:ea typeface="華康粗圓體" panose="020F0709000000000000" pitchFamily="49" charset="-120"/>
              </a:rPr>
              <a:t>。由光譜吸收線可以看出星球離開我們。</a:t>
            </a:r>
          </a:p>
        </p:txBody>
      </p:sp>
      <p:pic>
        <p:nvPicPr>
          <p:cNvPr id="7" name="圖片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002853" y="3707542"/>
            <a:ext cx="4731114" cy="2739240"/>
          </a:xfrm>
          <a:prstGeom prst="rect">
            <a:avLst/>
          </a:prstGeom>
        </p:spPr>
      </p:pic>
      <p:sp>
        <p:nvSpPr>
          <p:cNvPr id="3" name="矩形 2"/>
          <p:cNvSpPr/>
          <p:nvPr/>
        </p:nvSpPr>
        <p:spPr>
          <a:xfrm>
            <a:off x="5111260" y="4330000"/>
            <a:ext cx="1969477" cy="1815882"/>
          </a:xfrm>
          <a:prstGeom prst="rect">
            <a:avLst/>
          </a:prstGeom>
        </p:spPr>
        <p:txBody>
          <a:bodyPr wrap="square">
            <a:spAutoFit/>
          </a:bodyPr>
          <a:lstStyle/>
          <a:p>
            <a:r>
              <a:rPr lang="zh-TW" altLang="en-US" sz="2800" b="1" dirty="0">
                <a:solidFill>
                  <a:srgbClr val="2511B7"/>
                </a:solidFill>
                <a:latin typeface="標楷體" panose="03000509000000000000" pitchFamily="65" charset="-120"/>
                <a:ea typeface="標楷體" panose="03000509000000000000" pitchFamily="65" charset="-120"/>
              </a:rPr>
              <a:t>圖中：上為太陽，下為</a:t>
            </a:r>
            <a:r>
              <a:rPr lang="en-US" altLang="zh-TW" sz="2800" b="1" dirty="0">
                <a:solidFill>
                  <a:srgbClr val="2511B7"/>
                </a:solidFill>
                <a:latin typeface="標楷體" panose="03000509000000000000" pitchFamily="65" charset="-120"/>
                <a:ea typeface="標楷體" panose="03000509000000000000" pitchFamily="65" charset="-120"/>
              </a:rPr>
              <a:t>BAS11</a:t>
            </a:r>
            <a:r>
              <a:rPr lang="zh-TW" altLang="en-US" sz="2800" b="1" dirty="0">
                <a:solidFill>
                  <a:srgbClr val="2511B7"/>
                </a:solidFill>
                <a:latin typeface="標楷體" panose="03000509000000000000" pitchFamily="65" charset="-120"/>
                <a:ea typeface="標楷體" panose="03000509000000000000" pitchFamily="65" charset="-120"/>
              </a:rPr>
              <a:t>恆星的光譜。</a:t>
            </a:r>
          </a:p>
        </p:txBody>
      </p:sp>
      <p:pic>
        <p:nvPicPr>
          <p:cNvPr id="8" name="圖片 7" descr="一張含有 人員, 服裝, 人的臉孔, 文字 的圖片&#10;&#10;AI 產生的內容可能不正確。">
            <a:extLst>
              <a:ext uri="{FF2B5EF4-FFF2-40B4-BE49-F238E27FC236}">
                <a16:creationId xmlns:a16="http://schemas.microsoft.com/office/drawing/2014/main" id="{C4F92E4E-544F-E4BB-5B8E-E3EF14A3C5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857" y="1024926"/>
            <a:ext cx="4036691" cy="5120956"/>
          </a:xfrm>
          <a:prstGeom prst="rect">
            <a:avLst/>
          </a:prstGeom>
          <a:ln w="12700">
            <a:solidFill>
              <a:schemeClr val="tx1"/>
            </a:solidFill>
          </a:ln>
        </p:spPr>
      </p:pic>
    </p:spTree>
    <p:extLst>
      <p:ext uri="{BB962C8B-B14F-4D97-AF65-F5344CB8AC3E}">
        <p14:creationId xmlns:p14="http://schemas.microsoft.com/office/powerpoint/2010/main" val="3202403457"/>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32610" y="1045029"/>
            <a:ext cx="4414483" cy="4832271"/>
          </a:xfrm>
          <a:prstGeom prst="rect">
            <a:avLst/>
          </a:prstGeom>
        </p:spPr>
      </p:pic>
      <p:sp>
        <p:nvSpPr>
          <p:cNvPr id="5" name="標題 1"/>
          <p:cNvSpPr>
            <a:spLocks noGrp="1"/>
          </p:cNvSpPr>
          <p:nvPr>
            <p:ph type="title"/>
          </p:nvPr>
        </p:nvSpPr>
        <p:spPr>
          <a:xfrm>
            <a:off x="1532812" y="322129"/>
            <a:ext cx="9126375" cy="619525"/>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造父變星</a:t>
            </a:r>
            <a:r>
              <a:rPr lang="zh-TW" altLang="zh-TW" dirty="0">
                <a:solidFill>
                  <a:srgbClr val="C00000"/>
                </a:solidFill>
                <a:latin typeface="華康中特圓體" panose="020F0809000000000000" pitchFamily="49" charset="-120"/>
                <a:ea typeface="華康中特圓體" panose="020F0809000000000000" pitchFamily="49" charset="-120"/>
              </a:rPr>
              <a:t>被稱為</a:t>
            </a:r>
            <a:r>
              <a:rPr lang="zh-TW" altLang="en-US" dirty="0">
                <a:solidFill>
                  <a:srgbClr val="C00000"/>
                </a:solidFill>
                <a:latin typeface="華康中特圓體" panose="020F0809000000000000" pitchFamily="49" charset="-120"/>
                <a:ea typeface="華康中特圓體" panose="020F0809000000000000" pitchFamily="49" charset="-120"/>
              </a:rPr>
              <a:t>「</a:t>
            </a:r>
            <a:r>
              <a:rPr lang="zh-TW" altLang="zh-TW" dirty="0">
                <a:solidFill>
                  <a:srgbClr val="C00000"/>
                </a:solidFill>
                <a:latin typeface="華康中特圓體" panose="020F0809000000000000" pitchFamily="49" charset="-120"/>
                <a:ea typeface="華康中特圓體" panose="020F0809000000000000" pitchFamily="49" charset="-120"/>
              </a:rPr>
              <a:t>量天尺</a:t>
            </a:r>
            <a:r>
              <a:rPr lang="zh-TW" altLang="en-US" dirty="0">
                <a:solidFill>
                  <a:srgbClr val="C00000"/>
                </a:solidFill>
                <a:latin typeface="華康中特圓體" panose="020F0809000000000000" pitchFamily="49" charset="-120"/>
                <a:ea typeface="華康中特圓體" panose="020F0809000000000000" pitchFamily="49" charset="-120"/>
              </a:rPr>
              <a:t>」</a:t>
            </a:r>
          </a:p>
        </p:txBody>
      </p:sp>
      <p:sp>
        <p:nvSpPr>
          <p:cNvPr id="6" name="矩形 5"/>
          <p:cNvSpPr/>
          <p:nvPr/>
        </p:nvSpPr>
        <p:spPr>
          <a:xfrm>
            <a:off x="923062" y="5841549"/>
            <a:ext cx="3877985" cy="584775"/>
          </a:xfrm>
          <a:prstGeom prst="rect">
            <a:avLst/>
          </a:prstGeom>
        </p:spPr>
        <p:txBody>
          <a:bodyPr wrap="none">
            <a:spAutoFit/>
          </a:bodyPr>
          <a:lstStyle/>
          <a:p>
            <a:r>
              <a:rPr lang="zh-TW" altLang="zh-TW" sz="3200" b="1" dirty="0">
                <a:solidFill>
                  <a:srgbClr val="0000CC"/>
                </a:solidFill>
                <a:latin typeface="華康標楷體" panose="03000509000000000000" pitchFamily="65" charset="-120"/>
                <a:ea typeface="華康標楷體" panose="03000509000000000000" pitchFamily="65" charset="-120"/>
              </a:rPr>
              <a:t>麒麟座V838</a:t>
            </a:r>
            <a:r>
              <a:rPr lang="zh-TW" altLang="en-US" sz="3200" b="1" dirty="0">
                <a:solidFill>
                  <a:srgbClr val="0000CC"/>
                </a:solidFill>
                <a:latin typeface="華康標楷體" panose="03000509000000000000" pitchFamily="65" charset="-120"/>
                <a:ea typeface="華康標楷體" panose="03000509000000000000" pitchFamily="65" charset="-120"/>
              </a:rPr>
              <a:t>造父變</a:t>
            </a:r>
            <a:r>
              <a:rPr lang="zh-CN" altLang="en-US" sz="3200" b="1" dirty="0">
                <a:solidFill>
                  <a:srgbClr val="0000CC"/>
                </a:solidFill>
                <a:latin typeface="華康標楷體" panose="03000509000000000000" pitchFamily="65" charset="-120"/>
                <a:ea typeface="華康標楷體" panose="03000509000000000000" pitchFamily="65" charset="-120"/>
              </a:rPr>
              <a:t>星</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sp>
        <p:nvSpPr>
          <p:cNvPr id="8" name="矩形 7"/>
          <p:cNvSpPr/>
          <p:nvPr/>
        </p:nvSpPr>
        <p:spPr>
          <a:xfrm>
            <a:off x="5237527" y="962393"/>
            <a:ext cx="6312297" cy="5441874"/>
          </a:xfrm>
          <a:prstGeom prst="rect">
            <a:avLst/>
          </a:prstGeom>
        </p:spPr>
        <p:txBody>
          <a:bodyPr wrap="square">
            <a:spAutoFit/>
          </a:bodyPr>
          <a:lstStyle/>
          <a:p>
            <a:pPr algn="just"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造父變</a:t>
            </a:r>
            <a:r>
              <a:rPr lang="zh-CN" altLang="en-US" sz="3200" b="1" dirty="0">
                <a:solidFill>
                  <a:srgbClr val="000066"/>
                </a:solidFill>
                <a:latin typeface="華康粗圓體" panose="020F0709000000000000" pitchFamily="49" charset="-120"/>
                <a:ea typeface="華康粗圓體" panose="020F0709000000000000" pitchFamily="49" charset="-120"/>
              </a:rPr>
              <a:t>星是亮度</a:t>
            </a:r>
            <a:r>
              <a:rPr lang="zh-TW" altLang="en-US" sz="3200" b="1" dirty="0">
                <a:solidFill>
                  <a:srgbClr val="000066"/>
                </a:solidFill>
                <a:latin typeface="華康粗圓體" panose="020F0709000000000000" pitchFamily="49" charset="-120"/>
                <a:ea typeface="華康粗圓體" panose="020F0709000000000000" pitchFamily="49" charset="-120"/>
              </a:rPr>
              <a:t>快速</a:t>
            </a:r>
            <a:r>
              <a:rPr lang="zh-CN" altLang="en-US" sz="3200" b="1" dirty="0">
                <a:solidFill>
                  <a:srgbClr val="000066"/>
                </a:solidFill>
                <a:latin typeface="華康粗圓體" panose="020F0709000000000000" pitchFamily="49" charset="-120"/>
                <a:ea typeface="華康粗圓體" panose="020F0709000000000000" pitchFamily="49" charset="-120"/>
              </a:rPr>
              <a:t>增加到原先亮度幾千倍</a:t>
            </a:r>
            <a:r>
              <a:rPr lang="zh-TW" altLang="en-US" sz="3200" b="1" dirty="0">
                <a:solidFill>
                  <a:srgbClr val="000066"/>
                </a:solidFill>
                <a:latin typeface="華康粗圓體" panose="020F0709000000000000" pitchFamily="49" charset="-120"/>
                <a:ea typeface="華康粗圓體" panose="020F0709000000000000" pitchFamily="49" charset="-120"/>
              </a:rPr>
              <a:t>的</a:t>
            </a:r>
            <a:r>
              <a:rPr lang="zh-CN" altLang="en-US" sz="3200" b="1" dirty="0">
                <a:solidFill>
                  <a:srgbClr val="000066"/>
                </a:solidFill>
                <a:latin typeface="華康粗圓體" panose="020F0709000000000000" pitchFamily="49" charset="-120"/>
                <a:ea typeface="華康粗圓體" panose="020F0709000000000000" pitchFamily="49" charset="-120"/>
              </a:rPr>
              <a:t>恒星</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造父變星被稱為</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量天尺</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，用來測量天體的距離</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en-US" altLang="zh-TW" sz="3200" b="1" dirty="0">
                <a:solidFill>
                  <a:srgbClr val="000066"/>
                </a:solidFill>
                <a:latin typeface="華康粗圓體" panose="020F0709000000000000" pitchFamily="49" charset="-120"/>
                <a:ea typeface="華康粗圓體" panose="020F0709000000000000" pitchFamily="49" charset="-120"/>
              </a:rPr>
              <a:t>2001</a:t>
            </a:r>
            <a:r>
              <a:rPr lang="zh-TW" altLang="en-US" sz="3200" b="1" dirty="0">
                <a:solidFill>
                  <a:srgbClr val="000066"/>
                </a:solidFill>
                <a:latin typeface="華康粗圓體" panose="020F0709000000000000" pitchFamily="49" charset="-120"/>
                <a:ea typeface="華康粗圓體" panose="020F0709000000000000" pitchFamily="49" charset="-120"/>
              </a:rPr>
              <a:t>年</a:t>
            </a:r>
            <a:r>
              <a:rPr lang="zh-TW" altLang="zh-TW" sz="3200" b="1" dirty="0">
                <a:solidFill>
                  <a:srgbClr val="000066"/>
                </a:solidFill>
                <a:latin typeface="華康粗圓體" panose="020F0709000000000000" pitchFamily="49" charset="-120"/>
                <a:ea typeface="華康粗圓體" panose="020F0709000000000000" pitchFamily="49" charset="-120"/>
              </a:rPr>
              <a:t>弗里曼</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en-US" altLang="zh-TW"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Freeman</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測量了八百顆造父變星的亮度，並計算它們的相對速度和位置，結果證實宇宙正在膨脹，將這種情況倒算回去，她計算出所有星系全聚集在一起的時間，</a:t>
            </a:r>
            <a:r>
              <a:rPr lang="zh-TW" altLang="en-US" sz="3200" b="1" dirty="0">
                <a:solidFill>
                  <a:srgbClr val="000066"/>
                </a:solidFill>
                <a:latin typeface="華康粗圓體" panose="020F0709000000000000" pitchFamily="49" charset="-120"/>
                <a:ea typeface="華康粗圓體" panose="020F0709000000000000" pitchFamily="49" charset="-120"/>
              </a:rPr>
              <a:t>即</a:t>
            </a:r>
            <a:r>
              <a:rPr lang="zh-TW" altLang="zh-TW" sz="3200" b="1" dirty="0">
                <a:solidFill>
                  <a:srgbClr val="000066"/>
                </a:solidFill>
                <a:latin typeface="華康粗圓體" panose="020F0709000000000000" pitchFamily="49" charset="-120"/>
                <a:ea typeface="華康粗圓體" panose="020F0709000000000000" pitchFamily="49" charset="-120"/>
              </a:rPr>
              <a:t>為</a:t>
            </a:r>
            <a:r>
              <a:rPr lang="zh-TW" altLang="en-US"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zh-TW" sz="3200" b="1" dirty="0">
                <a:solidFill>
                  <a:srgbClr val="000066"/>
                </a:solidFill>
                <a:latin typeface="華康粗圓體" panose="020F0709000000000000" pitchFamily="49" charset="-120"/>
                <a:ea typeface="華康粗圓體" panose="020F0709000000000000" pitchFamily="49" charset="-120"/>
              </a:rPr>
              <a:t>大</a:t>
            </a:r>
            <a:r>
              <a:rPr lang="zh-TW" altLang="en-US" sz="3200" b="1" dirty="0">
                <a:solidFill>
                  <a:srgbClr val="000066"/>
                </a:solidFill>
                <a:latin typeface="華康粗圓體" panose="020F0709000000000000" pitchFamily="49" charset="-120"/>
                <a:ea typeface="華康粗圓體" panose="020F0709000000000000" pitchFamily="49" charset="-120"/>
              </a:rPr>
              <a:t>爆炸</a:t>
            </a:r>
            <a:r>
              <a:rPr lang="zh-TW" altLang="en-US"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zh-TW" sz="3200" b="1" dirty="0">
                <a:solidFill>
                  <a:srgbClr val="000066"/>
                </a:solidFill>
                <a:latin typeface="華康粗圓體" panose="020F0709000000000000" pitchFamily="49" charset="-120"/>
                <a:ea typeface="華康粗圓體" panose="020F0709000000000000" pitchFamily="49" charset="-120"/>
              </a:rPr>
              <a:t>誕生</a:t>
            </a:r>
            <a:r>
              <a:rPr lang="zh-TW" altLang="en-US" sz="3200" b="1" dirty="0">
                <a:solidFill>
                  <a:srgbClr val="000066"/>
                </a:solidFill>
                <a:latin typeface="華康粗圓體" panose="020F0709000000000000" pitchFamily="49" charset="-120"/>
                <a:ea typeface="華康粗圓體" panose="020F0709000000000000" pitchFamily="49" charset="-120"/>
              </a:rPr>
              <a:t>的時間，約</a:t>
            </a:r>
            <a:r>
              <a:rPr lang="zh-TW" altLang="zh-TW" sz="3200" b="1" dirty="0">
                <a:solidFill>
                  <a:srgbClr val="000066"/>
                </a:solidFill>
                <a:latin typeface="華康粗圓體" panose="020F0709000000000000" pitchFamily="49" charset="-120"/>
                <a:ea typeface="華康粗圓體" panose="020F0709000000000000" pitchFamily="49" charset="-120"/>
              </a:rPr>
              <a:t>在</a:t>
            </a:r>
            <a:r>
              <a:rPr lang="en-US" altLang="zh-TW" sz="3200" b="1" dirty="0">
                <a:solidFill>
                  <a:srgbClr val="000066"/>
                </a:solidFill>
                <a:latin typeface="華康粗圓體" panose="020F0709000000000000" pitchFamily="49" charset="-120"/>
                <a:ea typeface="華康粗圓體" panose="020F0709000000000000" pitchFamily="49" charset="-120"/>
              </a:rPr>
              <a:t>137</a:t>
            </a:r>
            <a:r>
              <a:rPr lang="zh-TW" altLang="zh-TW" sz="3200" b="1" dirty="0">
                <a:solidFill>
                  <a:srgbClr val="000066"/>
                </a:solidFill>
                <a:latin typeface="華康粗圓體" panose="020F0709000000000000" pitchFamily="49" charset="-120"/>
                <a:ea typeface="華康粗圓體" panose="020F0709000000000000" pitchFamily="49" charset="-120"/>
              </a:rPr>
              <a:t>億年前。</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1174628033"/>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68688" y="332656"/>
            <a:ext cx="9054623" cy="864096"/>
          </a:xfrm>
        </p:spPr>
        <p:txBody>
          <a:bodyPr>
            <a:normAutofit/>
          </a:bodyPr>
          <a:lstStyle/>
          <a:p>
            <a:pPr algn="ctr">
              <a:lnSpc>
                <a:spcPts val="3150"/>
              </a:lnSpc>
            </a:pPr>
            <a:r>
              <a:rPr lang="zh-TW" altLang="en-US" dirty="0">
                <a:solidFill>
                  <a:srgbClr val="C00000"/>
                </a:solidFill>
                <a:latin typeface="華康中特圓體" panose="020F0809000000000000" pitchFamily="49" charset="-120"/>
                <a:ea typeface="華康中特圓體" panose="020F0809000000000000" pitchFamily="49" charset="-120"/>
              </a:rPr>
              <a:t>造父變</a:t>
            </a:r>
            <a:r>
              <a:rPr lang="zh-CN" altLang="en-US" dirty="0">
                <a:solidFill>
                  <a:srgbClr val="C00000"/>
                </a:solidFill>
                <a:latin typeface="華康中特圓體" panose="020F0809000000000000" pitchFamily="49" charset="-120"/>
                <a:ea typeface="華康中特圓體" panose="020F0809000000000000" pitchFamily="49" charset="-120"/>
              </a:rPr>
              <a:t>星</a:t>
            </a:r>
            <a:r>
              <a:rPr lang="zh-TW" altLang="en-US" dirty="0">
                <a:solidFill>
                  <a:srgbClr val="C00000"/>
                </a:solidFill>
                <a:latin typeface="華康中特圓體" panose="020F0809000000000000" pitchFamily="49" charset="-120"/>
                <a:ea typeface="華康中特圓體" panose="020F0809000000000000" pitchFamily="49" charset="-120"/>
              </a:rPr>
              <a:t>的快速演化</a:t>
            </a:r>
          </a:p>
        </p:txBody>
      </p:sp>
      <p:pic>
        <p:nvPicPr>
          <p:cNvPr id="3" name="圖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053" y="1020031"/>
            <a:ext cx="11010624" cy="5505313"/>
          </a:xfrm>
          <a:prstGeom prst="rect">
            <a:avLst/>
          </a:prstGeom>
        </p:spPr>
      </p:pic>
    </p:spTree>
    <p:extLst>
      <p:ext uri="{BB962C8B-B14F-4D97-AF65-F5344CB8AC3E}">
        <p14:creationId xmlns:p14="http://schemas.microsoft.com/office/powerpoint/2010/main" val="1479441009"/>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D17C23E3-39B9-AC84-BD2A-07B17DFDB7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4747" y="961581"/>
            <a:ext cx="4831192" cy="3141944"/>
          </a:xfrm>
          <a:prstGeom prst="rect">
            <a:avLst/>
          </a:prstGeom>
        </p:spPr>
      </p:pic>
      <p:sp>
        <p:nvSpPr>
          <p:cNvPr id="5" name="標題 4"/>
          <p:cNvSpPr>
            <a:spLocks noGrp="1"/>
          </p:cNvSpPr>
          <p:nvPr>
            <p:ph type="title"/>
          </p:nvPr>
        </p:nvSpPr>
        <p:spPr>
          <a:xfrm>
            <a:off x="8018585" y="1660460"/>
            <a:ext cx="1557494" cy="1865126"/>
          </a:xfrm>
          <a:prstGeom prst="rect">
            <a:avLst/>
          </a:prstGeom>
        </p:spPr>
        <p:txBody>
          <a:bodyPr wrap="square">
            <a:spAutoFit/>
          </a:bodyPr>
          <a:lstStyle/>
          <a:p>
            <a:r>
              <a:rPr lang="zh-TW" altLang="zh-TW" sz="3200" b="1" dirty="0">
                <a:solidFill>
                  <a:srgbClr val="0000FF"/>
                </a:solidFill>
                <a:latin typeface="華康標楷體" panose="03000509000000000000" pitchFamily="65" charset="-120"/>
                <a:ea typeface="華康標楷體" panose="03000509000000000000" pitchFamily="65" charset="-120"/>
                <a:cs typeface="Times New Roman" pitchFamily="18" charset="0"/>
              </a:rPr>
              <a:t>雙星系</a:t>
            </a:r>
            <a:r>
              <a:rPr lang="zh-TW" altLang="en-US" sz="3200" b="1" dirty="0">
                <a:solidFill>
                  <a:srgbClr val="0000FF"/>
                </a:solidFill>
                <a:latin typeface="華康標楷體" panose="03000509000000000000" pitchFamily="65" charset="-120"/>
                <a:ea typeface="華康標楷體" panose="03000509000000000000" pitchFamily="65" charset="-120"/>
                <a:cs typeface="Times New Roman" pitchFamily="18" charset="0"/>
              </a:rPr>
              <a:t>可成</a:t>
            </a:r>
            <a:r>
              <a:rPr lang="en-US" altLang="zh-TW" sz="3200" dirty="0">
                <a:solidFill>
                  <a:srgbClr val="0000FF"/>
                </a:solidFill>
                <a:ea typeface="Adobe 繁黑體 Std B" panose="020B0700000000000000" pitchFamily="34" charset="-120"/>
                <a:cs typeface="Arial" panose="020B0604020202020204" pitchFamily="34" charset="0"/>
              </a:rPr>
              <a:t>1a</a:t>
            </a:r>
            <a:r>
              <a:rPr lang="zh-TW" altLang="zh-TW" sz="3200" b="1" dirty="0">
                <a:solidFill>
                  <a:srgbClr val="0000FF"/>
                </a:solidFill>
                <a:latin typeface="華康標楷體" panose="03000509000000000000" pitchFamily="65" charset="-120"/>
                <a:ea typeface="華康標楷體" panose="03000509000000000000" pitchFamily="65" charset="-120"/>
                <a:cs typeface="Times New Roman" pitchFamily="18" charset="0"/>
              </a:rPr>
              <a:t>型超新星</a:t>
            </a:r>
            <a:endParaRPr lang="zh-TW" altLang="en-US" sz="3200" b="1" dirty="0">
              <a:solidFill>
                <a:srgbClr val="0000FF"/>
              </a:solidFill>
              <a:latin typeface="華康標楷體" panose="03000509000000000000" pitchFamily="65" charset="-120"/>
              <a:ea typeface="華康標楷體" panose="03000509000000000000" pitchFamily="65" charset="-120"/>
            </a:endParaRPr>
          </a:p>
        </p:txBody>
      </p:sp>
      <p:sp>
        <p:nvSpPr>
          <p:cNvPr id="4" name="文字方塊 3">
            <a:extLst>
              <a:ext uri="{FF2B5EF4-FFF2-40B4-BE49-F238E27FC236}">
                <a16:creationId xmlns:a16="http://schemas.microsoft.com/office/drawing/2014/main" id="{D8E556C9-B501-BCC0-A3E2-09E4D3015793}"/>
              </a:ext>
            </a:extLst>
          </p:cNvPr>
          <p:cNvSpPr txBox="1"/>
          <p:nvPr/>
        </p:nvSpPr>
        <p:spPr>
          <a:xfrm>
            <a:off x="636396" y="4078772"/>
            <a:ext cx="10919208" cy="2554545"/>
          </a:xfrm>
          <a:prstGeom prst="rect">
            <a:avLst/>
          </a:prstGeom>
          <a:noFill/>
        </p:spPr>
        <p:txBody>
          <a:bodyPr wrap="square">
            <a:spAutoFit/>
          </a:bodyPr>
          <a:lstStyle/>
          <a:p>
            <a:pPr algn="just" hangingPunct="0"/>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當雙星系中</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一顆</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質量比太陽稍大的</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白矮星吸</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入</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伴星</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物質的</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質量達到太陽的</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1.38</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倍時，便會</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因重</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力</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而</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熱核爆炸成為「</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1a</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型超新星」</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itchFamily="18" charset="0"/>
              </a:rPr>
              <a:t>。其所釋放固定的光量就被當「標準燭光」，被用來作為宇宙中計算距離的標準。據此推算</a:t>
            </a:r>
            <a:r>
              <a:rPr lang="zh-TW" altLang="en-US"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zh-TW" sz="3200" b="1" dirty="0">
                <a:solidFill>
                  <a:srgbClr val="000066"/>
                </a:solidFill>
                <a:latin typeface="華康粗圓體" panose="020F0709000000000000" pitchFamily="49" charset="-120"/>
                <a:ea typeface="華康粗圓體" panose="020F0709000000000000" pitchFamily="49" charset="-120"/>
              </a:rPr>
              <a:t>大</a:t>
            </a:r>
            <a:r>
              <a:rPr lang="zh-TW" altLang="en-US" sz="3200" b="1" dirty="0">
                <a:solidFill>
                  <a:srgbClr val="000066"/>
                </a:solidFill>
                <a:latin typeface="華康粗圓體" panose="020F0709000000000000" pitchFamily="49" charset="-120"/>
                <a:ea typeface="華康粗圓體" panose="020F0709000000000000" pitchFamily="49" charset="-120"/>
              </a:rPr>
              <a:t>爆炸</a:t>
            </a:r>
            <a:r>
              <a:rPr lang="zh-TW" altLang="en-US"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zh-TW" sz="3200" b="1" dirty="0">
                <a:solidFill>
                  <a:srgbClr val="000066"/>
                </a:solidFill>
                <a:latin typeface="華康粗圓體" panose="020F0709000000000000" pitchFamily="49" charset="-120"/>
                <a:ea typeface="華康粗圓體" panose="020F0709000000000000" pitchFamily="49" charset="-120"/>
              </a:rPr>
              <a:t>誕生</a:t>
            </a:r>
            <a:r>
              <a:rPr lang="zh-TW" altLang="en-US" sz="3200" b="1" dirty="0">
                <a:solidFill>
                  <a:srgbClr val="000066"/>
                </a:solidFill>
                <a:latin typeface="華康粗圓體" panose="020F0709000000000000" pitchFamily="49" charset="-120"/>
                <a:ea typeface="華康粗圓體" panose="020F0709000000000000" pitchFamily="49" charset="-120"/>
              </a:rPr>
              <a:t>的時間，約</a:t>
            </a:r>
            <a:r>
              <a:rPr lang="zh-TW" altLang="zh-TW" sz="3200" b="1" dirty="0">
                <a:solidFill>
                  <a:srgbClr val="000066"/>
                </a:solidFill>
                <a:latin typeface="華康粗圓體" panose="020F0709000000000000" pitchFamily="49" charset="-120"/>
                <a:ea typeface="華康粗圓體" panose="020F0709000000000000" pitchFamily="49" charset="-120"/>
              </a:rPr>
              <a:t>在</a:t>
            </a:r>
            <a:r>
              <a:rPr lang="en-US" altLang="zh-TW" sz="3200" b="1" dirty="0">
                <a:solidFill>
                  <a:srgbClr val="000066"/>
                </a:solidFill>
                <a:latin typeface="華康粗圓體" panose="020F0709000000000000" pitchFamily="49" charset="-120"/>
                <a:ea typeface="華康粗圓體" panose="020F0709000000000000" pitchFamily="49" charset="-120"/>
              </a:rPr>
              <a:t>138</a:t>
            </a:r>
            <a:r>
              <a:rPr lang="zh-TW" altLang="zh-TW" sz="3200" b="1" dirty="0">
                <a:solidFill>
                  <a:srgbClr val="000066"/>
                </a:solidFill>
                <a:latin typeface="華康粗圓體" panose="020F0709000000000000" pitchFamily="49" charset="-120"/>
                <a:ea typeface="華康粗圓體" panose="020F0709000000000000" pitchFamily="49" charset="-120"/>
              </a:rPr>
              <a:t>億年前。</a:t>
            </a:r>
            <a:endParaRPr lang="zh-TW" altLang="en-US" sz="3200" b="1" dirty="0">
              <a:latin typeface="華康粗圓體" panose="020F0709000000000000" pitchFamily="49" charset="-120"/>
              <a:ea typeface="華康粗圓體" panose="020F0709000000000000" pitchFamily="49" charset="-120"/>
            </a:endParaRPr>
          </a:p>
        </p:txBody>
      </p:sp>
      <p:sp>
        <p:nvSpPr>
          <p:cNvPr id="8" name="文字方塊 7">
            <a:extLst>
              <a:ext uri="{FF2B5EF4-FFF2-40B4-BE49-F238E27FC236}">
                <a16:creationId xmlns:a16="http://schemas.microsoft.com/office/drawing/2014/main" id="{CBA5EFE6-0541-F7C5-7C53-AFF2D6FED3B4}"/>
              </a:ext>
            </a:extLst>
          </p:cNvPr>
          <p:cNvSpPr txBox="1"/>
          <p:nvPr/>
        </p:nvSpPr>
        <p:spPr>
          <a:xfrm>
            <a:off x="1524000" y="110165"/>
            <a:ext cx="9144000" cy="769441"/>
          </a:xfrm>
          <a:prstGeom prst="rect">
            <a:avLst/>
          </a:prstGeom>
          <a:noFill/>
        </p:spPr>
        <p:txBody>
          <a:bodyPr wrap="square">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itchFamily="18" charset="0"/>
              </a:rPr>
              <a:t>雙星系</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itchFamily="18" charset="0"/>
              </a:rPr>
              <a:t>的</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itchFamily="18" charset="0"/>
              </a:rPr>
              <a:t>白矮星</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itchFamily="18" charset="0"/>
              </a:rPr>
              <a:t>可成為</a:t>
            </a:r>
            <a:r>
              <a:rPr lang="en-US" altLang="zh-TW" sz="4400" dirty="0">
                <a:solidFill>
                  <a:srgbClr val="C00000"/>
                </a:solidFill>
                <a:latin typeface="華康中特圓體" panose="020F0809000000000000" pitchFamily="49" charset="-120"/>
                <a:ea typeface="華康中特圓體" panose="020F0809000000000000" pitchFamily="49" charset="-120"/>
                <a:cs typeface="Times New Roman" pitchFamily="18" charset="0"/>
              </a:rPr>
              <a:t>1a</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itchFamily="18" charset="0"/>
              </a:rPr>
              <a:t>型超新星</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1073837638"/>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9AEE9F6-FF59-98F7-728D-5F2E8093E43A}"/>
              </a:ext>
            </a:extLst>
          </p:cNvPr>
          <p:cNvSpPr txBox="1"/>
          <p:nvPr/>
        </p:nvSpPr>
        <p:spPr>
          <a:xfrm>
            <a:off x="5582045" y="830997"/>
            <a:ext cx="6229489" cy="544187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1998</a:t>
            </a:r>
            <a:r>
              <a:rPr lang="zh-TW" altLang="en-US" sz="3200" b="1" dirty="0">
                <a:solidFill>
                  <a:srgbClr val="002060"/>
                </a:solidFill>
                <a:latin typeface="華康粗圓體" panose="020F0709000000000000" pitchFamily="49" charset="-120"/>
                <a:ea typeface="華康粗圓體" panose="020F0709000000000000" pitchFamily="49" charset="-120"/>
              </a:rPr>
              <a:t>年家兩個獨立的超新星研究團隊，從</a:t>
            </a:r>
            <a:r>
              <a:rPr lang="en-US" altLang="zh-TW" sz="3200" b="1" dirty="0">
                <a:solidFill>
                  <a:srgbClr val="002060"/>
                </a:solidFill>
                <a:latin typeface="華康粗圓體" panose="020F0709000000000000" pitchFamily="49" charset="-120"/>
                <a:ea typeface="華康粗圓體" panose="020F0709000000000000" pitchFamily="49" charset="-120"/>
              </a:rPr>
              <a:t>1a</a:t>
            </a:r>
            <a:r>
              <a:rPr lang="zh-TW" altLang="en-US" sz="3200" b="1" dirty="0">
                <a:solidFill>
                  <a:srgbClr val="002060"/>
                </a:solidFill>
                <a:latin typeface="華康粗圓體" panose="020F0709000000000000" pitchFamily="49" charset="-120"/>
                <a:ea typeface="華康粗圓體" panose="020F0709000000000000" pitchFamily="49" charset="-120"/>
              </a:rPr>
              <a:t>型超新星觀測和附近超新星觀測資料，發現宇宙正在不</a:t>
            </a:r>
            <a:r>
              <a:rPr lang="zh-TW" altLang="en-US" sz="3200" dirty="0">
                <a:solidFill>
                  <a:srgbClr val="002060"/>
                </a:solidFill>
                <a:latin typeface="華康粗圓體" panose="020F0709000000000000" pitchFamily="49" charset="-120"/>
                <a:ea typeface="華康粗圓體" panose="020F0709000000000000" pitchFamily="49" charset="-120"/>
              </a:rPr>
              <a:t>斷</a:t>
            </a:r>
            <a:r>
              <a:rPr lang="zh-TW" altLang="en-US" sz="3200" b="1" dirty="0">
                <a:solidFill>
                  <a:srgbClr val="002060"/>
                </a:solidFill>
                <a:latin typeface="華康粗圓體" panose="020F0709000000000000" pitchFamily="49" charset="-120"/>
                <a:ea typeface="華康粗圓體" panose="020F0709000000000000" pitchFamily="49" charset="-120"/>
              </a:rPr>
              <a:t>加速膨脹中，而且速率愈來愈快，使宇宙的各個星球相互間的距離愈來愈遠，沒有跡象能夠解釋。科學家普遍認為宇宙擴張速度會因能量減少而物質增加，而使宇宙擴張速度減低，但是事實與之相反，然而找不出原因。</a:t>
            </a:r>
          </a:p>
        </p:txBody>
      </p:sp>
      <p:sp>
        <p:nvSpPr>
          <p:cNvPr id="5" name="文字方塊 4">
            <a:extLst>
              <a:ext uri="{FF2B5EF4-FFF2-40B4-BE49-F238E27FC236}">
                <a16:creationId xmlns:a16="http://schemas.microsoft.com/office/drawing/2014/main" id="{F25CC130-CA19-C293-0F63-74AD317883C3}"/>
              </a:ext>
            </a:extLst>
          </p:cNvPr>
          <p:cNvSpPr txBox="1"/>
          <p:nvPr/>
        </p:nvSpPr>
        <p:spPr>
          <a:xfrm>
            <a:off x="1505744" y="169629"/>
            <a:ext cx="9180512" cy="830997"/>
          </a:xfrm>
          <a:prstGeom prst="rect">
            <a:avLst/>
          </a:prstGeom>
          <a:noFill/>
        </p:spPr>
        <p:txBody>
          <a:bodyPr wrap="square">
            <a:spAutoFit/>
          </a:bodyPr>
          <a:lstStyle/>
          <a:p>
            <a:pPr algn="ctr"/>
            <a:r>
              <a:rPr lang="zh-TW" altLang="en-US" sz="4000" dirty="0">
                <a:solidFill>
                  <a:srgbClr val="C00000"/>
                </a:solidFill>
                <a:latin typeface="華康中特圓體" panose="020F0809000000000000" pitchFamily="49" charset="-120"/>
                <a:ea typeface="華康中特圓體" panose="020F0809000000000000" pitchFamily="49" charset="-120"/>
              </a:rPr>
              <a:t>觀測</a:t>
            </a:r>
            <a:r>
              <a:rPr lang="en-US" altLang="zh-TW" sz="4800" dirty="0">
                <a:solidFill>
                  <a:srgbClr val="C00000"/>
                </a:solidFill>
                <a:latin typeface="華康中特圓體" panose="020F0809000000000000" pitchFamily="49" charset="-120"/>
                <a:ea typeface="華康中特圓體" panose="020F0809000000000000" pitchFamily="49" charset="-120"/>
              </a:rPr>
              <a:t>1</a:t>
            </a:r>
            <a:r>
              <a:rPr lang="en-US" altLang="zh-TW" sz="4000" dirty="0">
                <a:solidFill>
                  <a:srgbClr val="C00000"/>
                </a:solidFill>
                <a:latin typeface="華康中特圓體" panose="020F0809000000000000" pitchFamily="49" charset="-120"/>
                <a:ea typeface="華康中特圓體" panose="020F0809000000000000" pitchFamily="49" charset="-120"/>
              </a:rPr>
              <a:t>a</a:t>
            </a:r>
            <a:r>
              <a:rPr lang="zh-TW" altLang="en-US" sz="4000" dirty="0">
                <a:solidFill>
                  <a:srgbClr val="C00000"/>
                </a:solidFill>
                <a:latin typeface="華康中特圓體" panose="020F0809000000000000" pitchFamily="49" charset="-120"/>
                <a:ea typeface="華康中特圓體" panose="020F0809000000000000" pitchFamily="49" charset="-120"/>
              </a:rPr>
              <a:t>型超新星發現宇宙星球加速擴張</a:t>
            </a:r>
          </a:p>
        </p:txBody>
      </p:sp>
      <p:pic>
        <p:nvPicPr>
          <p:cNvPr id="6" name="圖片 5" descr="一張含有 鮮豔, 分形藝術, 宇宙, 電子藍 的圖片&#10;&#10;AI 產生的內容可能不正確。">
            <a:extLst>
              <a:ext uri="{FF2B5EF4-FFF2-40B4-BE49-F238E27FC236}">
                <a16:creationId xmlns:a16="http://schemas.microsoft.com/office/drawing/2014/main" id="{C612635D-2273-1AB1-675F-A1FE56FC46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454" y="1105896"/>
            <a:ext cx="4905456" cy="4646207"/>
          </a:xfrm>
          <a:prstGeom prst="rect">
            <a:avLst/>
          </a:prstGeom>
          <a:ln w="6350">
            <a:solidFill>
              <a:schemeClr val="tx1"/>
            </a:solidFill>
          </a:ln>
        </p:spPr>
      </p:pic>
      <p:sp>
        <p:nvSpPr>
          <p:cNvPr id="7" name="文字方塊 6">
            <a:extLst>
              <a:ext uri="{FF2B5EF4-FFF2-40B4-BE49-F238E27FC236}">
                <a16:creationId xmlns:a16="http://schemas.microsoft.com/office/drawing/2014/main" id="{923D0681-C6C5-DB8C-02CE-9906027967D8}"/>
              </a:ext>
            </a:extLst>
          </p:cNvPr>
          <p:cNvSpPr txBox="1"/>
          <p:nvPr/>
        </p:nvSpPr>
        <p:spPr>
          <a:xfrm>
            <a:off x="1383324" y="5749651"/>
            <a:ext cx="3682201" cy="523220"/>
          </a:xfrm>
          <a:prstGeom prst="rect">
            <a:avLst/>
          </a:prstGeom>
          <a:noFill/>
        </p:spPr>
        <p:txBody>
          <a:bodyPr wrap="square">
            <a:spAutoFit/>
          </a:bodyPr>
          <a:lstStyle/>
          <a:p>
            <a:pPr algn="ctr"/>
            <a:r>
              <a:rPr lang="zh-TW" altLang="en-US" sz="2800" b="1" dirty="0">
                <a:solidFill>
                  <a:srgbClr val="2511B7"/>
                </a:solidFill>
                <a:latin typeface="華康標楷體" panose="03000509000000000000" pitchFamily="65" charset="-120"/>
                <a:ea typeface="華康標楷體" panose="03000509000000000000" pitchFamily="65" charset="-120"/>
              </a:rPr>
              <a:t>宇宙各星球加速擴張</a:t>
            </a:r>
          </a:p>
        </p:txBody>
      </p:sp>
    </p:spTree>
    <p:extLst>
      <p:ext uri="{BB962C8B-B14F-4D97-AF65-F5344CB8AC3E}">
        <p14:creationId xmlns:p14="http://schemas.microsoft.com/office/powerpoint/2010/main" val="3104809983"/>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57674" y="269858"/>
            <a:ext cx="9144000" cy="694554"/>
          </a:xfrm>
          <a:ln w="6350"/>
        </p:spPr>
        <p:txBody>
          <a:bodyPr>
            <a:noAutofit/>
          </a:bodyPr>
          <a:lstStyle/>
          <a:p>
            <a:r>
              <a:rPr lang="zh-TW" altLang="zh-TW" dirty="0">
                <a:solidFill>
                  <a:srgbClr val="C00000"/>
                </a:solidFill>
                <a:latin typeface="華康中特圓體" panose="020F0809000000000000" pitchFamily="49" charset="-120"/>
                <a:ea typeface="華康中特圓體" panose="020F0809000000000000" pitchFamily="49" charset="-120"/>
                <a:cs typeface="Times New Roman" pitchFamily="18" charset="0"/>
              </a:rPr>
              <a:t>宇宙擴張不斷加速</a:t>
            </a:r>
            <a:r>
              <a:rPr lang="zh-TW" altLang="en-US" dirty="0">
                <a:solidFill>
                  <a:srgbClr val="C00000"/>
                </a:solidFill>
                <a:latin typeface="華康中特圓體" panose="020F0809000000000000" pitchFamily="49" charset="-120"/>
                <a:ea typeface="華康中特圓體" panose="020F0809000000000000" pitchFamily="49" charset="-120"/>
                <a:cs typeface="Times New Roman" pitchFamily="18" charset="0"/>
              </a:rPr>
              <a:t>被認為有暗能量</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3" name="矩形 2"/>
          <p:cNvSpPr/>
          <p:nvPr/>
        </p:nvSpPr>
        <p:spPr>
          <a:xfrm>
            <a:off x="5390533" y="964412"/>
            <a:ext cx="6317333" cy="5441874"/>
          </a:xfrm>
          <a:prstGeom prst="rect">
            <a:avLst/>
          </a:prstGeom>
        </p:spPr>
        <p:txBody>
          <a:bodyPr wrap="square">
            <a:spAutoFit/>
          </a:bodyPr>
          <a:lstStyle/>
          <a:p>
            <a:pPr algn="just" hangingPunct="0">
              <a:lnSpc>
                <a:spcPts val="4200"/>
              </a:lnSpc>
            </a:pPr>
            <a:r>
              <a:rPr lang="zh-TW" altLang="zh-TW" sz="3200" b="1" dirty="0">
                <a:solidFill>
                  <a:srgbClr val="000066"/>
                </a:solidFill>
                <a:latin typeface="華康粗圓體" panose="020F0709000000000000" pitchFamily="49" charset="-120"/>
                <a:ea typeface="華康粗圓體" panose="020F0709000000000000" pitchFamily="49" charset="-120"/>
              </a:rPr>
              <a:t>在可觀察的宇宙中，沒有跡象能夠解釋宇宙不斷加速擴張的現象，宇宙學家為解釋這種現象，因而提出假設有某種未知的一種</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暗能量</a:t>
            </a:r>
            <a:r>
              <a:rPr lang="zh-TW" altLang="en-US" sz="3200" b="1" dirty="0">
                <a:solidFill>
                  <a:srgbClr val="000066"/>
                </a:solidFill>
                <a:latin typeface="華康粗圓體" panose="020F0709000000000000" pitchFamily="49" charset="-120"/>
                <a:ea typeface="華康粗圓體" panose="020F0709000000000000" pitchFamily="49" charset="-120"/>
              </a:rPr>
              <a:t>」，會引起本宇宙各星球加速擴張。</a:t>
            </a:r>
            <a:r>
              <a:rPr lang="zh-TW" altLang="zh-TW" sz="3200" b="1" dirty="0">
                <a:solidFill>
                  <a:srgbClr val="000066"/>
                </a:solidFill>
                <a:latin typeface="華康粗圓體" panose="020F0709000000000000" pitchFamily="49" charset="-120"/>
                <a:ea typeface="華康粗圓體" panose="020F0709000000000000" pitchFamily="49" charset="-120"/>
              </a:rPr>
              <a:t>但是暗能量</a:t>
            </a:r>
            <a:r>
              <a:rPr lang="zh-TW" altLang="en-US" sz="3200" b="1" dirty="0">
                <a:solidFill>
                  <a:srgbClr val="000066"/>
                </a:solidFill>
                <a:latin typeface="華康粗圓體" panose="020F0709000000000000" pitchFamily="49" charset="-120"/>
                <a:ea typeface="華康粗圓體" panose="020F0709000000000000" pitchFamily="49" charset="-120"/>
              </a:rPr>
              <a:t>僅是</a:t>
            </a:r>
            <a:r>
              <a:rPr lang="zh-TW" altLang="zh-TW" sz="3200" b="1" dirty="0">
                <a:solidFill>
                  <a:srgbClr val="000066"/>
                </a:solidFill>
                <a:latin typeface="華康粗圓體" panose="020F0709000000000000" pitchFamily="49" charset="-120"/>
                <a:ea typeface="華康粗圓體" panose="020F0709000000000000" pitchFamily="49" charset="-120"/>
              </a:rPr>
              <a:t>假設的</a:t>
            </a:r>
            <a:r>
              <a:rPr lang="zh-TW" altLang="en-US" sz="3200" b="1" dirty="0">
                <a:solidFill>
                  <a:srgbClr val="000066"/>
                </a:solidFill>
                <a:latin typeface="華康粗圓體" panose="020F0709000000000000" pitchFamily="49" charset="-120"/>
                <a:ea typeface="華康粗圓體" panose="020F0709000000000000" pitchFamily="49" charset="-120"/>
              </a:rPr>
              <a:t>名詞，其</a:t>
            </a:r>
            <a:r>
              <a:rPr lang="zh-TW" altLang="zh-TW" sz="3200" b="1" dirty="0">
                <a:solidFill>
                  <a:srgbClr val="000066"/>
                </a:solidFill>
                <a:latin typeface="華康粗圓體" panose="020F0709000000000000" pitchFamily="49" charset="-120"/>
                <a:ea typeface="華康粗圓體" panose="020F0709000000000000" pitchFamily="49" charset="-120"/>
              </a:rPr>
              <a:t>物理特性沒有很好的線索可探尋</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宇宙學家也不知道它的運作方式及背後的物理機制，看不見、摸不到、偵測不了。</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6" name="文字方塊 5">
            <a:extLst>
              <a:ext uri="{FF2B5EF4-FFF2-40B4-BE49-F238E27FC236}">
                <a16:creationId xmlns:a16="http://schemas.microsoft.com/office/drawing/2014/main" id="{B3F7AD7C-CB74-E8A8-F6D6-A90264AECF67}"/>
              </a:ext>
            </a:extLst>
          </p:cNvPr>
          <p:cNvSpPr txBox="1"/>
          <p:nvPr/>
        </p:nvSpPr>
        <p:spPr>
          <a:xfrm>
            <a:off x="1771768" y="5959597"/>
            <a:ext cx="3096344" cy="584775"/>
          </a:xfrm>
          <a:prstGeom prst="rect">
            <a:avLst/>
          </a:prstGeom>
          <a:noFill/>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宇宙</a:t>
            </a:r>
            <a:r>
              <a:rPr lang="zh-TW" altLang="en-US" sz="3200" b="1" dirty="0">
                <a:solidFill>
                  <a:srgbClr val="3333CC"/>
                </a:solidFill>
                <a:latin typeface="華康標楷體" panose="03000509000000000000" pitchFamily="65" charset="-120"/>
                <a:ea typeface="華康標楷體" panose="03000509000000000000" pitchFamily="65" charset="-120"/>
              </a:rPr>
              <a:t>的一角</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pic>
        <p:nvPicPr>
          <p:cNvPr id="8" name="圖片 7" descr="一張含有 宇宙, 太空, space, 天體 的圖片&#10;&#10;AI 產生的內容可能不正確。">
            <a:extLst>
              <a:ext uri="{FF2B5EF4-FFF2-40B4-BE49-F238E27FC236}">
                <a16:creationId xmlns:a16="http://schemas.microsoft.com/office/drawing/2014/main" id="{2481FA32-0776-60B2-FD76-F0BC4FBEAB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114" y="1125415"/>
            <a:ext cx="4588555" cy="4877952"/>
          </a:xfrm>
          <a:prstGeom prst="rect">
            <a:avLst/>
          </a:prstGeom>
          <a:ln>
            <a:solidFill>
              <a:schemeClr val="tx1"/>
            </a:solidFill>
          </a:ln>
        </p:spPr>
      </p:pic>
    </p:spTree>
    <p:extLst>
      <p:ext uri="{BB962C8B-B14F-4D97-AF65-F5344CB8AC3E}">
        <p14:creationId xmlns:p14="http://schemas.microsoft.com/office/powerpoint/2010/main" val="121422934"/>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BC1B0FA-3FAD-2343-CC63-9948BCEB158C}"/>
              </a:ext>
            </a:extLst>
          </p:cNvPr>
          <p:cNvSpPr txBox="1"/>
          <p:nvPr/>
        </p:nvSpPr>
        <p:spPr>
          <a:xfrm>
            <a:off x="7376813" y="1163268"/>
            <a:ext cx="4478258"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科學家認為暗能量是撕裂宇宙的力量，而暗物質則會凝聚萬物，這兩股力量的交互作用，形成今日的宇宙。但是根據科學家的觀測，暗能量大於暗物質甚多，形成了今日宇宙不</a:t>
            </a:r>
            <a:r>
              <a:rPr lang="zh-TW" altLang="en-US" sz="3200" dirty="0">
                <a:solidFill>
                  <a:srgbClr val="002060"/>
                </a:solidFill>
                <a:latin typeface="華康粗圓體" panose="020F0709000000000000" pitchFamily="49" charset="-120"/>
                <a:ea typeface="華康粗圓體" panose="020F0709000000000000" pitchFamily="49" charset="-120"/>
              </a:rPr>
              <a:t>斷</a:t>
            </a:r>
            <a:r>
              <a:rPr lang="zh-TW" altLang="en-US" sz="3200" b="1" dirty="0">
                <a:solidFill>
                  <a:srgbClr val="002060"/>
                </a:solidFill>
                <a:latin typeface="華康粗圓體" panose="020F0709000000000000" pitchFamily="49" charset="-120"/>
                <a:ea typeface="華康粗圓體" panose="020F0709000000000000" pitchFamily="49" charset="-120"/>
              </a:rPr>
              <a:t>加速擴張的徵狀。</a:t>
            </a:r>
          </a:p>
        </p:txBody>
      </p:sp>
      <p:sp>
        <p:nvSpPr>
          <p:cNvPr id="9" name="文字方塊 8">
            <a:extLst>
              <a:ext uri="{FF2B5EF4-FFF2-40B4-BE49-F238E27FC236}">
                <a16:creationId xmlns:a16="http://schemas.microsoft.com/office/drawing/2014/main" id="{07345081-B92E-1438-5BB2-824F9B4F9A17}"/>
              </a:ext>
            </a:extLst>
          </p:cNvPr>
          <p:cNvSpPr txBox="1"/>
          <p:nvPr/>
        </p:nvSpPr>
        <p:spPr>
          <a:xfrm>
            <a:off x="965842" y="5613907"/>
            <a:ext cx="5970993" cy="584775"/>
          </a:xfrm>
          <a:prstGeom prst="rect">
            <a:avLst/>
          </a:prstGeom>
          <a:noFill/>
        </p:spPr>
        <p:txBody>
          <a:bodyPr wrap="square">
            <a:spAutoFit/>
          </a:bodyPr>
          <a:lstStyle/>
          <a:p>
            <a:pPr algn="ctr"/>
            <a:r>
              <a:rPr lang="zh-TW" altLang="en-US" sz="3200" b="1" dirty="0">
                <a:solidFill>
                  <a:srgbClr val="2511B7"/>
                </a:solidFill>
                <a:latin typeface="標楷體" panose="03000509000000000000" pitchFamily="65" charset="-120"/>
                <a:ea typeface="標楷體" panose="03000509000000000000" pitchFamily="65" charset="-120"/>
              </a:rPr>
              <a:t>暗能量導致宇宙加速膨脹示意圖</a:t>
            </a:r>
          </a:p>
        </p:txBody>
      </p:sp>
      <p:graphicFrame>
        <p:nvGraphicFramePr>
          <p:cNvPr id="3" name="物件 2">
            <a:extLst>
              <a:ext uri="{FF2B5EF4-FFF2-40B4-BE49-F238E27FC236}">
                <a16:creationId xmlns:a16="http://schemas.microsoft.com/office/drawing/2014/main" id="{78C45E78-C67D-C35B-C745-89061D169BFC}"/>
              </a:ext>
            </a:extLst>
          </p:cNvPr>
          <p:cNvGraphicFramePr>
            <a:graphicFrameLocks noChangeAspect="1"/>
          </p:cNvGraphicFramePr>
          <p:nvPr/>
        </p:nvGraphicFramePr>
        <p:xfrm>
          <a:off x="668388" y="1451482"/>
          <a:ext cx="6565900" cy="4162425"/>
        </p:xfrm>
        <a:graphic>
          <a:graphicData uri="http://schemas.openxmlformats.org/presentationml/2006/ole">
            <mc:AlternateContent xmlns:mc="http://schemas.openxmlformats.org/markup-compatibility/2006">
              <mc:Choice xmlns:v="urn:schemas-microsoft-com:vml" Requires="v">
                <p:oleObj name="PhotoImpact" r:id="rId2" imgW="3366250" imgH="2132995" progId="PI3.Image">
                  <p:embed/>
                </p:oleObj>
              </mc:Choice>
              <mc:Fallback>
                <p:oleObj name="PhotoImpact" r:id="rId2" imgW="3366250" imgH="2132995" progId="PI3.Image">
                  <p:embed/>
                  <p:pic>
                    <p:nvPicPr>
                      <p:cNvPr id="3" name="物件 2">
                        <a:extLst>
                          <a:ext uri="{FF2B5EF4-FFF2-40B4-BE49-F238E27FC236}">
                            <a16:creationId xmlns:a16="http://schemas.microsoft.com/office/drawing/2014/main" id="{78C45E78-C67D-C35B-C745-89061D169BFC}"/>
                          </a:ext>
                        </a:extLst>
                      </p:cNvPr>
                      <p:cNvPicPr/>
                      <p:nvPr/>
                    </p:nvPicPr>
                    <p:blipFill>
                      <a:blip r:embed="rId3"/>
                      <a:stretch>
                        <a:fillRect/>
                      </a:stretch>
                    </p:blipFill>
                    <p:spPr>
                      <a:xfrm>
                        <a:off x="668388" y="1451482"/>
                        <a:ext cx="6565900" cy="4162425"/>
                      </a:xfrm>
                      <a:prstGeom prst="rect">
                        <a:avLst/>
                      </a:prstGeom>
                      <a:ln w="12700">
                        <a:solidFill>
                          <a:schemeClr val="tx1"/>
                        </a:solidFill>
                      </a:ln>
                    </p:spPr>
                  </p:pic>
                </p:oleObj>
              </mc:Fallback>
            </mc:AlternateContent>
          </a:graphicData>
        </a:graphic>
      </p:graphicFrame>
      <p:sp>
        <p:nvSpPr>
          <p:cNvPr id="2" name="標題 1">
            <a:extLst>
              <a:ext uri="{FF2B5EF4-FFF2-40B4-BE49-F238E27FC236}">
                <a16:creationId xmlns:a16="http://schemas.microsoft.com/office/drawing/2014/main" id="{A3F0590E-4DE8-5698-A753-C5FC473B6F17}"/>
              </a:ext>
            </a:extLst>
          </p:cNvPr>
          <p:cNvSpPr>
            <a:spLocks noGrp="1"/>
          </p:cNvSpPr>
          <p:nvPr>
            <p:ph type="title"/>
          </p:nvPr>
        </p:nvSpPr>
        <p:spPr>
          <a:xfrm>
            <a:off x="1507163" y="508039"/>
            <a:ext cx="9177674" cy="566855"/>
          </a:xfrm>
        </p:spPr>
        <p:txBody>
          <a:bodyPr>
            <a:normAutofit fontScale="90000"/>
          </a:bodyPr>
          <a:lstStyle/>
          <a:p>
            <a:r>
              <a:rPr lang="zh-TW" altLang="en-US" dirty="0">
                <a:solidFill>
                  <a:srgbClr val="C00000"/>
                </a:solidFill>
                <a:latin typeface="華康中特圓體" panose="020F0809000000000000" pitchFamily="49" charset="-120"/>
                <a:ea typeface="華康中特圓體" panose="020F0809000000000000" pitchFamily="49" charset="-120"/>
                <a:cs typeface="Times New Roman" pitchFamily="18" charset="0"/>
              </a:rPr>
              <a:t>暗能量</a:t>
            </a:r>
            <a:r>
              <a:rPr lang="zh-TW" altLang="en-US" dirty="0">
                <a:solidFill>
                  <a:srgbClr val="C00000"/>
                </a:solidFill>
                <a:latin typeface="華康中特圓體" panose="020F0809000000000000" pitchFamily="49" charset="-120"/>
                <a:ea typeface="華康中特圓體" panose="020F0809000000000000" pitchFamily="49" charset="-120"/>
              </a:rPr>
              <a:t>大暗物質甚多</a:t>
            </a:r>
            <a:r>
              <a:rPr lang="zh-TW" altLang="zh-TW" dirty="0">
                <a:solidFill>
                  <a:srgbClr val="C00000"/>
                </a:solidFill>
                <a:latin typeface="華康中特圓體" panose="020F0809000000000000" pitchFamily="49" charset="-120"/>
                <a:ea typeface="華康中特圓體" panose="020F0809000000000000" pitchFamily="49" charset="-120"/>
                <a:cs typeface="Times New Roman" pitchFamily="18" charset="0"/>
              </a:rPr>
              <a:t>宇宙不斷加速</a:t>
            </a:r>
            <a:r>
              <a:rPr lang="zh-TW" altLang="en-US" dirty="0">
                <a:solidFill>
                  <a:srgbClr val="C00000"/>
                </a:solidFill>
                <a:latin typeface="華康中特圓體" panose="020F0809000000000000" pitchFamily="49" charset="-120"/>
                <a:ea typeface="華康中特圓體" panose="020F0809000000000000" pitchFamily="49" charset="-120"/>
                <a:cs typeface="Times New Roman" pitchFamily="18" charset="0"/>
              </a:rPr>
              <a:t>膨脹</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1917010785"/>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12426D9-3C81-FEB3-A186-653A12B4B1C7}"/>
              </a:ext>
            </a:extLst>
          </p:cNvPr>
          <p:cNvSpPr txBox="1"/>
          <p:nvPr/>
        </p:nvSpPr>
        <p:spPr>
          <a:xfrm>
            <a:off x="1847528" y="139280"/>
            <a:ext cx="8712968" cy="769441"/>
          </a:xfrm>
          <a:prstGeom prst="rect">
            <a:avLst/>
          </a:prstGeom>
          <a:noFill/>
        </p:spPr>
        <p:txBody>
          <a:bodyPr wrap="square">
            <a:spAutoFit/>
          </a:bodyPr>
          <a:lstStyle/>
          <a:p>
            <a:r>
              <a:rPr lang="zh-TW" altLang="en-US" sz="4400" dirty="0">
                <a:solidFill>
                  <a:srgbClr val="C00000"/>
                </a:solidFill>
                <a:latin typeface="華康中特圓體" panose="020F0809000000000000" pitchFamily="49" charset="-120"/>
                <a:ea typeface="華康中特圓體" panose="020F0809000000000000" pitchFamily="49" charset="-120"/>
              </a:rPr>
              <a:t>各年代暗物質和</a:t>
            </a:r>
            <a:r>
              <a:rPr lang="zh-TW" altLang="zh-TW" sz="4400" dirty="0">
                <a:solidFill>
                  <a:srgbClr val="C00000"/>
                </a:solidFill>
                <a:latin typeface="華康中特圓體" panose="020F0809000000000000" pitchFamily="49" charset="-120"/>
                <a:ea typeface="華康中特圓體" panose="020F0809000000000000" pitchFamily="49" charset="-120"/>
              </a:rPr>
              <a:t>暗</a:t>
            </a:r>
            <a:r>
              <a:rPr lang="zh-TW" altLang="en-US" sz="4400" dirty="0">
                <a:solidFill>
                  <a:srgbClr val="C00000"/>
                </a:solidFill>
                <a:latin typeface="華康中特圓體" panose="020F0809000000000000" pitchFamily="49" charset="-120"/>
                <a:ea typeface="華康中特圓體" panose="020F0809000000000000" pitchFamily="49" charset="-120"/>
              </a:rPr>
              <a:t>能量的歷史紀錄</a:t>
            </a:r>
          </a:p>
        </p:txBody>
      </p:sp>
      <p:pic>
        <p:nvPicPr>
          <p:cNvPr id="4" name="圖片 3" descr="一張含有 文字, 圓形, 螢幕擷取畫面, 圖表 的圖片&#10;&#10;AI 產生的內容可能不正確。">
            <a:extLst>
              <a:ext uri="{FF2B5EF4-FFF2-40B4-BE49-F238E27FC236}">
                <a16:creationId xmlns:a16="http://schemas.microsoft.com/office/drawing/2014/main" id="{16D6CB09-FF24-FD8D-C50A-B795E69098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471" y="1491438"/>
            <a:ext cx="6699970" cy="4457841"/>
          </a:xfrm>
          <a:prstGeom prst="rect">
            <a:avLst/>
          </a:prstGeom>
        </p:spPr>
      </p:pic>
      <p:sp>
        <p:nvSpPr>
          <p:cNvPr id="8" name="文字方塊 7">
            <a:extLst>
              <a:ext uri="{FF2B5EF4-FFF2-40B4-BE49-F238E27FC236}">
                <a16:creationId xmlns:a16="http://schemas.microsoft.com/office/drawing/2014/main" id="{0E1B2042-A119-EE25-E16E-D2700FBA9A2B}"/>
              </a:ext>
            </a:extLst>
          </p:cNvPr>
          <p:cNvSpPr txBox="1"/>
          <p:nvPr/>
        </p:nvSpPr>
        <p:spPr>
          <a:xfrm>
            <a:off x="6471138" y="6119956"/>
            <a:ext cx="5720862" cy="584775"/>
          </a:xfrm>
          <a:prstGeom prst="rect">
            <a:avLst/>
          </a:prstGeom>
          <a:noFill/>
        </p:spPr>
        <p:txBody>
          <a:bodyPr wrap="square">
            <a:spAutoFit/>
          </a:bodyPr>
          <a:lstStyle/>
          <a:p>
            <a:pPr algn="ctr"/>
            <a:r>
              <a:rPr lang="en-US" altLang="zh-TW" sz="3200" dirty="0">
                <a:solidFill>
                  <a:srgbClr val="3333CC"/>
                </a:solidFill>
                <a:ea typeface="華康標楷體" panose="03000509000000000000" pitchFamily="65" charset="-120"/>
              </a:rPr>
              <a:t>2018</a:t>
            </a:r>
            <a:r>
              <a:rPr lang="zh-TW" altLang="en-US" sz="3200" b="1" dirty="0">
                <a:solidFill>
                  <a:srgbClr val="3333CC"/>
                </a:solidFill>
                <a:latin typeface="華康標楷體" panose="03000509000000000000" pitchFamily="65" charset="-120"/>
                <a:ea typeface="華康標楷體" panose="03000509000000000000" pitchFamily="65" charset="-120"/>
              </a:rPr>
              <a:t>年普朗克宇宙探測器資料</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pic>
        <p:nvPicPr>
          <p:cNvPr id="10" name="圖片 9" descr="一張含有 文字, 圓形, 字型, 筆跡 的圖片&#10;&#10;AI 產生的內容可能不正確。">
            <a:extLst>
              <a:ext uri="{FF2B5EF4-FFF2-40B4-BE49-F238E27FC236}">
                <a16:creationId xmlns:a16="http://schemas.microsoft.com/office/drawing/2014/main" id="{95D7DF3D-80B6-1F83-F3FD-95DC8C6CFC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3508" y="1121722"/>
            <a:ext cx="4932854" cy="4998234"/>
          </a:xfrm>
          <a:prstGeom prst="rect">
            <a:avLst/>
          </a:prstGeom>
        </p:spPr>
      </p:pic>
    </p:spTree>
    <p:extLst>
      <p:ext uri="{BB962C8B-B14F-4D97-AF65-F5344CB8AC3E}">
        <p14:creationId xmlns:p14="http://schemas.microsoft.com/office/powerpoint/2010/main" val="1719016042"/>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24000" y="211336"/>
            <a:ext cx="9144000" cy="820243"/>
          </a:xfrm>
        </p:spPr>
        <p:txBody>
          <a:bodyPr>
            <a:noAutofit/>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rPr>
              <a:t>量子實驗得知</a:t>
            </a:r>
            <a:r>
              <a:rPr lang="zh-TW" altLang="en-US" dirty="0">
                <a:solidFill>
                  <a:srgbClr val="C00000"/>
                </a:solidFill>
                <a:latin typeface="華康中特圓體" panose="020F0809000000000000" pitchFamily="49" charset="-120"/>
                <a:ea typeface="華康中特圓體" panose="020F0809000000000000" pitchFamily="49" charset="-120"/>
              </a:rPr>
              <a:t>有多元宇宙存在</a:t>
            </a:r>
          </a:p>
        </p:txBody>
      </p:sp>
      <p:sp>
        <p:nvSpPr>
          <p:cNvPr id="3" name="矩形 2"/>
          <p:cNvSpPr/>
          <p:nvPr/>
        </p:nvSpPr>
        <p:spPr>
          <a:xfrm>
            <a:off x="6096000" y="1031579"/>
            <a:ext cx="5543550" cy="5441874"/>
          </a:xfrm>
          <a:prstGeom prst="rect">
            <a:avLst/>
          </a:prstGeom>
        </p:spPr>
        <p:txBody>
          <a:bodyPr wrap="square">
            <a:spAutoFit/>
          </a:bodyPr>
          <a:lstStyle/>
          <a:p>
            <a:pPr algn="just" hangingPunct="0">
              <a:lnSpc>
                <a:spcPts val="4200"/>
              </a:lnSpc>
            </a:pPr>
            <a:r>
              <a:rPr lang="zh-TW" altLang="zh-TW" sz="3200" b="1" dirty="0">
                <a:solidFill>
                  <a:srgbClr val="000066"/>
                </a:solidFill>
                <a:latin typeface="華康粗圓體" panose="020F0709000000000000" pitchFamily="49" charset="-120"/>
                <a:ea typeface="華康粗圓體" panose="020F0709000000000000" pitchFamily="49" charset="-120"/>
              </a:rPr>
              <a:t>從量子</a:t>
            </a:r>
            <a:r>
              <a:rPr lang="zh-TW" altLang="zh-TW" sz="3200" dirty="0">
                <a:solidFill>
                  <a:srgbClr val="000066"/>
                </a:solidFill>
                <a:latin typeface="華康粗圓體" panose="020F0709000000000000" pitchFamily="49" charset="-120"/>
                <a:ea typeface="華康粗圓體" panose="020F0709000000000000" pitchFamily="49" charset="-120"/>
              </a:rPr>
              <a:t>實驗</a:t>
            </a:r>
            <a:r>
              <a:rPr lang="zh-TW" altLang="zh-TW" sz="3200" b="1" dirty="0">
                <a:solidFill>
                  <a:srgbClr val="000066"/>
                </a:solidFill>
                <a:latin typeface="華康粗圓體" panose="020F0709000000000000" pitchFamily="49" charset="-120"/>
                <a:ea typeface="華康粗圓體" panose="020F0709000000000000" pitchFamily="49" charset="-120"/>
              </a:rPr>
              <a:t>得知在原子結構中</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每個基本粒子可以</a:t>
            </a:r>
            <a:r>
              <a:rPr lang="zh-TW" altLang="en-US" sz="3200" b="1" dirty="0">
                <a:solidFill>
                  <a:srgbClr val="000066"/>
                </a:solidFill>
                <a:latin typeface="華康粗圓體" panose="020F0709000000000000" pitchFamily="49" charset="-120"/>
                <a:ea typeface="華康粗圓體" panose="020F0709000000000000" pitchFamily="49" charset="-120"/>
              </a:rPr>
              <a:t>瞬間</a:t>
            </a:r>
            <a:r>
              <a:rPr lang="zh-TW" altLang="zh-TW" sz="3200" b="1" dirty="0">
                <a:solidFill>
                  <a:srgbClr val="000066"/>
                </a:solidFill>
                <a:latin typeface="華康粗圓體" panose="020F0709000000000000" pitchFamily="49" charset="-120"/>
                <a:ea typeface="華康粗圓體" panose="020F0709000000000000" pitchFamily="49" charset="-120"/>
              </a:rPr>
              <a:t>出現在許多位置，</a:t>
            </a:r>
            <a:r>
              <a:rPr lang="zh-TW" altLang="en-US" sz="3200" dirty="0">
                <a:solidFill>
                  <a:srgbClr val="000066"/>
                </a:solidFill>
                <a:latin typeface="華康粗圓體" panose="020F0709000000000000" pitchFamily="49" charset="-120"/>
                <a:ea typeface="華康粗圓體" panose="020F0709000000000000" pitchFamily="49" charset="-120"/>
              </a:rPr>
              <a:t>斷斷續續</a:t>
            </a:r>
            <a:r>
              <a:rPr lang="zh-TW" altLang="en-US" sz="3200" b="1" dirty="0">
                <a:solidFill>
                  <a:srgbClr val="000066"/>
                </a:solidFill>
                <a:latin typeface="華康粗圓體" panose="020F0709000000000000" pitchFamily="49" charset="-120"/>
                <a:ea typeface="華康粗圓體" panose="020F0709000000000000" pitchFamily="49" charset="-120"/>
              </a:rPr>
              <a:t>出現在不同位置，</a:t>
            </a:r>
            <a:r>
              <a:rPr lang="zh-TW" altLang="en-US" sz="3200" b="1" dirty="0">
                <a:solidFill>
                  <a:srgbClr val="002060"/>
                </a:solidFill>
                <a:latin typeface="華康粗圓體" panose="020F0709000000000000" pitchFamily="49" charset="-120"/>
                <a:ea typeface="華康粗圓體" panose="020F0709000000000000" pitchFamily="49" charset="-120"/>
              </a:rPr>
              <a:t>但當我們去觀測它時，卻只能在一個位置找到，僅能</a:t>
            </a:r>
            <a:r>
              <a:rPr lang="zh-TW" altLang="en-US" sz="3200" b="1" dirty="0">
                <a:solidFill>
                  <a:srgbClr val="000066"/>
                </a:solidFill>
                <a:latin typeface="華康粗圓體" panose="020F0709000000000000" pitchFamily="49" charset="-120"/>
                <a:ea typeface="華康粗圓體" panose="020F0709000000000000" pitchFamily="49" charset="-120"/>
              </a:rPr>
              <a:t>用或然率來推測。</a:t>
            </a:r>
            <a:r>
              <a:rPr lang="zh-TW" altLang="zh-TW" sz="3200" b="1" dirty="0">
                <a:solidFill>
                  <a:srgbClr val="000066"/>
                </a:solidFill>
                <a:latin typeface="華康粗圓體" panose="020F0709000000000000" pitchFamily="49" charset="-120"/>
                <a:ea typeface="華康粗圓體" panose="020F0709000000000000" pitchFamily="49" charset="-120"/>
              </a:rPr>
              <a:t>惟一的解釋就是這些粒子不僅存在於我們的宇宙，也同樣能掠到</a:t>
            </a:r>
            <a:r>
              <a:rPr lang="zh-TW" altLang="en-US" sz="3200" b="1" dirty="0">
                <a:solidFill>
                  <a:srgbClr val="000066"/>
                </a:solidFill>
                <a:latin typeface="華康粗圓體" panose="020F0709000000000000" pitchFamily="49" charset="-120"/>
                <a:ea typeface="華康粗圓體" panose="020F0709000000000000" pitchFamily="49" charset="-120"/>
              </a:rPr>
              <a:t>他宇宙，</a:t>
            </a:r>
            <a:r>
              <a:rPr lang="zh-TW" altLang="zh-TW" sz="3200" b="1" dirty="0">
                <a:solidFill>
                  <a:srgbClr val="000066"/>
                </a:solidFill>
                <a:latin typeface="華康粗圓體" panose="020F0709000000000000" pitchFamily="49" charset="-120"/>
                <a:ea typeface="華康粗圓體" panose="020F0709000000000000" pitchFamily="49" charset="-120"/>
              </a:rPr>
              <a:t>這是表示</a:t>
            </a:r>
            <a:r>
              <a:rPr lang="zh-TW" altLang="en-US" sz="3200" b="1" dirty="0">
                <a:solidFill>
                  <a:srgbClr val="000066"/>
                </a:solidFill>
                <a:latin typeface="華康粗圓體" panose="020F0709000000000000" pitchFamily="49" charset="-120"/>
                <a:ea typeface="華康粗圓體" panose="020F0709000000000000" pitchFamily="49" charset="-120"/>
              </a:rPr>
              <a:t>：在空間中可能存在著多重的宇宙。</a:t>
            </a:r>
          </a:p>
        </p:txBody>
      </p:sp>
      <p:pic>
        <p:nvPicPr>
          <p:cNvPr id="5" name="圖片 4" descr="一張含有 圖表, 行, 圓形, 圖形 的圖片&#10;&#10;AI 產生的內容可能不正確。">
            <a:extLst>
              <a:ext uri="{FF2B5EF4-FFF2-40B4-BE49-F238E27FC236}">
                <a16:creationId xmlns:a16="http://schemas.microsoft.com/office/drawing/2014/main" id="{99609CAC-B698-8000-A7C1-D526BB3427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080" y="1031579"/>
            <a:ext cx="5332781" cy="5375701"/>
          </a:xfrm>
          <a:prstGeom prst="rect">
            <a:avLst/>
          </a:prstGeom>
          <a:ln w="12700">
            <a:solidFill>
              <a:schemeClr val="tx1"/>
            </a:solidFill>
          </a:ln>
        </p:spPr>
      </p:pic>
    </p:spTree>
    <p:extLst>
      <p:ext uri="{BB962C8B-B14F-4D97-AF65-F5344CB8AC3E}">
        <p14:creationId xmlns:p14="http://schemas.microsoft.com/office/powerpoint/2010/main" val="2125570291"/>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231905" y="912667"/>
            <a:ext cx="6705537" cy="5441874"/>
          </a:xfrm>
          <a:prstGeom prst="rect">
            <a:avLst/>
          </a:prstGeom>
        </p:spPr>
        <p:txBody>
          <a:bodyPr wrap="square">
            <a:spAutoFit/>
          </a:bodyPr>
          <a:lstStyle/>
          <a:p>
            <a:pPr algn="just" hangingPunct="0">
              <a:lnSpc>
                <a:spcPts val="4200"/>
              </a:lnSpc>
            </a:pPr>
            <a:r>
              <a:rPr lang="en-US" altLang="zh-TW" sz="3200" b="1" kern="0" dirty="0">
                <a:solidFill>
                  <a:srgbClr val="002060"/>
                </a:solidFill>
                <a:latin typeface="華康粗圓體" panose="020F0709000000000000" pitchFamily="49" charset="-120"/>
                <a:ea typeface="華康粗圓體" panose="020F0709000000000000" pitchFamily="49" charset="-120"/>
              </a:rPr>
              <a:t>195</a:t>
            </a:r>
            <a:r>
              <a:rPr lang="en-US" altLang="zh-TW" sz="3200" b="1" kern="0"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7</a:t>
            </a:r>
            <a:r>
              <a:rPr lang="zh-TW" altLang="zh-TW" sz="3200" b="1" kern="0"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年美國普林斯頓大學艾佛雷特</a:t>
            </a:r>
            <a:r>
              <a:rPr lang="zh-TW" altLang="zh-TW" sz="3200" b="1" kern="0"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博士提出「多元世界理論</a:t>
            </a:r>
            <a:r>
              <a:rPr lang="en-US" altLang="zh-TW" sz="3200" b="1" kern="0"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(MWI)</a:t>
            </a:r>
            <a:r>
              <a:rPr lang="zh-TW" altLang="en-US" sz="3200" dirty="0">
                <a:solidFill>
                  <a:srgbClr val="002060"/>
                </a:solidFill>
                <a:ea typeface="華康中特圓體" panose="020F08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微觀粒子都有一個確定的位置，所以看起來就像是粒子在空間每一個位置上都存在一樣。我們每做一次測量，就是從這無限多個世界中選擇出一個世界，粒子在那個世界裡的位置就是我們真正測量到的位置。表示在空間中可能存在著多</a:t>
            </a:r>
            <a:r>
              <a:rPr lang="zh-TW" altLang="en-US" sz="3200" b="1" dirty="0">
                <a:solidFill>
                  <a:srgbClr val="002060"/>
                </a:solidFill>
                <a:latin typeface="華康粗圓體" panose="020F0709000000000000" pitchFamily="49" charset="-120"/>
                <a:ea typeface="華康粗圓體" panose="020F0709000000000000" pitchFamily="49" charset="-120"/>
              </a:rPr>
              <a:t>元</a:t>
            </a:r>
            <a:r>
              <a:rPr lang="zh-TW" altLang="zh-TW" sz="3200" b="1" dirty="0">
                <a:solidFill>
                  <a:srgbClr val="002060"/>
                </a:solidFill>
                <a:latin typeface="華康粗圓體" panose="020F0709000000000000" pitchFamily="49" charset="-120"/>
                <a:ea typeface="華康粗圓體" panose="020F0709000000000000" pitchFamily="49" charset="-120"/>
              </a:rPr>
              <a:t>的宇宙，且有著無數個</a:t>
            </a:r>
            <a:r>
              <a:rPr lang="zh-TW" altLang="en-US" sz="3200" b="1" dirty="0">
                <a:solidFill>
                  <a:srgbClr val="002060"/>
                </a:solidFill>
                <a:latin typeface="華康粗圓體" panose="020F0709000000000000" pitchFamily="49" charset="-120"/>
                <a:ea typeface="華康粗圓體" panose="020F0709000000000000" pitchFamily="49" charset="-120"/>
              </a:rPr>
              <a:t>他宇宙存在。</a:t>
            </a: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
        <p:nvSpPr>
          <p:cNvPr id="3" name="文字方塊 2"/>
          <p:cNvSpPr txBox="1"/>
          <p:nvPr/>
        </p:nvSpPr>
        <p:spPr>
          <a:xfrm>
            <a:off x="1591005" y="143226"/>
            <a:ext cx="9142040"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科學家</a:t>
            </a:r>
            <a:r>
              <a:rPr lang="zh-TW" altLang="zh-TW"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提出</a:t>
            </a:r>
            <a:r>
              <a:rPr lang="zh-TW" altLang="en-US" sz="4400" dirty="0">
                <a:solidFill>
                  <a:srgbClr val="C00000"/>
                </a:solidFill>
                <a:latin typeface="華康中特圓體" panose="020F0809000000000000" pitchFamily="49" charset="-120"/>
                <a:ea typeface="華康中特圓體" panose="020F0809000000000000" pitchFamily="49" charset="-120"/>
              </a:rPr>
              <a:t>多元宇宙</a:t>
            </a:r>
            <a:r>
              <a:rPr lang="zh-TW" altLang="en-US"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的</a:t>
            </a:r>
            <a:r>
              <a:rPr lang="zh-TW" altLang="zh-TW" sz="4400"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理論</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pic>
        <p:nvPicPr>
          <p:cNvPr id="5" name="圖片 4" descr="一張含有 人的臉孔, 直向, 人員, 服裝 的圖片&#10;&#10;自動產生的描述">
            <a:extLst>
              <a:ext uri="{FF2B5EF4-FFF2-40B4-BE49-F238E27FC236}">
                <a16:creationId xmlns:a16="http://schemas.microsoft.com/office/drawing/2014/main" id="{1C181993-A576-1114-4F09-86B49972D52B}"/>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7332" y="1398047"/>
            <a:ext cx="4724573" cy="4061906"/>
          </a:xfrm>
          <a:prstGeom prst="rect">
            <a:avLst/>
          </a:prstGeom>
        </p:spPr>
      </p:pic>
      <p:sp>
        <p:nvSpPr>
          <p:cNvPr id="6" name="文字方塊 5">
            <a:extLst>
              <a:ext uri="{FF2B5EF4-FFF2-40B4-BE49-F238E27FC236}">
                <a16:creationId xmlns:a16="http://schemas.microsoft.com/office/drawing/2014/main" id="{E51BB2FE-11DA-F3C5-820A-452E7EA5513A}"/>
              </a:ext>
            </a:extLst>
          </p:cNvPr>
          <p:cNvSpPr txBox="1"/>
          <p:nvPr/>
        </p:nvSpPr>
        <p:spPr>
          <a:xfrm>
            <a:off x="1591005" y="5459953"/>
            <a:ext cx="2883080" cy="707886"/>
          </a:xfrm>
          <a:prstGeom prst="rect">
            <a:avLst/>
          </a:prstGeom>
          <a:noFill/>
        </p:spPr>
        <p:txBody>
          <a:bodyPr wrap="square">
            <a:spAutoFit/>
          </a:bodyPr>
          <a:lstStyle/>
          <a:p>
            <a:pPr algn="ctr"/>
            <a:r>
              <a:rPr lang="zh-TW" altLang="en-US" sz="4000" b="1" dirty="0">
                <a:solidFill>
                  <a:srgbClr val="3333CC"/>
                </a:solidFill>
                <a:latin typeface="華康標楷體" panose="03000509000000000000" pitchFamily="65" charset="-120"/>
                <a:ea typeface="華康標楷體" panose="03000509000000000000" pitchFamily="65" charset="-120"/>
              </a:rPr>
              <a:t>艾佛雷特</a:t>
            </a:r>
          </a:p>
        </p:txBody>
      </p:sp>
    </p:spTree>
    <p:extLst>
      <p:ext uri="{BB962C8B-B14F-4D97-AF65-F5344CB8AC3E}">
        <p14:creationId xmlns:p14="http://schemas.microsoft.com/office/powerpoint/2010/main" val="238430154"/>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6F24E8E-C69E-4016-9547-C2085705FAAD}"/>
              </a:ext>
            </a:extLst>
          </p:cNvPr>
          <p:cNvSpPr>
            <a:spLocks noGrp="1"/>
          </p:cNvSpPr>
          <p:nvPr>
            <p:ph type="title"/>
          </p:nvPr>
        </p:nvSpPr>
        <p:spPr>
          <a:xfrm>
            <a:off x="2115463" y="190571"/>
            <a:ext cx="8229600" cy="79761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根據暴脹理論宇宙可為多元宇宙</a:t>
            </a:r>
          </a:p>
        </p:txBody>
      </p:sp>
      <p:sp>
        <p:nvSpPr>
          <p:cNvPr id="4" name="文字方塊 3">
            <a:extLst>
              <a:ext uri="{FF2B5EF4-FFF2-40B4-BE49-F238E27FC236}">
                <a16:creationId xmlns:a16="http://schemas.microsoft.com/office/drawing/2014/main" id="{5CA6248D-16F6-45B7-B100-73659DC95714}"/>
              </a:ext>
            </a:extLst>
          </p:cNvPr>
          <p:cNvSpPr txBox="1"/>
          <p:nvPr/>
        </p:nvSpPr>
        <p:spPr>
          <a:xfrm>
            <a:off x="4230022" y="946269"/>
            <a:ext cx="7603923" cy="5441874"/>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1980</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年代美國物理學家古斯提出暴脹理論</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宇宙以非常快的幾何級數速度膨脹，體積在大爆炸之後瞬間膨脹了十萬倍。膨脹過程的特徵是當膨脹停止時，它不會同時完全停止</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在某些地方它會停止膨脹成為宇宙，而在其他地方膨脹將</a:t>
            </a:r>
            <a:r>
              <a:rPr lang="zh-TW" altLang="zh-TW" sz="3200"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繼續</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下去，稍後就會形成更多的小宇宙，並且可能會形成無數的小宇宙</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稱為多元宇宙</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。量子力學、弦論和暴脹理論，三種不同而重要的理論，都預測多元宇宙的存在。</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graphicFrame>
        <p:nvGraphicFramePr>
          <p:cNvPr id="3" name="物件 2">
            <a:extLst>
              <a:ext uri="{FF2B5EF4-FFF2-40B4-BE49-F238E27FC236}">
                <a16:creationId xmlns:a16="http://schemas.microsoft.com/office/drawing/2014/main" id="{3A3ADF77-C99F-99F3-1DCB-941E1629FBF3}"/>
              </a:ext>
            </a:extLst>
          </p:cNvPr>
          <p:cNvGraphicFramePr>
            <a:graphicFrameLocks noChangeAspect="1"/>
          </p:cNvGraphicFramePr>
          <p:nvPr/>
        </p:nvGraphicFramePr>
        <p:xfrm>
          <a:off x="528699" y="1102782"/>
          <a:ext cx="3559022" cy="3926753"/>
        </p:xfrm>
        <a:graphic>
          <a:graphicData uri="http://schemas.openxmlformats.org/presentationml/2006/ole">
            <mc:AlternateContent xmlns:mc="http://schemas.openxmlformats.org/markup-compatibility/2006">
              <mc:Choice xmlns:v="urn:schemas-microsoft-com:vml" Requires="v">
                <p:oleObj name="PhotoImpact" r:id="rId2" imgW="2196866" imgH="2423439" progId="PI3.Image">
                  <p:embed/>
                </p:oleObj>
              </mc:Choice>
              <mc:Fallback>
                <p:oleObj name="PhotoImpact" r:id="rId2" imgW="2196866" imgH="2423439" progId="PI3.Image">
                  <p:embed/>
                  <p:pic>
                    <p:nvPicPr>
                      <p:cNvPr id="3" name="物件 2">
                        <a:extLst>
                          <a:ext uri="{FF2B5EF4-FFF2-40B4-BE49-F238E27FC236}">
                            <a16:creationId xmlns:a16="http://schemas.microsoft.com/office/drawing/2014/main" id="{3A3ADF77-C99F-99F3-1DCB-941E1629FBF3}"/>
                          </a:ext>
                        </a:extLst>
                      </p:cNvPr>
                      <p:cNvPicPr/>
                      <p:nvPr/>
                    </p:nvPicPr>
                    <p:blipFill>
                      <a:blip r:embed="rId3"/>
                      <a:stretch>
                        <a:fillRect/>
                      </a:stretch>
                    </p:blipFill>
                    <p:spPr>
                      <a:xfrm>
                        <a:off x="528699" y="1102782"/>
                        <a:ext cx="3559022" cy="3926753"/>
                      </a:xfrm>
                      <a:prstGeom prst="rect">
                        <a:avLst/>
                      </a:prstGeom>
                      <a:ln w="6350">
                        <a:solidFill>
                          <a:schemeClr val="tx1"/>
                        </a:solidFill>
                      </a:ln>
                    </p:spPr>
                  </p:pic>
                </p:oleObj>
              </mc:Fallback>
            </mc:AlternateContent>
          </a:graphicData>
        </a:graphic>
      </p:graphicFrame>
      <p:sp>
        <p:nvSpPr>
          <p:cNvPr id="6" name="文字方塊 5">
            <a:extLst>
              <a:ext uri="{FF2B5EF4-FFF2-40B4-BE49-F238E27FC236}">
                <a16:creationId xmlns:a16="http://schemas.microsoft.com/office/drawing/2014/main" id="{215CF380-3339-7CA2-0CBC-F6B940B7A28F}"/>
              </a:ext>
            </a:extLst>
          </p:cNvPr>
          <p:cNvSpPr txBox="1"/>
          <p:nvPr/>
        </p:nvSpPr>
        <p:spPr>
          <a:xfrm>
            <a:off x="358055" y="5012544"/>
            <a:ext cx="3843625" cy="1569660"/>
          </a:xfrm>
          <a:prstGeom prst="rect">
            <a:avLst/>
          </a:prstGeom>
          <a:noFill/>
        </p:spPr>
        <p:txBody>
          <a:bodyPr wrap="square" rtlCol="0">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東京大學佐藤勝彥倡議母宇宙可產生子宇宙及孫宇宙。</a:t>
            </a:r>
          </a:p>
        </p:txBody>
      </p:sp>
    </p:spTree>
    <p:extLst>
      <p:ext uri="{BB962C8B-B14F-4D97-AF65-F5344CB8AC3E}">
        <p14:creationId xmlns:p14="http://schemas.microsoft.com/office/powerpoint/2010/main" val="2232091934"/>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495719" y="1313994"/>
            <a:ext cx="11200562" cy="4903265"/>
          </a:xfrm>
          <a:prstGeom prst="rect">
            <a:avLst/>
          </a:prstGeom>
        </p:spPr>
        <p:txBody>
          <a:bodyPr wrap="square">
            <a:spAutoFit/>
          </a:bodyPr>
          <a:lstStyle/>
          <a:p>
            <a:pPr algn="just" eaLnBrk="0"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2001</a:t>
            </a:r>
            <a:r>
              <a:rPr lang="zh-TW" altLang="zh-TW"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6</a:t>
            </a:r>
            <a:r>
              <a:rPr lang="zh-TW" altLang="zh-TW" sz="3200" b="1" dirty="0">
                <a:solidFill>
                  <a:srgbClr val="002060"/>
                </a:solidFill>
                <a:latin typeface="華康粗圓體" panose="020F0709000000000000" pitchFamily="49" charset="-120"/>
                <a:ea typeface="華康粗圓體" panose="020F0709000000000000" pitchFamily="49" charset="-120"/>
              </a:rPr>
              <a:t>月，美國航太總署發射威爾金森微波各向異性探測</a:t>
            </a:r>
            <a:r>
              <a:rPr lang="zh-TW" altLang="en-US" sz="3200" b="1" dirty="0">
                <a:solidFill>
                  <a:srgbClr val="002060"/>
                </a:solidFill>
                <a:latin typeface="華康粗圓體" panose="020F0709000000000000" pitchFamily="49" charset="-120"/>
                <a:ea typeface="華康粗圓體" panose="020F0709000000000000" pitchFamily="49" charset="-120"/>
              </a:rPr>
              <a:t>器</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WMAP</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，目的是探測宇宙中大</a:t>
            </a:r>
            <a:r>
              <a:rPr lang="zh-TW" altLang="en-US" sz="3200" b="1" dirty="0">
                <a:solidFill>
                  <a:srgbClr val="002060"/>
                </a:solidFill>
                <a:latin typeface="華康粗圓體" panose="020F0709000000000000" pitchFamily="49" charset="-120"/>
                <a:ea typeface="華康粗圓體" panose="020F0709000000000000" pitchFamily="49" charset="-120"/>
              </a:rPr>
              <a:t>爆炸</a:t>
            </a:r>
            <a:r>
              <a:rPr lang="zh-TW" altLang="zh-TW" sz="3200" b="1" dirty="0">
                <a:solidFill>
                  <a:srgbClr val="002060"/>
                </a:solidFill>
                <a:latin typeface="華康粗圓體" panose="020F0709000000000000" pitchFamily="49" charset="-120"/>
                <a:ea typeface="華康粗圓體" panose="020F0709000000000000" pitchFamily="49" charset="-120"/>
              </a:rPr>
              <a:t>後殘留的輻射熱，卻另外發現處理這些訊號之時，出現</a:t>
            </a:r>
            <a:r>
              <a:rPr lang="zh-TW" altLang="en-US" sz="3200" b="1" dirty="0">
                <a:solidFill>
                  <a:srgbClr val="002060"/>
                </a:solidFill>
                <a:latin typeface="華康粗圓體" panose="020F0709000000000000" pitchFamily="49" charset="-120"/>
                <a:ea typeface="華康粗圓體" panose="020F0709000000000000" pitchFamily="49" charset="-120"/>
              </a:rPr>
              <a:t>在</a:t>
            </a:r>
            <a:r>
              <a:rPr lang="zh-TW" altLang="zh-TW" sz="3200" b="1" dirty="0">
                <a:solidFill>
                  <a:srgbClr val="002060"/>
                </a:solidFill>
                <a:latin typeface="華康粗圓體" panose="020F0709000000000000" pitchFamily="49" charset="-120"/>
                <a:ea typeface="華康粗圓體" panose="020F0709000000000000" pitchFamily="49" charset="-120"/>
              </a:rPr>
              <a:t>全宇宙微波背景輻射波動圖上</a:t>
            </a:r>
            <a:r>
              <a:rPr lang="zh-TW" altLang="en-US" sz="3200" b="1" dirty="0">
                <a:solidFill>
                  <a:srgbClr val="002060"/>
                </a:solidFill>
                <a:latin typeface="華康粗圓體" panose="020F0709000000000000" pitchFamily="49" charset="-120"/>
                <a:ea typeface="華康粗圓體" panose="020F0709000000000000" pitchFamily="49" charset="-120"/>
              </a:rPr>
              <a:t>，顯示</a:t>
            </a:r>
            <a:r>
              <a:rPr lang="zh-TW" altLang="zh-TW" sz="3200" b="1" dirty="0">
                <a:solidFill>
                  <a:srgbClr val="002060"/>
                </a:solidFill>
                <a:latin typeface="華康粗圓體" panose="020F0709000000000000" pitchFamily="49" charset="-120"/>
                <a:ea typeface="華康粗圓體" panose="020F0709000000000000" pitchFamily="49" charset="-120"/>
              </a:rPr>
              <a:t>輻射波動</a:t>
            </a:r>
            <a:r>
              <a:rPr lang="zh-TW" altLang="en-US" sz="3200" b="1" dirty="0">
                <a:solidFill>
                  <a:srgbClr val="002060"/>
                </a:solidFill>
                <a:latin typeface="華康粗圓體" panose="020F0709000000000000" pitchFamily="49" charset="-120"/>
                <a:ea typeface="華康粗圓體" panose="020F0709000000000000" pitchFamily="49" charset="-120"/>
              </a:rPr>
              <a:t>非常集中在南半部，並且在南方發現</a:t>
            </a:r>
            <a:r>
              <a:rPr lang="zh-TW" altLang="zh-TW" sz="3200" b="1" dirty="0">
                <a:solidFill>
                  <a:srgbClr val="002060"/>
                </a:solidFill>
                <a:latin typeface="華康粗圓體" panose="020F0709000000000000" pitchFamily="49" charset="-120"/>
                <a:ea typeface="華康粗圓體" panose="020F0709000000000000" pitchFamily="49" charset="-120"/>
              </a:rPr>
              <a:t>一個看似一個洞的</a:t>
            </a:r>
            <a:r>
              <a:rPr lang="zh-TW" altLang="en-US" sz="3200" b="1" dirty="0">
                <a:solidFill>
                  <a:srgbClr val="002060"/>
                </a:solidFill>
                <a:latin typeface="華康粗圓體" panose="020F0709000000000000" pitchFamily="49" charset="-120"/>
                <a:ea typeface="華康粗圓體" panose="020F0709000000000000" pitchFamily="49" charset="-120"/>
              </a:rPr>
              <a:t>冷</a:t>
            </a:r>
            <a:r>
              <a:rPr lang="zh-TW" altLang="zh-TW" sz="3200" b="1" dirty="0">
                <a:solidFill>
                  <a:srgbClr val="002060"/>
                </a:solidFill>
                <a:latin typeface="華康粗圓體" panose="020F0709000000000000" pitchFamily="49" charset="-120"/>
                <a:ea typeface="華康粗圓體" panose="020F0709000000000000" pitchFamily="49" charset="-120"/>
              </a:rPr>
              <a:t>區域</a:t>
            </a:r>
            <a:r>
              <a:rPr lang="zh-TW" altLang="en-US" sz="3200" b="1" dirty="0">
                <a:solidFill>
                  <a:srgbClr val="002060"/>
                </a:solidFill>
                <a:latin typeface="華康粗圓體" panose="020F0709000000000000" pitchFamily="49" charset="-120"/>
                <a:ea typeface="華康粗圓體" panose="020F0709000000000000" pitchFamily="49" charset="-120"/>
              </a:rPr>
              <a:t>。</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eaLnBrk="0"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2005</a:t>
            </a:r>
            <a:r>
              <a:rPr lang="zh-TW" altLang="en-US" sz="3200" b="1" dirty="0">
                <a:solidFill>
                  <a:srgbClr val="002060"/>
                </a:solidFill>
                <a:latin typeface="華康粗圓體" panose="020F0709000000000000" pitchFamily="49" charset="-120"/>
                <a:ea typeface="華康粗圓體" panose="020F0709000000000000" pitchFamily="49" charset="-120"/>
              </a:rPr>
              <a:t>年美國蘿拉</a:t>
            </a:r>
            <a:r>
              <a:rPr lang="en-US" altLang="zh-TW" sz="3200" b="1" dirty="0">
                <a:solidFill>
                  <a:srgbClr val="002060"/>
                </a:solidFill>
                <a:latin typeface="華康粗圓體" panose="020F0709000000000000" pitchFamily="49" charset="-120"/>
                <a:ea typeface="華康粗圓體" panose="020F0709000000000000" pitchFamily="49" charset="-120"/>
              </a:rPr>
              <a:t>(Laura)</a:t>
            </a:r>
            <a:r>
              <a:rPr lang="zh-TW" altLang="en-US" sz="3200" b="1" dirty="0">
                <a:solidFill>
                  <a:srgbClr val="002060"/>
                </a:solidFill>
                <a:latin typeface="華康粗圓體" panose="020F0709000000000000" pitchFamily="49" charset="-120"/>
                <a:ea typeface="華康粗圓體" panose="020F0709000000000000" pitchFamily="49" charset="-120"/>
              </a:rPr>
              <a:t>博士和何曼</a:t>
            </a:r>
            <a:r>
              <a:rPr lang="en-US" altLang="zh-TW" sz="3200" b="1" dirty="0">
                <a:solidFill>
                  <a:srgbClr val="002060"/>
                </a:solidFill>
                <a:latin typeface="華康粗圓體" panose="020F0709000000000000" pitchFamily="49" charset="-120"/>
                <a:ea typeface="華康粗圓體" panose="020F0709000000000000" pitchFamily="49" charset="-120"/>
              </a:rPr>
              <a:t>(Holman)</a:t>
            </a:r>
            <a:r>
              <a:rPr lang="zh-TW" altLang="en-US" sz="3200" b="1" dirty="0">
                <a:solidFill>
                  <a:srgbClr val="002060"/>
                </a:solidFill>
                <a:latin typeface="華康粗圓體" panose="020F0709000000000000" pitchFamily="49" charset="-120"/>
                <a:ea typeface="華康粗圓體" panose="020F0709000000000000" pitchFamily="49" charset="-120"/>
              </a:rPr>
              <a:t>教授在這個區域預測存在著異常輻射，認為這星系正被他宇宙的萬有引力牽引拉扯，加速膨脹離開本宇宙，這是他宇宙牽引本宇宙星球擴張的初步證據，其與</a:t>
            </a:r>
            <a:r>
              <a:rPr lang="en-US" altLang="zh-TW" sz="3200" b="1" dirty="0">
                <a:solidFill>
                  <a:srgbClr val="002060"/>
                </a:solidFill>
                <a:latin typeface="華康粗圓體" panose="020F0709000000000000" pitchFamily="49" charset="-120"/>
                <a:ea typeface="華康粗圓體" panose="020F0709000000000000" pitchFamily="49" charset="-120"/>
              </a:rPr>
              <a:t>NASA</a:t>
            </a:r>
            <a:r>
              <a:rPr lang="zh-TW" altLang="en-US" sz="3200" b="1" dirty="0">
                <a:solidFill>
                  <a:srgbClr val="002060"/>
                </a:solidFill>
                <a:latin typeface="華康粗圓體" panose="020F0709000000000000" pitchFamily="49" charset="-120"/>
                <a:ea typeface="華康粗圓體" panose="020F0709000000000000" pitchFamily="49" charset="-120"/>
              </a:rPr>
              <a:t>研究小組發現的相同。</a:t>
            </a:r>
          </a:p>
        </p:txBody>
      </p:sp>
      <p:sp>
        <p:nvSpPr>
          <p:cNvPr id="4" name="標題 1"/>
          <p:cNvSpPr>
            <a:spLocks noGrp="1"/>
          </p:cNvSpPr>
          <p:nvPr>
            <p:ph type="title"/>
          </p:nvPr>
        </p:nvSpPr>
        <p:spPr>
          <a:xfrm>
            <a:off x="1485585" y="436031"/>
            <a:ext cx="9220829" cy="725569"/>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他宇宙</a:t>
            </a:r>
            <a:r>
              <a:rPr lang="zh-TW" altLang="zh-TW" dirty="0">
                <a:solidFill>
                  <a:srgbClr val="C00000"/>
                </a:solidFill>
                <a:latin typeface="華康中特圓體" panose="020F0809000000000000" pitchFamily="49" charset="-120"/>
                <a:ea typeface="華康中特圓體" panose="020F0809000000000000" pitchFamily="49" charset="-120"/>
              </a:rPr>
              <a:t>牽引</a:t>
            </a:r>
            <a:r>
              <a:rPr lang="zh-TW" altLang="en-US" dirty="0">
                <a:solidFill>
                  <a:srgbClr val="C00000"/>
                </a:solidFill>
                <a:latin typeface="華康中特圓體" panose="020F0809000000000000" pitchFamily="49" charset="-120"/>
                <a:ea typeface="華康中特圓體" panose="020F0809000000000000" pitchFamily="49" charset="-120"/>
              </a:rPr>
              <a:t>本</a:t>
            </a:r>
            <a:r>
              <a:rPr lang="zh-TW" altLang="zh-TW" dirty="0">
                <a:solidFill>
                  <a:srgbClr val="C00000"/>
                </a:solidFill>
                <a:latin typeface="華康中特圓體" panose="020F0809000000000000" pitchFamily="49" charset="-120"/>
                <a:ea typeface="華康中特圓體" panose="020F0809000000000000" pitchFamily="49" charset="-120"/>
              </a:rPr>
              <a:t>星球擴張</a:t>
            </a:r>
            <a:r>
              <a:rPr lang="zh-TW" altLang="en-US" dirty="0">
                <a:solidFill>
                  <a:srgbClr val="C00000"/>
                </a:solidFill>
                <a:latin typeface="華康中特圓體" panose="020F0809000000000000" pitchFamily="49" charset="-120"/>
                <a:ea typeface="華康中特圓體" panose="020F0809000000000000" pitchFamily="49" charset="-120"/>
              </a:rPr>
              <a:t>的初步證據</a:t>
            </a:r>
          </a:p>
        </p:txBody>
      </p:sp>
    </p:spTree>
    <p:extLst>
      <p:ext uri="{BB962C8B-B14F-4D97-AF65-F5344CB8AC3E}">
        <p14:creationId xmlns:p14="http://schemas.microsoft.com/office/powerpoint/2010/main" val="2534931091"/>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666540" y="5522083"/>
            <a:ext cx="10858918" cy="1077218"/>
          </a:xfrm>
          <a:prstGeom prst="rect">
            <a:avLst/>
          </a:prstGeom>
        </p:spPr>
        <p:txBody>
          <a:bodyPr wrap="square">
            <a:spAutoFit/>
          </a:bodyPr>
          <a:lstStyle/>
          <a:p>
            <a:r>
              <a:rPr lang="zh-TW" altLang="zh-TW" sz="3200" b="1" dirty="0">
                <a:solidFill>
                  <a:srgbClr val="0000CC"/>
                </a:solidFill>
                <a:latin typeface="華康標楷體" panose="03000509000000000000" pitchFamily="65" charset="-120"/>
                <a:ea typeface="華康標楷體" panose="03000509000000000000" pitchFamily="65" charset="-120"/>
              </a:rPr>
              <a:t>全宇宙微波背景輻射波動圖</a:t>
            </a:r>
            <a:r>
              <a:rPr lang="zh-TW" altLang="en-US" sz="3200" b="1" dirty="0">
                <a:solidFill>
                  <a:srgbClr val="0000CC"/>
                </a:solidFill>
                <a:latin typeface="華康標楷體" panose="03000509000000000000" pitchFamily="65" charset="-120"/>
                <a:ea typeface="華康標楷體" panose="03000509000000000000" pitchFamily="65" charset="-120"/>
              </a:rPr>
              <a:t>裡顯示南方與北方有差異，並且在南半部的天空有</a:t>
            </a:r>
            <a:r>
              <a:rPr lang="zh-TW" altLang="zh-TW" sz="3200" b="1" dirty="0">
                <a:solidFill>
                  <a:srgbClr val="0000CC"/>
                </a:solidFill>
                <a:latin typeface="華康標楷體" panose="03000509000000000000" pitchFamily="65" charset="-120"/>
                <a:ea typeface="華康標楷體" panose="03000509000000000000" pitchFamily="65" charset="-120"/>
              </a:rPr>
              <a:t>一個看似洞的</a:t>
            </a:r>
            <a:r>
              <a:rPr lang="zh-TW" altLang="en-US" sz="3200" b="1" dirty="0">
                <a:solidFill>
                  <a:srgbClr val="0000CC"/>
                </a:solidFill>
                <a:latin typeface="華康標楷體" panose="03000509000000000000" pitchFamily="65" charset="-120"/>
                <a:ea typeface="華康標楷體" panose="03000509000000000000" pitchFamily="65" charset="-120"/>
              </a:rPr>
              <a:t>冷</a:t>
            </a:r>
            <a:r>
              <a:rPr lang="zh-TW" altLang="zh-TW" sz="3200" b="1" dirty="0">
                <a:solidFill>
                  <a:srgbClr val="0000CC"/>
                </a:solidFill>
                <a:latin typeface="華康標楷體" panose="03000509000000000000" pitchFamily="65" charset="-120"/>
                <a:ea typeface="華康標楷體" panose="03000509000000000000" pitchFamily="65" charset="-120"/>
              </a:rPr>
              <a:t>區域</a:t>
            </a:r>
            <a:r>
              <a:rPr lang="zh-TW" altLang="en-US" sz="3200" b="1" dirty="0">
                <a:solidFill>
                  <a:srgbClr val="0000CC"/>
                </a:solidFill>
                <a:latin typeface="華康標楷體" panose="03000509000000000000" pitchFamily="65" charset="-120"/>
                <a:ea typeface="華康標楷體" panose="03000509000000000000" pitchFamily="65" charset="-120"/>
              </a:rPr>
              <a:t>，</a:t>
            </a:r>
            <a:r>
              <a:rPr lang="zh-TW" altLang="zh-TW" sz="3200" b="1" dirty="0">
                <a:solidFill>
                  <a:srgbClr val="0000CC"/>
                </a:solidFill>
                <a:latin typeface="華康標楷體" panose="03000509000000000000" pitchFamily="65" charset="-120"/>
                <a:ea typeface="華康標楷體" panose="03000509000000000000" pitchFamily="65" charset="-120"/>
              </a:rPr>
              <a:t>存在著異常輻射</a:t>
            </a:r>
            <a:r>
              <a:rPr lang="zh-TW" altLang="en-US" sz="3200" b="1" dirty="0">
                <a:solidFill>
                  <a:srgbClr val="0000CC"/>
                </a:solidFill>
                <a:latin typeface="華康標楷體" panose="03000509000000000000" pitchFamily="65" charset="-120"/>
                <a:ea typeface="華康標楷體" panose="03000509000000000000" pitchFamily="65" charset="-120"/>
              </a:rPr>
              <a:t>。</a:t>
            </a:r>
          </a:p>
        </p:txBody>
      </p:sp>
      <p:pic>
        <p:nvPicPr>
          <p:cNvPr id="4" name="圖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999" y="954554"/>
            <a:ext cx="9144000" cy="4567529"/>
          </a:xfrm>
          <a:prstGeom prst="rect">
            <a:avLst/>
          </a:prstGeom>
        </p:spPr>
      </p:pic>
      <p:sp>
        <p:nvSpPr>
          <p:cNvPr id="5" name="文字方塊 4">
            <a:extLst>
              <a:ext uri="{FF2B5EF4-FFF2-40B4-BE49-F238E27FC236}">
                <a16:creationId xmlns:a16="http://schemas.microsoft.com/office/drawing/2014/main" id="{3652D73F-3E5E-5E24-C92C-58584710C286}"/>
              </a:ext>
            </a:extLst>
          </p:cNvPr>
          <p:cNvSpPr txBox="1"/>
          <p:nvPr/>
        </p:nvSpPr>
        <p:spPr>
          <a:xfrm>
            <a:off x="1523999" y="185113"/>
            <a:ext cx="9144000" cy="769441"/>
          </a:xfrm>
          <a:prstGeom prst="rect">
            <a:avLst/>
          </a:prstGeom>
          <a:noFill/>
        </p:spPr>
        <p:txBody>
          <a:bodyPr wrap="square">
            <a:spAutoFit/>
          </a:bodyPr>
          <a:lstStyle/>
          <a:p>
            <a:r>
              <a:rPr lang="en-US" altLang="zh-TW" sz="4400" dirty="0">
                <a:solidFill>
                  <a:srgbClr val="C00000"/>
                </a:solidFill>
                <a:latin typeface="華康中特圓體" panose="020F0809000000000000" pitchFamily="49" charset="-120"/>
                <a:ea typeface="華康中特圓體" panose="020F0809000000000000" pitchFamily="49" charset="-120"/>
                <a:cs typeface="Arial" panose="020B0604020202020204" pitchFamily="34" charset="0"/>
              </a:rPr>
              <a:t>WMAP</a:t>
            </a:r>
            <a:r>
              <a:rPr lang="zh-TW" altLang="zh-TW" sz="4400" dirty="0">
                <a:solidFill>
                  <a:srgbClr val="C00000"/>
                </a:solidFill>
                <a:latin typeface="華康中特圓體" panose="020F0809000000000000" pitchFamily="49" charset="-120"/>
                <a:ea typeface="華康中特圓體" panose="020F0809000000000000" pitchFamily="49" charset="-120"/>
              </a:rPr>
              <a:t>探測</a:t>
            </a:r>
            <a:r>
              <a:rPr lang="zh-TW" altLang="en-US" sz="4400" dirty="0">
                <a:solidFill>
                  <a:srgbClr val="C00000"/>
                </a:solidFill>
                <a:latin typeface="華康中特圓體" panose="020F0809000000000000" pitchFamily="49" charset="-120"/>
                <a:ea typeface="華康中特圓體" panose="020F0809000000000000" pitchFamily="49" charset="-120"/>
              </a:rPr>
              <a:t>全宇宙微波背景輻射波動圖</a:t>
            </a:r>
          </a:p>
        </p:txBody>
      </p:sp>
    </p:spTree>
    <p:extLst>
      <p:ext uri="{BB962C8B-B14F-4D97-AF65-F5344CB8AC3E}">
        <p14:creationId xmlns:p14="http://schemas.microsoft.com/office/powerpoint/2010/main" val="3105776074"/>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3C23D66-24BE-B646-863E-BF2D9437325F}"/>
              </a:ext>
            </a:extLst>
          </p:cNvPr>
          <p:cNvSpPr>
            <a:spLocks noGrp="1"/>
          </p:cNvSpPr>
          <p:nvPr>
            <p:ph type="title"/>
          </p:nvPr>
        </p:nvSpPr>
        <p:spPr>
          <a:xfrm>
            <a:off x="1528325" y="260456"/>
            <a:ext cx="9135350" cy="994172"/>
          </a:xfrm>
        </p:spPr>
        <p:txBody>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多</a:t>
            </a:r>
            <a:r>
              <a:rPr lang="zh-TW" altLang="en-US"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元</a:t>
            </a:r>
            <a:r>
              <a:rPr lang="zh-TW" altLang="zh-TW"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宇宙說是從弦論</a:t>
            </a:r>
            <a:r>
              <a:rPr lang="zh-TW" altLang="en-US" kern="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推演出來</a:t>
            </a:r>
            <a:r>
              <a:rPr lang="zh-TW" altLang="zh-TW"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的</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3" name="文字方塊 2">
            <a:extLst>
              <a:ext uri="{FF2B5EF4-FFF2-40B4-BE49-F238E27FC236}">
                <a16:creationId xmlns:a16="http://schemas.microsoft.com/office/drawing/2014/main" id="{CFAD30EF-C8A0-25DD-8CC7-29BBEAF1F8AB}"/>
              </a:ext>
            </a:extLst>
          </p:cNvPr>
          <p:cNvSpPr txBox="1"/>
          <p:nvPr/>
        </p:nvSpPr>
        <p:spPr>
          <a:xfrm>
            <a:off x="6063362" y="1268760"/>
            <a:ext cx="5009922" cy="4364656"/>
          </a:xfrm>
          <a:prstGeom prst="rect">
            <a:avLst/>
          </a:prstGeom>
          <a:noFill/>
        </p:spPr>
        <p:txBody>
          <a:bodyPr wrap="square" rtlCol="0">
            <a:spAutoFit/>
          </a:bodyPr>
          <a:lstStyle/>
          <a:p>
            <a:pPr algn="just"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由於各種望遠鏡無法找到暗物質。</a:t>
            </a:r>
            <a:r>
              <a:rPr lang="en-US" altLang="zh-TW" sz="3200" b="1" dirty="0">
                <a:solidFill>
                  <a:srgbClr val="000066"/>
                </a:solidFill>
                <a:latin typeface="華康粗圓體" panose="020F0709000000000000" pitchFamily="49" charset="-120"/>
                <a:ea typeface="華康粗圓體" panose="020F0709000000000000" pitchFamily="49" charset="-120"/>
              </a:rPr>
              <a:t>1980</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年代，美國理論物理學家、斯坦福大學教授</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色斯金</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ea typeface="華康粗圓體" panose="020F0709000000000000" pitchFamily="49" charset="-120"/>
                <a:cs typeface="Arial" panose="020B0604020202020204" pitchFamily="34" charset="0"/>
              </a:rPr>
              <a:t>Susskind</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表示，</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多元宇宙說是從</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弦論</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得出</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的結果，</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運用</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弦論</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做為</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描述宇宙現象的工具或架構</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endParaRPr lang="zh-TW" altLang="en-US" sz="3200" dirty="0">
              <a:latin typeface="華康粗圓體" panose="020F0709000000000000" pitchFamily="49" charset="-120"/>
              <a:ea typeface="華康粗圓體" panose="020F0709000000000000" pitchFamily="49" charset="-120"/>
            </a:endParaRPr>
          </a:p>
        </p:txBody>
      </p:sp>
      <p:pic>
        <p:nvPicPr>
          <p:cNvPr id="4" name="圖片 3">
            <a:extLst>
              <a:ext uri="{FF2B5EF4-FFF2-40B4-BE49-F238E27FC236}">
                <a16:creationId xmlns:a16="http://schemas.microsoft.com/office/drawing/2014/main" id="{E15D53AA-256A-EB59-327E-2ABE8ECC1515}"/>
              </a:ext>
            </a:extLst>
          </p:cNvPr>
          <p:cNvPicPr>
            <a:picLocks noChangeAspect="1"/>
          </p:cNvPicPr>
          <p:nvPr/>
        </p:nvPicPr>
        <p:blipFill>
          <a:blip r:embed="rId2"/>
          <a:stretch>
            <a:fillRect/>
          </a:stretch>
        </p:blipFill>
        <p:spPr>
          <a:xfrm>
            <a:off x="1279989" y="1343575"/>
            <a:ext cx="4535165" cy="4535165"/>
          </a:xfrm>
          <a:prstGeom prst="rect">
            <a:avLst/>
          </a:prstGeom>
          <a:ln w="12700">
            <a:solidFill>
              <a:schemeClr val="tx1"/>
            </a:solidFill>
          </a:ln>
        </p:spPr>
      </p:pic>
      <p:sp>
        <p:nvSpPr>
          <p:cNvPr id="6" name="文字方塊 5">
            <a:extLst>
              <a:ext uri="{FF2B5EF4-FFF2-40B4-BE49-F238E27FC236}">
                <a16:creationId xmlns:a16="http://schemas.microsoft.com/office/drawing/2014/main" id="{D89BE9CD-9912-FC08-522B-FE76951855CB}"/>
              </a:ext>
            </a:extLst>
          </p:cNvPr>
          <p:cNvSpPr txBox="1"/>
          <p:nvPr/>
        </p:nvSpPr>
        <p:spPr>
          <a:xfrm>
            <a:off x="1279989" y="5805183"/>
            <a:ext cx="4356281"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斯坦福大學</a:t>
            </a:r>
            <a:r>
              <a:rPr lang="zh-TW" altLang="zh-TW" sz="3200" b="1" kern="0" dirty="0">
                <a:solidFill>
                  <a:srgbClr val="0000CC"/>
                </a:solidFill>
                <a:latin typeface="華康標楷體" panose="03000509000000000000" pitchFamily="65" charset="-120"/>
                <a:ea typeface="華康標楷體" panose="03000509000000000000" pitchFamily="65" charset="-120"/>
                <a:cs typeface="Times New Roman" panose="02020603050405020304" pitchFamily="18" charset="0"/>
              </a:rPr>
              <a:t>色斯金</a:t>
            </a:r>
            <a:r>
              <a:rPr lang="zh-TW" altLang="en-US" sz="3200" b="1" dirty="0">
                <a:solidFill>
                  <a:srgbClr val="0000CC"/>
                </a:solidFill>
                <a:latin typeface="華康標楷體" panose="03000509000000000000" pitchFamily="65" charset="-120"/>
                <a:ea typeface="華康標楷體" panose="03000509000000000000" pitchFamily="65" charset="-120"/>
              </a:rPr>
              <a:t>教授</a:t>
            </a:r>
          </a:p>
        </p:txBody>
      </p:sp>
    </p:spTree>
    <p:extLst>
      <p:ext uri="{BB962C8B-B14F-4D97-AF65-F5344CB8AC3E}">
        <p14:creationId xmlns:p14="http://schemas.microsoft.com/office/powerpoint/2010/main" val="1341202636"/>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316334" y="1458598"/>
            <a:ext cx="9978013" cy="4364656"/>
          </a:xfrm>
          <a:prstGeom prst="rect">
            <a:avLst/>
          </a:prstGeom>
        </p:spPr>
        <p:txBody>
          <a:bodyPr wrap="square">
            <a:spAutoFit/>
          </a:bodyPr>
          <a:lstStyle/>
          <a:p>
            <a:pPr algn="just"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為了解決上述的問題和其他疑問，</a:t>
            </a:r>
            <a:r>
              <a:rPr lang="en-US" altLang="zh-TW" sz="3200" b="1" dirty="0">
                <a:solidFill>
                  <a:srgbClr val="000066"/>
                </a:solidFill>
                <a:latin typeface="華康粗圓體" panose="020F0709000000000000" pitchFamily="49" charset="-120"/>
                <a:ea typeface="華康粗圓體" panose="020F0709000000000000" pitchFamily="49" charset="-120"/>
              </a:rPr>
              <a:t>1970</a:t>
            </a:r>
            <a:r>
              <a:rPr lang="zh-TW" altLang="en-US" sz="3200" b="1" dirty="0">
                <a:solidFill>
                  <a:srgbClr val="000066"/>
                </a:solidFill>
                <a:latin typeface="華康粗圓體" panose="020F0709000000000000" pitchFamily="49" charset="-120"/>
                <a:ea typeface="華康粗圓體" panose="020F0709000000000000" pitchFamily="49" charset="-120"/>
              </a:rPr>
              <a:t>年代科學家引用了</a:t>
            </a:r>
            <a:r>
              <a:rPr lang="zh-TW" altLang="zh-TW" sz="3200" b="1" dirty="0">
                <a:solidFill>
                  <a:srgbClr val="000066"/>
                </a:solidFill>
                <a:latin typeface="華康粗圓體" panose="020F0709000000000000" pitchFamily="49" charset="-120"/>
                <a:ea typeface="華康粗圓體" panose="020F0709000000000000" pitchFamily="49" charset="-120"/>
              </a:rPr>
              <a:t>弦論</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弦論</a:t>
            </a:r>
            <a:r>
              <a:rPr lang="zh-TW" altLang="en-US" sz="3200" b="1" dirty="0">
                <a:solidFill>
                  <a:srgbClr val="000066"/>
                </a:solidFill>
                <a:latin typeface="華康粗圓體" panose="020F0709000000000000" pitchFamily="49" charset="-120"/>
                <a:ea typeface="華康粗圓體" panose="020F0709000000000000" pitchFamily="49" charset="-120"/>
              </a:rPr>
              <a:t>已經獲得數學算式嚴格證明的數學理論，且</a:t>
            </a:r>
            <a:r>
              <a:rPr lang="zh-TW" altLang="zh-TW" sz="3200" b="1" dirty="0">
                <a:solidFill>
                  <a:srgbClr val="000066"/>
                </a:solidFill>
                <a:latin typeface="華康粗圓體" panose="020F0709000000000000" pitchFamily="49" charset="-120"/>
                <a:ea typeface="華康粗圓體" panose="020F0709000000000000" pitchFamily="49" charset="-120"/>
              </a:rPr>
              <a:t>是</a:t>
            </a:r>
            <a:r>
              <a:rPr lang="zh-TW" altLang="en-US" sz="3200" b="1" dirty="0">
                <a:solidFill>
                  <a:srgbClr val="000066"/>
                </a:solidFill>
                <a:latin typeface="華康粗圓體" panose="020F0709000000000000" pitchFamily="49" charset="-120"/>
                <a:ea typeface="華康粗圓體" panose="020F0709000000000000" pitchFamily="49" charset="-120"/>
              </a:rPr>
              <a:t>現存唯一可能統一各種自然力的完整理論</a:t>
            </a:r>
            <a:r>
              <a:rPr lang="zh-TW" altLang="zh-TW" sz="3200" b="1" dirty="0">
                <a:solidFill>
                  <a:srgbClr val="000066"/>
                </a:solidFill>
                <a:latin typeface="華康粗圓體" panose="020F0709000000000000" pitchFamily="49" charset="-120"/>
                <a:ea typeface="華康粗圓體" panose="020F0709000000000000" pitchFamily="49" charset="-120"/>
              </a:rPr>
              <a:t>，連結廣義相對論與粒子物理的架構，能兼顧微觀的量子概念與宏觀的宇宙重力現象的理論，是目前探索自然界終極統一理論的主角。</a:t>
            </a:r>
            <a:r>
              <a:rPr lang="zh-TW" altLang="en-US" sz="3200" b="1" dirty="0">
                <a:solidFill>
                  <a:srgbClr val="000066"/>
                </a:solidFill>
                <a:latin typeface="華康粗圓體" panose="020F0709000000000000" pitchFamily="49" charset="-120"/>
                <a:ea typeface="華康粗圓體" panose="020F0709000000000000" pitchFamily="49" charset="-120"/>
              </a:rPr>
              <a:t>一些科學家認為宇宙超四維時空，目前的理論有：雙克氏理論</a:t>
            </a:r>
            <a:r>
              <a:rPr lang="en-US" altLang="zh-TW" sz="3200" b="1" dirty="0">
                <a:solidFill>
                  <a:srgbClr val="000066"/>
                </a:solidFill>
                <a:latin typeface="華康粗圓體" panose="020F0709000000000000" pitchFamily="49" charset="-120"/>
                <a:ea typeface="華康粗圓體" panose="020F0709000000000000" pitchFamily="49" charset="-120"/>
              </a:rPr>
              <a:t>5</a:t>
            </a:r>
            <a:r>
              <a:rPr lang="zh-TW" altLang="en-US" sz="3200" b="1" dirty="0">
                <a:solidFill>
                  <a:srgbClr val="000066"/>
                </a:solidFill>
                <a:latin typeface="華康粗圓體" panose="020F0709000000000000" pitchFamily="49" charset="-120"/>
                <a:ea typeface="華康粗圓體" panose="020F0709000000000000" pitchFamily="49" charset="-120"/>
              </a:rPr>
              <a:t>維、玻色子弦論</a:t>
            </a:r>
            <a:r>
              <a:rPr lang="en-US" altLang="zh-TW" sz="3200" b="1" dirty="0">
                <a:solidFill>
                  <a:srgbClr val="000066"/>
                </a:solidFill>
                <a:latin typeface="華康粗圓體" panose="020F0709000000000000" pitchFamily="49" charset="-120"/>
                <a:ea typeface="華康粗圓體" panose="020F0709000000000000" pitchFamily="49" charset="-120"/>
              </a:rPr>
              <a:t>26</a:t>
            </a:r>
            <a:r>
              <a:rPr lang="zh-TW" altLang="en-US" sz="3200" b="1" dirty="0">
                <a:solidFill>
                  <a:srgbClr val="000066"/>
                </a:solidFill>
                <a:latin typeface="華康粗圓體" panose="020F0709000000000000" pitchFamily="49" charset="-120"/>
                <a:ea typeface="華康粗圓體" panose="020F0709000000000000" pitchFamily="49" charset="-120"/>
              </a:rPr>
              <a:t>維、</a:t>
            </a:r>
            <a:r>
              <a:rPr lang="en-US" altLang="zh-TW" sz="3200" b="1" dirty="0">
                <a:solidFill>
                  <a:srgbClr val="000066"/>
                </a:solidFill>
                <a:latin typeface="華康粗圓體" panose="020F0709000000000000" pitchFamily="49" charset="-120"/>
                <a:ea typeface="華康粗圓體" panose="020F0709000000000000" pitchFamily="49" charset="-120"/>
              </a:rPr>
              <a:t>M</a:t>
            </a:r>
            <a:r>
              <a:rPr lang="zh-TW" altLang="en-US" sz="3200" b="1" dirty="0">
                <a:solidFill>
                  <a:srgbClr val="000066"/>
                </a:solidFill>
                <a:latin typeface="華康粗圓體" panose="020F0709000000000000" pitchFamily="49" charset="-120"/>
                <a:ea typeface="華康粗圓體" panose="020F0709000000000000" pitchFamily="49" charset="-120"/>
              </a:rPr>
              <a:t>理論</a:t>
            </a:r>
            <a:r>
              <a:rPr lang="en-US" altLang="zh-TW" sz="3200" b="1" dirty="0">
                <a:solidFill>
                  <a:srgbClr val="000066"/>
                </a:solidFill>
                <a:latin typeface="華康粗圓體" panose="020F0709000000000000" pitchFamily="49" charset="-120"/>
                <a:ea typeface="華康粗圓體" panose="020F0709000000000000" pitchFamily="49" charset="-120"/>
              </a:rPr>
              <a:t>11</a:t>
            </a:r>
            <a:r>
              <a:rPr lang="zh-TW" altLang="en-US" sz="3200" b="1" dirty="0">
                <a:solidFill>
                  <a:srgbClr val="000066"/>
                </a:solidFill>
                <a:latin typeface="華康粗圓體" panose="020F0709000000000000" pitchFamily="49" charset="-120"/>
                <a:ea typeface="華康粗圓體" panose="020F0709000000000000" pitchFamily="49" charset="-120"/>
              </a:rPr>
              <a:t>維，以及被矚目的「弦論」</a:t>
            </a:r>
            <a:r>
              <a:rPr lang="en-US" altLang="zh-TW" sz="3200" b="1" dirty="0">
                <a:solidFill>
                  <a:srgbClr val="000066"/>
                </a:solidFill>
                <a:latin typeface="華康粗圓體" panose="020F0709000000000000" pitchFamily="49" charset="-120"/>
                <a:ea typeface="華康粗圓體" panose="020F0709000000000000" pitchFamily="49" charset="-120"/>
              </a:rPr>
              <a:t>10</a:t>
            </a:r>
            <a:r>
              <a:rPr lang="zh-TW" altLang="en-US" sz="3200" b="1" dirty="0">
                <a:solidFill>
                  <a:srgbClr val="000066"/>
                </a:solidFill>
                <a:latin typeface="華康粗圓體" panose="020F0709000000000000" pitchFamily="49" charset="-120"/>
                <a:ea typeface="華康粗圓體" panose="020F0709000000000000" pitchFamily="49" charset="-120"/>
              </a:rPr>
              <a:t>維的時空。</a:t>
            </a:r>
            <a:endParaRPr lang="en-US" altLang="zh-TW" sz="3200" b="1" dirty="0">
              <a:solidFill>
                <a:srgbClr val="000066"/>
              </a:solidFill>
              <a:latin typeface="華康粗圓體" panose="020F0709000000000000" pitchFamily="49" charset="-120"/>
              <a:ea typeface="華康粗圓體" panose="020F0709000000000000" pitchFamily="49" charset="-120"/>
            </a:endParaRPr>
          </a:p>
        </p:txBody>
      </p:sp>
      <p:sp>
        <p:nvSpPr>
          <p:cNvPr id="3" name="標題 1"/>
          <p:cNvSpPr txBox="1">
            <a:spLocks/>
          </p:cNvSpPr>
          <p:nvPr/>
        </p:nvSpPr>
        <p:spPr>
          <a:xfrm>
            <a:off x="1524000" y="354137"/>
            <a:ext cx="9144000" cy="1033534"/>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zh-TW" altLang="en-US" dirty="0">
                <a:solidFill>
                  <a:srgbClr val="C00000"/>
                </a:solidFill>
                <a:latin typeface="華康中特圓體" panose="020F0809000000000000" pitchFamily="49" charset="-120"/>
                <a:ea typeface="華康中特圓體" panose="020F0809000000000000" pitchFamily="49" charset="-120"/>
              </a:rPr>
              <a:t>引用</a:t>
            </a:r>
            <a:r>
              <a:rPr lang="zh-TW" altLang="zh-TW" dirty="0">
                <a:solidFill>
                  <a:srgbClr val="C00000"/>
                </a:solidFill>
                <a:latin typeface="華康中特圓體" panose="020F0809000000000000" pitchFamily="49" charset="-120"/>
                <a:ea typeface="華康中特圓體" panose="020F0809000000000000" pitchFamily="49" charset="-120"/>
              </a:rPr>
              <a:t>弦論</a:t>
            </a:r>
            <a:r>
              <a:rPr lang="zh-TW" altLang="en-US" dirty="0">
                <a:solidFill>
                  <a:srgbClr val="C00000"/>
                </a:solidFill>
                <a:latin typeface="華康中特圓體" panose="020F0809000000000000" pitchFamily="49" charset="-120"/>
                <a:ea typeface="華康中特圓體" panose="020F0809000000000000" pitchFamily="49" charset="-120"/>
              </a:rPr>
              <a:t>探討宇宙的失蹤質能</a:t>
            </a:r>
          </a:p>
        </p:txBody>
      </p:sp>
    </p:spTree>
    <p:extLst>
      <p:ext uri="{BB962C8B-B14F-4D97-AF65-F5344CB8AC3E}">
        <p14:creationId xmlns:p14="http://schemas.microsoft.com/office/powerpoint/2010/main" val="224592941"/>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標題 1"/>
          <p:cNvSpPr txBox="1">
            <a:spLocks/>
          </p:cNvSpPr>
          <p:nvPr/>
        </p:nvSpPr>
        <p:spPr>
          <a:xfrm>
            <a:off x="1533403" y="402340"/>
            <a:ext cx="9125193" cy="692696"/>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zh-TW" altLang="zh-TW" dirty="0">
                <a:solidFill>
                  <a:srgbClr val="C00000"/>
                </a:solidFill>
                <a:latin typeface="華康中特圓體" panose="020F0809000000000000" pitchFamily="49" charset="-120"/>
                <a:ea typeface="華康中特圓體" panose="020F0809000000000000" pitchFamily="49" charset="-120"/>
              </a:rPr>
              <a:t>多</a:t>
            </a:r>
            <a:r>
              <a:rPr lang="zh-TW" altLang="en-US" dirty="0">
                <a:solidFill>
                  <a:srgbClr val="C00000"/>
                </a:solidFill>
                <a:latin typeface="華康中特圓體" panose="020F0809000000000000" pitchFamily="49" charset="-120"/>
                <a:ea typeface="華康中特圓體" panose="020F0809000000000000" pitchFamily="49" charset="-120"/>
              </a:rPr>
              <a:t>元</a:t>
            </a:r>
            <a:r>
              <a:rPr lang="zh-TW" altLang="zh-TW" dirty="0">
                <a:solidFill>
                  <a:srgbClr val="C00000"/>
                </a:solidFill>
                <a:latin typeface="華康中特圓體" panose="020F0809000000000000" pitchFamily="49" charset="-120"/>
                <a:ea typeface="華康中特圓體" panose="020F0809000000000000" pitchFamily="49" charset="-120"/>
              </a:rPr>
              <a:t>宇宙可以容納暗物質</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6" name="矩形 5"/>
          <p:cNvSpPr/>
          <p:nvPr/>
        </p:nvSpPr>
        <p:spPr>
          <a:xfrm>
            <a:off x="5527546" y="1095036"/>
            <a:ext cx="6090919" cy="4903265"/>
          </a:xfrm>
          <a:prstGeom prst="rect">
            <a:avLst/>
          </a:prstGeom>
        </p:spPr>
        <p:txBody>
          <a:bodyPr wrap="square">
            <a:spAutoFit/>
          </a:bodyPr>
          <a:lstStyle/>
          <a:p>
            <a:pPr algn="just" eaLnBrk="0"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如果根據弦論</a:t>
            </a:r>
            <a:r>
              <a:rPr lang="zh-TW" altLang="zh-TW" sz="3200" b="1" dirty="0">
                <a:solidFill>
                  <a:srgbClr val="000066"/>
                </a:solidFill>
                <a:latin typeface="華康粗圓體" panose="020F0709000000000000" pitchFamily="49" charset="-120"/>
                <a:ea typeface="華康粗圓體" panose="020F0709000000000000" pitchFamily="49" charset="-120"/>
              </a:rPr>
              <a:t>在多</a:t>
            </a:r>
            <a:r>
              <a:rPr lang="zh-TW" altLang="en-US" sz="3200" b="1" dirty="0">
                <a:solidFill>
                  <a:srgbClr val="000066"/>
                </a:solidFill>
                <a:latin typeface="華康粗圓體" panose="020F0709000000000000" pitchFamily="49" charset="-120"/>
                <a:ea typeface="華康粗圓體" panose="020F0709000000000000" pitchFamily="49" charset="-120"/>
              </a:rPr>
              <a:t>元</a:t>
            </a:r>
            <a:r>
              <a:rPr lang="zh-TW" altLang="zh-TW" sz="3200" b="1" dirty="0">
                <a:solidFill>
                  <a:srgbClr val="000066"/>
                </a:solidFill>
                <a:latin typeface="華康粗圓體" panose="020F0709000000000000" pitchFamily="49" charset="-120"/>
                <a:ea typeface="華康粗圓體" panose="020F0709000000000000" pitchFamily="49" charset="-120"/>
              </a:rPr>
              <a:t>宇宙相互之間僅有萬有引力會相互作用，即會相互影響星球的運</a:t>
            </a:r>
            <a:r>
              <a:rPr lang="zh-TW" altLang="en-US" sz="3200" b="1" dirty="0">
                <a:solidFill>
                  <a:srgbClr val="000066"/>
                </a:solidFill>
                <a:latin typeface="華康粗圓體" panose="020F0709000000000000" pitchFamily="49" charset="-120"/>
                <a:ea typeface="華康粗圓體" panose="020F0709000000000000" pitchFamily="49" charset="-120"/>
              </a:rPr>
              <a:t>行</a:t>
            </a:r>
            <a:r>
              <a:rPr lang="zh-TW" altLang="zh-TW" sz="3200" b="1" dirty="0">
                <a:solidFill>
                  <a:srgbClr val="000066"/>
                </a:solidFill>
                <a:latin typeface="華康粗圓體" panose="020F0709000000000000" pitchFamily="49" charset="-120"/>
                <a:ea typeface="華康粗圓體" panose="020F0709000000000000" pitchFamily="49" charset="-120"/>
              </a:rPr>
              <a:t>軌跡，而</a:t>
            </a:r>
            <a:r>
              <a:rPr lang="zh-TW" altLang="en-US" sz="3200" b="1" dirty="0">
                <a:solidFill>
                  <a:srgbClr val="000066"/>
                </a:solidFill>
                <a:latin typeface="華康粗圓體" panose="020F0709000000000000" pitchFamily="49" charset="-120"/>
                <a:ea typeface="華康粗圓體" panose="020F0709000000000000" pitchFamily="49" charset="-120"/>
              </a:rPr>
              <a:t>其他自然力</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包括</a:t>
            </a:r>
            <a:r>
              <a:rPr lang="zh-TW" altLang="zh-TW" sz="3200" b="1" dirty="0">
                <a:solidFill>
                  <a:srgbClr val="000066"/>
                </a:solidFill>
                <a:latin typeface="華康粗圓體" panose="020F0709000000000000" pitchFamily="49" charset="-120"/>
                <a:ea typeface="華康粗圓體" panose="020F0709000000000000" pitchFamily="49" charset="-120"/>
              </a:rPr>
              <a:t>電磁力</a:t>
            </a:r>
            <a:r>
              <a:rPr lang="en-US" altLang="zh-TW"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在</a:t>
            </a:r>
            <a:r>
              <a:rPr lang="zh-TW" altLang="en-US" sz="3200" b="1" dirty="0">
                <a:solidFill>
                  <a:srgbClr val="000066"/>
                </a:solidFill>
                <a:latin typeface="華康粗圓體" panose="020F0709000000000000" pitchFamily="49" charset="-120"/>
                <a:ea typeface="華康粗圓體" panose="020F0709000000000000" pitchFamily="49" charset="-120"/>
              </a:rPr>
              <a:t>他宇宙之間</a:t>
            </a:r>
            <a:r>
              <a:rPr lang="zh-TW" altLang="zh-TW" sz="3200" b="1" dirty="0">
                <a:solidFill>
                  <a:srgbClr val="000066"/>
                </a:solidFill>
                <a:latin typeface="華康粗圓體" panose="020F0709000000000000" pitchFamily="49" charset="-120"/>
                <a:ea typeface="華康粗圓體" panose="020F0709000000000000" pitchFamily="49" charset="-120"/>
              </a:rPr>
              <a:t>互相</a:t>
            </a:r>
            <a:r>
              <a:rPr lang="zh-TW" altLang="en-US" sz="3200" b="1" dirty="0">
                <a:solidFill>
                  <a:srgbClr val="000066"/>
                </a:solidFill>
                <a:latin typeface="華康粗圓體" panose="020F0709000000000000" pitchFamily="49" charset="-120"/>
                <a:ea typeface="華康粗圓體" panose="020F0709000000000000" pitchFamily="49" charset="-120"/>
              </a:rPr>
              <a:t>無</a:t>
            </a:r>
            <a:r>
              <a:rPr lang="zh-TW" altLang="zh-TW" sz="3200" b="1" dirty="0">
                <a:solidFill>
                  <a:srgbClr val="000066"/>
                </a:solidFill>
                <a:latin typeface="華康粗圓體" panose="020F0709000000000000" pitchFamily="49" charset="-120"/>
                <a:ea typeface="華康粗圓體" panose="020F0709000000000000" pitchFamily="49" charset="-120"/>
              </a:rPr>
              <a:t>作用，即</a:t>
            </a:r>
            <a:r>
              <a:rPr lang="zh-TW" altLang="en-US" sz="3200" b="1" dirty="0">
                <a:solidFill>
                  <a:srgbClr val="000066"/>
                </a:solidFill>
                <a:latin typeface="華康粗圓體" panose="020F0709000000000000" pitchFamily="49" charset="-120"/>
                <a:ea typeface="華康粗圓體" panose="020F0709000000000000" pitchFamily="49" charset="-120"/>
              </a:rPr>
              <a:t>多元宇宙</a:t>
            </a:r>
            <a:r>
              <a:rPr lang="zh-TW" altLang="zh-TW" sz="3200" b="1" dirty="0">
                <a:solidFill>
                  <a:srgbClr val="000066"/>
                </a:solidFill>
                <a:latin typeface="華康粗圓體" panose="020F0709000000000000" pitchFamily="49" charset="-120"/>
                <a:ea typeface="華康粗圓體" panose="020F0709000000000000" pitchFamily="49" charset="-120"/>
              </a:rPr>
              <a:t>之間的星球互相看不見，這個正是暗物質的特性，表示</a:t>
            </a:r>
            <a:r>
              <a:rPr lang="zh-TW" altLang="en-US" sz="3200" b="1" dirty="0">
                <a:solidFill>
                  <a:srgbClr val="000066"/>
                </a:solidFill>
                <a:latin typeface="華康粗圓體" panose="020F0709000000000000" pitchFamily="49" charset="-120"/>
                <a:ea typeface="華康粗圓體" panose="020F0709000000000000" pitchFamily="49" charset="-120"/>
              </a:rPr>
              <a:t>他宇宙</a:t>
            </a:r>
            <a:r>
              <a:rPr lang="zh-TW" altLang="zh-TW" sz="3200" b="1" dirty="0">
                <a:solidFill>
                  <a:srgbClr val="000066"/>
                </a:solidFill>
                <a:latin typeface="華康粗圓體" panose="020F0709000000000000" pitchFamily="49" charset="-120"/>
                <a:ea typeface="華康粗圓體" panose="020F0709000000000000" pitchFamily="49" charset="-120"/>
              </a:rPr>
              <a:t>的星球就是本宇宙的暗物質</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因此</a:t>
            </a:r>
            <a:r>
              <a:rPr lang="zh-TW" altLang="en-US" sz="3200" b="1" dirty="0">
                <a:solidFill>
                  <a:srgbClr val="000066"/>
                </a:solidFill>
                <a:latin typeface="華康粗圓體" panose="020F0709000000000000" pitchFamily="49" charset="-120"/>
                <a:ea typeface="華康粗圓體" panose="020F0709000000000000" pitchFamily="49" charset="-120"/>
              </a:rPr>
              <a:t>多元宇宙</a:t>
            </a:r>
            <a:r>
              <a:rPr lang="zh-TW" altLang="zh-TW" sz="3200" b="1" dirty="0">
                <a:solidFill>
                  <a:srgbClr val="000066"/>
                </a:solidFill>
                <a:latin typeface="華康粗圓體" panose="020F0709000000000000" pitchFamily="49" charset="-120"/>
                <a:ea typeface="華康粗圓體" panose="020F0709000000000000" pitchFamily="49" charset="-120"/>
              </a:rPr>
              <a:t>可以容納暗物質。</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pic>
        <p:nvPicPr>
          <p:cNvPr id="2" name="圖片 1">
            <a:extLst>
              <a:ext uri="{FF2B5EF4-FFF2-40B4-BE49-F238E27FC236}">
                <a16:creationId xmlns:a16="http://schemas.microsoft.com/office/drawing/2014/main" id="{377EBE62-85CC-61CA-8EEB-C121BE4FD135}"/>
              </a:ext>
            </a:extLst>
          </p:cNvPr>
          <p:cNvPicPr>
            <a:picLocks noChangeAspect="1"/>
          </p:cNvPicPr>
          <p:nvPr/>
        </p:nvPicPr>
        <p:blipFill>
          <a:blip r:embed="rId3"/>
          <a:stretch>
            <a:fillRect/>
          </a:stretch>
        </p:blipFill>
        <p:spPr>
          <a:xfrm>
            <a:off x="573535" y="1928485"/>
            <a:ext cx="4730377" cy="3236368"/>
          </a:xfrm>
          <a:prstGeom prst="rect">
            <a:avLst/>
          </a:prstGeom>
        </p:spPr>
      </p:pic>
      <p:sp>
        <p:nvSpPr>
          <p:cNvPr id="4" name="文字方塊 3">
            <a:extLst>
              <a:ext uri="{FF2B5EF4-FFF2-40B4-BE49-F238E27FC236}">
                <a16:creationId xmlns:a16="http://schemas.microsoft.com/office/drawing/2014/main" id="{AF9BA7F6-F815-B7EC-8AD9-C95656D9198D}"/>
              </a:ext>
            </a:extLst>
          </p:cNvPr>
          <p:cNvSpPr txBox="1"/>
          <p:nvPr/>
        </p:nvSpPr>
        <p:spPr>
          <a:xfrm>
            <a:off x="287987" y="5285925"/>
            <a:ext cx="4067944" cy="1077218"/>
          </a:xfrm>
          <a:prstGeom prst="rect">
            <a:avLst/>
          </a:prstGeom>
          <a:noFill/>
        </p:spPr>
        <p:txBody>
          <a:bodyPr wrap="square">
            <a:spAutoFit/>
          </a:bodyPr>
          <a:lstStyle/>
          <a:p>
            <a:pPr algn="ctr"/>
            <a:r>
              <a:rPr lang="zh-TW" altLang="en-US" sz="3200" b="1" dirty="0">
                <a:solidFill>
                  <a:srgbClr val="2511B7"/>
                </a:solidFill>
                <a:latin typeface="標楷體" panose="03000509000000000000" pitchFamily="65" charset="-120"/>
                <a:ea typeface="標楷體" panose="03000509000000000000" pitchFamily="65" charset="-120"/>
              </a:rPr>
              <a:t>各種望遠鏡無法找到暗物質</a:t>
            </a:r>
          </a:p>
        </p:txBody>
      </p:sp>
    </p:spTree>
    <p:extLst>
      <p:ext uri="{BB962C8B-B14F-4D97-AF65-F5344CB8AC3E}">
        <p14:creationId xmlns:p14="http://schemas.microsoft.com/office/powerpoint/2010/main" val="3768393167"/>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278721A-B21E-1652-E4B8-8E8339E6F143}"/>
              </a:ext>
            </a:extLst>
          </p:cNvPr>
          <p:cNvSpPr>
            <a:spLocks noGrp="1"/>
          </p:cNvSpPr>
          <p:nvPr>
            <p:ph type="title"/>
          </p:nvPr>
        </p:nvSpPr>
        <p:spPr>
          <a:xfrm>
            <a:off x="2152650" y="341311"/>
            <a:ext cx="7886700" cy="718135"/>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各種弦論的版本</a:t>
            </a:r>
          </a:p>
        </p:txBody>
      </p:sp>
      <p:sp>
        <p:nvSpPr>
          <p:cNvPr id="4" name="文字方塊 3">
            <a:extLst>
              <a:ext uri="{FF2B5EF4-FFF2-40B4-BE49-F238E27FC236}">
                <a16:creationId xmlns:a16="http://schemas.microsoft.com/office/drawing/2014/main" id="{92F55557-F931-5B08-069F-BED9DEC87DE8}"/>
              </a:ext>
            </a:extLst>
          </p:cNvPr>
          <p:cNvSpPr txBox="1"/>
          <p:nvPr/>
        </p:nvSpPr>
        <p:spPr>
          <a:xfrm>
            <a:off x="1028281" y="1059446"/>
            <a:ext cx="10135438" cy="4903265"/>
          </a:xfrm>
          <a:prstGeom prst="rect">
            <a:avLst/>
          </a:prstGeom>
          <a:noFill/>
        </p:spPr>
        <p:txBody>
          <a:bodyPr wrap="square">
            <a:spAutoFit/>
          </a:bodyPr>
          <a:lstStyle/>
          <a:p>
            <a:pPr algn="just" eaLnBrk="0" hangingPunct="0">
              <a:lnSpc>
                <a:spcPts val="4200"/>
              </a:lnSpc>
            </a:pPr>
            <a:r>
              <a:rPr lang="zh-TW" altLang="en-US" sz="3200" b="1" dirty="0">
                <a:solidFill>
                  <a:srgbClr val="002060"/>
                </a:solidFill>
                <a:ea typeface="華康粗圓體" panose="020F0709000000000000" pitchFamily="49" charset="-120"/>
                <a:cs typeface="Arial" panose="020B0604020202020204" pitchFamily="34" charset="0"/>
              </a:rPr>
              <a:t>科學家提出五種不同弦論，其共同點為九維空間加一維時間的十維時空宇宙架構，這五種弦論版本有：</a:t>
            </a:r>
            <a:r>
              <a:rPr lang="en-US" altLang="zh-TW" sz="3200" b="1" dirty="0">
                <a:solidFill>
                  <a:srgbClr val="002060"/>
                </a:solidFill>
                <a:ea typeface="華康粗圓體" panose="020F0709000000000000" pitchFamily="49" charset="-120"/>
                <a:cs typeface="Arial" panose="020B0604020202020204" pitchFamily="34" charset="0"/>
              </a:rPr>
              <a:t>1.Ⅰ</a:t>
            </a:r>
            <a:r>
              <a:rPr lang="zh-TW" altLang="en-US" sz="3200" b="1" dirty="0">
                <a:solidFill>
                  <a:srgbClr val="002060"/>
                </a:solidFill>
                <a:ea typeface="華康粗圓體" panose="020F0709000000000000" pitchFamily="49" charset="-120"/>
                <a:cs typeface="Arial" panose="020B0604020202020204" pitchFamily="34" charset="0"/>
              </a:rPr>
              <a:t>型弦論：規範群</a:t>
            </a:r>
            <a:r>
              <a:rPr lang="en-US" altLang="zh-TW" sz="3200" b="1" dirty="0">
                <a:solidFill>
                  <a:srgbClr val="002060"/>
                </a:solidFill>
                <a:ea typeface="華康粗圓體" panose="020F0709000000000000" pitchFamily="49" charset="-120"/>
                <a:cs typeface="Arial" panose="020B0604020202020204" pitchFamily="34" charset="0"/>
              </a:rPr>
              <a:t>(32)</a:t>
            </a:r>
            <a:r>
              <a:rPr lang="zh-TW" altLang="en-US" sz="3200" b="1" dirty="0">
                <a:solidFill>
                  <a:srgbClr val="002060"/>
                </a:solidFill>
                <a:ea typeface="華康粗圓體" panose="020F0709000000000000" pitchFamily="49" charset="-120"/>
                <a:cs typeface="Arial" panose="020B0604020202020204" pitchFamily="34" charset="0"/>
              </a:rPr>
              <a:t>、</a:t>
            </a:r>
            <a:r>
              <a:rPr lang="en-US" altLang="zh-TW" sz="3200" b="1" dirty="0">
                <a:solidFill>
                  <a:srgbClr val="002060"/>
                </a:solidFill>
                <a:ea typeface="華康粗圓體" panose="020F0709000000000000" pitchFamily="49" charset="-120"/>
                <a:cs typeface="Arial" panose="020B0604020202020204" pitchFamily="34" charset="0"/>
              </a:rPr>
              <a:t>2.ⅡA</a:t>
            </a:r>
            <a:r>
              <a:rPr lang="zh-TW" altLang="en-US" sz="3200" b="1" dirty="0">
                <a:solidFill>
                  <a:srgbClr val="002060"/>
                </a:solidFill>
                <a:ea typeface="華康粗圓體" panose="020F0709000000000000" pitchFamily="49" charset="-120"/>
                <a:cs typeface="Arial" panose="020B0604020202020204" pitchFamily="34" charset="0"/>
              </a:rPr>
              <a:t>型弦論：規範群</a:t>
            </a:r>
            <a:r>
              <a:rPr lang="en-US" altLang="zh-TW" sz="3200" b="1" dirty="0">
                <a:solidFill>
                  <a:srgbClr val="002060"/>
                </a:solidFill>
                <a:ea typeface="華康粗圓體" panose="020F0709000000000000" pitchFamily="49" charset="-120"/>
                <a:cs typeface="Arial" panose="020B0604020202020204" pitchFamily="34" charset="0"/>
              </a:rPr>
              <a:t>U(1)</a:t>
            </a:r>
            <a:r>
              <a:rPr lang="zh-TW" altLang="en-US" sz="3200" b="1" dirty="0">
                <a:solidFill>
                  <a:srgbClr val="002060"/>
                </a:solidFill>
                <a:ea typeface="華康粗圓體" panose="020F0709000000000000" pitchFamily="49" charset="-120"/>
                <a:cs typeface="Arial" panose="020B0604020202020204" pitchFamily="34" charset="0"/>
              </a:rPr>
              <a:t>、</a:t>
            </a:r>
            <a:r>
              <a:rPr lang="en-US" altLang="zh-TW" sz="3200" b="1" dirty="0">
                <a:solidFill>
                  <a:srgbClr val="002060"/>
                </a:solidFill>
                <a:ea typeface="華康粗圓體" panose="020F0709000000000000" pitchFamily="49" charset="-120"/>
                <a:cs typeface="Arial" panose="020B0604020202020204" pitchFamily="34" charset="0"/>
              </a:rPr>
              <a:t>3.ⅡB</a:t>
            </a:r>
            <a:r>
              <a:rPr lang="zh-TW" altLang="en-US" sz="3200" b="1" dirty="0">
                <a:solidFill>
                  <a:srgbClr val="002060"/>
                </a:solidFill>
                <a:ea typeface="華康粗圓體" panose="020F0709000000000000" pitchFamily="49" charset="-120"/>
                <a:cs typeface="Arial" panose="020B0604020202020204" pitchFamily="34" charset="0"/>
              </a:rPr>
              <a:t>型弦論、</a:t>
            </a:r>
            <a:r>
              <a:rPr lang="en-US" altLang="zh-TW" sz="3200" b="1" dirty="0">
                <a:solidFill>
                  <a:srgbClr val="002060"/>
                </a:solidFill>
                <a:ea typeface="華康粗圓體" panose="020F0709000000000000" pitchFamily="49" charset="-120"/>
                <a:cs typeface="Arial" panose="020B0604020202020204" pitchFamily="34" charset="0"/>
              </a:rPr>
              <a:t>4.HO</a:t>
            </a:r>
            <a:r>
              <a:rPr lang="zh-TW" altLang="en-US" sz="3200" b="1" dirty="0">
                <a:solidFill>
                  <a:srgbClr val="002060"/>
                </a:solidFill>
                <a:ea typeface="華康粗圓體" panose="020F0709000000000000" pitchFamily="49" charset="-120"/>
                <a:cs typeface="Arial" panose="020B0604020202020204" pitchFamily="34" charset="0"/>
              </a:rPr>
              <a:t>型弦論：規範群</a:t>
            </a:r>
            <a:r>
              <a:rPr lang="en-US" altLang="zh-TW" sz="3200" b="1" dirty="0">
                <a:solidFill>
                  <a:srgbClr val="002060"/>
                </a:solidFill>
                <a:ea typeface="華康粗圓體" panose="020F0709000000000000" pitchFamily="49" charset="-120"/>
                <a:cs typeface="Arial" panose="020B0604020202020204" pitchFamily="34" charset="0"/>
              </a:rPr>
              <a:t>SO(32)</a:t>
            </a:r>
            <a:r>
              <a:rPr lang="zh-TW" altLang="en-US" sz="3200" b="1" dirty="0">
                <a:solidFill>
                  <a:srgbClr val="002060"/>
                </a:solidFill>
                <a:ea typeface="華康粗圓體" panose="020F0709000000000000" pitchFamily="49" charset="-120"/>
                <a:cs typeface="Arial" panose="020B0604020202020204" pitchFamily="34" charset="0"/>
              </a:rPr>
              <a:t>混合弦和</a:t>
            </a:r>
            <a:r>
              <a:rPr lang="en-US" altLang="zh-TW" sz="3200" b="1" dirty="0">
                <a:solidFill>
                  <a:srgbClr val="002060"/>
                </a:solidFill>
                <a:ea typeface="華康粗圓體" panose="020F0709000000000000" pitchFamily="49" charset="-120"/>
                <a:cs typeface="Arial" panose="020B0604020202020204" pitchFamily="34" charset="0"/>
              </a:rPr>
              <a:t>5.HE</a:t>
            </a:r>
            <a:r>
              <a:rPr lang="zh-TW" altLang="en-US" sz="3200" b="1" dirty="0">
                <a:solidFill>
                  <a:srgbClr val="002060"/>
                </a:solidFill>
                <a:ea typeface="華康粗圓體" panose="020F0709000000000000" pitchFamily="49" charset="-120"/>
                <a:cs typeface="Arial" panose="020B0604020202020204" pitchFamily="34" charset="0"/>
              </a:rPr>
              <a:t>型弦論：規範群</a:t>
            </a:r>
            <a:r>
              <a:rPr lang="en-US" altLang="zh-TW" sz="3200" b="1" dirty="0">
                <a:solidFill>
                  <a:srgbClr val="002060"/>
                </a:solidFill>
                <a:ea typeface="華康粗圓體" panose="020F0709000000000000" pitchFamily="49" charset="-120"/>
                <a:cs typeface="Arial" panose="020B0604020202020204" pitchFamily="34" charset="0"/>
              </a:rPr>
              <a:t>E8XE8</a:t>
            </a:r>
            <a:r>
              <a:rPr lang="zh-TW" altLang="en-US" sz="3200" b="1" dirty="0">
                <a:solidFill>
                  <a:srgbClr val="002060"/>
                </a:solidFill>
                <a:ea typeface="華康粗圓體" panose="020F0709000000000000" pitchFamily="49" charset="-120"/>
                <a:cs typeface="Arial" panose="020B0604020202020204" pitchFamily="34" charset="0"/>
              </a:rPr>
              <a:t>混合弦。</a:t>
            </a:r>
            <a:r>
              <a:rPr lang="en-US" altLang="zh-TW" sz="3200" b="1" dirty="0">
                <a:solidFill>
                  <a:srgbClr val="002060"/>
                </a:solidFill>
                <a:ea typeface="華康粗圓體" panose="020F0709000000000000" pitchFamily="49" charset="-120"/>
                <a:cs typeface="Arial" panose="020B0604020202020204" pitchFamily="34" charset="0"/>
              </a:rPr>
              <a:t>1995</a:t>
            </a:r>
            <a:r>
              <a:rPr lang="zh-TW" altLang="en-US" sz="3200" b="1" dirty="0">
                <a:solidFill>
                  <a:srgbClr val="002060"/>
                </a:solidFill>
                <a:ea typeface="華康粗圓體" panose="020F0709000000000000" pitchFamily="49" charset="-120"/>
                <a:cs typeface="Arial" panose="020B0604020202020204" pitchFamily="34" charset="0"/>
              </a:rPr>
              <a:t>年南加州大學維敦</a:t>
            </a:r>
            <a:r>
              <a:rPr lang="en-US" altLang="zh-TW" sz="3200" b="1" dirty="0">
                <a:solidFill>
                  <a:srgbClr val="002060"/>
                </a:solidFill>
                <a:ea typeface="華康粗圓體" panose="020F0709000000000000" pitchFamily="49" charset="-120"/>
                <a:cs typeface="Arial" panose="020B0604020202020204" pitchFamily="34" charset="0"/>
              </a:rPr>
              <a:t>(Witten)</a:t>
            </a:r>
            <a:r>
              <a:rPr lang="zh-TW" altLang="en-US" sz="3200" b="1" dirty="0">
                <a:solidFill>
                  <a:srgbClr val="002060"/>
                </a:solidFill>
                <a:ea typeface="華康粗圓體" panose="020F0709000000000000" pitchFamily="49" charset="-120"/>
                <a:cs typeface="Arial" panose="020B0604020202020204" pitchFamily="34" charset="0"/>
              </a:rPr>
              <a:t>教授提出新的</a:t>
            </a:r>
            <a:r>
              <a:rPr lang="en-US" altLang="zh-TW" sz="3200" b="1" dirty="0">
                <a:solidFill>
                  <a:srgbClr val="002060"/>
                </a:solidFill>
                <a:ea typeface="華康粗圓體" panose="020F0709000000000000" pitchFamily="49" charset="-120"/>
                <a:cs typeface="Arial" panose="020B0604020202020204" pitchFamily="34" charset="0"/>
              </a:rPr>
              <a:t>11</a:t>
            </a:r>
            <a:r>
              <a:rPr lang="zh-TW" altLang="en-US" sz="3200" b="1" dirty="0">
                <a:solidFill>
                  <a:srgbClr val="002060"/>
                </a:solidFill>
                <a:ea typeface="華康粗圓體" panose="020F0709000000000000" pitchFamily="49" charset="-120"/>
                <a:cs typeface="Arial" panose="020B0604020202020204" pitchFamily="34" charset="0"/>
              </a:rPr>
              <a:t>維時空</a:t>
            </a:r>
            <a:r>
              <a:rPr lang="zh-TW" altLang="zh-TW" sz="3200" b="1" dirty="0">
                <a:solidFill>
                  <a:srgbClr val="000066"/>
                </a:solidFill>
                <a:latin typeface="華康粗圓體" panose="020F0709000000000000" pitchFamily="49" charset="-120"/>
                <a:ea typeface="華康粗圓體" panose="020F0709000000000000" pitchFamily="49" charset="-120"/>
                <a:cs typeface="細明體" panose="02020509000000000000" pitchFamily="49" charset="-120"/>
              </a:rPr>
              <a:t>「</a:t>
            </a:r>
            <a:r>
              <a:rPr lang="en-US" altLang="zh-TW" sz="3200" b="1" dirty="0">
                <a:solidFill>
                  <a:srgbClr val="002060"/>
                </a:solidFill>
                <a:ea typeface="華康粗圓體" panose="020F0709000000000000" pitchFamily="49" charset="-120"/>
                <a:cs typeface="Arial" panose="020B0604020202020204" pitchFamily="34" charset="0"/>
              </a:rPr>
              <a:t>M</a:t>
            </a:r>
            <a:r>
              <a:rPr lang="zh-TW" altLang="en-US" sz="3200" b="1" dirty="0">
                <a:solidFill>
                  <a:srgbClr val="002060"/>
                </a:solidFill>
                <a:ea typeface="華康粗圓體" panose="020F0709000000000000" pitchFamily="49" charset="-120"/>
                <a:cs typeface="Arial" panose="020B0604020202020204" pitchFamily="34" charset="0"/>
              </a:rPr>
              <a:t>理論</a:t>
            </a:r>
            <a:r>
              <a:rPr lang="zh-TW" altLang="zh-TW" sz="3200" b="1" dirty="0">
                <a:solidFill>
                  <a:srgbClr val="000066"/>
                </a:solidFill>
                <a:latin typeface="華康粗圓體" panose="020F0709000000000000" pitchFamily="49" charset="-120"/>
                <a:ea typeface="華康粗圓體" panose="020F0709000000000000" pitchFamily="49" charset="-120"/>
                <a:cs typeface="細明體" panose="02020509000000000000" pitchFamily="49" charset="-120"/>
              </a:rPr>
              <a:t>」</a:t>
            </a:r>
            <a:r>
              <a:rPr lang="zh-TW" altLang="en-US" sz="3200" b="1" dirty="0">
                <a:solidFill>
                  <a:srgbClr val="002060"/>
                </a:solidFill>
                <a:ea typeface="華康粗圓體" panose="020F0709000000000000" pitchFamily="49" charset="-120"/>
                <a:cs typeface="Arial" panose="020B0604020202020204" pitchFamily="34" charset="0"/>
              </a:rPr>
              <a:t>，可以統一上述五種弦論和</a:t>
            </a:r>
            <a:r>
              <a:rPr lang="en-US" altLang="zh-TW" sz="3200" b="1" dirty="0">
                <a:solidFill>
                  <a:srgbClr val="002060"/>
                </a:solidFill>
                <a:ea typeface="華康粗圓體" panose="020F0709000000000000" pitchFamily="49" charset="-120"/>
                <a:cs typeface="Arial" panose="020B0604020202020204" pitchFamily="34" charset="0"/>
              </a:rPr>
              <a:t>11</a:t>
            </a:r>
            <a:r>
              <a:rPr lang="zh-TW" altLang="en-US" sz="3200" b="1" dirty="0">
                <a:solidFill>
                  <a:srgbClr val="002060"/>
                </a:solidFill>
                <a:ea typeface="華康粗圓體" panose="020F0709000000000000" pitchFamily="49" charset="-120"/>
                <a:cs typeface="Arial" panose="020B0604020202020204" pitchFamily="34" charset="0"/>
              </a:rPr>
              <a:t>維超重力理論。</a:t>
            </a:r>
            <a:r>
              <a:rPr lang="zh-TW" altLang="en-US" sz="3200" b="1" dirty="0">
                <a:solidFill>
                  <a:srgbClr val="002060"/>
                </a:solidFill>
                <a:latin typeface="華康粗圓體" panose="020F0709000000000000" pitchFamily="49" charset="-120"/>
                <a:ea typeface="華康粗圓體" panose="020F0709000000000000" pitchFamily="49" charset="-120"/>
              </a:rPr>
              <a:t>目前的科學方法無法證實或否定，而且這些理論目前而言太過形而上學，只是在數學結構上可以推演出來，距離驗證的階段尚遠。</a:t>
            </a:r>
            <a:endPar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endParaRPr>
          </a:p>
        </p:txBody>
      </p:sp>
    </p:spTree>
    <p:extLst>
      <p:ext uri="{BB962C8B-B14F-4D97-AF65-F5344CB8AC3E}">
        <p14:creationId xmlns:p14="http://schemas.microsoft.com/office/powerpoint/2010/main" val="3377110264"/>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5C5B0AC4-B0C9-3A62-A9FB-7A498902E53D}"/>
              </a:ext>
            </a:extLst>
          </p:cNvPr>
          <p:cNvSpPr txBox="1"/>
          <p:nvPr/>
        </p:nvSpPr>
        <p:spPr>
          <a:xfrm>
            <a:off x="756976" y="1548180"/>
            <a:ext cx="10678048" cy="4364656"/>
          </a:xfrm>
          <a:prstGeom prst="rect">
            <a:avLst/>
          </a:prstGeom>
          <a:noFill/>
        </p:spPr>
        <p:txBody>
          <a:bodyPr wrap="square">
            <a:spAutoFit/>
          </a:bodyPr>
          <a:lstStyle/>
          <a:p>
            <a:pPr algn="just" eaLnBrk="0"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1974</a:t>
            </a:r>
            <a:r>
              <a:rPr lang="zh-TW" altLang="en-US" sz="3200" b="1" dirty="0">
                <a:solidFill>
                  <a:srgbClr val="002060"/>
                </a:solidFill>
                <a:latin typeface="華康粗圓體" panose="020F0709000000000000" pitchFamily="49" charset="-120"/>
                <a:ea typeface="華康粗圓體" panose="020F0709000000000000" pitchFamily="49" charset="-120"/>
              </a:rPr>
              <a:t>年法國物理學家謝克</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和美國史瓦玆教授提出弦論</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en-US" altLang="zh-TW" sz="3200" b="1" dirty="0">
                <a:solidFill>
                  <a:srgbClr val="002060"/>
                </a:solidFill>
                <a:ea typeface="華康粗圓體" panose="020F0709000000000000" pitchFamily="49" charset="-120"/>
                <a:cs typeface="Arial" panose="020B0604020202020204" pitchFamily="34" charset="0"/>
              </a:rPr>
              <a:t>String Theory</a:t>
            </a:r>
            <a:r>
              <a:rPr lang="en-US" altLang="zh-TW"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en-US" sz="3200" b="1" dirty="0">
                <a:solidFill>
                  <a:srgbClr val="002060"/>
                </a:solidFill>
                <a:latin typeface="華康粗圓體" panose="020F0709000000000000" pitchFamily="49" charset="-120"/>
                <a:ea typeface="華康粗圓體" panose="020F0709000000000000" pitchFamily="49" charset="-120"/>
                <a:cs typeface="Arial" panose="020B0604020202020204" pitchFamily="34" charset="0"/>
              </a:rPr>
              <a:t>。</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弦論是一種量子重力論</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en-US" sz="3200" b="1" dirty="0">
                <a:solidFill>
                  <a:srgbClr val="000066"/>
                </a:solidFill>
                <a:latin typeface="華康粗圓體" panose="020F0709000000000000" pitchFamily="49" charset="-120"/>
                <a:ea typeface="華康粗圓體" panose="020F0709000000000000" pitchFamily="49" charset="-120"/>
              </a:rPr>
              <a:t>把</a:t>
            </a:r>
            <a:r>
              <a:rPr lang="zh-TW" altLang="zh-TW" sz="3200" b="1" dirty="0">
                <a:solidFill>
                  <a:srgbClr val="000066"/>
                </a:solidFill>
                <a:latin typeface="華康粗圓體" panose="020F0709000000000000" pitchFamily="49" charset="-120"/>
                <a:ea typeface="華康粗圓體" panose="020F0709000000000000" pitchFamily="49" charset="-120"/>
              </a:rPr>
              <a:t>基本粒子</a:t>
            </a:r>
            <a:r>
              <a:rPr lang="zh-TW" altLang="en-US" sz="3200" b="1" dirty="0">
                <a:solidFill>
                  <a:srgbClr val="000066"/>
                </a:solidFill>
                <a:latin typeface="華康粗圓體" panose="020F0709000000000000" pitchFamily="49" charset="-120"/>
                <a:ea typeface="華康粗圓體" panose="020F0709000000000000" pitchFamily="49" charset="-120"/>
              </a:rPr>
              <a:t>看成如弦狀物的一維曲線，</a:t>
            </a:r>
            <a:r>
              <a:rPr lang="zh-TW" altLang="zh-TW" sz="3200" b="1" dirty="0">
                <a:solidFill>
                  <a:srgbClr val="000066"/>
                </a:solidFill>
                <a:latin typeface="華康粗圓體" panose="020F0709000000000000" pitchFamily="49" charset="-120"/>
                <a:ea typeface="華康粗圓體" panose="020F0709000000000000" pitchFamily="49" charset="-120"/>
              </a:rPr>
              <a:t>可以被比擬為一維空間的點狀粒子</a:t>
            </a:r>
            <a:r>
              <a:rPr lang="zh-TW" altLang="en-US" sz="3200" b="1" dirty="0">
                <a:solidFill>
                  <a:srgbClr val="000066"/>
                </a:solidFill>
                <a:latin typeface="華康粗圓體" panose="020F0709000000000000" pitchFamily="49" charset="-120"/>
                <a:ea typeface="華康粗圓體" panose="020F0709000000000000" pitchFamily="49" charset="-120"/>
              </a:rPr>
              <a:t>，稱為「弦」</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en-US"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當一根弦在時空中移動時是如此的複雜，以至於三維空間已經無法容納它的運動軌跡，必須有高達九維的空間才能滿足它的運動，因此把一切物質當成九維空間裡的弦。</a:t>
            </a:r>
            <a:r>
              <a:rPr lang="zh-TW" altLang="en-US" sz="3200" b="1" dirty="0">
                <a:solidFill>
                  <a:srgbClr val="000066"/>
                </a:solidFill>
                <a:latin typeface="華康粗圓體" panose="020F0709000000000000" pitchFamily="49" charset="-120"/>
                <a:ea typeface="華康粗圓體" panose="020F0709000000000000" pitchFamily="49" charset="-120"/>
              </a:rPr>
              <a:t>所以</a:t>
            </a:r>
            <a:r>
              <a:rPr lang="zh-TW" altLang="en-US" sz="3200" b="1" dirty="0">
                <a:solidFill>
                  <a:srgbClr val="002060"/>
                </a:solidFill>
                <a:latin typeface="華康粗圓體" panose="020F0709000000000000" pitchFamily="49" charset="-120"/>
                <a:ea typeface="華康粗圓體" panose="020F0709000000000000" pitchFamily="49" charset="-120"/>
              </a:rPr>
              <a:t>弦論建立在宇宙為一維時間和九維空間的十維時空基礎上，稱為十維時空架構。</a:t>
            </a:r>
          </a:p>
        </p:txBody>
      </p:sp>
      <p:sp>
        <p:nvSpPr>
          <p:cNvPr id="4" name="標題 1">
            <a:extLst>
              <a:ext uri="{FF2B5EF4-FFF2-40B4-BE49-F238E27FC236}">
                <a16:creationId xmlns:a16="http://schemas.microsoft.com/office/drawing/2014/main" id="{DF7F476C-2A3D-0E36-5AE0-3CCEC751F61C}"/>
              </a:ext>
            </a:extLst>
          </p:cNvPr>
          <p:cNvSpPr txBox="1">
            <a:spLocks/>
          </p:cNvSpPr>
          <p:nvPr/>
        </p:nvSpPr>
        <p:spPr>
          <a:xfrm>
            <a:off x="1525142" y="515604"/>
            <a:ext cx="9141715" cy="864096"/>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ts val="4200"/>
              </a:lnSpc>
            </a:pPr>
            <a:r>
              <a:rPr lang="zh-TW" altLang="zh-TW" dirty="0">
                <a:solidFill>
                  <a:srgbClr val="C00000"/>
                </a:solidFill>
                <a:latin typeface="華康中特圓體" panose="020F0809000000000000" pitchFamily="49" charset="-120"/>
                <a:ea typeface="華康中特圓體" panose="020F0809000000000000" pitchFamily="49" charset="-120"/>
              </a:rPr>
              <a:t>弦論</a:t>
            </a:r>
            <a:r>
              <a:rPr lang="zh-TW" altLang="en-US" dirty="0">
                <a:solidFill>
                  <a:srgbClr val="C00000"/>
                </a:solidFill>
                <a:latin typeface="華康中特圓體" panose="020F0809000000000000" pitchFamily="49" charset="-120"/>
                <a:ea typeface="華康中特圓體" panose="020F0809000000000000" pitchFamily="49" charset="-120"/>
              </a:rPr>
              <a:t>建立在宇宙十維時空架構上</a:t>
            </a:r>
          </a:p>
        </p:txBody>
      </p:sp>
    </p:spTree>
    <p:extLst>
      <p:ext uri="{BB962C8B-B14F-4D97-AF65-F5344CB8AC3E}">
        <p14:creationId xmlns:p14="http://schemas.microsoft.com/office/powerpoint/2010/main" val="2846679160"/>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981200" y="386846"/>
            <a:ext cx="8229600" cy="764704"/>
          </a:xfrm>
        </p:spPr>
        <p:txBody>
          <a:bodyPr>
            <a:normAutofit/>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rPr>
              <a:t>弦論是一種量子重力論</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4" name="矩形 3"/>
          <p:cNvSpPr/>
          <p:nvPr/>
        </p:nvSpPr>
        <p:spPr>
          <a:xfrm>
            <a:off x="947895" y="1151550"/>
            <a:ext cx="10296210" cy="4903265"/>
          </a:xfrm>
          <a:prstGeom prst="rect">
            <a:avLst/>
          </a:prstGeom>
        </p:spPr>
        <p:txBody>
          <a:bodyPr wrap="square">
            <a:spAutoFit/>
          </a:bodyPr>
          <a:lstStyle/>
          <a:p>
            <a:pPr algn="just"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rPr>
              <a:t>弦可以閉合成圈狀，稱為閉弦，也可以打開如一根頭髮，稱為開弦。</a:t>
            </a:r>
            <a:r>
              <a:rPr lang="zh-TW" altLang="zh-TW" sz="3200" b="1" dirty="0">
                <a:solidFill>
                  <a:srgbClr val="000066"/>
                </a:solidFill>
                <a:latin typeface="華康粗圓體" panose="020F0709000000000000" pitchFamily="49" charset="-120"/>
                <a:ea typeface="華康粗圓體" panose="020F0709000000000000" pitchFamily="49" charset="-120"/>
              </a:rPr>
              <a:t>弦以各種不同特定連續振動模式在運動，不同模式就對應到各種不同基本粒子的性質，如電子、夸克等粒子</a:t>
            </a:r>
            <a:r>
              <a:rPr lang="zh-TW" altLang="en-US" sz="3200" b="1" dirty="0">
                <a:solidFill>
                  <a:srgbClr val="000066"/>
                </a:solidFill>
                <a:latin typeface="華康粗圓體" panose="020F0709000000000000" pitchFamily="49" charset="-120"/>
                <a:ea typeface="華康粗圓體" panose="020F0709000000000000" pitchFamily="49" charset="-120"/>
              </a:rPr>
              <a:t>，已知的一切基本粒子就是這些弦的基態。弦間以閉弦和開弦的交互作用</a:t>
            </a:r>
            <a:r>
              <a:rPr lang="zh-TW" altLang="zh-TW" sz="3200" b="1" dirty="0">
                <a:solidFill>
                  <a:srgbClr val="000066"/>
                </a:solidFill>
                <a:latin typeface="華康粗圓體" panose="020F0709000000000000" pitchFamily="49" charset="-120"/>
                <a:ea typeface="華康粗圓體" panose="020F0709000000000000" pitchFamily="49" charset="-120"/>
              </a:rPr>
              <a:t>方式，對應到粒子間的交互作用，</a:t>
            </a:r>
            <a:r>
              <a:rPr lang="zh-TW" altLang="en-US" sz="3200" b="1" dirty="0">
                <a:solidFill>
                  <a:srgbClr val="000066"/>
                </a:solidFill>
                <a:latin typeface="華康粗圓體" panose="020F0709000000000000" pitchFamily="49" charset="-120"/>
                <a:ea typeface="華康粗圓體" panose="020F0709000000000000" pitchFamily="49" charset="-120"/>
              </a:rPr>
              <a:t>成為四種基本力，即強核力、弱核力、電磁力及重力的來源。</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在弦論裡，弦沒有厚度，且長度</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視環境而定，</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極微小，其典型值是普朗克長度</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(10</a:t>
            </a:r>
            <a:r>
              <a:rPr lang="en-US" altLang="zh-TW" sz="3200" b="1" baseline="3000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-35</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公</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尺</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kern="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在一般尺度下看起來就像是一個點</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2797836846"/>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p:cNvSpPr txBox="1"/>
          <p:nvPr/>
        </p:nvSpPr>
        <p:spPr>
          <a:xfrm>
            <a:off x="2063552" y="2204864"/>
            <a:ext cx="7740860" cy="1077218"/>
          </a:xfrm>
          <a:prstGeom prst="rect">
            <a:avLst/>
          </a:prstGeom>
          <a:noFill/>
        </p:spPr>
        <p:txBody>
          <a:bodyPr wrap="square" rtlCol="0">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閉弦：有多種共振模式，連續振動的變化對應到各種不同基本粒子</a:t>
            </a:r>
          </a:p>
        </p:txBody>
      </p:sp>
      <p:pic>
        <p:nvPicPr>
          <p:cNvPr id="6" name="圖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8053" y="3284984"/>
            <a:ext cx="5821700" cy="2848538"/>
          </a:xfrm>
          <a:prstGeom prst="rect">
            <a:avLst/>
          </a:prstGeom>
        </p:spPr>
      </p:pic>
      <p:sp>
        <p:nvSpPr>
          <p:cNvPr id="7" name="矩形 6"/>
          <p:cNvSpPr/>
          <p:nvPr/>
        </p:nvSpPr>
        <p:spPr>
          <a:xfrm>
            <a:off x="562708" y="6133522"/>
            <a:ext cx="11066584" cy="553998"/>
          </a:xfrm>
          <a:prstGeom prst="rect">
            <a:avLst/>
          </a:prstGeom>
        </p:spPr>
        <p:txBody>
          <a:bodyPr wrap="square">
            <a:spAutoFit/>
          </a:bodyPr>
          <a:lstStyle/>
          <a:p>
            <a:pPr algn="ctr" hangingPunct="0">
              <a:lnSpc>
                <a:spcPts val="3600"/>
              </a:lnSpc>
            </a:pPr>
            <a:r>
              <a:rPr lang="zh-TW" altLang="en-US"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開弦：</a:t>
            </a:r>
            <a:r>
              <a:rPr lang="en-US" altLang="zh-TW"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(a)</a:t>
            </a:r>
            <a:r>
              <a:rPr lang="zh-TW" altLang="en-US"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弦</a:t>
            </a:r>
            <a:r>
              <a:rPr lang="zh-TW" altLang="zh-TW"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一分為二的時空圖</a:t>
            </a:r>
            <a:r>
              <a:rPr lang="zh-TW" altLang="en-US"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a:t>
            </a:r>
            <a:r>
              <a:rPr lang="en-US" altLang="zh-TW"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(b)</a:t>
            </a:r>
            <a:r>
              <a:rPr lang="zh-TW" altLang="zh-TW"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弦論中的對應時空圖</a:t>
            </a:r>
            <a:r>
              <a:rPr lang="zh-TW" altLang="en-US" sz="3200" b="1" kern="0" dirty="0">
                <a:solidFill>
                  <a:srgbClr val="3333CC"/>
                </a:solidFill>
                <a:latin typeface="華康標楷體" panose="03000509000000000000" pitchFamily="65" charset="-120"/>
                <a:ea typeface="華康標楷體" panose="03000509000000000000" pitchFamily="65" charset="-120"/>
                <a:cs typeface="新細明體" panose="02020500000000000000" pitchFamily="18" charset="-120"/>
              </a:rPr>
              <a:t>。</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8" name="圖片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503697" y="260504"/>
            <a:ext cx="5184607" cy="2053938"/>
          </a:xfrm>
          <a:prstGeom prst="rect">
            <a:avLst/>
          </a:prstGeom>
        </p:spPr>
      </p:pic>
    </p:spTree>
    <p:extLst>
      <p:ext uri="{BB962C8B-B14F-4D97-AF65-F5344CB8AC3E}">
        <p14:creationId xmlns:p14="http://schemas.microsoft.com/office/powerpoint/2010/main" val="1503146530"/>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726060" y="1515976"/>
            <a:ext cx="9144000" cy="3826047"/>
          </a:xfrm>
          <a:prstGeom prst="rect">
            <a:avLst/>
          </a:prstGeom>
        </p:spPr>
        <p:txBody>
          <a:bodyPr wrap="square">
            <a:spAutoFit/>
          </a:bodyPr>
          <a:lstStyle/>
          <a:p>
            <a:pPr algn="just" hangingPunct="0">
              <a:lnSpc>
                <a:spcPts val="4200"/>
              </a:lnSpc>
            </a:pP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科學家認為從</a:t>
            </a:r>
            <a:r>
              <a:rPr lang="zh-TW" altLang="zh-TW" sz="3200" b="1" dirty="0">
                <a:solidFill>
                  <a:srgbClr val="000066"/>
                </a:solidFill>
                <a:latin typeface="華康粗圓體" panose="020F0709000000000000" pitchFamily="49" charset="-120"/>
                <a:ea typeface="華康粗圓體" panose="020F0709000000000000" pitchFamily="49" charset="-120"/>
                <a:cs typeface="細明體" panose="020205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大</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爆炸</a:t>
            </a:r>
            <a:r>
              <a:rPr lang="zh-TW" altLang="zh-TW" sz="3200" b="1" dirty="0">
                <a:solidFill>
                  <a:srgbClr val="000066"/>
                </a:solidFill>
                <a:latin typeface="華康粗圓體" panose="020F0709000000000000" pitchFamily="49" charset="-120"/>
                <a:ea typeface="華康粗圓體" panose="020F0709000000000000" pitchFamily="49" charset="-120"/>
                <a:cs typeface="細明體" panose="020205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以後，宇宙的空間原為九維空間，經過</a:t>
            </a:r>
            <a:r>
              <a:rPr lang="zh-TW" altLang="zh-TW" sz="3200" b="1" dirty="0">
                <a:solidFill>
                  <a:srgbClr val="002060"/>
                </a:solidFill>
                <a:latin typeface="華康粗圓體" panose="020F0709000000000000" pitchFamily="49" charset="-120"/>
                <a:ea typeface="華康粗圓體" panose="020F0709000000000000" pitchFamily="49" charset="-120"/>
                <a:cs typeface="細明體" panose="020205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自發對稱性破缺</a:t>
            </a:r>
            <a:r>
              <a:rPr lang="zh-TW" altLang="zh-TW" sz="3200" b="1" dirty="0">
                <a:solidFill>
                  <a:srgbClr val="002060"/>
                </a:solidFill>
                <a:latin typeface="華康粗圓體" panose="020F0709000000000000" pitchFamily="49" charset="-120"/>
                <a:ea typeface="華康粗圓體" panose="020F0709000000000000" pitchFamily="49" charset="-120"/>
                <a:cs typeface="細明體" panose="02020509000000000000" pitchFamily="49" charset="-120"/>
              </a:rPr>
              <a:t>」而</a:t>
            </a:r>
            <a:r>
              <a:rPr lang="zh-TW" altLang="en-US"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緊</a:t>
            </a:r>
            <a:r>
              <a:rPr lang="zh-TW" altLang="zh-TW" sz="3200" b="1" dirty="0">
                <a:solidFill>
                  <a:srgbClr val="002060"/>
                </a:solidFill>
                <a:latin typeface="華康粗圓體" panose="020F0709000000000000" pitchFamily="49" charset="-120"/>
                <a:ea typeface="華康粗圓體" panose="020F0709000000000000" pitchFamily="49" charset="-120"/>
                <a:cs typeface="Times New Roman" panose="02020603050405020304" pitchFamily="18" charset="0"/>
              </a:rPr>
              <a:t>緻化</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，成為我們所知的三維</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正常</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空間和其他六維額外空間，也就是僅有三維空間正常的舒展開來，</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其餘六維額外空間被緊緻化成為如基本粒子大小的空間，稱為卡拉比－丘</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err="1">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Calabi</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-Yau)</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空間。</a:t>
            </a:r>
            <a:r>
              <a:rPr lang="zh-TW" altLang="zh-TW" sz="3200" b="1" dirty="0">
                <a:solidFill>
                  <a:srgbClr val="000066"/>
                </a:solidFill>
                <a:latin typeface="華康粗圓體" panose="020F0709000000000000" pitchFamily="49" charset="-120"/>
                <a:ea typeface="華康粗圓體" panose="020F0709000000000000" pitchFamily="49" charset="-120"/>
              </a:rPr>
              <a:t>但是</a:t>
            </a:r>
            <a:r>
              <a:rPr lang="zh-TW" altLang="en-US" sz="3200" b="1" dirty="0">
                <a:solidFill>
                  <a:srgbClr val="000066"/>
                </a:solidFill>
                <a:latin typeface="華康粗圓體" panose="020F0709000000000000" pitchFamily="49" charset="-120"/>
                <a:ea typeface="華康粗圓體" panose="020F0709000000000000" pitchFamily="49" charset="-120"/>
              </a:rPr>
              <a:t>應用</a:t>
            </a:r>
            <a:r>
              <a:rPr lang="zh-TW" altLang="zh-TW" sz="3200" b="1" dirty="0">
                <a:solidFill>
                  <a:srgbClr val="000066"/>
                </a:solidFill>
                <a:latin typeface="華康粗圓體" panose="020F0709000000000000" pitchFamily="49" charset="-120"/>
                <a:ea typeface="華康粗圓體" panose="020F0709000000000000" pitchFamily="49" charset="-120"/>
              </a:rPr>
              <a:t>所有</a:t>
            </a:r>
            <a:r>
              <a:rPr lang="zh-TW" altLang="en-US" sz="3200" b="1" dirty="0">
                <a:solidFill>
                  <a:srgbClr val="000066"/>
                </a:solidFill>
                <a:latin typeface="華康粗圓體" panose="020F0709000000000000" pitchFamily="49" charset="-120"/>
                <a:ea typeface="華康粗圓體" panose="020F0709000000000000" pitchFamily="49" charset="-120"/>
              </a:rPr>
              <a:t>建議</a:t>
            </a:r>
            <a:r>
              <a:rPr lang="zh-TW" altLang="zh-TW" sz="3200" b="1" dirty="0">
                <a:solidFill>
                  <a:srgbClr val="000066"/>
                </a:solidFill>
                <a:latin typeface="華康粗圓體" panose="020F0709000000000000" pitchFamily="49" charset="-120"/>
                <a:ea typeface="華康粗圓體" panose="020F0709000000000000" pitchFamily="49" charset="-120"/>
              </a:rPr>
              <a:t>的</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緊</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緻化</a:t>
            </a:r>
            <a:r>
              <a:rPr lang="zh-TW" altLang="zh-TW" sz="3200" b="1" dirty="0">
                <a:solidFill>
                  <a:srgbClr val="000066"/>
                </a:solidFill>
                <a:latin typeface="華康粗圓體" panose="020F0709000000000000" pitchFamily="49" charset="-120"/>
                <a:ea typeface="華康粗圓體" panose="020F0709000000000000" pitchFamily="49" charset="-120"/>
              </a:rPr>
              <a:t>方法</a:t>
            </a:r>
            <a:r>
              <a:rPr lang="zh-TW" altLang="en-US" sz="3200" b="1" dirty="0">
                <a:solidFill>
                  <a:srgbClr val="000066"/>
                </a:solidFill>
                <a:latin typeface="華康粗圓體" panose="020F0709000000000000" pitchFamily="49" charset="-120"/>
                <a:ea typeface="華康粗圓體" panose="020F0709000000000000" pitchFamily="49" charset="-120"/>
              </a:rPr>
              <a:t>，科學家至今無法</a:t>
            </a:r>
            <a:r>
              <a:rPr lang="zh-TW" altLang="zh-TW" sz="3200" b="1" dirty="0">
                <a:solidFill>
                  <a:srgbClr val="000066"/>
                </a:solidFill>
                <a:latin typeface="華康粗圓體" panose="020F0709000000000000" pitchFamily="49" charset="-120"/>
                <a:ea typeface="華康粗圓體" panose="020F0709000000000000" pitchFamily="49" charset="-120"/>
              </a:rPr>
              <a:t>可</a:t>
            </a:r>
            <a:r>
              <a:rPr lang="zh-TW" altLang="en-US" sz="3200" b="1" dirty="0">
                <a:solidFill>
                  <a:srgbClr val="000066"/>
                </a:solidFill>
                <a:latin typeface="華康粗圓體" panose="020F0709000000000000" pitchFamily="49" charset="-120"/>
                <a:ea typeface="華康粗圓體" panose="020F0709000000000000" pitchFamily="49" charset="-120"/>
              </a:rPr>
              <a:t>以圓滿</a:t>
            </a:r>
            <a:r>
              <a:rPr lang="zh-TW" altLang="zh-TW" sz="3200" b="1" dirty="0">
                <a:solidFill>
                  <a:srgbClr val="000066"/>
                </a:solidFill>
                <a:latin typeface="華康粗圓體" panose="020F0709000000000000" pitchFamily="49" charset="-120"/>
                <a:ea typeface="華康粗圓體" panose="020F0709000000000000" pitchFamily="49" charset="-120"/>
              </a:rPr>
              <a:t>完成</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endParaRPr lang="zh-TW" altLang="zh-TW" sz="3200" b="1" kern="100"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endParaRPr>
          </a:p>
        </p:txBody>
      </p:sp>
      <p:sp>
        <p:nvSpPr>
          <p:cNvPr id="3" name="矩形 2"/>
          <p:cNvSpPr/>
          <p:nvPr/>
        </p:nvSpPr>
        <p:spPr>
          <a:xfrm>
            <a:off x="1624484" y="611919"/>
            <a:ext cx="9144000" cy="769441"/>
          </a:xfrm>
          <a:prstGeom prst="rect">
            <a:avLst/>
          </a:prstGeom>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宇宙九維空間無法</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緊</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緻化</a:t>
            </a:r>
            <a:r>
              <a:rPr lang="zh-TW" altLang="en-US" sz="4400" dirty="0">
                <a:solidFill>
                  <a:srgbClr val="C00000"/>
                </a:solidFill>
                <a:latin typeface="華康中特圓體" panose="020F0809000000000000" pitchFamily="49" charset="-120"/>
                <a:ea typeface="華康中特圓體" panose="020F0809000000000000" pitchFamily="49" charset="-120"/>
              </a:rPr>
              <a:t>成為三維</a:t>
            </a:r>
          </a:p>
        </p:txBody>
      </p:sp>
    </p:spTree>
    <p:extLst>
      <p:ext uri="{BB962C8B-B14F-4D97-AF65-F5344CB8AC3E}">
        <p14:creationId xmlns:p14="http://schemas.microsoft.com/office/powerpoint/2010/main" val="3474167103"/>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DB94DE3-E48E-3811-C9FF-DAD30E02D12E}"/>
              </a:ext>
            </a:extLst>
          </p:cNvPr>
          <p:cNvSpPr>
            <a:spLocks noGrp="1"/>
          </p:cNvSpPr>
          <p:nvPr>
            <p:ph type="title"/>
          </p:nvPr>
        </p:nvSpPr>
        <p:spPr>
          <a:xfrm>
            <a:off x="1643221" y="326727"/>
            <a:ext cx="8905558" cy="1143000"/>
          </a:xfrm>
        </p:spPr>
        <p:txBody>
          <a:bodyPr/>
          <a:lstStyle/>
          <a:p>
            <a:r>
              <a:rPr lang="en-US" altLang="zh-TW" b="1" dirty="0">
                <a:solidFill>
                  <a:srgbClr val="C00000"/>
                </a:solidFill>
                <a:latin typeface="+mn-lt"/>
                <a:ea typeface="華康中特圓體" panose="020F0809000000000000" pitchFamily="49" charset="-120"/>
                <a:cs typeface="Arial" panose="020B0604020202020204" pitchFamily="34" charset="0"/>
              </a:rPr>
              <a:t>LHC</a:t>
            </a:r>
            <a:r>
              <a:rPr lang="zh-TW" altLang="en-US" dirty="0">
                <a:solidFill>
                  <a:srgbClr val="C00000"/>
                </a:solidFill>
                <a:latin typeface="華康中特圓體" panose="020F0809000000000000" pitchFamily="49" charset="-120"/>
                <a:ea typeface="華康中特圓體" panose="020F0809000000000000" pitchFamily="49" charset="-120"/>
              </a:rPr>
              <a:t>進行對撞試驗未發現額外空間</a:t>
            </a:r>
          </a:p>
        </p:txBody>
      </p:sp>
      <p:sp>
        <p:nvSpPr>
          <p:cNvPr id="4" name="文字方塊 3">
            <a:extLst>
              <a:ext uri="{FF2B5EF4-FFF2-40B4-BE49-F238E27FC236}">
                <a16:creationId xmlns:a16="http://schemas.microsoft.com/office/drawing/2014/main" id="{43F33025-807E-0F11-7093-61AE59644AC5}"/>
              </a:ext>
            </a:extLst>
          </p:cNvPr>
          <p:cNvSpPr txBox="1"/>
          <p:nvPr/>
        </p:nvSpPr>
        <p:spPr>
          <a:xfrm>
            <a:off x="7300952" y="1734906"/>
            <a:ext cx="3933105" cy="3826047"/>
          </a:xfrm>
          <a:prstGeom prst="rect">
            <a:avLst/>
          </a:prstGeom>
          <a:noFill/>
        </p:spPr>
        <p:txBody>
          <a:bodyPr wrap="square">
            <a:spAutoFit/>
          </a:bodyPr>
          <a:lstStyle/>
          <a:p>
            <a:pPr algn="just" hangingPunct="0">
              <a:lnSpc>
                <a:spcPts val="4200"/>
              </a:lnSpc>
            </a:pP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2010</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年</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11</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月歐洲粒子物理研究中心</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CERN</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已用大強子對撞機</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cs typeface="Arial" panose="020B0604020202020204" pitchFamily="34" charset="0"/>
              </a:rPr>
              <a:t>LHC</a:t>
            </a:r>
            <a:r>
              <a:rPr lang="en-US"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進行質子對撞試驗，並未發現宇宙六維極小的額外空間存在之跡象。</a:t>
            </a:r>
          </a:p>
        </p:txBody>
      </p:sp>
      <p:pic>
        <p:nvPicPr>
          <p:cNvPr id="5" name="圖片 4">
            <a:extLst>
              <a:ext uri="{FF2B5EF4-FFF2-40B4-BE49-F238E27FC236}">
                <a16:creationId xmlns:a16="http://schemas.microsoft.com/office/drawing/2014/main" id="{8ED314EC-8668-23ED-D5C9-4773E466E3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20" y="1700807"/>
            <a:ext cx="6310292" cy="3894247"/>
          </a:xfrm>
          <a:prstGeom prst="rect">
            <a:avLst/>
          </a:prstGeom>
        </p:spPr>
      </p:pic>
      <p:sp>
        <p:nvSpPr>
          <p:cNvPr id="6" name="文字方塊 5">
            <a:extLst>
              <a:ext uri="{FF2B5EF4-FFF2-40B4-BE49-F238E27FC236}">
                <a16:creationId xmlns:a16="http://schemas.microsoft.com/office/drawing/2014/main" id="{1A477036-F344-A379-F362-6CBB5F95F1A0}"/>
              </a:ext>
            </a:extLst>
          </p:cNvPr>
          <p:cNvSpPr txBox="1"/>
          <p:nvPr/>
        </p:nvSpPr>
        <p:spPr>
          <a:xfrm>
            <a:off x="1388347" y="5533746"/>
            <a:ext cx="4629244" cy="584775"/>
          </a:xfrm>
          <a:prstGeom prst="rect">
            <a:avLst/>
          </a:prstGeom>
          <a:noFill/>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基本粒子</a:t>
            </a:r>
            <a:r>
              <a:rPr lang="zh-TW" altLang="en-US" sz="3200" b="1" dirty="0">
                <a:solidFill>
                  <a:srgbClr val="3333CC"/>
                </a:solidFill>
                <a:latin typeface="華康標楷體" panose="03000509000000000000" pitchFamily="65" charset="-120"/>
                <a:ea typeface="華康標楷體" panose="03000509000000000000" pitchFamily="65" charset="-120"/>
              </a:rPr>
              <a:t>在</a:t>
            </a:r>
            <a:r>
              <a:rPr lang="zh-TW" altLang="en-US" sz="3200" b="1" dirty="0">
                <a:solidFill>
                  <a:srgbClr val="3333CC"/>
                </a:solidFill>
                <a:latin typeface="華康標楷體" panose="03000509000000000000" pitchFamily="65" charset="-120"/>
                <a:ea typeface="華康標楷體" panose="03000509000000000000" pitchFamily="65" charset="-120"/>
                <a:cs typeface="Arial" panose="020B0604020202020204" pitchFamily="34" charset="0"/>
              </a:rPr>
              <a:t>LHC</a:t>
            </a:r>
            <a:r>
              <a:rPr lang="zh-TW" altLang="en-US" sz="3200" b="1" dirty="0">
                <a:solidFill>
                  <a:srgbClr val="3333CC"/>
                </a:solidFill>
                <a:latin typeface="華康標楷體" panose="03000509000000000000" pitchFamily="65" charset="-120"/>
                <a:ea typeface="華康標楷體" panose="03000509000000000000" pitchFamily="65" charset="-120"/>
              </a:rPr>
              <a:t>碰撞圖</a:t>
            </a:r>
          </a:p>
        </p:txBody>
      </p:sp>
    </p:spTree>
    <p:extLst>
      <p:ext uri="{BB962C8B-B14F-4D97-AF65-F5344CB8AC3E}">
        <p14:creationId xmlns:p14="http://schemas.microsoft.com/office/powerpoint/2010/main" val="4124378015"/>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981200" y="299784"/>
            <a:ext cx="8229600" cy="899592"/>
          </a:xfrm>
        </p:spPr>
        <p:txBody>
          <a:bodyPr>
            <a:normAutofit fontScale="90000"/>
          </a:bodyPr>
          <a:lstStyle/>
          <a:p>
            <a:r>
              <a:rPr lang="zh-TW" altLang="zh-TW" dirty="0">
                <a:solidFill>
                  <a:srgbClr val="C00000"/>
                </a:solidFill>
                <a:latin typeface="華康中特圓體" panose="020F0809000000000000" pitchFamily="49" charset="-120"/>
                <a:ea typeface="華康中特圓體" panose="020F0809000000000000" pitchFamily="49" charset="-120"/>
              </a:rPr>
              <a:t>德瓦利</a:t>
            </a:r>
            <a:r>
              <a:rPr lang="zh-TW" altLang="en-US" dirty="0">
                <a:solidFill>
                  <a:srgbClr val="C00000"/>
                </a:solidFill>
                <a:latin typeface="華康中特圓體" panose="020F0809000000000000" pitchFamily="49" charset="-120"/>
                <a:ea typeface="華康中特圓體" panose="020F0809000000000000" pitchFamily="49" charset="-120"/>
              </a:rPr>
              <a:t>認為</a:t>
            </a:r>
            <a:r>
              <a:rPr lang="zh-TW" altLang="zh-TW" dirty="0">
                <a:solidFill>
                  <a:srgbClr val="C00000"/>
                </a:solidFill>
                <a:latin typeface="華康中特圓體" panose="020F0809000000000000" pitchFamily="49" charset="-120"/>
                <a:ea typeface="華康中特圓體" panose="020F0809000000000000" pitchFamily="49" charset="-120"/>
              </a:rPr>
              <a:t>額外</a:t>
            </a:r>
            <a:r>
              <a:rPr lang="zh-TW" altLang="en-US" dirty="0">
                <a:solidFill>
                  <a:srgbClr val="C00000"/>
                </a:solidFill>
                <a:latin typeface="華康中特圓體" panose="020F0809000000000000" pitchFamily="49" charset="-120"/>
                <a:ea typeface="華康中特圓體" panose="020F0809000000000000" pitchFamily="49" charset="-120"/>
              </a:rPr>
              <a:t>空間</a:t>
            </a:r>
            <a:r>
              <a:rPr lang="zh-TW" altLang="zh-TW" dirty="0">
                <a:solidFill>
                  <a:srgbClr val="C00000"/>
                </a:solidFill>
                <a:latin typeface="華康中特圓體" panose="020F0809000000000000" pitchFamily="49" charset="-120"/>
                <a:ea typeface="華康中特圓體" panose="020F0809000000000000" pitchFamily="49" charset="-120"/>
              </a:rPr>
              <a:t>同</a:t>
            </a:r>
            <a:r>
              <a:rPr lang="zh-TW" altLang="en-US" dirty="0">
                <a:solidFill>
                  <a:srgbClr val="C00000"/>
                </a:solidFill>
                <a:latin typeface="華康中特圓體" panose="020F0809000000000000" pitchFamily="49" charset="-120"/>
                <a:ea typeface="華康中特圓體" panose="020F0809000000000000" pitchFamily="49" charset="-120"/>
              </a:rPr>
              <a:t>於</a:t>
            </a:r>
            <a:r>
              <a:rPr lang="zh-TW" altLang="zh-TW" dirty="0">
                <a:solidFill>
                  <a:srgbClr val="C00000"/>
                </a:solidFill>
                <a:latin typeface="華康中特圓體" panose="020F0809000000000000" pitchFamily="49" charset="-120"/>
                <a:ea typeface="華康中特圓體" panose="020F0809000000000000" pitchFamily="49" charset="-120"/>
              </a:rPr>
              <a:t>平常空間</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3" name="矩形 2"/>
          <p:cNvSpPr/>
          <p:nvPr/>
        </p:nvSpPr>
        <p:spPr>
          <a:xfrm>
            <a:off x="4250452" y="1199376"/>
            <a:ext cx="7124282" cy="4903265"/>
          </a:xfrm>
          <a:prstGeom prst="rect">
            <a:avLst/>
          </a:prstGeom>
        </p:spPr>
        <p:txBody>
          <a:bodyPr wrap="square">
            <a:spAutoFit/>
          </a:bodyPr>
          <a:lstStyle/>
          <a:p>
            <a:pPr algn="just" hangingPunct="0">
              <a:lnSpc>
                <a:spcPts val="4200"/>
              </a:lnSpc>
            </a:pPr>
            <a:r>
              <a:rPr lang="en-US" altLang="zh-TW" sz="3200" b="1" dirty="0">
                <a:solidFill>
                  <a:srgbClr val="000066"/>
                </a:solidFill>
                <a:latin typeface="華康粗圓體" panose="020F0709000000000000" pitchFamily="49" charset="-120"/>
                <a:ea typeface="華康粗圓體" panose="020F0709000000000000" pitchFamily="49" charset="-120"/>
              </a:rPr>
              <a:t>2000</a:t>
            </a:r>
            <a:r>
              <a:rPr lang="zh-TW" altLang="zh-TW" sz="3200" b="1" dirty="0">
                <a:solidFill>
                  <a:srgbClr val="000066"/>
                </a:solidFill>
                <a:latin typeface="華康粗圓體" panose="020F0709000000000000" pitchFamily="49" charset="-120"/>
                <a:ea typeface="華康粗圓體" panose="020F0709000000000000" pitchFamily="49" charset="-120"/>
              </a:rPr>
              <a:t>年德瓦利與同僚提出，額外空間並未捲曲成為極小，而是如同我們平常的三維空間的看法。在弦論的特點中，他們重新思考「額外維度空間」的問題，也就是重力子可以漫遊的額外</a:t>
            </a:r>
            <a:r>
              <a:rPr lang="zh-TW" altLang="en-US" sz="3200" b="1" dirty="0">
                <a:solidFill>
                  <a:srgbClr val="000066"/>
                </a:solidFill>
                <a:latin typeface="華康粗圓體" panose="020F0709000000000000" pitchFamily="49" charset="-120"/>
                <a:ea typeface="華康粗圓體" panose="020F0709000000000000" pitchFamily="49" charset="-120"/>
              </a:rPr>
              <a:t>空間</a:t>
            </a:r>
            <a:r>
              <a:rPr lang="zh-TW" altLang="zh-TW" sz="3200" b="1" dirty="0">
                <a:solidFill>
                  <a:srgbClr val="000066"/>
                </a:solidFill>
                <a:latin typeface="華康粗圓體" panose="020F0709000000000000" pitchFamily="49" charset="-120"/>
                <a:ea typeface="華康粗圓體" panose="020F0709000000000000" pitchFamily="49" charset="-120"/>
              </a:rPr>
              <a:t>。他們認為宇宙的加速擴張根本就不是由暗能量所引起，而是起因於重力滲漏出我們宇宙。這種說法，就是宇宙的空間在我們平常的三維之外</a:t>
            </a:r>
            <a:r>
              <a:rPr lang="zh-TW" altLang="en-US" sz="3200" b="1" dirty="0">
                <a:solidFill>
                  <a:srgbClr val="000066"/>
                </a:solidFill>
                <a:latin typeface="華康粗圓體" panose="020F0709000000000000" pitchFamily="49" charset="-120"/>
                <a:ea typeface="華康粗圓體" panose="020F0709000000000000" pitchFamily="49" charset="-120"/>
              </a:rPr>
              <a:t>另有空間。</a:t>
            </a:r>
          </a:p>
        </p:txBody>
      </p:sp>
      <p:pic>
        <p:nvPicPr>
          <p:cNvPr id="4" name="Picture 2" descr="Prof. Dr. Georgi Dvali">
            <a:extLst>
              <a:ext uri="{FF2B5EF4-FFF2-40B4-BE49-F238E27FC236}">
                <a16:creationId xmlns:a16="http://schemas.microsoft.com/office/drawing/2014/main" id="{05E2C1C7-1790-DC97-56A3-C3B23D86D9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3659" y="1708240"/>
            <a:ext cx="3056213" cy="4114132"/>
          </a:xfrm>
          <a:prstGeom prst="rect">
            <a:avLst/>
          </a:prstGeom>
          <a:noFill/>
          <a:extLst>
            <a:ext uri="{909E8E84-426E-40DD-AFC4-6F175D3DCCD1}">
              <a14:hiddenFill xmlns:a14="http://schemas.microsoft.com/office/drawing/2010/main">
                <a:solidFill>
                  <a:srgbClr val="FFFFFF"/>
                </a:solidFill>
              </a14:hiddenFill>
            </a:ext>
          </a:extLst>
        </p:spPr>
      </p:pic>
      <p:sp>
        <p:nvSpPr>
          <p:cNvPr id="5" name="文字方塊 4">
            <a:extLst>
              <a:ext uri="{FF2B5EF4-FFF2-40B4-BE49-F238E27FC236}">
                <a16:creationId xmlns:a16="http://schemas.microsoft.com/office/drawing/2014/main" id="{356E7E20-A08C-1922-B15C-E7F471DB9E36}"/>
              </a:ext>
            </a:extLst>
          </p:cNvPr>
          <p:cNvSpPr txBox="1"/>
          <p:nvPr/>
        </p:nvSpPr>
        <p:spPr>
          <a:xfrm>
            <a:off x="1602982" y="5822372"/>
            <a:ext cx="2526890" cy="584775"/>
          </a:xfrm>
          <a:prstGeom prst="rect">
            <a:avLst/>
          </a:prstGeom>
          <a:noFill/>
        </p:spPr>
        <p:txBody>
          <a:bodyPr wrap="square">
            <a:spAutoFit/>
          </a:bodyPr>
          <a:lstStyle/>
          <a:p>
            <a:pPr algn="ctr"/>
            <a:r>
              <a:rPr lang="zh-TW" altLang="en-US" sz="3200" b="1" dirty="0">
                <a:solidFill>
                  <a:srgbClr val="0000FF"/>
                </a:solidFill>
                <a:latin typeface="華康標楷體" panose="03000509000000000000" pitchFamily="65" charset="-120"/>
                <a:ea typeface="華康標楷體" panose="03000509000000000000" pitchFamily="65" charset="-120"/>
              </a:rPr>
              <a:t>德瓦利</a:t>
            </a:r>
          </a:p>
        </p:txBody>
      </p:sp>
    </p:spTree>
    <p:extLst>
      <p:ext uri="{BB962C8B-B14F-4D97-AF65-F5344CB8AC3E}">
        <p14:creationId xmlns:p14="http://schemas.microsoft.com/office/powerpoint/2010/main" val="2960374316"/>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465897B-EDF2-488E-8483-173A7990CF0C}"/>
              </a:ext>
            </a:extLst>
          </p:cNvPr>
          <p:cNvSpPr>
            <a:spLocks noGrp="1"/>
          </p:cNvSpPr>
          <p:nvPr>
            <p:ph type="title"/>
          </p:nvPr>
        </p:nvSpPr>
        <p:spPr>
          <a:xfrm>
            <a:off x="1524000" y="267494"/>
            <a:ext cx="9144000" cy="857250"/>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弦論有三</a:t>
            </a:r>
            <a:r>
              <a:rPr lang="zh-TW" altLang="en-US" dirty="0">
                <a:solidFill>
                  <a:srgbClr val="C00000"/>
                </a:solidFill>
                <a:latin typeface="華康粗圓體" panose="020F0709000000000000" pitchFamily="49" charset="-120"/>
                <a:ea typeface="華康粗圓體" panose="020F0709000000000000" pitchFamily="49" charset="-120"/>
              </a:rPr>
              <a:t>重</a:t>
            </a:r>
            <a:r>
              <a:rPr lang="zh-TW" altLang="en-US" dirty="0">
                <a:solidFill>
                  <a:srgbClr val="C00000"/>
                </a:solidFill>
                <a:latin typeface="華康中特圓體" panose="020F0809000000000000" pitchFamily="49" charset="-120"/>
                <a:ea typeface="華康中特圓體" panose="020F0809000000000000" pitchFamily="49" charset="-120"/>
              </a:rPr>
              <a:t>宇宙的時空架構</a:t>
            </a:r>
          </a:p>
        </p:txBody>
      </p:sp>
      <p:sp>
        <p:nvSpPr>
          <p:cNvPr id="4" name="文字方塊 3">
            <a:extLst>
              <a:ext uri="{FF2B5EF4-FFF2-40B4-BE49-F238E27FC236}">
                <a16:creationId xmlns:a16="http://schemas.microsoft.com/office/drawing/2014/main" id="{C992A79A-2592-430E-8555-73D4FA670E43}"/>
              </a:ext>
            </a:extLst>
          </p:cNvPr>
          <p:cNvSpPr txBox="1"/>
          <p:nvPr/>
        </p:nvSpPr>
        <p:spPr>
          <a:xfrm>
            <a:off x="1390022" y="1124745"/>
            <a:ext cx="9411956" cy="4364656"/>
          </a:xfrm>
          <a:prstGeom prst="rect">
            <a:avLst/>
          </a:prstGeom>
          <a:noFill/>
        </p:spPr>
        <p:txBody>
          <a:bodyPr wrap="square">
            <a:spAutoFit/>
          </a:bodyPr>
          <a:lstStyle/>
          <a:p>
            <a:pPr algn="just" eaLnBrk="0"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為解決時空的問題，根據「人本原則」，將我們立足生活於其間的三維空間為一重宇宙的空間，九維空間就有三重宇宙的空間；再根據「因果律」，把一維時間作為事件前後共用的同一計量標準，因此宇宙的十維時空架構，就可以成為三重宇宙的時空架構。本文整個宇宙除了我們所在的本宇宙之外，推論應該還有另外二重宇宙共同存在，可以在我們的大宇宙空間裡。</a:t>
            </a:r>
          </a:p>
        </p:txBody>
      </p:sp>
    </p:spTree>
    <p:extLst>
      <p:ext uri="{BB962C8B-B14F-4D97-AF65-F5344CB8AC3E}">
        <p14:creationId xmlns:p14="http://schemas.microsoft.com/office/powerpoint/2010/main" val="565927463"/>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圓球, 圓形, 天文學, 創造力 的圖片&#10;&#10;自動產生的描述">
            <a:extLst>
              <a:ext uri="{FF2B5EF4-FFF2-40B4-BE49-F238E27FC236}">
                <a16:creationId xmlns:a16="http://schemas.microsoft.com/office/drawing/2014/main" id="{CD716B9E-CAE2-45F3-9314-289200E83188}"/>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72231" y="1052737"/>
            <a:ext cx="5678175" cy="5619368"/>
          </a:xfrm>
          <a:prstGeom prst="rect">
            <a:avLst/>
          </a:prstGeom>
        </p:spPr>
      </p:pic>
      <p:sp>
        <p:nvSpPr>
          <p:cNvPr id="5" name="文字方塊 4">
            <a:extLst>
              <a:ext uri="{FF2B5EF4-FFF2-40B4-BE49-F238E27FC236}">
                <a16:creationId xmlns:a16="http://schemas.microsoft.com/office/drawing/2014/main" id="{C4A53E3A-2198-4C89-BDC9-DABE276DB616}"/>
              </a:ext>
            </a:extLst>
          </p:cNvPr>
          <p:cNvSpPr txBox="1"/>
          <p:nvPr/>
        </p:nvSpPr>
        <p:spPr>
          <a:xfrm>
            <a:off x="7403550" y="1474065"/>
            <a:ext cx="3526537" cy="4965462"/>
          </a:xfrm>
          <a:prstGeom prst="rect">
            <a:avLst/>
          </a:prstGeom>
          <a:noFill/>
        </p:spPr>
        <p:txBody>
          <a:bodyPr wrap="square">
            <a:spAutoFit/>
          </a:bodyPr>
          <a:lstStyle/>
          <a:p>
            <a:pPr algn="just" hangingPunct="0">
              <a:lnSpc>
                <a:spcPts val="3840"/>
              </a:lnSpc>
            </a:pPr>
            <a:r>
              <a:rPr lang="zh-TW" altLang="en-US" sz="3200" dirty="0">
                <a:solidFill>
                  <a:srgbClr val="000066"/>
                </a:solidFill>
                <a:latin typeface="華康粗圓體" panose="020F0709000000000000" pitchFamily="49" charset="-120"/>
                <a:ea typeface="華康粗圓體" panose="020F0709000000000000" pitchFamily="49" charset="-120"/>
              </a:rPr>
              <a:t>根據三重宇宙理論，</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宇宙</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在</a:t>
            </a:r>
            <a:r>
              <a:rPr lang="en-US" altLang="zh-TW" sz="3200" dirty="0">
                <a:solidFill>
                  <a:srgbClr val="000066"/>
                </a:solidFill>
                <a:latin typeface="華康粗圓體" panose="020F0709000000000000" pitchFamily="49" charset="-120"/>
                <a:ea typeface="華康粗圓體" panose="020F0709000000000000" pitchFamily="49" charset="-120"/>
              </a:rPr>
              <a:t>138</a:t>
            </a:r>
            <a:r>
              <a:rPr lang="zh-TW" altLang="zh-TW" sz="3200" dirty="0">
                <a:solidFill>
                  <a:srgbClr val="000066"/>
                </a:solidFill>
                <a:latin typeface="華康粗圓體" panose="020F0709000000000000" pitchFamily="49" charset="-120"/>
                <a:ea typeface="華康粗圓體" panose="020F0709000000000000" pitchFamily="49" charset="-120"/>
              </a:rPr>
              <a:t>億年前大</a:t>
            </a:r>
            <a:r>
              <a:rPr lang="zh-TW" altLang="en-US" sz="3200" dirty="0">
                <a:solidFill>
                  <a:srgbClr val="000066"/>
                </a:solidFill>
                <a:latin typeface="華康粗圓體" panose="020F0709000000000000" pitchFamily="49" charset="-120"/>
                <a:ea typeface="華康粗圓體" panose="020F0709000000000000" pitchFamily="49" charset="-120"/>
              </a:rPr>
              <a:t>爆炸</a:t>
            </a:r>
            <a:r>
              <a:rPr lang="zh-TW" altLang="en-US" sz="3200" b="1" dirty="0">
                <a:solidFill>
                  <a:srgbClr val="000066"/>
                </a:solidFill>
                <a:latin typeface="華康粗圓體" panose="020F0709000000000000" pitchFamily="49" charset="-120"/>
                <a:ea typeface="華康粗圓體" panose="020F0709000000000000" pitchFamily="49" charset="-120"/>
              </a:rPr>
              <a:t>時，</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就</a:t>
            </a:r>
            <a:r>
              <a:rPr lang="zh-TW" altLang="zh-TW" sz="3200" b="1" dirty="0">
                <a:solidFill>
                  <a:srgbClr val="000066"/>
                </a:solidFill>
                <a:latin typeface="華康粗圓體" panose="020F0709000000000000" pitchFamily="49" charset="-120"/>
                <a:ea typeface="華康粗圓體" panose="020F0709000000000000" pitchFamily="49" charset="-120"/>
              </a:rPr>
              <a:t>誕生</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成為</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三重宇宙（</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0000" dirty="0">
                <a:solidFill>
                  <a:srgbClr val="000066"/>
                </a:solidFill>
                <a:latin typeface="華康粗圓體" panose="020F0709000000000000" pitchFamily="49" charset="-120"/>
                <a:ea typeface="華康粗圓體" panose="020F0709000000000000" pitchFamily="49" charset="-120"/>
              </a:rPr>
              <a:t>1</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0000" dirty="0">
                <a:solidFill>
                  <a:srgbClr val="000066"/>
                </a:solidFill>
                <a:latin typeface="華康粗圓體" panose="020F0709000000000000" pitchFamily="49" charset="-120"/>
                <a:ea typeface="華康粗圓體" panose="020F0709000000000000" pitchFamily="49" charset="-120"/>
              </a:rPr>
              <a:t>2</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0000" dirty="0">
                <a:solidFill>
                  <a:srgbClr val="000066"/>
                </a:solidFill>
                <a:latin typeface="華康粗圓體" panose="020F0709000000000000" pitchFamily="49" charset="-120"/>
                <a:ea typeface="華康粗圓體" panose="020F0709000000000000" pitchFamily="49" charset="-120"/>
              </a:rPr>
              <a:t>3</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的架構，</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都存在</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於九維空間中，但是任何兩重宇宙之間互相看不見，唯有重力會相互影響。</a:t>
            </a:r>
            <a:endParaRPr lang="zh-TW" altLang="en-US" sz="3200" b="1" dirty="0"/>
          </a:p>
        </p:txBody>
      </p:sp>
      <p:sp>
        <p:nvSpPr>
          <p:cNvPr id="7" name="文字方塊 6">
            <a:extLst>
              <a:ext uri="{FF2B5EF4-FFF2-40B4-BE49-F238E27FC236}">
                <a16:creationId xmlns:a16="http://schemas.microsoft.com/office/drawing/2014/main" id="{B681DA30-6939-4FA7-85D7-B0580C53BA13}"/>
              </a:ext>
            </a:extLst>
          </p:cNvPr>
          <p:cNvSpPr txBox="1"/>
          <p:nvPr/>
        </p:nvSpPr>
        <p:spPr>
          <a:xfrm>
            <a:off x="1533241" y="418473"/>
            <a:ext cx="9125518" cy="769441"/>
          </a:xfrm>
          <a:prstGeom prst="rect">
            <a:avLst/>
          </a:prstGeom>
          <a:noFill/>
        </p:spPr>
        <p:txBody>
          <a:bodyPr wrap="square">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rPr>
              <a:t>大</a:t>
            </a:r>
            <a:r>
              <a:rPr lang="zh-TW" altLang="en-US" sz="4400" dirty="0">
                <a:solidFill>
                  <a:srgbClr val="C00000"/>
                </a:solidFill>
                <a:latin typeface="華康中特圓體" panose="020F0809000000000000" pitchFamily="49" charset="-120"/>
                <a:ea typeface="華康中特圓體" panose="020F0809000000000000" pitchFamily="49" charset="-120"/>
              </a:rPr>
              <a:t>爆炸時</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宇宙</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就成為</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三重宇宙</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架構</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745831687"/>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98A282C-6EDF-45A8-A0AC-75D2B450514C}"/>
              </a:ext>
            </a:extLst>
          </p:cNvPr>
          <p:cNvSpPr txBox="1">
            <a:spLocks noGrp="1" noRot="1" noMove="1" noResize="1" noEditPoints="1" noAdjustHandles="1" noChangeArrowheads="1" noChangeShapeType="1"/>
          </p:cNvSpPr>
          <p:nvPr/>
        </p:nvSpPr>
        <p:spPr>
          <a:xfrm>
            <a:off x="7968208" y="1246833"/>
            <a:ext cx="2321635" cy="584775"/>
          </a:xfrm>
          <a:prstGeom prst="rect">
            <a:avLst/>
          </a:prstGeom>
          <a:noFill/>
        </p:spPr>
        <p:txBody>
          <a:bodyPr wrap="square">
            <a:spAutoFit/>
          </a:bodyPr>
          <a:lstStyle/>
          <a:p>
            <a:pPr algn="just" hangingPunct="0"/>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7" name="文字方塊 6">
            <a:extLst>
              <a:ext uri="{FF2B5EF4-FFF2-40B4-BE49-F238E27FC236}">
                <a16:creationId xmlns:a16="http://schemas.microsoft.com/office/drawing/2014/main" id="{1448FFC9-4935-47B2-810B-1AA9375DD1BD}"/>
              </a:ext>
            </a:extLst>
          </p:cNvPr>
          <p:cNvSpPr txBox="1"/>
          <p:nvPr/>
        </p:nvSpPr>
        <p:spPr>
          <a:xfrm>
            <a:off x="1951334" y="116633"/>
            <a:ext cx="8328042"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大宇宙具三重宇宙的架構</a:t>
            </a:r>
          </a:p>
        </p:txBody>
      </p:sp>
      <p:sp>
        <p:nvSpPr>
          <p:cNvPr id="11" name="文字方塊 10">
            <a:extLst>
              <a:ext uri="{FF2B5EF4-FFF2-40B4-BE49-F238E27FC236}">
                <a16:creationId xmlns:a16="http://schemas.microsoft.com/office/drawing/2014/main" id="{87F0164A-919D-484F-9D9F-B465A44A18E9}"/>
              </a:ext>
            </a:extLst>
          </p:cNvPr>
          <p:cNvSpPr txBox="1"/>
          <p:nvPr/>
        </p:nvSpPr>
        <p:spPr>
          <a:xfrm>
            <a:off x="9118559" y="2471848"/>
            <a:ext cx="2321634" cy="2554545"/>
          </a:xfrm>
          <a:prstGeom prst="rect">
            <a:avLst/>
          </a:prstGeom>
          <a:noFill/>
        </p:spPr>
        <p:txBody>
          <a:bodyPr wrap="square">
            <a:spAutoFit/>
          </a:bodyPr>
          <a:lstStyle/>
          <a:p>
            <a:pPr algn="just"/>
            <a:r>
              <a:rPr lang="zh-TW" altLang="en-US" sz="3200" b="1" dirty="0">
                <a:solidFill>
                  <a:srgbClr val="3333FF"/>
                </a:solidFill>
                <a:latin typeface="華康標楷體" panose="03000509000000000000" pitchFamily="65" charset="-120"/>
                <a:ea typeface="華康標楷體" panose="03000509000000000000" pitchFamily="65" charset="-120"/>
              </a:rPr>
              <a:t>三重宇宙架構示意圖</a:t>
            </a:r>
            <a:r>
              <a:rPr lang="en-US" altLang="zh-TW" sz="3200" b="1" dirty="0">
                <a:solidFill>
                  <a:srgbClr val="3333FF"/>
                </a:solidFill>
                <a:latin typeface="華康標楷體" panose="03000509000000000000" pitchFamily="65" charset="-120"/>
                <a:ea typeface="華康標楷體" panose="03000509000000000000" pitchFamily="65" charset="-120"/>
              </a:rPr>
              <a:t>;</a:t>
            </a:r>
            <a:r>
              <a:rPr lang="zh-TW" altLang="en-US" sz="3200" b="1" dirty="0">
                <a:solidFill>
                  <a:srgbClr val="3333FF"/>
                </a:solidFill>
                <a:latin typeface="華康標楷體" panose="03000509000000000000" pitchFamily="65" charset="-120"/>
                <a:ea typeface="華康標楷體" panose="03000509000000000000" pitchFamily="65" charset="-120"/>
              </a:rPr>
              <a:t>每一宇宙三軸各自垂直獨立。</a:t>
            </a:r>
          </a:p>
        </p:txBody>
      </p:sp>
      <p:pic>
        <p:nvPicPr>
          <p:cNvPr id="6" name="圖片 5" descr="一張含有 文字, 圓形, 字型, 螢幕擷取畫面 的圖片&#10;&#10;AI 產生的內容可能不正確。">
            <a:extLst>
              <a:ext uri="{FF2B5EF4-FFF2-40B4-BE49-F238E27FC236}">
                <a16:creationId xmlns:a16="http://schemas.microsoft.com/office/drawing/2014/main" id="{E55A32E2-40F2-24FC-3AB6-6A1856CBE1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899" y="886074"/>
            <a:ext cx="8173540" cy="5499109"/>
          </a:xfrm>
          <a:prstGeom prst="rect">
            <a:avLst/>
          </a:prstGeom>
        </p:spPr>
      </p:pic>
    </p:spTree>
    <p:extLst>
      <p:ext uri="{BB962C8B-B14F-4D97-AF65-F5344CB8AC3E}">
        <p14:creationId xmlns:p14="http://schemas.microsoft.com/office/powerpoint/2010/main" val="2951241861"/>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8FA7BE64-3037-4EC4-A4B3-7F053A78118B}"/>
              </a:ext>
            </a:extLst>
          </p:cNvPr>
          <p:cNvSpPr txBox="1"/>
          <p:nvPr/>
        </p:nvSpPr>
        <p:spPr>
          <a:xfrm>
            <a:off x="1138811" y="995816"/>
            <a:ext cx="9914376" cy="5441874"/>
          </a:xfrm>
          <a:prstGeom prst="rect">
            <a:avLst/>
          </a:prstGeom>
          <a:noFill/>
        </p:spPr>
        <p:txBody>
          <a:bodyPr wrap="square">
            <a:spAutoFit/>
          </a:bodyPr>
          <a:lstStyle/>
          <a:p>
            <a:pPr algn="just" hangingPunct="0">
              <a:lnSpc>
                <a:spcPts val="4200"/>
              </a:lnSpc>
            </a:pP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所有三重宇宙（</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1</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2</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3</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）都存在，但除了</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萬有引力</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之外，沒有一重宇宙能與其他另一重有相互作用力，也就是彼此之間觀測不到。如果</a:t>
            </a:r>
            <a:r>
              <a:rPr lang="en-US" altLang="zh-TW" sz="3200" b="1" dirty="0">
                <a:solidFill>
                  <a:srgbClr val="000066"/>
                </a:solidFill>
                <a:latin typeface="華康粗圓體" panose="020F0709000000000000" pitchFamily="49" charset="-120"/>
                <a:ea typeface="華康粗圓體" panose="020F0709000000000000" pitchFamily="49" charset="-120"/>
              </a:rPr>
              <a:t>U1</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是我們的宇宙，我們就無法觀測到</a:t>
            </a:r>
            <a:r>
              <a:rPr lang="en-US" altLang="zh-TW" sz="3200" b="1" dirty="0">
                <a:solidFill>
                  <a:srgbClr val="000066"/>
                </a:solidFill>
                <a:latin typeface="華康粗圓體" panose="020F0709000000000000" pitchFamily="49" charset="-120"/>
                <a:ea typeface="華康粗圓體" panose="020F0709000000000000" pitchFamily="49" charset="-120"/>
              </a:rPr>
              <a:t>U2</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和</a:t>
            </a:r>
            <a:r>
              <a:rPr lang="en-US" altLang="zh-TW" sz="3200" b="1" dirty="0">
                <a:solidFill>
                  <a:srgbClr val="000066"/>
                </a:solidFill>
                <a:latin typeface="華康粗圓體" panose="020F0709000000000000" pitchFamily="49" charset="-120"/>
                <a:ea typeface="華康粗圓體" panose="020F0709000000000000" pitchFamily="49" charset="-120"/>
              </a:rPr>
              <a:t>U3</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的星球。在模擬示意圖中，每一重宇宙的三個軸：</a:t>
            </a:r>
            <a:r>
              <a:rPr lang="en-US" altLang="zh-TW" sz="3200" b="1" dirty="0">
                <a:solidFill>
                  <a:srgbClr val="000066"/>
                </a:solidFill>
                <a:latin typeface="華康粗圓體" panose="020F0709000000000000" pitchFamily="49" charset="-120"/>
                <a:ea typeface="華康粗圓體" panose="020F0709000000000000" pitchFamily="49" charset="-120"/>
              </a:rPr>
              <a:t>X</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Y </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和</a:t>
            </a:r>
            <a:r>
              <a:rPr lang="en-US" altLang="zh-TW" sz="3200" b="1" dirty="0">
                <a:solidFill>
                  <a:srgbClr val="000066"/>
                </a:solidFill>
                <a:latin typeface="華康粗圓體" panose="020F0709000000000000" pitchFamily="49" charset="-120"/>
                <a:ea typeface="華康粗圓體" panose="020F0709000000000000" pitchFamily="49" charset="-120"/>
              </a:rPr>
              <a:t>Z</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，在每個宇宙中彼此垂直。假設在圖中有一顆恆星在</a:t>
            </a:r>
            <a:r>
              <a:rPr lang="en-US" altLang="zh-TW" sz="3200" b="1" dirty="0">
                <a:solidFill>
                  <a:srgbClr val="000066"/>
                </a:solidFill>
                <a:latin typeface="華康粗圓體" panose="020F0709000000000000" pitchFamily="49" charset="-120"/>
                <a:ea typeface="華康粗圓體" panose="020F0709000000000000" pitchFamily="49" charset="-120"/>
              </a:rPr>
              <a:t>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點，它在大宇宙中就有九個座標：</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1</a:t>
            </a:r>
            <a:r>
              <a:rPr lang="en-US" altLang="zh-TW" sz="3200" b="1" dirty="0">
                <a:solidFill>
                  <a:srgbClr val="000066"/>
                </a:solidFill>
                <a:latin typeface="華康粗圓體" panose="020F0709000000000000" pitchFamily="49" charset="-120"/>
                <a:ea typeface="華康粗圓體" panose="020F0709000000000000" pitchFamily="49" charset="-120"/>
              </a:rPr>
              <a:t>Xp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1</a:t>
            </a:r>
            <a:r>
              <a:rPr lang="en-US" altLang="zh-TW" sz="3200" b="1" dirty="0">
                <a:solidFill>
                  <a:srgbClr val="000066"/>
                </a:solidFill>
                <a:latin typeface="華康粗圓體" panose="020F0709000000000000" pitchFamily="49" charset="-120"/>
                <a:ea typeface="華康粗圓體" panose="020F0709000000000000" pitchFamily="49" charset="-120"/>
              </a:rPr>
              <a:t>Yp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1</a:t>
            </a:r>
            <a:r>
              <a:rPr lang="en-US" altLang="zh-TW" sz="3200" b="1" dirty="0">
                <a:solidFill>
                  <a:srgbClr val="000066"/>
                </a:solidFill>
                <a:latin typeface="華康粗圓體" panose="020F0709000000000000" pitchFamily="49" charset="-120"/>
                <a:ea typeface="華康粗圓體" panose="020F0709000000000000" pitchFamily="49" charset="-120"/>
              </a:rPr>
              <a:t>Zp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2</a:t>
            </a:r>
            <a:r>
              <a:rPr lang="en-US" altLang="zh-TW" sz="3200" b="1" dirty="0">
                <a:solidFill>
                  <a:srgbClr val="000066"/>
                </a:solidFill>
                <a:latin typeface="華康粗圓體" panose="020F0709000000000000" pitchFamily="49" charset="-120"/>
                <a:ea typeface="華康粗圓體" panose="020F0709000000000000" pitchFamily="49" charset="-120"/>
              </a:rPr>
              <a:t>Xp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2</a:t>
            </a:r>
            <a:r>
              <a:rPr lang="en-US" altLang="zh-TW" sz="3200" b="1" dirty="0">
                <a:solidFill>
                  <a:srgbClr val="000066"/>
                </a:solidFill>
                <a:latin typeface="華康粗圓體" panose="020F0709000000000000" pitchFamily="49" charset="-120"/>
                <a:ea typeface="華康粗圓體" panose="020F0709000000000000" pitchFamily="49" charset="-120"/>
              </a:rPr>
              <a:t>Yp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2</a:t>
            </a:r>
            <a:r>
              <a:rPr lang="en-US" altLang="zh-TW" sz="3200" b="1" dirty="0">
                <a:solidFill>
                  <a:srgbClr val="000066"/>
                </a:solidFill>
                <a:latin typeface="華康粗圓體" panose="020F0709000000000000" pitchFamily="49" charset="-120"/>
                <a:ea typeface="華康粗圓體" panose="020F0709000000000000" pitchFamily="49" charset="-120"/>
              </a:rPr>
              <a:t>Zp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3</a:t>
            </a:r>
            <a:r>
              <a:rPr lang="en-US" altLang="zh-TW" sz="3200" b="1" dirty="0">
                <a:solidFill>
                  <a:srgbClr val="000066"/>
                </a:solidFill>
                <a:latin typeface="華康粗圓體" panose="020F0709000000000000" pitchFamily="49" charset="-120"/>
                <a:ea typeface="華康粗圓體" panose="020F0709000000000000" pitchFamily="49" charset="-120"/>
              </a:rPr>
              <a:t>Xp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3</a:t>
            </a:r>
            <a:r>
              <a:rPr lang="en-US" altLang="zh-TW" sz="3200" b="1" dirty="0">
                <a:solidFill>
                  <a:srgbClr val="000066"/>
                </a:solidFill>
                <a:latin typeface="華康粗圓體" panose="020F0709000000000000" pitchFamily="49" charset="-120"/>
                <a:ea typeface="華康粗圓體" panose="020F0709000000000000" pitchFamily="49" charset="-120"/>
              </a:rPr>
              <a:t>Yp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和</a:t>
            </a:r>
            <a:r>
              <a:rPr lang="en-US" altLang="zh-TW" sz="3200" b="1" dirty="0">
                <a:solidFill>
                  <a:srgbClr val="000066"/>
                </a:solidFill>
                <a:latin typeface="華康粗圓體" panose="020F0709000000000000" pitchFamily="49" charset="-120"/>
                <a:ea typeface="華康粗圓體" panose="020F0709000000000000" pitchFamily="49" charset="-120"/>
              </a:rPr>
              <a:t>U</a:t>
            </a:r>
            <a:r>
              <a:rPr lang="en-US" altLang="zh-TW" sz="3200" b="1" baseline="-12000" dirty="0">
                <a:solidFill>
                  <a:srgbClr val="000066"/>
                </a:solidFill>
                <a:latin typeface="華康粗圓體" panose="020F0709000000000000" pitchFamily="49" charset="-120"/>
                <a:ea typeface="華康粗圓體" panose="020F0709000000000000" pitchFamily="49" charset="-120"/>
              </a:rPr>
              <a:t>3</a:t>
            </a:r>
            <a:r>
              <a:rPr lang="en-US" altLang="zh-TW" sz="3200" b="1" dirty="0">
                <a:solidFill>
                  <a:srgbClr val="000066"/>
                </a:solidFill>
                <a:latin typeface="華康粗圓體" panose="020F0709000000000000" pitchFamily="49" charset="-120"/>
                <a:ea typeface="華康粗圓體" panose="020F0709000000000000" pitchFamily="49" charset="-120"/>
              </a:rPr>
              <a:t>Zp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。但是如果這一顆星是出現在我們的宇宙中，處於</a:t>
            </a:r>
            <a:r>
              <a:rPr lang="en-US" altLang="zh-TW" sz="3200" b="1" dirty="0">
                <a:solidFill>
                  <a:srgbClr val="000066"/>
                </a:solidFill>
                <a:latin typeface="華康粗圓體" panose="020F0709000000000000" pitchFamily="49" charset="-120"/>
                <a:ea typeface="華康粗圓體" panose="020F0709000000000000" pitchFamily="49" charset="-120"/>
              </a:rPr>
              <a:t>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位置，</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他宇宙</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無法觀測到這一顆星，因此這一顆恆星的座標通常僅用</a:t>
            </a:r>
            <a:r>
              <a:rPr lang="en-US" altLang="zh-TW" sz="3200" b="1" dirty="0" err="1">
                <a:solidFill>
                  <a:srgbClr val="000066"/>
                </a:solidFill>
                <a:latin typeface="華康粗圓體" panose="020F0709000000000000" pitchFamily="49" charset="-120"/>
                <a:ea typeface="華康粗圓體" panose="020F0709000000000000" pitchFamily="49" charset="-120"/>
              </a:rPr>
              <a:t>Xp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en-US" altLang="zh-TW" sz="3200" b="1" dirty="0" err="1">
                <a:solidFill>
                  <a:srgbClr val="000066"/>
                </a:solidFill>
                <a:latin typeface="華康粗圓體" panose="020F0709000000000000" pitchFamily="49" charset="-120"/>
                <a:ea typeface="華康粗圓體" panose="020F0709000000000000" pitchFamily="49" charset="-120"/>
              </a:rPr>
              <a:t>Yp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和</a:t>
            </a:r>
            <a:r>
              <a:rPr lang="en-US" altLang="zh-TW" sz="3200" b="1" dirty="0" err="1">
                <a:solidFill>
                  <a:srgbClr val="000066"/>
                </a:solidFill>
                <a:latin typeface="華康粗圓體" panose="020F0709000000000000" pitchFamily="49" charset="-120"/>
                <a:ea typeface="華康粗圓體" panose="020F0709000000000000" pitchFamily="49" charset="-120"/>
              </a:rPr>
              <a:t>Zp</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表示。</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5" name="文字方塊 4">
            <a:extLst>
              <a:ext uri="{FF2B5EF4-FFF2-40B4-BE49-F238E27FC236}">
                <a16:creationId xmlns:a16="http://schemas.microsoft.com/office/drawing/2014/main" id="{F8D564D5-E42A-4D6F-A88F-9B3771F87B48}"/>
              </a:ext>
            </a:extLst>
          </p:cNvPr>
          <p:cNvSpPr txBox="1"/>
          <p:nvPr/>
        </p:nvSpPr>
        <p:spPr>
          <a:xfrm>
            <a:off x="2320157" y="226375"/>
            <a:ext cx="7551683" cy="769441"/>
          </a:xfrm>
          <a:prstGeom prst="rect">
            <a:avLst/>
          </a:prstGeom>
          <a:noFill/>
        </p:spPr>
        <p:txBody>
          <a:bodyPr wrap="square">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宇宙九維空間</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座標的顯示</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2388453634"/>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1524002" y="1465176"/>
            <a:ext cx="9288012" cy="4862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1435" tIns="25718" rIns="51435" bIns="25718" numCol="1" anchor="ctr" anchorCtr="0" compatLnSpc="1">
            <a:prstTxWarp prst="textNoShape">
              <a:avLst/>
            </a:prstTxWarp>
            <a:spAutoFit/>
          </a:bodyPr>
          <a:lstStyle/>
          <a:p>
            <a:pPr algn="just" fontAlgn="base" hangingPunct="0">
              <a:lnSpc>
                <a:spcPts val="4200"/>
              </a:lnSpc>
              <a:spcBef>
                <a:spcPct val="0"/>
              </a:spcBef>
              <a:spcAft>
                <a:spcPct val="0"/>
              </a:spcAft>
            </a:pPr>
            <a:r>
              <a:rPr lang="zh-TW" altLang="zh-TW" sz="3200" b="1" dirty="0">
                <a:solidFill>
                  <a:srgbClr val="000066"/>
                </a:solidFill>
                <a:latin typeface="華康粗圓體" panose="020F0709000000000000" pitchFamily="49" charset="-120"/>
                <a:ea typeface="華康粗圓體" panose="020F0709000000000000" pitchFamily="49" charset="-120"/>
              </a:rPr>
              <a:t>最好的方法是從我們生存其間的地球開始。分析地球內部深處的構造、溫度、密度和壓力，探究地球內部組成。根據分析結果推論，地</a:t>
            </a:r>
            <a:r>
              <a:rPr lang="zh-TW" altLang="en-US" sz="3200" b="1" dirty="0">
                <a:solidFill>
                  <a:srgbClr val="000066"/>
                </a:solidFill>
                <a:latin typeface="華康粗圓體" panose="020F0709000000000000" pitchFamily="49" charset="-120"/>
                <a:ea typeface="華康粗圓體" panose="020F0709000000000000" pitchFamily="49" charset="-120"/>
              </a:rPr>
              <a:t>球</a:t>
            </a:r>
            <a:r>
              <a:rPr lang="zh-TW" altLang="zh-TW" sz="3200" b="1" dirty="0">
                <a:solidFill>
                  <a:srgbClr val="000066"/>
                </a:solidFill>
                <a:latin typeface="華康粗圓體" panose="020F0709000000000000" pitchFamily="49" charset="-120"/>
                <a:ea typeface="華康粗圓體" panose="020F0709000000000000" pitchFamily="49" charset="-120"/>
              </a:rPr>
              <a:t>為從外核Ｆ層到地殼之間的一貫性大對流囊。根據這個地球新模式，應用簡化法計算，求得地球的質量和轉動慣量只有地球科學家實際觀測值的</a:t>
            </a:r>
            <a:r>
              <a:rPr lang="en-US" altLang="zh-TW" sz="3200" b="1" dirty="0">
                <a:solidFill>
                  <a:srgbClr val="000066"/>
                </a:solidFill>
                <a:latin typeface="華康粗圓體" panose="020F0709000000000000" pitchFamily="49" charset="-120"/>
                <a:ea typeface="華康粗圓體" panose="020F0709000000000000" pitchFamily="49" charset="-120"/>
              </a:rPr>
              <a:t>85.73</a:t>
            </a:r>
            <a:r>
              <a:rPr lang="zh-TW" altLang="zh-TW" sz="3200" b="1" dirty="0">
                <a:solidFill>
                  <a:srgbClr val="000066"/>
                </a:solidFill>
                <a:latin typeface="華康粗圓體" panose="020F0709000000000000" pitchFamily="49" charset="-120"/>
                <a:ea typeface="華康粗圓體" panose="020F0709000000000000" pitchFamily="49" charset="-120"/>
              </a:rPr>
              <a:t>％和</a:t>
            </a:r>
            <a:r>
              <a:rPr lang="en-US" altLang="zh-TW" sz="3200" b="1" dirty="0">
                <a:solidFill>
                  <a:srgbClr val="000066"/>
                </a:solidFill>
                <a:latin typeface="華康粗圓體" panose="020F0709000000000000" pitchFamily="49" charset="-120"/>
                <a:ea typeface="華康粗圓體" panose="020F0709000000000000" pitchFamily="49" charset="-120"/>
              </a:rPr>
              <a:t>94.82 </a:t>
            </a:r>
            <a:r>
              <a:rPr lang="zh-TW"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不足的部分</a:t>
            </a:r>
            <a:r>
              <a:rPr lang="zh-TW" altLang="zh-TW" sz="3200" b="1" dirty="0">
                <a:solidFill>
                  <a:srgbClr val="000066"/>
                </a:solidFill>
                <a:latin typeface="華康粗圓體" panose="020F0709000000000000" pitchFamily="49" charset="-120"/>
                <a:ea typeface="華康粗圓體" panose="020F0709000000000000" pitchFamily="49" charset="-120"/>
              </a:rPr>
              <a:t>引用</a:t>
            </a:r>
            <a:r>
              <a:rPr lang="zh-TW" altLang="en-US" sz="3200" b="1" dirty="0">
                <a:solidFill>
                  <a:srgbClr val="000066"/>
                </a:solidFill>
                <a:latin typeface="華康粗圓體" panose="020F0709000000000000" pitchFamily="49" charset="-120"/>
                <a:ea typeface="華康粗圓體" panose="020F0709000000000000" pitchFamily="49" charset="-120"/>
              </a:rPr>
              <a:t>三</a:t>
            </a:r>
            <a:r>
              <a:rPr lang="zh-TW" altLang="zh-TW" sz="3200" b="1" dirty="0">
                <a:solidFill>
                  <a:srgbClr val="000066"/>
                </a:solidFill>
                <a:latin typeface="華康粗圓體" panose="020F0709000000000000" pitchFamily="49" charset="-120"/>
                <a:ea typeface="華康粗圓體" panose="020F0709000000000000" pitchFamily="49" charset="-120"/>
              </a:rPr>
              <a:t>重宇宙的</a:t>
            </a:r>
            <a:r>
              <a:rPr lang="zh-TW" altLang="en-US" sz="3200" b="1" dirty="0">
                <a:solidFill>
                  <a:srgbClr val="000066"/>
                </a:solidFill>
                <a:latin typeface="華康粗圓體" panose="020F0709000000000000" pitchFamily="49" charset="-120"/>
                <a:ea typeface="華康粗圓體" panose="020F0709000000000000" pitchFamily="49" charset="-120"/>
              </a:rPr>
              <a:t>架</a:t>
            </a:r>
            <a:r>
              <a:rPr lang="zh-TW" altLang="zh-TW" sz="3200" b="1" dirty="0">
                <a:solidFill>
                  <a:srgbClr val="000066"/>
                </a:solidFill>
                <a:latin typeface="華康粗圓體" panose="020F0709000000000000" pitchFamily="49" charset="-120"/>
                <a:ea typeface="華康粗圓體" panose="020F0709000000000000" pitchFamily="49" charset="-120"/>
              </a:rPr>
              <a:t>構，計算出地球有一暗物質的行星，存在於地球內部我們看不見的另一重宇宙中</a:t>
            </a:r>
            <a:r>
              <a:rPr lang="zh-TW" altLang="en-US" sz="3200" b="1" dirty="0">
                <a:solidFill>
                  <a:srgbClr val="000066"/>
                </a:solidFill>
                <a:latin typeface="華康粗圓體" panose="020F0709000000000000" pitchFamily="49" charset="-120"/>
                <a:ea typeface="華康粗圓體" panose="020F0709000000000000" pitchFamily="49" charset="-120"/>
              </a:rPr>
              <a:t>。</a:t>
            </a:r>
          </a:p>
        </p:txBody>
      </p:sp>
      <p:sp>
        <p:nvSpPr>
          <p:cNvPr id="2" name="文字方塊 1">
            <a:extLst>
              <a:ext uri="{FF2B5EF4-FFF2-40B4-BE49-F238E27FC236}">
                <a16:creationId xmlns:a16="http://schemas.microsoft.com/office/drawing/2014/main" id="{CE61D4FE-39D7-4CDC-90C8-7C82741620A7}"/>
              </a:ext>
            </a:extLst>
          </p:cNvPr>
          <p:cNvSpPr txBox="1"/>
          <p:nvPr/>
        </p:nvSpPr>
        <p:spPr>
          <a:xfrm>
            <a:off x="1524002" y="529953"/>
            <a:ext cx="9143999" cy="769441"/>
          </a:xfrm>
          <a:prstGeom prst="rect">
            <a:avLst/>
          </a:prstGeom>
          <a:noFill/>
        </p:spPr>
        <p:txBody>
          <a:bodyPr wrap="square" rtlCol="0">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rPr>
              <a:t>從地球科學</a:t>
            </a:r>
            <a:r>
              <a:rPr lang="zh-TW" altLang="en-US" sz="4400" dirty="0">
                <a:solidFill>
                  <a:srgbClr val="C00000"/>
                </a:solidFill>
                <a:latin typeface="華康中特圓體" panose="020F0809000000000000" pitchFamily="49" charset="-120"/>
                <a:ea typeface="華康中特圓體" panose="020F0809000000000000" pitchFamily="49" charset="-120"/>
              </a:rPr>
              <a:t>研</a:t>
            </a:r>
            <a:r>
              <a:rPr lang="zh-TW" altLang="zh-TW" sz="4400" dirty="0">
                <a:solidFill>
                  <a:srgbClr val="C00000"/>
                </a:solidFill>
                <a:latin typeface="華康中特圓體" panose="020F0809000000000000" pitchFamily="49" charset="-120"/>
                <a:ea typeface="華康中特圓體" panose="020F0809000000000000" pitchFamily="49" charset="-120"/>
              </a:rPr>
              <a:t>究暗物質的存在</a:t>
            </a:r>
            <a:endParaRPr lang="zh-TW" altLang="en-US" sz="4400" dirty="0">
              <a:solidFill>
                <a:srgbClr val="C00000"/>
              </a:solidFill>
            </a:endParaRPr>
          </a:p>
        </p:txBody>
      </p:sp>
    </p:spTree>
    <p:extLst>
      <p:ext uri="{BB962C8B-B14F-4D97-AF65-F5344CB8AC3E}">
        <p14:creationId xmlns:p14="http://schemas.microsoft.com/office/powerpoint/2010/main" val="3358249311"/>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866950" y="17469"/>
            <a:ext cx="8229600" cy="887633"/>
          </a:xfrm>
        </p:spPr>
        <p:txBody>
          <a:bodyPr/>
          <a:lstStyle/>
          <a:p>
            <a:pPr algn="ctr"/>
            <a:r>
              <a:rPr lang="zh-TW" altLang="zh-TW" dirty="0">
                <a:solidFill>
                  <a:srgbClr val="C00000"/>
                </a:solidFill>
                <a:latin typeface="華康儷粗圓" pitchFamily="49" charset="-120"/>
                <a:ea typeface="華康儷粗圓" pitchFamily="49" charset="-120"/>
              </a:rPr>
              <a:t>從地球內部構造模式研究暗物質</a:t>
            </a:r>
            <a:endParaRPr lang="zh-TW" altLang="en-US" dirty="0">
              <a:solidFill>
                <a:srgbClr val="C00000"/>
              </a:solidFill>
              <a:latin typeface="華康儷粗圓" pitchFamily="49" charset="-120"/>
              <a:ea typeface="華康儷粗圓" pitchFamily="49" charset="-120"/>
            </a:endParaRPr>
          </a:p>
        </p:txBody>
      </p:sp>
      <p:sp>
        <p:nvSpPr>
          <p:cNvPr id="5" name="矩形 4"/>
          <p:cNvSpPr/>
          <p:nvPr/>
        </p:nvSpPr>
        <p:spPr>
          <a:xfrm>
            <a:off x="6519637" y="1014391"/>
            <a:ext cx="3438278" cy="5441874"/>
          </a:xfrm>
          <a:prstGeom prst="rect">
            <a:avLst/>
          </a:prstGeom>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1990</a:t>
            </a:r>
            <a:r>
              <a:rPr lang="zh-TW" altLang="zh-TW" sz="3200" b="1" dirty="0">
                <a:solidFill>
                  <a:srgbClr val="002060"/>
                </a:solidFill>
                <a:latin typeface="華康粗圓體" panose="020F0709000000000000" pitchFamily="49" charset="-120"/>
                <a:ea typeface="華康粗圓體" panose="020F0709000000000000" pitchFamily="49" charset="-120"/>
              </a:rPr>
              <a:t>年上書當時中央研究院吳大猷院長，提出研究提案：｢應用地球科學探測黑暗物質以證明超弦理論｣，請求支援，承蒙吳大猷院長回函</a:t>
            </a:r>
            <a:r>
              <a:rPr lang="zh-TW" altLang="en-US" sz="3200" b="1" dirty="0">
                <a:solidFill>
                  <a:srgbClr val="002060"/>
                </a:solidFill>
                <a:latin typeface="華康粗圓體" panose="020F0709000000000000" pitchFamily="49" charset="-120"/>
                <a:ea typeface="華康粗圓體" panose="020F0709000000000000" pitchFamily="49" charset="-120"/>
              </a:rPr>
              <a:t>研究後奉告</a:t>
            </a:r>
            <a:r>
              <a:rPr lang="zh-TW" altLang="zh-TW" sz="3200" b="1" dirty="0">
                <a:solidFill>
                  <a:srgbClr val="002060"/>
                </a:solidFill>
                <a:latin typeface="華康粗圓體" panose="020F0709000000000000" pitchFamily="49" charset="-120"/>
                <a:ea typeface="華康粗圓體" panose="020F0709000000000000" pitchFamily="49" charset="-120"/>
              </a:rPr>
              <a:t>，但是後來</a:t>
            </a:r>
            <a:r>
              <a:rPr lang="zh-TW" altLang="en-US" sz="3200" b="1" dirty="0">
                <a:solidFill>
                  <a:srgbClr val="002060"/>
                </a:solidFill>
                <a:latin typeface="華康粗圓體" panose="020F0709000000000000" pitchFamily="49" charset="-120"/>
                <a:ea typeface="華康粗圓體" panose="020F0709000000000000" pitchFamily="49" charset="-120"/>
              </a:rPr>
              <a:t>並未再回函</a:t>
            </a:r>
            <a:r>
              <a:rPr lang="zh-TW" altLang="zh-TW" sz="3200" b="1" dirty="0">
                <a:solidFill>
                  <a:srgbClr val="002060"/>
                </a:solidFill>
                <a:latin typeface="華康粗圓體" panose="020F0709000000000000" pitchFamily="49" charset="-120"/>
                <a:ea typeface="華康粗圓體" panose="020F0709000000000000" pitchFamily="49" charset="-120"/>
              </a:rPr>
              <a:t>。</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pic>
        <p:nvPicPr>
          <p:cNvPr id="4" name="圖片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095450" y="788144"/>
            <a:ext cx="4066601" cy="5894369"/>
          </a:xfrm>
          <a:prstGeom prst="rect">
            <a:avLst/>
          </a:prstGeom>
        </p:spPr>
      </p:pic>
    </p:spTree>
    <p:extLst>
      <p:ext uri="{BB962C8B-B14F-4D97-AF65-F5344CB8AC3E}">
        <p14:creationId xmlns:p14="http://schemas.microsoft.com/office/powerpoint/2010/main" val="1112764286"/>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981200" y="53978"/>
            <a:ext cx="8229600" cy="1358799"/>
          </a:xfrm>
        </p:spPr>
        <p:txBody>
          <a:bodyPr>
            <a:normAutofit fontScale="90000"/>
          </a:bodyPr>
          <a:lstStyle/>
          <a:p>
            <a:r>
              <a:rPr lang="en-US" altLang="zh-TW" dirty="0">
                <a:solidFill>
                  <a:srgbClr val="C00000"/>
                </a:solidFill>
                <a:latin typeface="華康儷粗圓" pitchFamily="49" charset="-120"/>
                <a:ea typeface="華康儷粗圓" pitchFamily="49" charset="-120"/>
              </a:rPr>
              <a:t>1993</a:t>
            </a:r>
            <a:r>
              <a:rPr lang="zh-TW" altLang="en-US" dirty="0">
                <a:solidFill>
                  <a:srgbClr val="C00000"/>
                </a:solidFill>
                <a:latin typeface="華康儷粗圓" pitchFamily="49" charset="-120"/>
                <a:ea typeface="華康儷粗圓" pitchFamily="49" charset="-120"/>
              </a:rPr>
              <a:t>年在北京發表</a:t>
            </a:r>
            <a:r>
              <a:rPr lang="en-US" altLang="zh-TW" dirty="0">
                <a:solidFill>
                  <a:srgbClr val="C00000"/>
                </a:solidFill>
                <a:latin typeface="華康儷粗圓" pitchFamily="49" charset="-120"/>
                <a:ea typeface="華康儷粗圓" pitchFamily="49" charset="-120"/>
              </a:rPr>
              <a:t>｢</a:t>
            </a:r>
            <a:r>
              <a:rPr lang="zh-TW" altLang="zh-TW" dirty="0">
                <a:solidFill>
                  <a:srgbClr val="C00000"/>
                </a:solidFill>
                <a:latin typeface="華康儷粗圓" pitchFamily="49" charset="-120"/>
                <a:ea typeface="華康儷粗圓" pitchFamily="49" charset="-120"/>
              </a:rPr>
              <a:t>地球新模式的重建和內部暗物質的發現</a:t>
            </a:r>
            <a:r>
              <a:rPr lang="en-US" altLang="zh-TW" dirty="0">
                <a:solidFill>
                  <a:srgbClr val="C00000"/>
                </a:solidFill>
                <a:latin typeface="華康儷粗圓" pitchFamily="49" charset="-120"/>
                <a:ea typeface="華康儷粗圓" pitchFamily="49" charset="-120"/>
              </a:rPr>
              <a:t>｣</a:t>
            </a:r>
            <a:r>
              <a:rPr lang="zh-TW" altLang="en-US" dirty="0">
                <a:solidFill>
                  <a:srgbClr val="C00000"/>
                </a:solidFill>
                <a:latin typeface="華康儷粗圓" pitchFamily="49" charset="-120"/>
                <a:ea typeface="華康儷粗圓" pitchFamily="49" charset="-120"/>
              </a:rPr>
              <a:t>論文</a:t>
            </a:r>
          </a:p>
        </p:txBody>
      </p:sp>
      <p:sp>
        <p:nvSpPr>
          <p:cNvPr id="3" name="矩形 2"/>
          <p:cNvSpPr/>
          <p:nvPr/>
        </p:nvSpPr>
        <p:spPr>
          <a:xfrm>
            <a:off x="8012874" y="2708695"/>
            <a:ext cx="3201086" cy="3539430"/>
          </a:xfrm>
          <a:prstGeom prst="rect">
            <a:avLst/>
          </a:prstGeom>
        </p:spPr>
        <p:txBody>
          <a:bodyPr wrap="square">
            <a:spAutoFit/>
          </a:bodyPr>
          <a:lstStyle/>
          <a:p>
            <a:pPr algn="just" hangingPunct="0"/>
            <a:r>
              <a:rPr lang="en-US" altLang="zh-TW" sz="3200" b="1" dirty="0">
                <a:solidFill>
                  <a:srgbClr val="002060"/>
                </a:solidFill>
                <a:latin typeface="華康粗圓體" panose="020F0709000000000000" pitchFamily="49" charset="-120"/>
                <a:ea typeface="華康粗圓體" panose="020F0709000000000000" pitchFamily="49" charset="-120"/>
              </a:rPr>
              <a:t>1993</a:t>
            </a:r>
            <a:r>
              <a:rPr lang="zh-TW" altLang="zh-TW"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12</a:t>
            </a:r>
            <a:r>
              <a:rPr lang="zh-TW" altLang="zh-TW" sz="3200" b="1" dirty="0">
                <a:solidFill>
                  <a:srgbClr val="002060"/>
                </a:solidFill>
                <a:latin typeface="華康粗圓體" panose="020F0709000000000000" pitchFamily="49" charset="-120"/>
                <a:ea typeface="華康粗圓體" panose="020F0709000000000000" pitchFamily="49" charset="-120"/>
              </a:rPr>
              <a:t>月在中國北京舉行的｢首屆海峽兩岸</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zh-TW" sz="3200" b="1" dirty="0">
                <a:solidFill>
                  <a:srgbClr val="002060"/>
                </a:solidFill>
                <a:latin typeface="華康粗圓體" panose="020F0709000000000000" pitchFamily="49" charset="-120"/>
                <a:ea typeface="華康粗圓體" panose="020F0709000000000000" pitchFamily="49" charset="-120"/>
              </a:rPr>
              <a:t>學術研討會｣發表</a:t>
            </a:r>
            <a:r>
              <a:rPr lang="zh-TW" altLang="en-US" sz="3200" b="1" dirty="0">
                <a:solidFill>
                  <a:srgbClr val="002060"/>
                </a:solidFill>
                <a:latin typeface="華康粗圓體" panose="020F0709000000000000" pitchFamily="49" charset="-120"/>
                <a:ea typeface="華康粗圓體" panose="020F0709000000000000" pitchFamily="49" charset="-120"/>
              </a:rPr>
              <a:t>這篇論文</a:t>
            </a:r>
            <a:r>
              <a:rPr lang="zh-TW" altLang="zh-TW" sz="3200" b="1" dirty="0">
                <a:solidFill>
                  <a:srgbClr val="002060"/>
                </a:solidFill>
                <a:latin typeface="華康粗圓體" panose="020F0709000000000000" pitchFamily="49" charset="-120"/>
                <a:ea typeface="華康粗圓體" panose="020F0709000000000000" pitchFamily="49" charset="-120"/>
              </a:rPr>
              <a:t>，並獲得評審為優秀論文獎｣。</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pic>
        <p:nvPicPr>
          <p:cNvPr id="4" name="圖片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478500" y="2492896"/>
            <a:ext cx="6352528" cy="4146789"/>
          </a:xfrm>
          <a:prstGeom prst="rect">
            <a:avLst/>
          </a:prstGeom>
          <a:ln>
            <a:solidFill>
              <a:schemeClr val="tx1"/>
            </a:solidFill>
            <a:prstDash val="solid"/>
          </a:ln>
        </p:spPr>
      </p:pic>
      <p:sp>
        <p:nvSpPr>
          <p:cNvPr id="5" name="標題 1">
            <a:extLst>
              <a:ext uri="{FF2B5EF4-FFF2-40B4-BE49-F238E27FC236}">
                <a16:creationId xmlns:a16="http://schemas.microsoft.com/office/drawing/2014/main" id="{70CAED8C-BAA2-629C-721E-8721ACE65F28}"/>
              </a:ext>
            </a:extLst>
          </p:cNvPr>
          <p:cNvSpPr txBox="1">
            <a:spLocks/>
          </p:cNvSpPr>
          <p:nvPr/>
        </p:nvSpPr>
        <p:spPr bwMode="auto">
          <a:xfrm>
            <a:off x="1524000" y="1349896"/>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rmAutofit fontScale="90000" lnSpcReduction="20000"/>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en-US" altLang="zh-TW" kern="0" dirty="0">
                <a:solidFill>
                  <a:srgbClr val="006600"/>
                </a:solidFill>
              </a:rPr>
              <a:t>Reconstruction of the Earth Model and Discovery of the Interior Dark Matter</a:t>
            </a:r>
            <a:endParaRPr lang="zh-TW" altLang="en-US" kern="0" dirty="0">
              <a:solidFill>
                <a:srgbClr val="006600"/>
              </a:solidFill>
            </a:endParaRPr>
          </a:p>
        </p:txBody>
      </p:sp>
    </p:spTree>
    <p:extLst>
      <p:ext uri="{BB962C8B-B14F-4D97-AF65-F5344CB8AC3E}">
        <p14:creationId xmlns:p14="http://schemas.microsoft.com/office/powerpoint/2010/main" val="2603099809"/>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26467" y="399041"/>
            <a:ext cx="9139064" cy="710647"/>
          </a:xfrm>
        </p:spPr>
        <p:txBody>
          <a:bodyPr>
            <a:noAutofit/>
          </a:bodyPr>
          <a:lstStyle/>
          <a:p>
            <a:pPr algn="ctr">
              <a:lnSpc>
                <a:spcPts val="2363"/>
              </a:lnSpc>
            </a:pPr>
            <a:r>
              <a:rPr lang="zh-TW" altLang="zh-TW" dirty="0">
                <a:solidFill>
                  <a:srgbClr val="C00000"/>
                </a:solidFill>
                <a:latin typeface="華康中特圓體" panose="020F0809000000000000" pitchFamily="49" charset="-120"/>
                <a:ea typeface="華康中特圓體" panose="020F0809000000000000" pitchFamily="49" charset="-120"/>
              </a:rPr>
              <a:t>錢德勒擺動</a:t>
            </a:r>
            <a:r>
              <a:rPr lang="zh-TW" altLang="en-US" dirty="0">
                <a:solidFill>
                  <a:srgbClr val="C00000"/>
                </a:solidFill>
                <a:latin typeface="華康中特圓體" panose="020F0809000000000000" pitchFamily="49" charset="-120"/>
                <a:ea typeface="華康中特圓體" panose="020F0809000000000000" pitchFamily="49" charset="-120"/>
              </a:rPr>
              <a:t>可作為暗行星的佐證</a:t>
            </a:r>
          </a:p>
        </p:txBody>
      </p:sp>
      <p:sp>
        <p:nvSpPr>
          <p:cNvPr id="3" name="矩形 2"/>
          <p:cNvSpPr/>
          <p:nvPr/>
        </p:nvSpPr>
        <p:spPr>
          <a:xfrm>
            <a:off x="333269" y="3007003"/>
            <a:ext cx="11525461" cy="3652923"/>
          </a:xfrm>
          <a:prstGeom prst="rect">
            <a:avLst/>
          </a:prstGeom>
        </p:spPr>
        <p:txBody>
          <a:bodyPr wrap="square">
            <a:spAutoFit/>
          </a:bodyPr>
          <a:lstStyle/>
          <a:p>
            <a:pPr algn="just" hangingPunct="0">
              <a:lnSpc>
                <a:spcPts val="4000"/>
              </a:lnSpc>
            </a:pPr>
            <a:r>
              <a:rPr lang="zh-TW" altLang="zh-TW" sz="3200" b="1" dirty="0">
                <a:solidFill>
                  <a:srgbClr val="000066"/>
                </a:solidFill>
                <a:latin typeface="華康粗圓體" panose="020F0709000000000000" pitchFamily="49" charset="-120"/>
                <a:ea typeface="華康粗圓體" panose="020F0709000000000000" pitchFamily="49" charset="-120"/>
              </a:rPr>
              <a:t>一面始終環繞著地球，這是月球與地球同步轉動的現象，但是地球轉軸方向和月球的不一致才會產生章動的現象。根據月球產生章動現象推測</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地球內部</a:t>
            </a:r>
            <a:r>
              <a:rPr lang="zh-TW" altLang="en-US" sz="3200" b="1" dirty="0">
                <a:solidFill>
                  <a:srgbClr val="000066"/>
                </a:solidFill>
                <a:latin typeface="華康粗圓體" panose="020F0709000000000000" pitchFamily="49" charset="-120"/>
                <a:ea typeface="華康粗圓體" panose="020F0709000000000000" pitchFamily="49" charset="-120"/>
              </a:rPr>
              <a:t>應</a:t>
            </a:r>
            <a:r>
              <a:rPr lang="zh-TW" altLang="zh-TW" sz="3200" b="1" dirty="0">
                <a:solidFill>
                  <a:srgbClr val="000066"/>
                </a:solidFill>
                <a:latin typeface="華康粗圓體" panose="020F0709000000000000" pitchFamily="49" charset="-120"/>
                <a:ea typeface="華康粗圓體" panose="020F0709000000000000" pitchFamily="49" charset="-120"/>
              </a:rPr>
              <a:t>有暗行星，也和地球同步轉動，而二者轉軸的方向不可能完全重合，必定會有一夾角就如和月球對地球轉軸交角產生章動現象一樣，可能使地球極軸發生錢德勒擺動。</a:t>
            </a:r>
            <a:r>
              <a:rPr lang="zh-TW" altLang="en-US" sz="3200" b="1" dirty="0">
                <a:solidFill>
                  <a:srgbClr val="000066"/>
                </a:solidFill>
                <a:latin typeface="華康粗圓體" panose="020F0709000000000000" pitchFamily="49" charset="-120"/>
                <a:ea typeface="華康粗圓體" panose="020F0709000000000000" pitchFamily="49" charset="-120"/>
              </a:rPr>
              <a:t>如此</a:t>
            </a:r>
            <a:r>
              <a:rPr lang="zh-TW" altLang="zh-TW" sz="3200" b="1" dirty="0">
                <a:solidFill>
                  <a:srgbClr val="000066"/>
                </a:solidFill>
                <a:latin typeface="華康粗圓體" panose="020F0709000000000000" pitchFamily="49" charset="-120"/>
                <a:ea typeface="華康粗圓體" panose="020F0709000000000000" pitchFamily="49" charset="-120"/>
              </a:rPr>
              <a:t>就可解</a:t>
            </a:r>
            <a:r>
              <a:rPr lang="zh-TW" altLang="en-US" sz="3200" b="1" dirty="0">
                <a:solidFill>
                  <a:srgbClr val="000066"/>
                </a:solidFill>
                <a:latin typeface="華康粗圓體" panose="020F0709000000000000" pitchFamily="49" charset="-120"/>
                <a:ea typeface="華康粗圓體" panose="020F0709000000000000" pitchFamily="49" charset="-120"/>
              </a:rPr>
              <a:t>釋</a:t>
            </a:r>
            <a:r>
              <a:rPr lang="zh-TW" altLang="zh-TW" sz="3200" b="1" dirty="0">
                <a:solidFill>
                  <a:srgbClr val="000066"/>
                </a:solidFill>
                <a:latin typeface="華康粗圓體" panose="020F0709000000000000" pitchFamily="49" charset="-120"/>
                <a:ea typeface="華康粗圓體" panose="020F0709000000000000" pitchFamily="49" charset="-120"/>
              </a:rPr>
              <a:t>百餘年來錢德勒擺動的疑團，也</a:t>
            </a:r>
            <a:r>
              <a:rPr lang="zh-TW" altLang="en-US" sz="3200" b="1" dirty="0">
                <a:solidFill>
                  <a:srgbClr val="000066"/>
                </a:solidFill>
                <a:latin typeface="華康粗圓體" panose="020F0709000000000000" pitchFamily="49" charset="-120"/>
                <a:ea typeface="華康粗圓體" panose="020F0709000000000000" pitchFamily="49" charset="-120"/>
              </a:rPr>
              <a:t>可以做為</a:t>
            </a:r>
            <a:r>
              <a:rPr lang="zh-TW" altLang="zh-TW" sz="3200" b="1" dirty="0">
                <a:solidFill>
                  <a:srgbClr val="000066"/>
                </a:solidFill>
                <a:latin typeface="華康粗圓體" panose="020F0709000000000000" pitchFamily="49" charset="-120"/>
                <a:ea typeface="華康粗圓體" panose="020F0709000000000000" pitchFamily="49" charset="-120"/>
              </a:rPr>
              <a:t>地球內部的另一重空間裡有一個暗行星存在</a:t>
            </a:r>
            <a:r>
              <a:rPr lang="zh-TW" altLang="en-US" sz="3200" b="1" dirty="0">
                <a:solidFill>
                  <a:srgbClr val="000066"/>
                </a:solidFill>
                <a:latin typeface="華康粗圓體" panose="020F0709000000000000" pitchFamily="49" charset="-120"/>
                <a:ea typeface="華康粗圓體" panose="020F0709000000000000" pitchFamily="49" charset="-120"/>
              </a:rPr>
              <a:t>的佐</a:t>
            </a:r>
            <a:r>
              <a:rPr lang="zh-TW" altLang="zh-TW" sz="3200" b="1" dirty="0">
                <a:solidFill>
                  <a:srgbClr val="000066"/>
                </a:solidFill>
                <a:latin typeface="華康粗圓體" panose="020F0709000000000000" pitchFamily="49" charset="-120"/>
                <a:ea typeface="華康粗圓體" panose="020F0709000000000000" pitchFamily="49" charset="-120"/>
              </a:rPr>
              <a:t>證。</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5" name="矩形 4"/>
          <p:cNvSpPr/>
          <p:nvPr/>
        </p:nvSpPr>
        <p:spPr>
          <a:xfrm>
            <a:off x="5738633" y="950611"/>
            <a:ext cx="6120097" cy="2114040"/>
          </a:xfrm>
          <a:prstGeom prst="rect">
            <a:avLst/>
          </a:prstGeom>
        </p:spPr>
        <p:txBody>
          <a:bodyPr wrap="square">
            <a:spAutoFit/>
          </a:bodyPr>
          <a:lstStyle/>
          <a:p>
            <a:pPr algn="just" hangingPunct="0">
              <a:lnSpc>
                <a:spcPts val="4000"/>
              </a:lnSpc>
            </a:pPr>
            <a:r>
              <a:rPr lang="en-US" altLang="zh-TW" sz="3200" b="1" dirty="0">
                <a:solidFill>
                  <a:srgbClr val="000066"/>
                </a:solidFill>
                <a:latin typeface="華康粗圓體" panose="020F0709000000000000" pitchFamily="49" charset="-120"/>
                <a:ea typeface="華康粗圓體" panose="020F0709000000000000" pitchFamily="49" charset="-120"/>
              </a:rPr>
              <a:t>1891</a:t>
            </a:r>
            <a:r>
              <a:rPr lang="zh-TW" altLang="zh-TW" sz="3200" b="1" dirty="0">
                <a:solidFill>
                  <a:srgbClr val="000066"/>
                </a:solidFill>
                <a:latin typeface="華康粗圓體" panose="020F0709000000000000" pitchFamily="49" charset="-120"/>
                <a:ea typeface="華康粗圓體" panose="020F0709000000000000" pitchFamily="49" charset="-120"/>
              </a:rPr>
              <a:t>年錢德勒分析</a:t>
            </a:r>
            <a:r>
              <a:rPr lang="zh-TW" altLang="en-US" sz="3200" b="1" dirty="0">
                <a:solidFill>
                  <a:srgbClr val="000066"/>
                </a:solidFill>
                <a:latin typeface="華康粗圓體" panose="020F0709000000000000" pitchFamily="49" charset="-120"/>
                <a:ea typeface="華康粗圓體" panose="020F0709000000000000" pitchFamily="49" charset="-120"/>
              </a:rPr>
              <a:t>地球</a:t>
            </a:r>
            <a:r>
              <a:rPr lang="zh-TW" altLang="zh-TW" sz="3200" b="1" dirty="0">
                <a:solidFill>
                  <a:srgbClr val="000066"/>
                </a:solidFill>
                <a:latin typeface="華康粗圓體" panose="020F0709000000000000" pitchFamily="49" charset="-120"/>
                <a:ea typeface="華康粗圓體" panose="020F0709000000000000" pitchFamily="49" charset="-120"/>
              </a:rPr>
              <a:t>擺動，發現有</a:t>
            </a:r>
            <a:r>
              <a:rPr lang="en-US" altLang="zh-TW" sz="3200" b="1" dirty="0">
                <a:solidFill>
                  <a:srgbClr val="000066"/>
                </a:solidFill>
                <a:latin typeface="華康粗圓體" panose="020F0709000000000000" pitchFamily="49" charset="-120"/>
                <a:ea typeface="華康粗圓體" panose="020F0709000000000000" pitchFamily="49" charset="-120"/>
              </a:rPr>
              <a:t>14</a:t>
            </a:r>
            <a:r>
              <a:rPr lang="zh-TW" altLang="zh-TW" sz="3200" b="1" dirty="0">
                <a:solidFill>
                  <a:srgbClr val="000066"/>
                </a:solidFill>
                <a:latin typeface="華康粗圓體" panose="020F0709000000000000" pitchFamily="49" charset="-120"/>
                <a:ea typeface="華康粗圓體" panose="020F0709000000000000" pitchFamily="49" charset="-120"/>
              </a:rPr>
              <a:t>個月週期錢德勒擺動</a:t>
            </a:r>
            <a:r>
              <a:rPr lang="zh-TW" altLang="en-US" sz="3200" b="1" dirty="0">
                <a:solidFill>
                  <a:srgbClr val="000066"/>
                </a:solidFill>
                <a:latin typeface="華康粗圓體" panose="020F0709000000000000" pitchFamily="49" charset="-120"/>
                <a:ea typeface="華康粗圓體" panose="020F0709000000000000" pitchFamily="49" charset="-120"/>
              </a:rPr>
              <a:t>，在地表轉軸有九公尺的偏差，已</a:t>
            </a:r>
            <a:r>
              <a:rPr lang="zh-TW" altLang="zh-TW" sz="3200" b="1" dirty="0">
                <a:solidFill>
                  <a:srgbClr val="000066"/>
                </a:solidFill>
                <a:latin typeface="華康粗圓體" panose="020F0709000000000000" pitchFamily="49" charset="-120"/>
                <a:ea typeface="華康粗圓體" panose="020F0709000000000000" pitchFamily="49" charset="-120"/>
              </a:rPr>
              <a:t>困擾</a:t>
            </a:r>
            <a:r>
              <a:rPr lang="zh-TW" altLang="en-US" sz="3200" b="1" dirty="0">
                <a:solidFill>
                  <a:srgbClr val="000066"/>
                </a:solidFill>
                <a:latin typeface="華康粗圓體" panose="020F0709000000000000" pitchFamily="49" charset="-120"/>
                <a:ea typeface="華康粗圓體" panose="020F0709000000000000" pitchFamily="49" charset="-120"/>
              </a:rPr>
              <a:t>科</a:t>
            </a:r>
            <a:r>
              <a:rPr lang="zh-TW" altLang="zh-TW" sz="3200" b="1" dirty="0">
                <a:solidFill>
                  <a:srgbClr val="000066"/>
                </a:solidFill>
                <a:latin typeface="華康粗圓體" panose="020F0709000000000000" pitchFamily="49" charset="-120"/>
                <a:ea typeface="華康粗圓體" panose="020F0709000000000000" pitchFamily="49" charset="-120"/>
              </a:rPr>
              <a:t>學家一百多年</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月球以固定</a:t>
            </a:r>
            <a:endParaRPr lang="zh-TW" altLang="en-US" sz="3200" b="1" dirty="0">
              <a:latin typeface="華康粗圓體" panose="020F0709000000000000" pitchFamily="49" charset="-120"/>
              <a:ea typeface="華康粗圓體" panose="020F0709000000000000" pitchFamily="49" charset="-120"/>
            </a:endParaRPr>
          </a:p>
        </p:txBody>
      </p:sp>
      <p:pic>
        <p:nvPicPr>
          <p:cNvPr id="6" name="圖片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56009" y="950611"/>
            <a:ext cx="5006740" cy="2083341"/>
          </a:xfrm>
          <a:prstGeom prst="rect">
            <a:avLst/>
          </a:prstGeom>
        </p:spPr>
      </p:pic>
    </p:spTree>
    <p:extLst>
      <p:ext uri="{BB962C8B-B14F-4D97-AF65-F5344CB8AC3E}">
        <p14:creationId xmlns:p14="http://schemas.microsoft.com/office/powerpoint/2010/main" val="231940226"/>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89458C8-FD21-4AD5-9514-7214F9091789}"/>
              </a:ext>
            </a:extLst>
          </p:cNvPr>
          <p:cNvSpPr txBox="1"/>
          <p:nvPr/>
        </p:nvSpPr>
        <p:spPr>
          <a:xfrm>
            <a:off x="1018233" y="1124745"/>
            <a:ext cx="10155534" cy="4903265"/>
          </a:xfrm>
          <a:prstGeom prst="rect">
            <a:avLst/>
          </a:prstGeom>
          <a:noFill/>
        </p:spPr>
        <p:txBody>
          <a:bodyPr wrap="square">
            <a:spAutoFit/>
          </a:bodyPr>
          <a:lstStyle/>
          <a:p>
            <a:pPr algn="just" eaLnBrk="0"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根據大爆炸理論，宇宙在大爆炸最初時刻的全部能量</a:t>
            </a:r>
            <a:r>
              <a:rPr lang="zh-TW" altLang="en-US" sz="3200" b="1" dirty="0">
                <a:solidFill>
                  <a:srgbClr val="002060"/>
                </a:solidFill>
                <a:ea typeface="華康粗圓體" panose="020F0709000000000000" pitchFamily="49" charset="-120"/>
                <a:cs typeface="Arial" panose="020B0604020202020204" pitchFamily="34" charset="0"/>
              </a:rPr>
              <a:t>（</a:t>
            </a:r>
            <a:r>
              <a:rPr lang="en-US" altLang="zh-TW" sz="3200" b="1" dirty="0">
                <a:solidFill>
                  <a:srgbClr val="002060"/>
                </a:solidFill>
                <a:ea typeface="華康粗圓體" panose="020F0709000000000000" pitchFamily="49" charset="-120"/>
                <a:cs typeface="Arial" panose="020B0604020202020204" pitchFamily="34" charset="0"/>
              </a:rPr>
              <a:t>100%</a:t>
            </a:r>
            <a:r>
              <a:rPr lang="zh-TW" altLang="en-US" sz="3200" b="1" dirty="0">
                <a:solidFill>
                  <a:srgbClr val="002060"/>
                </a:solidFill>
                <a:ea typeface="華康粗圓體" panose="020F0709000000000000" pitchFamily="49" charset="-120"/>
                <a:cs typeface="Arial" panose="020B0604020202020204" pitchFamily="34" charset="0"/>
              </a:rPr>
              <a:t>能量）依照時間的遞延，逐漸轉化為物質，經過</a:t>
            </a:r>
            <a:r>
              <a:rPr lang="en-US" altLang="zh-TW" sz="3200" b="1" dirty="0">
                <a:solidFill>
                  <a:srgbClr val="002060"/>
                </a:solidFill>
                <a:ea typeface="華康粗圓體" panose="020F0709000000000000" pitchFamily="49" charset="-120"/>
                <a:cs typeface="Arial" panose="020B0604020202020204" pitchFamily="34" charset="0"/>
              </a:rPr>
              <a:t>138</a:t>
            </a:r>
            <a:r>
              <a:rPr lang="zh-TW" altLang="en-US" sz="3200" b="1" dirty="0">
                <a:solidFill>
                  <a:srgbClr val="002060"/>
                </a:solidFill>
                <a:ea typeface="華康粗圓體" panose="020F0709000000000000" pitchFamily="49" charset="-120"/>
                <a:cs typeface="Arial" panose="020B0604020202020204" pitchFamily="34" charset="0"/>
              </a:rPr>
              <a:t>億年以後的現在，</a:t>
            </a:r>
            <a:r>
              <a:rPr lang="en-US" altLang="zh-TW" sz="3200" b="1" dirty="0">
                <a:solidFill>
                  <a:srgbClr val="002060"/>
                </a:solidFill>
                <a:ea typeface="華康粗圓體" panose="020F0709000000000000" pitchFamily="49" charset="-120"/>
                <a:cs typeface="Arial" panose="020B0604020202020204" pitchFamily="34" charset="0"/>
              </a:rPr>
              <a:t>31.58%</a:t>
            </a:r>
            <a:r>
              <a:rPr lang="zh-TW" altLang="en-US" sz="3200" b="1" dirty="0">
                <a:solidFill>
                  <a:srgbClr val="002060"/>
                </a:solidFill>
                <a:ea typeface="華康粗圓體" panose="020F0709000000000000" pitchFamily="49" charset="-120"/>
                <a:cs typeface="Arial" panose="020B0604020202020204" pitchFamily="34" charset="0"/>
              </a:rPr>
              <a:t>轉化為物質</a:t>
            </a:r>
            <a:r>
              <a:rPr lang="en-US" altLang="zh-TW" sz="3200" b="1" dirty="0" err="1">
                <a:solidFill>
                  <a:srgbClr val="002060"/>
                </a:solidFill>
                <a:ea typeface="華康粗圓體" panose="020F0709000000000000" pitchFamily="49" charset="-120"/>
                <a:cs typeface="Arial" panose="020B0604020202020204" pitchFamily="34" charset="0"/>
              </a:rPr>
              <a:t>Ω</a:t>
            </a:r>
            <a:r>
              <a:rPr lang="en-US" altLang="zh-TW" sz="3200" b="1" baseline="-10000" dirty="0" err="1">
                <a:solidFill>
                  <a:srgbClr val="002060"/>
                </a:solidFill>
                <a:ea typeface="華康粗圓體" panose="020F0709000000000000" pitchFamily="49" charset="-120"/>
                <a:cs typeface="Arial" panose="020B0604020202020204" pitchFamily="34" charset="0"/>
              </a:rPr>
              <a:t>m</a:t>
            </a:r>
            <a:r>
              <a:rPr lang="zh-TW" altLang="en-US" sz="3200" b="1" dirty="0">
                <a:solidFill>
                  <a:srgbClr val="002060"/>
                </a:solidFill>
                <a:ea typeface="華康粗圓體" panose="020F0709000000000000" pitchFamily="49" charset="-120"/>
                <a:cs typeface="Arial" panose="020B0604020202020204" pitchFamily="34" charset="0"/>
              </a:rPr>
              <a:t>，還剩下有</a:t>
            </a:r>
            <a:r>
              <a:rPr lang="en-US" altLang="zh-TW" sz="3200" b="1" dirty="0">
                <a:solidFill>
                  <a:srgbClr val="002060"/>
                </a:solidFill>
                <a:ea typeface="華康粗圓體" panose="020F0709000000000000" pitchFamily="49" charset="-120"/>
                <a:cs typeface="Arial" panose="020B0604020202020204" pitchFamily="34" charset="0"/>
              </a:rPr>
              <a:t>68.42%</a:t>
            </a:r>
            <a:r>
              <a:rPr lang="zh-TW" altLang="en-US" sz="3200" b="1" dirty="0">
                <a:solidFill>
                  <a:srgbClr val="002060"/>
                </a:solidFill>
                <a:ea typeface="華康粗圓體" panose="020F0709000000000000" pitchFamily="49" charset="-120"/>
                <a:cs typeface="Arial" panose="020B0604020202020204" pitchFamily="34" charset="0"/>
              </a:rPr>
              <a:t>的能量</a:t>
            </a:r>
            <a:r>
              <a:rPr lang="en-US" altLang="zh-TW" sz="3200" b="1" dirty="0">
                <a:solidFill>
                  <a:srgbClr val="002060"/>
                </a:solidFill>
                <a:ea typeface="華康粗圓體" panose="020F0709000000000000" pitchFamily="49" charset="-120"/>
                <a:cs typeface="Arial" panose="020B0604020202020204" pitchFamily="34" charset="0"/>
              </a:rPr>
              <a:t>Ω</a:t>
            </a:r>
            <a:r>
              <a:rPr lang="en-US" altLang="zh-TW" sz="3200" b="1" baseline="-10000" dirty="0">
                <a:solidFill>
                  <a:srgbClr val="002060"/>
                </a:solidFill>
                <a:ea typeface="華康粗圓體" panose="020F0709000000000000" pitchFamily="49" charset="-120"/>
                <a:cs typeface="Arial" panose="020B0604020202020204" pitchFamily="34" charset="0"/>
              </a:rPr>
              <a:t>Ʌ</a:t>
            </a:r>
            <a:r>
              <a:rPr lang="zh-TW" altLang="en-US" sz="3200" b="1" dirty="0">
                <a:solidFill>
                  <a:srgbClr val="002060"/>
                </a:solidFill>
                <a:ea typeface="華康粗圓體" panose="020F0709000000000000" pitchFamily="49" charset="-120"/>
                <a:cs typeface="Arial" panose="020B0604020202020204" pitchFamily="34" charset="0"/>
              </a:rPr>
              <a:t>，被物理學家稱為暗能量。在宇宙參數表中，暗能量密度</a:t>
            </a:r>
            <a:r>
              <a:rPr lang="en-US" altLang="zh-TW" sz="3200" b="1" dirty="0">
                <a:solidFill>
                  <a:srgbClr val="002060"/>
                </a:solidFill>
                <a:ea typeface="華康粗圓體" panose="020F0709000000000000" pitchFamily="49" charset="-120"/>
                <a:cs typeface="Arial" panose="020B0604020202020204" pitchFamily="34" charset="0"/>
              </a:rPr>
              <a:t>Ω</a:t>
            </a:r>
            <a:r>
              <a:rPr lang="en-US" altLang="zh-TW" sz="3200" b="1" baseline="-10000" dirty="0">
                <a:solidFill>
                  <a:srgbClr val="002060"/>
                </a:solidFill>
                <a:ea typeface="華康粗圓體" panose="020F0709000000000000" pitchFamily="49" charset="-120"/>
                <a:cs typeface="Arial" panose="020B0604020202020204" pitchFamily="34" charset="0"/>
              </a:rPr>
              <a:t>Ʌ</a:t>
            </a:r>
            <a:r>
              <a:rPr lang="zh-TW" altLang="en-US" sz="3200" b="1" dirty="0">
                <a:solidFill>
                  <a:srgbClr val="002060"/>
                </a:solidFill>
                <a:ea typeface="華康粗圓體" panose="020F0709000000000000" pitchFamily="49" charset="-120"/>
                <a:cs typeface="Arial" panose="020B0604020202020204" pitchFamily="34" charset="0"/>
              </a:rPr>
              <a:t>的數值由</a:t>
            </a:r>
            <a:r>
              <a:rPr lang="en-US" altLang="zh-TW" sz="3200" b="1" dirty="0">
                <a:solidFill>
                  <a:srgbClr val="002060"/>
                </a:solidFill>
                <a:ea typeface="華康粗圓體" panose="020F0709000000000000" pitchFamily="49" charset="-120"/>
                <a:cs typeface="Arial" panose="020B0604020202020204" pitchFamily="34" charset="0"/>
              </a:rPr>
              <a:t>73.22%</a:t>
            </a:r>
            <a:r>
              <a:rPr lang="zh-TW" altLang="en-US" sz="3200" b="1" dirty="0">
                <a:solidFill>
                  <a:srgbClr val="002060"/>
                </a:solidFill>
                <a:ea typeface="華康粗圓體" panose="020F0709000000000000" pitchFamily="49" charset="-120"/>
                <a:cs typeface="Arial" panose="020B0604020202020204" pitchFamily="34" charset="0"/>
              </a:rPr>
              <a:t>逐漸降低至</a:t>
            </a:r>
            <a:r>
              <a:rPr lang="en-US" altLang="zh-TW" sz="3200" b="1" dirty="0">
                <a:solidFill>
                  <a:srgbClr val="002060"/>
                </a:solidFill>
                <a:ea typeface="華康粗圓體" panose="020F0709000000000000" pitchFamily="49" charset="-120"/>
                <a:cs typeface="Arial" panose="020B0604020202020204" pitchFamily="34" charset="0"/>
              </a:rPr>
              <a:t>68.42%</a:t>
            </a:r>
            <a:r>
              <a:rPr lang="zh-TW" altLang="en-US" sz="3200" b="1" dirty="0">
                <a:solidFill>
                  <a:srgbClr val="002060"/>
                </a:solidFill>
                <a:ea typeface="華康粗圓體" panose="020F0709000000000000" pitchFamily="49" charset="-120"/>
                <a:cs typeface="Arial" panose="020B0604020202020204" pitchFamily="34" charset="0"/>
              </a:rPr>
              <a:t>，降低</a:t>
            </a:r>
            <a:r>
              <a:rPr lang="en-US" altLang="zh-TW" sz="3200" b="1" dirty="0">
                <a:solidFill>
                  <a:srgbClr val="002060"/>
                </a:solidFill>
                <a:ea typeface="華康粗圓體" panose="020F0709000000000000" pitchFamily="49" charset="-120"/>
                <a:cs typeface="Arial" panose="020B0604020202020204" pitchFamily="34" charset="0"/>
              </a:rPr>
              <a:t>4.8%</a:t>
            </a:r>
            <a:r>
              <a:rPr lang="zh-TW" altLang="en-US" sz="3200" b="1" dirty="0">
                <a:solidFill>
                  <a:srgbClr val="002060"/>
                </a:solidFill>
                <a:ea typeface="華康粗圓體" panose="020F0709000000000000" pitchFamily="49" charset="-120"/>
                <a:cs typeface="Arial" panose="020B0604020202020204" pitchFamily="34" charset="0"/>
              </a:rPr>
              <a:t>，但總物質密度</a:t>
            </a:r>
            <a:r>
              <a:rPr lang="en-US" altLang="zh-TW" sz="3200" b="1" dirty="0" err="1">
                <a:solidFill>
                  <a:srgbClr val="002060"/>
                </a:solidFill>
                <a:ea typeface="華康粗圓體" panose="020F0709000000000000" pitchFamily="49" charset="-120"/>
                <a:cs typeface="Arial" panose="020B0604020202020204" pitchFamily="34" charset="0"/>
              </a:rPr>
              <a:t>Ω</a:t>
            </a:r>
            <a:r>
              <a:rPr lang="en-US" altLang="zh-TW" sz="3200" b="1" baseline="-10000" dirty="0" err="1">
                <a:solidFill>
                  <a:srgbClr val="002060"/>
                </a:solidFill>
                <a:ea typeface="華康粗圓體" panose="020F0709000000000000" pitchFamily="49" charset="-120"/>
                <a:cs typeface="Arial" panose="020B0604020202020204" pitchFamily="34" charset="0"/>
              </a:rPr>
              <a:t>m</a:t>
            </a:r>
            <a:r>
              <a:rPr lang="zh-TW" altLang="en-US" sz="3200" b="1" dirty="0">
                <a:solidFill>
                  <a:srgbClr val="002060"/>
                </a:solidFill>
                <a:ea typeface="華康粗圓體" panose="020F0709000000000000" pitchFamily="49" charset="-120"/>
                <a:cs typeface="Arial" panose="020B0604020202020204" pitchFamily="34" charset="0"/>
              </a:rPr>
              <a:t>的數值由</a:t>
            </a:r>
            <a:r>
              <a:rPr lang="en-US" altLang="zh-TW" sz="3200" b="1" dirty="0">
                <a:solidFill>
                  <a:srgbClr val="002060"/>
                </a:solidFill>
                <a:ea typeface="華康粗圓體" panose="020F0709000000000000" pitchFamily="49" charset="-120"/>
                <a:cs typeface="Arial" panose="020B0604020202020204" pitchFamily="34" charset="0"/>
              </a:rPr>
              <a:t>26.78%</a:t>
            </a:r>
            <a:r>
              <a:rPr lang="zh-TW" altLang="en-US" sz="3200" b="1" dirty="0">
                <a:solidFill>
                  <a:srgbClr val="002060"/>
                </a:solidFill>
                <a:ea typeface="華康粗圓體" panose="020F0709000000000000" pitchFamily="49" charset="-120"/>
                <a:cs typeface="Arial" panose="020B0604020202020204" pitchFamily="34" charset="0"/>
              </a:rPr>
              <a:t>逐漸增加至</a:t>
            </a:r>
            <a:r>
              <a:rPr lang="en-US" altLang="zh-TW" sz="3200" b="1" dirty="0">
                <a:solidFill>
                  <a:srgbClr val="002060"/>
                </a:solidFill>
                <a:ea typeface="華康粗圓體" panose="020F0709000000000000" pitchFamily="49" charset="-120"/>
                <a:cs typeface="Arial" panose="020B0604020202020204" pitchFamily="34" charset="0"/>
              </a:rPr>
              <a:t>31.58%</a:t>
            </a:r>
            <a:r>
              <a:rPr lang="zh-TW" altLang="en-US" sz="3200" b="1" dirty="0">
                <a:solidFill>
                  <a:srgbClr val="002060"/>
                </a:solidFill>
                <a:ea typeface="華康粗圓體" panose="020F0709000000000000" pitchFamily="49" charset="-120"/>
                <a:cs typeface="Arial" panose="020B0604020202020204" pitchFamily="34" charset="0"/>
              </a:rPr>
              <a:t>，增加</a:t>
            </a:r>
            <a:r>
              <a:rPr lang="en-US" altLang="zh-TW" sz="3200" b="1" dirty="0">
                <a:solidFill>
                  <a:srgbClr val="002060"/>
                </a:solidFill>
                <a:ea typeface="華康粗圓體" panose="020F0709000000000000" pitchFamily="49" charset="-120"/>
                <a:cs typeface="Arial" panose="020B0604020202020204" pitchFamily="34" charset="0"/>
              </a:rPr>
              <a:t>4.8%</a:t>
            </a:r>
            <a:r>
              <a:rPr lang="zh-TW" altLang="en-US" sz="3200" b="1" dirty="0">
                <a:solidFill>
                  <a:srgbClr val="002060"/>
                </a:solidFill>
                <a:ea typeface="華康粗圓體" panose="020F0709000000000000" pitchFamily="49" charset="-120"/>
                <a:cs typeface="Arial" panose="020B0604020202020204" pitchFamily="34" charset="0"/>
              </a:rPr>
              <a:t>。暗能量</a:t>
            </a:r>
            <a:r>
              <a:rPr lang="zh-TW" altLang="en-US" sz="3200" b="1" dirty="0">
                <a:solidFill>
                  <a:srgbClr val="002060"/>
                </a:solidFill>
                <a:latin typeface="華康粗圓體" panose="020F0709000000000000" pitchFamily="49" charset="-120"/>
                <a:ea typeface="華康粗圓體" panose="020F0709000000000000" pitchFamily="49" charset="-120"/>
              </a:rPr>
              <a:t>的損失等於總物質的增加，與「大爆炸理論」一致，因此暗能量應為宇宙大爆炸後的宇宙「剩餘能量」。</a:t>
            </a:r>
          </a:p>
        </p:txBody>
      </p:sp>
      <p:sp>
        <p:nvSpPr>
          <p:cNvPr id="5" name="文字方塊 4">
            <a:extLst>
              <a:ext uri="{FF2B5EF4-FFF2-40B4-BE49-F238E27FC236}">
                <a16:creationId xmlns:a16="http://schemas.microsoft.com/office/drawing/2014/main" id="{492F549A-68F0-4394-BB18-823BA2AA9B8E}"/>
              </a:ext>
            </a:extLst>
          </p:cNvPr>
          <p:cNvSpPr txBox="1"/>
          <p:nvPr/>
        </p:nvSpPr>
        <p:spPr>
          <a:xfrm>
            <a:off x="1524002" y="283296"/>
            <a:ext cx="9143999" cy="769441"/>
          </a:xfrm>
          <a:prstGeom prst="rect">
            <a:avLst/>
          </a:prstGeom>
          <a:noFill/>
        </p:spPr>
        <p:txBody>
          <a:bodyPr wrap="square">
            <a:spAutoFit/>
          </a:bodyPr>
          <a:lstStyle/>
          <a:p>
            <a:pPr algn="ctr" eaLnBrk="0" fontAlgn="base" hangingPunct="0">
              <a:spcBef>
                <a:spcPct val="0"/>
              </a:spcBef>
              <a:spcAft>
                <a:spcPct val="0"/>
              </a:spcAft>
            </a:pPr>
            <a:r>
              <a:rPr lang="zh-TW" altLang="en-US" sz="4400" dirty="0">
                <a:solidFill>
                  <a:srgbClr val="C00000"/>
                </a:solidFill>
                <a:latin typeface="華康中特圓體" panose="020F0809000000000000" pitchFamily="49" charset="-120"/>
                <a:ea typeface="華康中特圓體" panose="020F0809000000000000" pitchFamily="49" charset="-120"/>
              </a:rPr>
              <a:t>暗能量應為大爆炸後的剩餘能量</a:t>
            </a:r>
          </a:p>
        </p:txBody>
      </p:sp>
    </p:spTree>
    <p:extLst>
      <p:ext uri="{BB962C8B-B14F-4D97-AF65-F5344CB8AC3E}">
        <p14:creationId xmlns:p14="http://schemas.microsoft.com/office/powerpoint/2010/main" val="1152181345"/>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50B1CDE-54A6-4CE2-9B69-5BE082FEFE19}"/>
              </a:ext>
            </a:extLst>
          </p:cNvPr>
          <p:cNvSpPr>
            <a:spLocks noGrp="1"/>
          </p:cNvSpPr>
          <p:nvPr>
            <p:ph type="title"/>
          </p:nvPr>
        </p:nvSpPr>
        <p:spPr>
          <a:xfrm>
            <a:off x="1532527" y="332656"/>
            <a:ext cx="9126946" cy="648072"/>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本宇宙為低能量密度的宇宙</a:t>
            </a:r>
          </a:p>
        </p:txBody>
      </p:sp>
      <p:sp>
        <p:nvSpPr>
          <p:cNvPr id="4" name="文字方塊 3">
            <a:extLst>
              <a:ext uri="{FF2B5EF4-FFF2-40B4-BE49-F238E27FC236}">
                <a16:creationId xmlns:a16="http://schemas.microsoft.com/office/drawing/2014/main" id="{6315BBA3-06C4-4264-890D-522B2C1CE525}"/>
              </a:ext>
            </a:extLst>
          </p:cNvPr>
          <p:cNvSpPr txBox="1"/>
          <p:nvPr/>
        </p:nvSpPr>
        <p:spPr>
          <a:xfrm>
            <a:off x="686637" y="980728"/>
            <a:ext cx="10818726" cy="5441874"/>
          </a:xfrm>
          <a:prstGeom prst="rect">
            <a:avLst/>
          </a:prstGeom>
          <a:noFill/>
        </p:spPr>
        <p:txBody>
          <a:bodyPr wrap="square">
            <a:spAutoFit/>
          </a:bodyPr>
          <a:lstStyle/>
          <a:p>
            <a:pPr algn="just" eaLnBrk="0"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在</a:t>
            </a:r>
            <a:r>
              <a:rPr lang="en-US" altLang="zh-TW" sz="3200" b="1" dirty="0">
                <a:solidFill>
                  <a:srgbClr val="002060"/>
                </a:solidFill>
                <a:latin typeface="華康粗圓體" panose="020F0709000000000000" pitchFamily="49" charset="-120"/>
                <a:ea typeface="華康粗圓體" panose="020F0709000000000000" pitchFamily="49" charset="-120"/>
              </a:rPr>
              <a:t>WMAP</a:t>
            </a:r>
            <a:r>
              <a:rPr lang="zh-TW" altLang="en-US" sz="3200" b="1" dirty="0">
                <a:solidFill>
                  <a:srgbClr val="002060"/>
                </a:solidFill>
                <a:latin typeface="華康粗圓體" panose="020F0709000000000000" pitchFamily="49" charset="-120"/>
                <a:ea typeface="華康粗圓體" panose="020F0709000000000000" pitchFamily="49" charset="-120"/>
              </a:rPr>
              <a:t>和普朗克衛星探測到後，本宇宙微波背景輻射</a:t>
            </a:r>
            <a:r>
              <a:rPr lang="en-US" altLang="zh-TW" sz="3200" b="1" dirty="0">
                <a:solidFill>
                  <a:srgbClr val="002060"/>
                </a:solidFill>
                <a:latin typeface="華康粗圓體" panose="020F0709000000000000" pitchFamily="49" charset="-120"/>
                <a:ea typeface="華康粗圓體" panose="020F0709000000000000" pitchFamily="49" charset="-120"/>
              </a:rPr>
              <a:t>(CMB)</a:t>
            </a:r>
            <a:r>
              <a:rPr lang="zh-TW" altLang="en-US" sz="3200" b="1" dirty="0">
                <a:solidFill>
                  <a:srgbClr val="002060"/>
                </a:solidFill>
                <a:latin typeface="華康粗圓體" panose="020F0709000000000000" pitchFamily="49" charset="-120"/>
                <a:ea typeface="華康粗圓體" panose="020F0709000000000000" pitchFamily="49" charset="-120"/>
              </a:rPr>
              <a:t>目前的實際溫度為</a:t>
            </a:r>
            <a:r>
              <a:rPr lang="en-US" altLang="zh-TW" sz="3200" b="1" dirty="0">
                <a:solidFill>
                  <a:srgbClr val="002060"/>
                </a:solidFill>
                <a:latin typeface="華康粗圓體" panose="020F0709000000000000" pitchFamily="49" charset="-120"/>
                <a:ea typeface="華康粗圓體" panose="020F0709000000000000" pitchFamily="49" charset="-120"/>
              </a:rPr>
              <a:t>2.725</a:t>
            </a:r>
            <a:r>
              <a:rPr lang="zh-TW" altLang="en-US" sz="3200" b="1" baseline="30000"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latin typeface="華康粗圓體" panose="020F0709000000000000" pitchFamily="49" charset="-120"/>
                <a:ea typeface="華康粗圓體" panose="020F0709000000000000" pitchFamily="49" charset="-120"/>
              </a:rPr>
              <a:t>K</a:t>
            </a:r>
            <a:r>
              <a:rPr lang="zh-TW" altLang="en-US" sz="3200" b="1" dirty="0">
                <a:solidFill>
                  <a:srgbClr val="002060"/>
                </a:solidFill>
                <a:latin typeface="華康粗圓體" panose="020F0709000000000000" pitchFamily="49" charset="-120"/>
                <a:ea typeface="華康粗圓體" panose="020F0709000000000000" pitchFamily="49" charset="-120"/>
              </a:rPr>
              <a:t>，非常接近絕對零度</a:t>
            </a:r>
            <a:r>
              <a:rPr lang="en-US" altLang="zh-TW" sz="3200" b="1" dirty="0">
                <a:solidFill>
                  <a:srgbClr val="002060"/>
                </a:solidFill>
                <a:latin typeface="華康粗圓體" panose="020F0709000000000000" pitchFamily="49" charset="-120"/>
                <a:ea typeface="華康粗圓體" panose="020F0709000000000000" pitchFamily="49" charset="-120"/>
              </a:rPr>
              <a:t>(0</a:t>
            </a:r>
            <a:r>
              <a:rPr lang="zh-TW" altLang="en-US" sz="3200" b="1" baseline="30000"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latin typeface="華康粗圓體" panose="020F0709000000000000" pitchFamily="49" charset="-120"/>
                <a:ea typeface="華康粗圓體" panose="020F0709000000000000" pitchFamily="49" charset="-120"/>
              </a:rPr>
              <a:t>K)</a:t>
            </a:r>
            <a:r>
              <a:rPr lang="zh-TW" altLang="en-US" sz="3200" b="1" dirty="0">
                <a:solidFill>
                  <a:srgbClr val="002060"/>
                </a:solidFill>
                <a:latin typeface="華康粗圓體" panose="020F0709000000000000" pitchFamily="49" charset="-120"/>
                <a:ea typeface="華康粗圓體" panose="020F0709000000000000" pitchFamily="49" charset="-120"/>
              </a:rPr>
              <a:t>，因此能量很少，不可能在膨脹時推進我們的宇宙加速膨脹。在表中暗物質密度</a:t>
            </a:r>
            <a:r>
              <a:rPr lang="en-US" altLang="zh-TW" sz="3200" b="1" dirty="0" err="1">
                <a:solidFill>
                  <a:srgbClr val="002060"/>
                </a:solidFill>
                <a:latin typeface="華康粗圓體" panose="020F0709000000000000" pitchFamily="49" charset="-120"/>
                <a:ea typeface="華康粗圓體" panose="020F0709000000000000" pitchFamily="49" charset="-120"/>
              </a:rPr>
              <a:t>Ω</a:t>
            </a:r>
            <a:r>
              <a:rPr lang="en-US" altLang="zh-TW" sz="3200" b="1" baseline="-10000" dirty="0" err="1">
                <a:solidFill>
                  <a:srgbClr val="002060"/>
                </a:solidFill>
                <a:latin typeface="華康粗圓體" panose="020F0709000000000000" pitchFamily="49" charset="-120"/>
                <a:ea typeface="華康粗圓體" panose="020F0709000000000000" pitchFamily="49" charset="-120"/>
              </a:rPr>
              <a:t>c</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他宇宙物質密度</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由</a:t>
            </a:r>
            <a:r>
              <a:rPr lang="en-US" altLang="zh-TW" sz="3200" b="1" dirty="0">
                <a:solidFill>
                  <a:srgbClr val="002060"/>
                </a:solidFill>
                <a:latin typeface="華康粗圓體" panose="020F0709000000000000" pitchFamily="49" charset="-120"/>
                <a:ea typeface="華康粗圓體" panose="020F0709000000000000" pitchFamily="49" charset="-120"/>
              </a:rPr>
              <a:t>22.34%</a:t>
            </a:r>
            <a:r>
              <a:rPr lang="zh-TW" altLang="en-US" sz="3200" b="1" dirty="0">
                <a:solidFill>
                  <a:srgbClr val="002060"/>
                </a:solidFill>
                <a:latin typeface="華康粗圓體" panose="020F0709000000000000" pitchFamily="49" charset="-120"/>
                <a:ea typeface="華康粗圓體" panose="020F0709000000000000" pitchFamily="49" charset="-120"/>
              </a:rPr>
              <a:t>逐漸地增加到</a:t>
            </a:r>
            <a:r>
              <a:rPr lang="en-US" altLang="zh-TW" sz="3200" b="1" dirty="0">
                <a:solidFill>
                  <a:srgbClr val="002060"/>
                </a:solidFill>
                <a:latin typeface="華康粗圓體" panose="020F0709000000000000" pitchFamily="49" charset="-120"/>
                <a:ea typeface="華康粗圓體" panose="020F0709000000000000" pitchFamily="49" charset="-120"/>
              </a:rPr>
              <a:t>26.64%</a:t>
            </a:r>
            <a:r>
              <a:rPr lang="zh-TW" altLang="en-US" sz="3200" b="1" dirty="0">
                <a:solidFill>
                  <a:srgbClr val="002060"/>
                </a:solidFill>
                <a:latin typeface="華康粗圓體" panose="020F0709000000000000" pitchFamily="49" charset="-120"/>
                <a:ea typeface="華康粗圓體" panose="020F0709000000000000" pitchFamily="49" charset="-120"/>
              </a:rPr>
              <a:t>，增加</a:t>
            </a:r>
            <a:r>
              <a:rPr lang="en-US" altLang="zh-TW" sz="3200" b="1" dirty="0">
                <a:solidFill>
                  <a:srgbClr val="002060"/>
                </a:solidFill>
                <a:latin typeface="華康粗圓體" panose="020F0709000000000000" pitchFamily="49" charset="-120"/>
                <a:ea typeface="華康粗圓體" panose="020F0709000000000000" pitchFamily="49" charset="-120"/>
              </a:rPr>
              <a:t>4.30%</a:t>
            </a:r>
            <a:r>
              <a:rPr lang="zh-TW" altLang="en-US" sz="3200" b="1" dirty="0">
                <a:solidFill>
                  <a:srgbClr val="002060"/>
                </a:solidFill>
                <a:latin typeface="華康粗圓體" panose="020F0709000000000000" pitchFamily="49" charset="-120"/>
                <a:ea typeface="華康粗圓體" panose="020F0709000000000000" pitchFamily="49" charset="-120"/>
              </a:rPr>
              <a:t>，而組成本宇宙的普通物質密度</a:t>
            </a:r>
            <a:r>
              <a:rPr lang="en-US" altLang="zh-TW" sz="3200" b="1" dirty="0" err="1">
                <a:solidFill>
                  <a:srgbClr val="002060"/>
                </a:solidFill>
                <a:latin typeface="華康粗圓體" panose="020F0709000000000000" pitchFamily="49" charset="-120"/>
                <a:ea typeface="華康粗圓體" panose="020F0709000000000000" pitchFamily="49" charset="-120"/>
              </a:rPr>
              <a:t>Ω</a:t>
            </a:r>
            <a:r>
              <a:rPr lang="en-US" altLang="zh-TW" sz="3200" b="1" baseline="-10000" dirty="0" err="1">
                <a:solidFill>
                  <a:srgbClr val="002060"/>
                </a:solidFill>
                <a:latin typeface="華康粗圓體" panose="020F0709000000000000" pitchFamily="49" charset="-120"/>
                <a:ea typeface="華康粗圓體" panose="020F0709000000000000" pitchFamily="49" charset="-120"/>
              </a:rPr>
              <a:t>b</a:t>
            </a:r>
            <a:r>
              <a:rPr lang="zh-TW" altLang="en-US" sz="3200" b="1" dirty="0">
                <a:solidFill>
                  <a:srgbClr val="002060"/>
                </a:solidFill>
                <a:latin typeface="華康粗圓體" panose="020F0709000000000000" pitchFamily="49" charset="-120"/>
                <a:ea typeface="華康粗圓體" panose="020F0709000000000000" pitchFamily="49" charset="-120"/>
              </a:rPr>
              <a:t>由</a:t>
            </a:r>
            <a:r>
              <a:rPr lang="en-US" altLang="zh-TW" sz="3200" b="1" dirty="0">
                <a:solidFill>
                  <a:srgbClr val="002060"/>
                </a:solidFill>
                <a:latin typeface="華康粗圓體" panose="020F0709000000000000" pitchFamily="49" charset="-120"/>
                <a:ea typeface="華康粗圓體" panose="020F0709000000000000" pitchFamily="49" charset="-120"/>
              </a:rPr>
              <a:t>4.44%</a:t>
            </a:r>
            <a:r>
              <a:rPr lang="zh-TW" altLang="en-US" sz="3200" b="1" dirty="0">
                <a:solidFill>
                  <a:srgbClr val="002060"/>
                </a:solidFill>
                <a:latin typeface="華康粗圓體" panose="020F0709000000000000" pitchFamily="49" charset="-120"/>
                <a:ea typeface="華康粗圓體" panose="020F0709000000000000" pitchFamily="49" charset="-120"/>
              </a:rPr>
              <a:t>逐漸地增加到</a:t>
            </a:r>
            <a:r>
              <a:rPr lang="en-US" altLang="zh-TW" sz="3200" b="1" dirty="0">
                <a:solidFill>
                  <a:srgbClr val="002060"/>
                </a:solidFill>
                <a:latin typeface="華康粗圓體" panose="020F0709000000000000" pitchFamily="49" charset="-120"/>
                <a:ea typeface="華康粗圓體" panose="020F0709000000000000" pitchFamily="49" charset="-120"/>
              </a:rPr>
              <a:t>4.94%</a:t>
            </a:r>
            <a:r>
              <a:rPr lang="zh-TW" altLang="en-US" sz="3200" b="1" dirty="0">
                <a:solidFill>
                  <a:srgbClr val="002060"/>
                </a:solidFill>
                <a:latin typeface="華康粗圓體" panose="020F0709000000000000" pitchFamily="49" charset="-120"/>
                <a:ea typeface="華康粗圓體" panose="020F0709000000000000" pitchFamily="49" charset="-120"/>
              </a:rPr>
              <a:t>，增加</a:t>
            </a:r>
            <a:r>
              <a:rPr lang="en-US" altLang="zh-TW" sz="3200" b="1" dirty="0">
                <a:solidFill>
                  <a:srgbClr val="002060"/>
                </a:solidFill>
                <a:latin typeface="華康粗圓體" panose="020F0709000000000000" pitchFamily="49" charset="-120"/>
                <a:ea typeface="華康粗圓體" panose="020F0709000000000000" pitchFamily="49" charset="-120"/>
              </a:rPr>
              <a:t>0.50%</a:t>
            </a:r>
            <a:r>
              <a:rPr lang="zh-TW" altLang="en-US" sz="3200" b="1" dirty="0">
                <a:solidFill>
                  <a:srgbClr val="002060"/>
                </a:solidFill>
                <a:latin typeface="華康粗圓體" panose="020F0709000000000000" pitchFamily="49" charset="-120"/>
                <a:ea typeface="華康粗圓體" panose="020F0709000000000000" pitchFamily="49" charset="-120"/>
              </a:rPr>
              <a:t>，兩者增加的比例為</a:t>
            </a:r>
            <a:r>
              <a:rPr lang="en-US" altLang="zh-TW" sz="3200" b="1" dirty="0">
                <a:solidFill>
                  <a:srgbClr val="002060"/>
                </a:solidFill>
                <a:latin typeface="華康粗圓體" panose="020F0709000000000000" pitchFamily="49" charset="-120"/>
                <a:ea typeface="華康粗圓體" panose="020F0709000000000000" pitchFamily="49" charset="-120"/>
              </a:rPr>
              <a:t>8.6</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latin typeface="華康粗圓體" panose="020F0709000000000000" pitchFamily="49" charset="-120"/>
                <a:ea typeface="華康粗圓體" panose="020F0709000000000000" pitchFamily="49" charset="-120"/>
              </a:rPr>
              <a:t>1</a:t>
            </a:r>
            <a:r>
              <a:rPr lang="zh-TW" altLang="en-US" sz="3200" b="1" dirty="0">
                <a:solidFill>
                  <a:srgbClr val="002060"/>
                </a:solidFill>
                <a:latin typeface="華康粗圓體" panose="020F0709000000000000" pitchFamily="49" charset="-120"/>
                <a:ea typeface="華康粗圓體" panose="020F0709000000000000" pitchFamily="49" charset="-120"/>
              </a:rPr>
              <a:t>。溫度是微觀粒子熱運動的顯示，因此高能量必須顯示其高溫。本宇宙的普通物質密度增加非常有限，表示本宇宙為低能量密度宇宙。相反地，在他宇宙暗物質密度增加有</a:t>
            </a:r>
            <a:r>
              <a:rPr lang="en-US" altLang="zh-TW" sz="3200" b="1" dirty="0">
                <a:solidFill>
                  <a:srgbClr val="002060"/>
                </a:solidFill>
                <a:latin typeface="華康粗圓體" panose="020F0709000000000000" pitchFamily="49" charset="-120"/>
                <a:ea typeface="華康粗圓體" panose="020F0709000000000000" pitchFamily="49" charset="-120"/>
              </a:rPr>
              <a:t>8.6</a:t>
            </a:r>
            <a:r>
              <a:rPr lang="zh-TW" altLang="en-US" sz="3200" b="1" dirty="0">
                <a:solidFill>
                  <a:srgbClr val="002060"/>
                </a:solidFill>
                <a:latin typeface="華康粗圓體" panose="020F0709000000000000" pitchFamily="49" charset="-120"/>
                <a:ea typeface="華康粗圓體" panose="020F0709000000000000" pitchFamily="49" charset="-120"/>
              </a:rPr>
              <a:t>倍，表示他宇宙為高能量密度宇宙。</a:t>
            </a:r>
          </a:p>
        </p:txBody>
      </p:sp>
    </p:spTree>
    <p:extLst>
      <p:ext uri="{BB962C8B-B14F-4D97-AF65-F5344CB8AC3E}">
        <p14:creationId xmlns:p14="http://schemas.microsoft.com/office/powerpoint/2010/main" val="1441290953"/>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2F0A3F3-57DA-439A-B7E7-E4E8786C6788}"/>
              </a:ext>
            </a:extLst>
          </p:cNvPr>
          <p:cNvSpPr>
            <a:spLocks noGrp="1"/>
          </p:cNvSpPr>
          <p:nvPr>
            <p:ph type="title"/>
          </p:nvPr>
        </p:nvSpPr>
        <p:spPr>
          <a:xfrm>
            <a:off x="1524000" y="454584"/>
            <a:ext cx="9160768" cy="792088"/>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他宇宙星球正拉拖本星球加速膨脹</a:t>
            </a:r>
          </a:p>
        </p:txBody>
      </p:sp>
      <p:sp>
        <p:nvSpPr>
          <p:cNvPr id="4" name="文字方塊 3">
            <a:extLst>
              <a:ext uri="{FF2B5EF4-FFF2-40B4-BE49-F238E27FC236}">
                <a16:creationId xmlns:a16="http://schemas.microsoft.com/office/drawing/2014/main" id="{B03758DB-3C65-4E5B-9EB7-21B1109CCFF6}"/>
              </a:ext>
            </a:extLst>
          </p:cNvPr>
          <p:cNvSpPr txBox="1"/>
          <p:nvPr/>
        </p:nvSpPr>
        <p:spPr>
          <a:xfrm>
            <a:off x="743599" y="1246672"/>
            <a:ext cx="10721570" cy="4364656"/>
          </a:xfrm>
          <a:prstGeom prst="rect">
            <a:avLst/>
          </a:prstGeom>
          <a:noFill/>
        </p:spPr>
        <p:txBody>
          <a:bodyPr wrap="square">
            <a:spAutoFit/>
          </a:bodyPr>
          <a:lstStyle/>
          <a:p>
            <a:pPr algn="just" eaLnBrk="0"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從</a:t>
            </a:r>
            <a:r>
              <a:rPr lang="en-US" altLang="zh-TW" sz="3200" b="1" dirty="0">
                <a:solidFill>
                  <a:srgbClr val="002060"/>
                </a:solidFill>
                <a:latin typeface="華康粗圓體" panose="020F0709000000000000" pitchFamily="49" charset="-120"/>
                <a:ea typeface="華康粗圓體" panose="020F0709000000000000" pitchFamily="49" charset="-120"/>
              </a:rPr>
              <a:t>2018</a:t>
            </a:r>
            <a:r>
              <a:rPr lang="zh-TW" altLang="en-US" sz="3200" b="1" dirty="0">
                <a:solidFill>
                  <a:srgbClr val="002060"/>
                </a:solidFill>
                <a:latin typeface="華康粗圓體" panose="020F0709000000000000" pitchFamily="49" charset="-120"/>
                <a:ea typeface="華康粗圓體" panose="020F0709000000000000" pitchFamily="49" charset="-120"/>
              </a:rPr>
              <a:t>年普朗克衛星觀測結果的數據來看，目前宇宙的暗能量密度</a:t>
            </a:r>
            <a:r>
              <a:rPr lang="en-US" altLang="zh-TW" sz="3200" b="1" dirty="0">
                <a:solidFill>
                  <a:srgbClr val="002060"/>
                </a:solidFill>
                <a:latin typeface="華康粗圓體" panose="020F0709000000000000" pitchFamily="49" charset="-120"/>
                <a:ea typeface="華康粗圓體" panose="020F0709000000000000" pitchFamily="49" charset="-120"/>
              </a:rPr>
              <a:t>Ω</a:t>
            </a:r>
            <a:r>
              <a:rPr lang="en-US" altLang="zh-TW" sz="3200" b="1" baseline="-10000" dirty="0">
                <a:solidFill>
                  <a:srgbClr val="002060"/>
                </a:solidFill>
                <a:latin typeface="華康粗圓體" panose="020F0709000000000000" pitchFamily="49" charset="-120"/>
                <a:ea typeface="華康粗圓體" panose="020F0709000000000000" pitchFamily="49" charset="-120"/>
              </a:rPr>
              <a:t>Ʌ </a:t>
            </a:r>
            <a:r>
              <a:rPr lang="en-US" altLang="zh-TW" sz="3200" b="1" dirty="0">
                <a:solidFill>
                  <a:srgbClr val="002060"/>
                </a:solidFill>
                <a:latin typeface="華康粗圓體" panose="020F0709000000000000" pitchFamily="49" charset="-120"/>
                <a:ea typeface="華康粗圓體" panose="020F0709000000000000" pitchFamily="49" charset="-120"/>
              </a:rPr>
              <a:t>68.42%</a:t>
            </a:r>
            <a:r>
              <a:rPr lang="zh-TW" altLang="en-US" sz="3200" b="1" dirty="0">
                <a:solidFill>
                  <a:srgbClr val="002060"/>
                </a:solidFill>
                <a:latin typeface="華康粗圓體" panose="020F0709000000000000" pitchFamily="49" charset="-120"/>
                <a:ea typeface="華康粗圓體" panose="020F0709000000000000" pitchFamily="49" charset="-120"/>
              </a:rPr>
              <a:t>大於總物質密度</a:t>
            </a:r>
            <a:r>
              <a:rPr lang="en-US" altLang="zh-TW" sz="3200" b="1" dirty="0" err="1">
                <a:solidFill>
                  <a:srgbClr val="002060"/>
                </a:solidFill>
                <a:latin typeface="華康粗圓體" panose="020F0709000000000000" pitchFamily="49" charset="-120"/>
                <a:ea typeface="華康粗圓體" panose="020F0709000000000000" pitchFamily="49" charset="-120"/>
              </a:rPr>
              <a:t>Ω</a:t>
            </a:r>
            <a:r>
              <a:rPr lang="en-US" altLang="zh-TW" sz="3200" b="1" baseline="-10000" dirty="0" err="1">
                <a:solidFill>
                  <a:srgbClr val="002060"/>
                </a:solidFill>
                <a:latin typeface="華康粗圓體" panose="020F0709000000000000" pitchFamily="49" charset="-120"/>
                <a:ea typeface="華康粗圓體" panose="020F0709000000000000" pitchFamily="49" charset="-120"/>
              </a:rPr>
              <a:t>m</a:t>
            </a:r>
            <a:r>
              <a:rPr lang="en-US" altLang="zh-TW" sz="3200" b="1" baseline="-10000" dirty="0">
                <a:solidFill>
                  <a:srgbClr val="002060"/>
                </a:solidFill>
                <a:latin typeface="華康粗圓體" panose="020F0709000000000000" pitchFamily="49" charset="-120"/>
                <a:ea typeface="華康粗圓體" panose="020F0709000000000000" pitchFamily="49" charset="-120"/>
              </a:rPr>
              <a:t> </a:t>
            </a:r>
            <a:r>
              <a:rPr lang="en-US" altLang="zh-TW" sz="3200" b="1" dirty="0">
                <a:solidFill>
                  <a:srgbClr val="002060"/>
                </a:solidFill>
                <a:latin typeface="華康粗圓體" panose="020F0709000000000000" pitchFamily="49" charset="-120"/>
                <a:ea typeface="華康粗圓體" panose="020F0709000000000000" pitchFamily="49" charset="-120"/>
              </a:rPr>
              <a:t>31.58% </a:t>
            </a:r>
            <a:r>
              <a:rPr lang="zh-TW" altLang="en-US" sz="3200" b="1" dirty="0">
                <a:solidFill>
                  <a:srgbClr val="002060"/>
                </a:solidFill>
                <a:latin typeface="華康粗圓體" panose="020F0709000000000000" pitchFamily="49" charset="-120"/>
                <a:ea typeface="華康粗圓體" panose="020F0709000000000000" pitchFamily="49" charset="-120"/>
              </a:rPr>
              <a:t>有</a:t>
            </a:r>
            <a:r>
              <a:rPr lang="en-US" altLang="zh-TW" sz="3200" b="1" dirty="0">
                <a:solidFill>
                  <a:srgbClr val="002060"/>
                </a:solidFill>
                <a:latin typeface="華康粗圓體" panose="020F0709000000000000" pitchFamily="49" charset="-120"/>
                <a:ea typeface="華康粗圓體" panose="020F0709000000000000" pitchFamily="49" charset="-120"/>
              </a:rPr>
              <a:t>36.84%</a:t>
            </a:r>
            <a:r>
              <a:rPr lang="zh-TW" altLang="en-US" sz="3200" b="1" dirty="0">
                <a:solidFill>
                  <a:srgbClr val="002060"/>
                </a:solidFill>
                <a:latin typeface="華康粗圓體" panose="020F0709000000000000" pitchFamily="49" charset="-120"/>
                <a:ea typeface="華康粗圓體" panose="020F0709000000000000" pitchFamily="49" charset="-120"/>
              </a:rPr>
              <a:t>，故如此大的剩餘能量肯定會使宇宙迅速膨脹。在三重宇宙的架構下，他宇宙之高能量密度的膨脹率必遠高於我們這個低能量密度的宇宙。他宇宙的高膨脹率必會將其暗物質以高速率向外膨脹，同時會以萬有引力將本宇宙的星球和星系以同步拉拖快速膨脹，其拉拖效應會使我們觀測到本宇宙的星球加速膨脹。這正是目前科學家困惑的現象。</a:t>
            </a:r>
          </a:p>
        </p:txBody>
      </p:sp>
    </p:spTree>
    <p:extLst>
      <p:ext uri="{BB962C8B-B14F-4D97-AF65-F5344CB8AC3E}">
        <p14:creationId xmlns:p14="http://schemas.microsoft.com/office/powerpoint/2010/main" val="2957168687"/>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0E1E874-0BE1-4D06-A123-5637E3C96192}"/>
              </a:ext>
            </a:extLst>
          </p:cNvPr>
          <p:cNvSpPr>
            <a:spLocks noGrp="1"/>
          </p:cNvSpPr>
          <p:nvPr>
            <p:ph type="title"/>
          </p:nvPr>
        </p:nvSpPr>
        <p:spPr>
          <a:xfrm>
            <a:off x="1531812" y="271474"/>
            <a:ext cx="9128375" cy="767954"/>
          </a:xfrm>
        </p:spPr>
        <p:txBody>
          <a:bodyPr>
            <a:norm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三重宇宙能容納暗物質和暗能量</a:t>
            </a:r>
          </a:p>
        </p:txBody>
      </p:sp>
      <p:sp>
        <p:nvSpPr>
          <p:cNvPr id="4" name="文字方塊 3">
            <a:extLst>
              <a:ext uri="{FF2B5EF4-FFF2-40B4-BE49-F238E27FC236}">
                <a16:creationId xmlns:a16="http://schemas.microsoft.com/office/drawing/2014/main" id="{C4386BAE-498B-47CD-96D1-0B9345480C6E}"/>
              </a:ext>
            </a:extLst>
          </p:cNvPr>
          <p:cNvSpPr txBox="1"/>
          <p:nvPr/>
        </p:nvSpPr>
        <p:spPr>
          <a:xfrm>
            <a:off x="4647753" y="943809"/>
            <a:ext cx="6736708"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在三重宇宙的架構下，天體物理學中的暗物質和暗能量問題可以如上述解決，即大宇宙的三重宇宙架構可以容納暗物質和暗能量，物理學上最困窘的難題就可以解開了！科學家認為暗能量是撕裂宇宙的力量，而暗物質則會凝聚萬物，這兩股力量的交互作用形成今日的宇宙。但是暗能量遠多於暗物質，形成了今日我們所知的宇宙不斷加速擴張的型態。</a:t>
            </a:r>
          </a:p>
        </p:txBody>
      </p:sp>
      <p:sp>
        <p:nvSpPr>
          <p:cNvPr id="6" name="文字方塊 5">
            <a:extLst>
              <a:ext uri="{FF2B5EF4-FFF2-40B4-BE49-F238E27FC236}">
                <a16:creationId xmlns:a16="http://schemas.microsoft.com/office/drawing/2014/main" id="{34855CFE-C514-C53C-1DE9-F6945617F05E}"/>
              </a:ext>
            </a:extLst>
          </p:cNvPr>
          <p:cNvSpPr txBox="1"/>
          <p:nvPr/>
        </p:nvSpPr>
        <p:spPr>
          <a:xfrm>
            <a:off x="1321551" y="6046800"/>
            <a:ext cx="2807388" cy="584775"/>
          </a:xfrm>
          <a:prstGeom prst="rect">
            <a:avLst/>
          </a:prstGeom>
          <a:noFill/>
        </p:spPr>
        <p:txBody>
          <a:bodyPr wrap="square">
            <a:spAutoFit/>
          </a:bodyPr>
          <a:lstStyle/>
          <a:p>
            <a:r>
              <a:rPr lang="zh-TW" altLang="en-US" sz="3200" b="1" dirty="0">
                <a:solidFill>
                  <a:srgbClr val="0000CC"/>
                </a:solidFill>
                <a:latin typeface="華康標楷體" panose="03000509000000000000" pitchFamily="65" charset="-120"/>
                <a:ea typeface="華康標楷體" panose="03000509000000000000" pitchFamily="65" charset="-120"/>
              </a:rPr>
              <a:t>紅外線宇宙圖</a:t>
            </a:r>
          </a:p>
        </p:txBody>
      </p:sp>
      <p:pic>
        <p:nvPicPr>
          <p:cNvPr id="7" name="圖片 6">
            <a:extLst>
              <a:ext uri="{FF2B5EF4-FFF2-40B4-BE49-F238E27FC236}">
                <a16:creationId xmlns:a16="http://schemas.microsoft.com/office/drawing/2014/main" id="{A99C08D7-0D85-8E93-8712-98F9E300FD44}"/>
              </a:ext>
            </a:extLst>
          </p:cNvPr>
          <p:cNvPicPr>
            <a:picLocks noChangeAspect="1"/>
          </p:cNvPicPr>
          <p:nvPr/>
        </p:nvPicPr>
        <p:blipFill>
          <a:blip r:embed="rId2"/>
          <a:stretch>
            <a:fillRect/>
          </a:stretch>
        </p:blipFill>
        <p:spPr>
          <a:xfrm>
            <a:off x="1029375" y="1039428"/>
            <a:ext cx="3391740" cy="5067178"/>
          </a:xfrm>
          <a:prstGeom prst="rect">
            <a:avLst/>
          </a:prstGeom>
        </p:spPr>
      </p:pic>
    </p:spTree>
    <p:extLst>
      <p:ext uri="{BB962C8B-B14F-4D97-AF65-F5344CB8AC3E}">
        <p14:creationId xmlns:p14="http://schemas.microsoft.com/office/powerpoint/2010/main" val="120337641"/>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8AF20C0-6962-453D-4B7B-8A5488DEA42E}"/>
              </a:ext>
            </a:extLst>
          </p:cNvPr>
          <p:cNvSpPr>
            <a:spLocks noGrp="1"/>
          </p:cNvSpPr>
          <p:nvPr>
            <p:ph type="title"/>
          </p:nvPr>
        </p:nvSpPr>
        <p:spPr>
          <a:xfrm>
            <a:off x="1752600" y="53752"/>
            <a:ext cx="8686800" cy="1143000"/>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宇宙持續膨脹撕裂物質將成大裂縫</a:t>
            </a:r>
          </a:p>
        </p:txBody>
      </p:sp>
      <p:sp>
        <p:nvSpPr>
          <p:cNvPr id="4" name="文字方塊 3">
            <a:extLst>
              <a:ext uri="{FF2B5EF4-FFF2-40B4-BE49-F238E27FC236}">
                <a16:creationId xmlns:a16="http://schemas.microsoft.com/office/drawing/2014/main" id="{F873F305-790E-F716-12FC-D2641A8CB2D1}"/>
              </a:ext>
            </a:extLst>
          </p:cNvPr>
          <p:cNvSpPr txBox="1"/>
          <p:nvPr/>
        </p:nvSpPr>
        <p:spPr>
          <a:xfrm>
            <a:off x="2099556" y="1098261"/>
            <a:ext cx="7992888"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由於發現</a:t>
            </a:r>
            <a:r>
              <a:rPr lang="en-US" altLang="zh-TW" sz="3200" b="1" dirty="0">
                <a:solidFill>
                  <a:srgbClr val="002060"/>
                </a:solidFill>
                <a:latin typeface="華康粗圓體" panose="020F0709000000000000" pitchFamily="49" charset="-120"/>
                <a:ea typeface="華康粗圓體" panose="020F0709000000000000" pitchFamily="49" charset="-120"/>
              </a:rPr>
              <a:t>1a</a:t>
            </a:r>
            <a:r>
              <a:rPr lang="zh-TW" altLang="en-US" sz="3200" b="1" dirty="0">
                <a:solidFill>
                  <a:srgbClr val="002060"/>
                </a:solidFill>
                <a:latin typeface="華康粗圓體" panose="020F0709000000000000" pitchFamily="49" charset="-120"/>
                <a:ea typeface="華康粗圓體" panose="020F0709000000000000" pitchFamily="49" charset="-120"/>
              </a:rPr>
              <a:t>超新星，科學家推測宇宙持續膨脹，膨脹速度越來越快，時空結構無法維持宇宙的完整性，導致宇宙越來越冷。膨脹使鄰近恆星被隔離，變得越來越孤立，成為孤立的恆星與行星，直到恆星的核反應爐燃料耗盡，撕裂整個恆星系統，甚至撕裂物質，破壞化學鍵，所有物質的每個原子都被撕裂，一切被分解成基本粒子，留下死胡同的殘餘，這就是宇宙的終結 </a:t>
            </a:r>
            <a:r>
              <a:rPr lang="en-US" altLang="zh-TW" sz="3200" b="1" dirty="0">
                <a:solidFill>
                  <a:srgbClr val="002060"/>
                </a:solidFill>
                <a:ea typeface="華康粗圓體" panose="020F0709000000000000" pitchFamily="49" charset="-120"/>
              </a:rPr>
              <a:t>——</a:t>
            </a:r>
            <a:r>
              <a:rPr lang="en-US" altLang="zh-TW" sz="3200" b="1" dirty="0">
                <a:solidFill>
                  <a:srgbClr val="002060"/>
                </a:solidFill>
                <a:latin typeface="華康粗圓體" panose="020F0709000000000000" pitchFamily="49" charset="-120"/>
                <a:ea typeface="華康粗圓體" panose="020F0709000000000000" pitchFamily="49" charset="-120"/>
              </a:rPr>
              <a:t> </a:t>
            </a:r>
            <a:r>
              <a:rPr lang="zh-TW" altLang="en-US" sz="3200" b="1" dirty="0">
                <a:solidFill>
                  <a:srgbClr val="002060"/>
                </a:solidFill>
                <a:latin typeface="華康粗圓體" panose="020F0709000000000000" pitchFamily="49" charset="-120"/>
                <a:ea typeface="華康粗圓體" panose="020F0709000000000000" pitchFamily="49" charset="-120"/>
              </a:rPr>
              <a:t>「大裂縫</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en-US" altLang="zh-TW" sz="3200" dirty="0">
                <a:solidFill>
                  <a:srgbClr val="002060"/>
                </a:solidFill>
                <a:ea typeface="華康粗圓體" panose="020F0709000000000000" pitchFamily="49" charset="-120"/>
              </a:rPr>
              <a:t>Big Rip</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spTree>
    <p:extLst>
      <p:ext uri="{BB962C8B-B14F-4D97-AF65-F5344CB8AC3E}">
        <p14:creationId xmlns:p14="http://schemas.microsoft.com/office/powerpoint/2010/main" val="3052473672"/>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4D83C4B-6CD5-10D4-6633-779DE8B8C240}"/>
              </a:ext>
            </a:extLst>
          </p:cNvPr>
          <p:cNvSpPr>
            <a:spLocks noGrp="1"/>
          </p:cNvSpPr>
          <p:nvPr>
            <p:ph type="title"/>
          </p:nvPr>
        </p:nvSpPr>
        <p:spPr>
          <a:xfrm>
            <a:off x="1524000" y="367731"/>
            <a:ext cx="9144000" cy="656303"/>
          </a:xfrm>
        </p:spPr>
        <p:txBody>
          <a:bodyPr>
            <a:normAutofit fontScale="90000"/>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根據大爆炸理論宇宙終將呈大緊縮</a:t>
            </a:r>
          </a:p>
        </p:txBody>
      </p:sp>
      <p:sp>
        <p:nvSpPr>
          <p:cNvPr id="4" name="文字方塊 3">
            <a:extLst>
              <a:ext uri="{FF2B5EF4-FFF2-40B4-BE49-F238E27FC236}">
                <a16:creationId xmlns:a16="http://schemas.microsoft.com/office/drawing/2014/main" id="{90FAD182-F097-145A-52EC-0C4D634080EE}"/>
              </a:ext>
            </a:extLst>
          </p:cNvPr>
          <p:cNvSpPr txBox="1"/>
          <p:nvPr/>
        </p:nvSpPr>
        <p:spPr>
          <a:xfrm>
            <a:off x="4937573" y="1126445"/>
            <a:ext cx="6615070" cy="5441874"/>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若依據老子</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道德經</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所云： 「大道周而復始，周行而不殆」之道理，又根據大爆炸理論，宇宙能量會逐漸減少，但是物質會逐漸增加。當暗能量密度</a:t>
            </a:r>
            <a:r>
              <a:rPr lang="en-US" altLang="zh-TW" sz="3200" b="1" dirty="0">
                <a:solidFill>
                  <a:srgbClr val="002060"/>
                </a:solidFill>
                <a:latin typeface="華康粗圓體" panose="020F0709000000000000" pitchFamily="49" charset="-120"/>
                <a:ea typeface="華康粗圓體" panose="020F0709000000000000" pitchFamily="49" charset="-120"/>
              </a:rPr>
              <a:t>Ω</a:t>
            </a:r>
            <a:r>
              <a:rPr lang="en-US" altLang="zh-TW" sz="3200" b="1" baseline="-10000" dirty="0">
                <a:solidFill>
                  <a:srgbClr val="002060"/>
                </a:solidFill>
                <a:latin typeface="華康粗圓體" panose="020F0709000000000000" pitchFamily="49" charset="-120"/>
                <a:ea typeface="華康粗圓體" panose="020F0709000000000000" pitchFamily="49" charset="-120"/>
              </a:rPr>
              <a:t>Ʌ</a:t>
            </a:r>
            <a:r>
              <a:rPr lang="zh-TW" altLang="en-US" sz="3200" b="1" dirty="0">
                <a:solidFill>
                  <a:srgbClr val="002060"/>
                </a:solidFill>
                <a:latin typeface="華康粗圓體" panose="020F0709000000000000" pitchFamily="49" charset="-120"/>
                <a:ea typeface="華康粗圓體" panose="020F0709000000000000" pitchFamily="49" charset="-120"/>
              </a:rPr>
              <a:t>降低到</a:t>
            </a:r>
            <a:r>
              <a:rPr lang="en-US" altLang="zh-TW" sz="3200" b="1" dirty="0">
                <a:solidFill>
                  <a:srgbClr val="002060"/>
                </a:solidFill>
                <a:latin typeface="華康粗圓體" panose="020F0709000000000000" pitchFamily="49" charset="-120"/>
                <a:ea typeface="華康粗圓體" panose="020F0709000000000000" pitchFamily="49" charset="-120"/>
              </a:rPr>
              <a:t>50%</a:t>
            </a:r>
            <a:r>
              <a:rPr lang="zh-TW" altLang="en-US" sz="3200" b="1" dirty="0">
                <a:solidFill>
                  <a:srgbClr val="002060"/>
                </a:solidFill>
                <a:latin typeface="華康粗圓體" panose="020F0709000000000000" pitchFamily="49" charset="-120"/>
                <a:ea typeface="華康粗圓體" panose="020F0709000000000000" pitchFamily="49" charset="-120"/>
              </a:rPr>
              <a:t>或更低時，而總物質密度</a:t>
            </a:r>
            <a:r>
              <a:rPr lang="en-US" altLang="zh-TW" sz="3200" b="1" dirty="0" err="1">
                <a:solidFill>
                  <a:srgbClr val="002060"/>
                </a:solidFill>
                <a:latin typeface="華康粗圓體" panose="020F0709000000000000" pitchFamily="49" charset="-120"/>
                <a:ea typeface="華康粗圓體" panose="020F0709000000000000" pitchFamily="49" charset="-120"/>
              </a:rPr>
              <a:t>Ω</a:t>
            </a:r>
            <a:r>
              <a:rPr lang="en-US" altLang="zh-TW" sz="3200" b="1" baseline="-10000" dirty="0" err="1">
                <a:solidFill>
                  <a:srgbClr val="002060"/>
                </a:solidFill>
                <a:latin typeface="華康粗圓體" panose="020F0709000000000000" pitchFamily="49" charset="-120"/>
                <a:ea typeface="華康粗圓體" panose="020F0709000000000000" pitchFamily="49" charset="-120"/>
              </a:rPr>
              <a:t>m</a:t>
            </a:r>
            <a:r>
              <a:rPr lang="zh-TW" altLang="en-US" sz="3200" b="1" dirty="0">
                <a:solidFill>
                  <a:srgbClr val="002060"/>
                </a:solidFill>
                <a:latin typeface="華康粗圓體" panose="020F0709000000000000" pitchFamily="49" charset="-120"/>
                <a:ea typeface="華康粗圓體" panose="020F0709000000000000" pitchFamily="49" charset="-120"/>
              </a:rPr>
              <a:t>增加到大於</a:t>
            </a:r>
            <a:r>
              <a:rPr lang="en-US" altLang="zh-TW" sz="3200" b="1" dirty="0">
                <a:solidFill>
                  <a:srgbClr val="002060"/>
                </a:solidFill>
                <a:latin typeface="華康粗圓體" panose="020F0709000000000000" pitchFamily="49" charset="-120"/>
                <a:ea typeface="華康粗圓體" panose="020F0709000000000000" pitchFamily="49" charset="-120"/>
              </a:rPr>
              <a:t>50%</a:t>
            </a:r>
            <a:r>
              <a:rPr lang="zh-TW" altLang="en-US" sz="3200" b="1" dirty="0">
                <a:solidFill>
                  <a:srgbClr val="002060"/>
                </a:solidFill>
                <a:latin typeface="華康粗圓體" panose="020F0709000000000000" pitchFamily="49" charset="-120"/>
                <a:ea typeface="華康粗圓體" panose="020F0709000000000000" pitchFamily="49" charset="-120"/>
              </a:rPr>
              <a:t>或更多時，宇宙將停止膨脹，並且會因萬有引力而逐漸收縮，最後坍縮成「大緊縮</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ea typeface="華康粗圓體" panose="020F0709000000000000" pitchFamily="49" charset="-120"/>
                <a:cs typeface="Arial" panose="020B0604020202020204" pitchFamily="34" charset="0"/>
              </a:rPr>
              <a:t>Big Crunch)</a:t>
            </a:r>
            <a:r>
              <a:rPr lang="zh-TW" altLang="en-US" sz="3200" b="1" dirty="0">
                <a:solidFill>
                  <a:srgbClr val="002060"/>
                </a:solidFill>
                <a:latin typeface="華康粗圓體" panose="020F0709000000000000" pitchFamily="49" charset="-120"/>
                <a:ea typeface="華康粗圓體" panose="020F0709000000000000" pitchFamily="49" charset="-120"/>
              </a:rPr>
              <a:t>」，這將是另一個「大爆炸」的開端。</a:t>
            </a:r>
          </a:p>
        </p:txBody>
      </p:sp>
      <p:sp>
        <p:nvSpPr>
          <p:cNvPr id="6" name="文字方塊 5">
            <a:extLst>
              <a:ext uri="{FF2B5EF4-FFF2-40B4-BE49-F238E27FC236}">
                <a16:creationId xmlns:a16="http://schemas.microsoft.com/office/drawing/2014/main" id="{C8D5A98B-E900-6E7B-380D-58D2F64E3DAB}"/>
              </a:ext>
            </a:extLst>
          </p:cNvPr>
          <p:cNvSpPr txBox="1"/>
          <p:nvPr/>
        </p:nvSpPr>
        <p:spPr>
          <a:xfrm>
            <a:off x="1133837" y="5413051"/>
            <a:ext cx="3014023" cy="1077218"/>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宇宙周而復始周行而不殆</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pic>
        <p:nvPicPr>
          <p:cNvPr id="7" name="圖片 6" descr="一張含有 圓形, 天體, space, 圓球 的圖片&#10;&#10;AI 產生的內容可能不正確。">
            <a:extLst>
              <a:ext uri="{FF2B5EF4-FFF2-40B4-BE49-F238E27FC236}">
                <a16:creationId xmlns:a16="http://schemas.microsoft.com/office/drawing/2014/main" id="{C71FB3F8-7AF7-65B7-B4B5-ACBA348D3E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186" y="1215418"/>
            <a:ext cx="4183323" cy="4197633"/>
          </a:xfrm>
          <a:prstGeom prst="rect">
            <a:avLst/>
          </a:prstGeom>
        </p:spPr>
      </p:pic>
    </p:spTree>
    <p:extLst>
      <p:ext uri="{BB962C8B-B14F-4D97-AF65-F5344CB8AC3E}">
        <p14:creationId xmlns:p14="http://schemas.microsoft.com/office/powerpoint/2010/main" val="2664729030"/>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B18B45E-389F-EFD6-404B-CBFEC67A968E}"/>
              </a:ext>
            </a:extLst>
          </p:cNvPr>
          <p:cNvSpPr>
            <a:spLocks noGrp="1"/>
          </p:cNvSpPr>
          <p:nvPr>
            <p:ph type="title"/>
          </p:nvPr>
        </p:nvSpPr>
        <p:spPr>
          <a:xfrm>
            <a:off x="1524000" y="267492"/>
            <a:ext cx="9144000" cy="634382"/>
          </a:xfrm>
        </p:spPr>
        <p:txBody>
          <a:bodyPr>
            <a:normAutofit fontScale="90000"/>
          </a:bodyPr>
          <a:lstStyle/>
          <a:p>
            <a:pPr algn="ctr"/>
            <a:r>
              <a:rPr lang="en-US" altLang="zh-TW" b="1" dirty="0">
                <a:solidFill>
                  <a:srgbClr val="C00000"/>
                </a:solidFill>
                <a:latin typeface="+mn-lt"/>
                <a:ea typeface="華康中特圓體" panose="020F0809000000000000" pitchFamily="49" charset="-120"/>
                <a:cs typeface="Arial" panose="020B0604020202020204" pitchFamily="34" charset="0"/>
              </a:rPr>
              <a:t>1990</a:t>
            </a:r>
            <a:r>
              <a:rPr lang="zh-TW" altLang="en-US" dirty="0">
                <a:solidFill>
                  <a:srgbClr val="C00000"/>
                </a:solidFill>
                <a:latin typeface="華康中特圓體" panose="020F0809000000000000" pitchFamily="49" charset="-120"/>
                <a:ea typeface="華康中特圓體" panose="020F0809000000000000" pitchFamily="49" charset="-120"/>
              </a:rPr>
              <a:t>年發表三重宇宙架構演講</a:t>
            </a:r>
          </a:p>
        </p:txBody>
      </p:sp>
      <p:sp>
        <p:nvSpPr>
          <p:cNvPr id="4" name="文字方塊 3">
            <a:extLst>
              <a:ext uri="{FF2B5EF4-FFF2-40B4-BE49-F238E27FC236}">
                <a16:creationId xmlns:a16="http://schemas.microsoft.com/office/drawing/2014/main" id="{758237EF-CDE3-7227-F4C3-3F90D6EA6D4B}"/>
              </a:ext>
            </a:extLst>
          </p:cNvPr>
          <p:cNvSpPr txBox="1"/>
          <p:nvPr/>
        </p:nvSpPr>
        <p:spPr>
          <a:xfrm>
            <a:off x="5033661" y="985931"/>
            <a:ext cx="6107678" cy="5452775"/>
          </a:xfrm>
          <a:prstGeom prst="rect">
            <a:avLst/>
          </a:prstGeom>
          <a:noFill/>
        </p:spPr>
        <p:txBody>
          <a:bodyPr wrap="square">
            <a:spAutoFit/>
          </a:bodyPr>
          <a:lstStyle/>
          <a:p>
            <a:pPr algn="just" hangingPunct="0">
              <a:lnSpc>
                <a:spcPts val="3800"/>
              </a:lnSpc>
            </a:pPr>
            <a:r>
              <a:rPr lang="en-US" altLang="zh-TW" sz="3200" b="1" dirty="0">
                <a:solidFill>
                  <a:srgbClr val="002060"/>
                </a:solidFill>
                <a:latin typeface="華康粗圓體" panose="020F0709000000000000" pitchFamily="49" charset="-120"/>
                <a:ea typeface="華康粗圓體" panose="020F0709000000000000" pitchFamily="49" charset="-120"/>
              </a:rPr>
              <a:t>1990</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4</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11</a:t>
            </a:r>
            <a:r>
              <a:rPr lang="zh-TW" altLang="en-US" sz="3200" b="1" dirty="0">
                <a:solidFill>
                  <a:srgbClr val="002060"/>
                </a:solidFill>
                <a:latin typeface="華康粗圓體" panose="020F0709000000000000" pitchFamily="49" charset="-120"/>
                <a:ea typeface="華康粗圓體" panose="020F0709000000000000" pitchFamily="49" charset="-120"/>
              </a:rPr>
              <a:t>日，本人曾於台北巿圓山天文台演講廳發表「宇宙十維時空縱橫談</a:t>
            </a:r>
            <a:r>
              <a:rPr lang="zh-TW" altLang="en-US" sz="3200" b="1" dirty="0">
                <a:solidFill>
                  <a:srgbClr val="002060"/>
                </a:solidFill>
                <a:ea typeface="華康粗圓體" panose="020F0709000000000000" pitchFamily="49" charset="-120"/>
                <a:cs typeface="Arial" panose="020B0604020202020204" pitchFamily="34" charset="0"/>
              </a:rPr>
              <a:t>──</a:t>
            </a:r>
            <a:r>
              <a:rPr lang="zh-TW" altLang="en-US" sz="3200" b="1" dirty="0">
                <a:solidFill>
                  <a:srgbClr val="002060"/>
                </a:solidFill>
                <a:latin typeface="華康粗圓體" panose="020F0709000000000000" pitchFamily="49" charset="-120"/>
                <a:ea typeface="華康粗圓體" panose="020F0709000000000000" pitchFamily="49" charset="-120"/>
              </a:rPr>
              <a:t>兼談幽浮」，暢談三重宇宙的奧秘。宇宙十維時空是依據「弦論」的立論基礎：九維空間和一維時間，共有十維時空。倘若三維為一個宇宙的空間，九維就有三個宇宙的空間，加上共用的一維時間，合稱三重宇宙。我們的宇宙僅是其中的一重而已，當時受到大眾的</a:t>
            </a:r>
            <a:r>
              <a:rPr lang="zh-TW" altLang="en-US" sz="3200" dirty="0">
                <a:solidFill>
                  <a:srgbClr val="002060"/>
                </a:solidFill>
                <a:latin typeface="華康粗圓體" panose="020F0709000000000000" pitchFamily="49" charset="-120"/>
                <a:ea typeface="華康粗圓體" panose="020F0709000000000000" pitchFamily="49" charset="-120"/>
              </a:rPr>
              <a:t>矚</a:t>
            </a:r>
            <a:r>
              <a:rPr lang="zh-TW" altLang="en-US" sz="3200" b="1" dirty="0">
                <a:solidFill>
                  <a:srgbClr val="002060"/>
                </a:solidFill>
                <a:latin typeface="華康粗圓體" panose="020F0709000000000000" pitchFamily="49" charset="-120"/>
                <a:ea typeface="華康粗圓體" panose="020F0709000000000000" pitchFamily="49" charset="-120"/>
              </a:rPr>
              <a:t>目。</a:t>
            </a:r>
          </a:p>
        </p:txBody>
      </p:sp>
      <p:sp>
        <p:nvSpPr>
          <p:cNvPr id="8" name="文字方塊 7">
            <a:extLst>
              <a:ext uri="{FF2B5EF4-FFF2-40B4-BE49-F238E27FC236}">
                <a16:creationId xmlns:a16="http://schemas.microsoft.com/office/drawing/2014/main" id="{1347845A-8418-C3BB-C6CB-CA720085752C}"/>
              </a:ext>
            </a:extLst>
          </p:cNvPr>
          <p:cNvSpPr txBox="1"/>
          <p:nvPr/>
        </p:nvSpPr>
        <p:spPr>
          <a:xfrm>
            <a:off x="877557" y="6085305"/>
            <a:ext cx="4156104" cy="505203"/>
          </a:xfrm>
          <a:prstGeom prst="rect">
            <a:avLst/>
          </a:prstGeom>
          <a:noFill/>
        </p:spPr>
        <p:txBody>
          <a:bodyPr wrap="square">
            <a:spAutoFit/>
          </a:bodyPr>
          <a:lstStyle/>
          <a:p>
            <a:pPr algn="ctr">
              <a:lnSpc>
                <a:spcPts val="3360"/>
              </a:lnSpc>
            </a:pPr>
            <a:r>
              <a:rPr lang="zh-TW" altLang="en-US" sz="2800" b="1" dirty="0">
                <a:solidFill>
                  <a:srgbClr val="2511B7"/>
                </a:solidFill>
                <a:latin typeface="標楷體" panose="03000509000000000000" pitchFamily="65" charset="-120"/>
                <a:ea typeface="標楷體" panose="03000509000000000000" pitchFamily="65" charset="-120"/>
              </a:rPr>
              <a:t>與圓山天文台蔡章獻台長</a:t>
            </a:r>
          </a:p>
        </p:txBody>
      </p:sp>
      <p:pic>
        <p:nvPicPr>
          <p:cNvPr id="17" name="圖片 16">
            <a:extLst>
              <a:ext uri="{FF2B5EF4-FFF2-40B4-BE49-F238E27FC236}">
                <a16:creationId xmlns:a16="http://schemas.microsoft.com/office/drawing/2014/main" id="{C68AB547-30AB-8E9C-75B0-A7A1B3262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5409" y="1143897"/>
            <a:ext cx="3600400" cy="4900056"/>
          </a:xfrm>
          <a:prstGeom prst="rect">
            <a:avLst/>
          </a:prstGeom>
          <a:ln w="12700">
            <a:solidFill>
              <a:schemeClr val="tx1"/>
            </a:solidFill>
          </a:ln>
        </p:spPr>
      </p:pic>
    </p:spTree>
    <p:extLst>
      <p:ext uri="{BB962C8B-B14F-4D97-AF65-F5344CB8AC3E}">
        <p14:creationId xmlns:p14="http://schemas.microsoft.com/office/powerpoint/2010/main" val="2174563762"/>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6EF4C4C5-0C36-2972-AB8B-4C80F50F5F85}"/>
              </a:ext>
            </a:extLst>
          </p:cNvPr>
          <p:cNvSpPr txBox="1"/>
          <p:nvPr/>
        </p:nvSpPr>
        <p:spPr>
          <a:xfrm>
            <a:off x="4263921" y="814066"/>
            <a:ext cx="7110812" cy="5980483"/>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由於本研究「宇宙是三重架構」，不但可以解決物理學上的「暗物質」和「暗能量」的問題，而且也可以說明「外星人的來處」和「佛菩薩的世界」，將會改變大眾的人生觀。三重宇宙是佔宇宙物質成分約</a:t>
            </a:r>
            <a:r>
              <a:rPr lang="en-US" altLang="zh-TW" sz="3200" b="1" dirty="0">
                <a:solidFill>
                  <a:srgbClr val="002060"/>
                </a:solidFill>
                <a:latin typeface="華康粗圓體" panose="020F0709000000000000" pitchFamily="49" charset="-120"/>
                <a:ea typeface="華康粗圓體" panose="020F0709000000000000" pitchFamily="49" charset="-120"/>
              </a:rPr>
              <a:t>5</a:t>
            </a:r>
            <a:r>
              <a:rPr lang="zh-TW" altLang="en-US" sz="3200" b="1" dirty="0">
                <a:solidFill>
                  <a:srgbClr val="002060"/>
                </a:solidFill>
                <a:latin typeface="華康粗圓體" panose="020F0709000000000000" pitchFamily="49" charset="-120"/>
                <a:ea typeface="華康粗圓體" panose="020F0709000000000000" pitchFamily="49" charset="-120"/>
              </a:rPr>
              <a:t>％的宇宙，我們生存其間，另有佔</a:t>
            </a:r>
            <a:r>
              <a:rPr lang="en-US" altLang="zh-TW" sz="3200" b="1" dirty="0">
                <a:solidFill>
                  <a:srgbClr val="002060"/>
                </a:solidFill>
                <a:latin typeface="華康粗圓體" panose="020F0709000000000000" pitchFamily="49" charset="-120"/>
                <a:ea typeface="華康粗圓體" panose="020F0709000000000000" pitchFamily="49" charset="-120"/>
              </a:rPr>
              <a:t>27</a:t>
            </a:r>
            <a:r>
              <a:rPr lang="zh-TW" altLang="en-US" sz="3200" b="1" dirty="0">
                <a:solidFill>
                  <a:srgbClr val="002060"/>
                </a:solidFill>
                <a:latin typeface="華康粗圓體" panose="020F0709000000000000" pitchFamily="49" charset="-120"/>
                <a:ea typeface="華康粗圓體" panose="020F0709000000000000" pitchFamily="49" charset="-120"/>
              </a:rPr>
              <a:t>％的暗物質，是外星人宇宙和佛菩薩世界的宇宙。宇宙成分另有</a:t>
            </a:r>
            <a:r>
              <a:rPr lang="en-US" altLang="zh-TW" sz="3200" b="1" dirty="0">
                <a:solidFill>
                  <a:srgbClr val="002060"/>
                </a:solidFill>
                <a:latin typeface="華康粗圓體" panose="020F0709000000000000" pitchFamily="49" charset="-120"/>
                <a:ea typeface="華康粗圓體" panose="020F0709000000000000" pitchFamily="49" charset="-120"/>
              </a:rPr>
              <a:t>68</a:t>
            </a:r>
            <a:r>
              <a:rPr lang="zh-TW" altLang="en-US" sz="3200" b="1" dirty="0">
                <a:solidFill>
                  <a:srgbClr val="002060"/>
                </a:solidFill>
                <a:latin typeface="華康粗圓體" panose="020F0709000000000000" pitchFamily="49" charset="-120"/>
                <a:ea typeface="華康粗圓體" panose="020F0709000000000000" pitchFamily="49" charset="-120"/>
              </a:rPr>
              <a:t>％的暗能量，這是促使宇宙加速擴張的來源，我們至今未明，就是宇宙大爆炸至今的剩餘能量。</a:t>
            </a:r>
          </a:p>
        </p:txBody>
      </p:sp>
      <p:sp>
        <p:nvSpPr>
          <p:cNvPr id="5" name="文字方塊 4">
            <a:extLst>
              <a:ext uri="{FF2B5EF4-FFF2-40B4-BE49-F238E27FC236}">
                <a16:creationId xmlns:a16="http://schemas.microsoft.com/office/drawing/2014/main" id="{821EB2FB-CFED-5DB9-0E80-279129FCAF06}"/>
              </a:ext>
            </a:extLst>
          </p:cNvPr>
          <p:cNvSpPr txBox="1"/>
          <p:nvPr/>
        </p:nvSpPr>
        <p:spPr>
          <a:xfrm>
            <a:off x="1524000" y="152313"/>
            <a:ext cx="9144000"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三重宇宙架構將會改變大眾的人生觀</a:t>
            </a:r>
          </a:p>
        </p:txBody>
      </p:sp>
      <p:graphicFrame>
        <p:nvGraphicFramePr>
          <p:cNvPr id="6" name="物件 5">
            <a:extLst>
              <a:ext uri="{FF2B5EF4-FFF2-40B4-BE49-F238E27FC236}">
                <a16:creationId xmlns:a16="http://schemas.microsoft.com/office/drawing/2014/main" id="{8083B241-781C-0892-2D88-12611313516D}"/>
              </a:ext>
            </a:extLst>
          </p:cNvPr>
          <p:cNvGraphicFramePr>
            <a:graphicFrameLocks noChangeAspect="1"/>
          </p:cNvGraphicFramePr>
          <p:nvPr/>
        </p:nvGraphicFramePr>
        <p:xfrm>
          <a:off x="993419" y="971294"/>
          <a:ext cx="2984416" cy="5734393"/>
        </p:xfrm>
        <a:graphic>
          <a:graphicData uri="http://schemas.openxmlformats.org/presentationml/2006/ole">
            <mc:AlternateContent xmlns:mc="http://schemas.openxmlformats.org/markup-compatibility/2006">
              <mc:Choice xmlns:v="urn:schemas-microsoft-com:vml" Requires="v">
                <p:oleObj name="PhotoImpact" r:id="rId2" imgW="1273138" imgH="2445636" progId="PI3.Image">
                  <p:embed/>
                </p:oleObj>
              </mc:Choice>
              <mc:Fallback>
                <p:oleObj name="PhotoImpact" r:id="rId2" imgW="1273138" imgH="2445636" progId="PI3.Image">
                  <p:embed/>
                  <p:pic>
                    <p:nvPicPr>
                      <p:cNvPr id="6" name="物件 5">
                        <a:extLst>
                          <a:ext uri="{FF2B5EF4-FFF2-40B4-BE49-F238E27FC236}">
                            <a16:creationId xmlns:a16="http://schemas.microsoft.com/office/drawing/2014/main" id="{8083B241-781C-0892-2D88-12611313516D}"/>
                          </a:ext>
                        </a:extLst>
                      </p:cNvPr>
                      <p:cNvPicPr/>
                      <p:nvPr/>
                    </p:nvPicPr>
                    <p:blipFill>
                      <a:blip r:embed="rId3"/>
                      <a:stretch>
                        <a:fillRect/>
                      </a:stretch>
                    </p:blipFill>
                    <p:spPr>
                      <a:xfrm>
                        <a:off x="993419" y="971294"/>
                        <a:ext cx="2984416" cy="5734393"/>
                      </a:xfrm>
                      <a:prstGeom prst="rect">
                        <a:avLst/>
                      </a:prstGeom>
                      <a:ln w="12700">
                        <a:solidFill>
                          <a:schemeClr val="tx1"/>
                        </a:solidFill>
                      </a:ln>
                    </p:spPr>
                  </p:pic>
                </p:oleObj>
              </mc:Fallback>
            </mc:AlternateContent>
          </a:graphicData>
        </a:graphic>
      </p:graphicFrame>
    </p:spTree>
    <p:extLst>
      <p:ext uri="{BB962C8B-B14F-4D97-AF65-F5344CB8AC3E}">
        <p14:creationId xmlns:p14="http://schemas.microsoft.com/office/powerpoint/2010/main" val="229048361"/>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a:extLst>
              <a:ext uri="{FF2B5EF4-FFF2-40B4-BE49-F238E27FC236}">
                <a16:creationId xmlns:a16="http://schemas.microsoft.com/office/drawing/2014/main" id="{C820233A-7866-4698-BACC-051221A22AFB}"/>
              </a:ext>
            </a:extLst>
          </p:cNvPr>
          <p:cNvSpPr>
            <a:spLocks noGrp="1" noChangeArrowheads="1"/>
          </p:cNvSpPr>
          <p:nvPr>
            <p:ph type="title"/>
          </p:nvPr>
        </p:nvSpPr>
        <p:spPr>
          <a:xfrm>
            <a:off x="1515588" y="276330"/>
            <a:ext cx="9144000" cy="594968"/>
          </a:xfrm>
        </p:spPr>
        <p:txBody>
          <a:bodyPr>
            <a:noAutofit/>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從空間探討外星人來處</a:t>
            </a:r>
            <a:r>
              <a:rPr lang="en-US" altLang="zh-TW" dirty="0">
                <a:solidFill>
                  <a:srgbClr val="C00000"/>
                </a:solidFill>
                <a:latin typeface="華康中特圓體" panose="020F0809000000000000" pitchFamily="49" charset="-120"/>
                <a:ea typeface="華康中特圓體" panose="020F0809000000000000" pitchFamily="49" charset="-120"/>
              </a:rPr>
              <a:t>:</a:t>
            </a:r>
            <a:r>
              <a:rPr lang="zh-TW" altLang="en-US" dirty="0">
                <a:solidFill>
                  <a:srgbClr val="C00000"/>
                </a:solidFill>
                <a:latin typeface="華康中特圓體" panose="020F0809000000000000" pitchFamily="49" charset="-120"/>
                <a:ea typeface="華康中特圓體" panose="020F0809000000000000" pitchFamily="49" charset="-120"/>
              </a:rPr>
              <a:t>外星人宇宙</a:t>
            </a:r>
          </a:p>
        </p:txBody>
      </p:sp>
      <p:sp>
        <p:nvSpPr>
          <p:cNvPr id="174083" name="Rectangle 3">
            <a:extLst>
              <a:ext uri="{FF2B5EF4-FFF2-40B4-BE49-F238E27FC236}">
                <a16:creationId xmlns:a16="http://schemas.microsoft.com/office/drawing/2014/main" id="{7B7DD03E-0EC0-4952-B6BE-EE192EE7CB34}"/>
              </a:ext>
            </a:extLst>
          </p:cNvPr>
          <p:cNvSpPr>
            <a:spLocks noGrp="1" noChangeArrowheads="1"/>
          </p:cNvSpPr>
          <p:nvPr>
            <p:ph type="body" idx="1"/>
          </p:nvPr>
        </p:nvSpPr>
        <p:spPr>
          <a:xfrm>
            <a:off x="1110381" y="3902942"/>
            <a:ext cx="9971238" cy="2678728"/>
          </a:xfrm>
        </p:spPr>
        <p:txBody>
          <a:bodyPr>
            <a:noAutofit/>
          </a:bodyPr>
          <a:lstStyle/>
          <a:p>
            <a:pPr marL="0" indent="0" algn="just">
              <a:lnSpc>
                <a:spcPts val="4000"/>
              </a:lnSpc>
              <a:spcBef>
                <a:spcPts val="0"/>
              </a:spcBef>
              <a:buNone/>
            </a:pPr>
            <a:r>
              <a:rPr lang="zh-TW" altLang="en-US" b="1" dirty="0">
                <a:solidFill>
                  <a:srgbClr val="000066"/>
                </a:solidFill>
                <a:latin typeface="華康粗圓體" panose="020F0709000000000000" pitchFamily="49" charset="-120"/>
                <a:ea typeface="華康粗圓體" panose="020F0709000000000000" pitchFamily="49" charset="-120"/>
              </a:rPr>
              <a:t>飛碟經常在目擊者面前突然出現或消失的特殊現象是穿入不同的時空而出現或消失的，並不是快速移動而接近或離開我們的視線。依據弦論，大宇宙有三重宇宙架構。有一些接近地球但在另外宇宙的暗行星，居住著科技超越我們的外星人，他們駕駛飛碟出入我們的宇宙，到達地球飛行。</a:t>
            </a:r>
          </a:p>
        </p:txBody>
      </p:sp>
      <p:pic>
        <p:nvPicPr>
          <p:cNvPr id="6" name="圖片 5">
            <a:extLst>
              <a:ext uri="{FF2B5EF4-FFF2-40B4-BE49-F238E27FC236}">
                <a16:creationId xmlns:a16="http://schemas.microsoft.com/office/drawing/2014/main" id="{4B4C037E-2140-D593-EFAB-0699C9E47B6B}"/>
              </a:ext>
            </a:extLst>
          </p:cNvPr>
          <p:cNvPicPr>
            <a:picLocks noChangeAspect="1"/>
          </p:cNvPicPr>
          <p:nvPr/>
        </p:nvPicPr>
        <p:blipFill>
          <a:blip r:embed="rId3"/>
          <a:stretch>
            <a:fillRect/>
          </a:stretch>
        </p:blipFill>
        <p:spPr>
          <a:xfrm>
            <a:off x="6050742" y="919066"/>
            <a:ext cx="4580412" cy="3020932"/>
          </a:xfrm>
          <a:prstGeom prst="rect">
            <a:avLst/>
          </a:prstGeom>
          <a:ln w="12700">
            <a:solidFill>
              <a:schemeClr val="tx1"/>
            </a:solidFill>
          </a:ln>
        </p:spPr>
      </p:pic>
      <p:graphicFrame>
        <p:nvGraphicFramePr>
          <p:cNvPr id="8" name="物件 7">
            <a:extLst>
              <a:ext uri="{FF2B5EF4-FFF2-40B4-BE49-F238E27FC236}">
                <a16:creationId xmlns:a16="http://schemas.microsoft.com/office/drawing/2014/main" id="{4F5EA293-AB5C-9871-93B2-04B14F68E33D}"/>
              </a:ext>
            </a:extLst>
          </p:cNvPr>
          <p:cNvGraphicFramePr>
            <a:graphicFrameLocks noChangeAspect="1"/>
          </p:cNvGraphicFramePr>
          <p:nvPr>
            <p:extLst>
              <p:ext uri="{D42A27DB-BD31-4B8C-83A1-F6EECF244321}">
                <p14:modId xmlns:p14="http://schemas.microsoft.com/office/powerpoint/2010/main" val="849057588"/>
              </p:ext>
            </p:extLst>
          </p:nvPr>
        </p:nvGraphicFramePr>
        <p:xfrm>
          <a:off x="1718268" y="908721"/>
          <a:ext cx="4238565" cy="3022487"/>
        </p:xfrm>
        <a:graphic>
          <a:graphicData uri="http://schemas.openxmlformats.org/presentationml/2006/ole">
            <mc:AlternateContent xmlns:mc="http://schemas.openxmlformats.org/markup-compatibility/2006">
              <mc:Choice xmlns:v="urn:schemas-microsoft-com:vml" Requires="v">
                <p:oleObj name="PhotoImpact" r:id="rId4" imgW="11305862" imgH="8059563" progId="PI3.Image">
                  <p:embed/>
                </p:oleObj>
              </mc:Choice>
              <mc:Fallback>
                <p:oleObj name="PhotoImpact" r:id="rId4" imgW="11305862" imgH="8059563" progId="PI3.Image">
                  <p:embed/>
                  <p:pic>
                    <p:nvPicPr>
                      <p:cNvPr id="8" name="物件 7">
                        <a:extLst>
                          <a:ext uri="{FF2B5EF4-FFF2-40B4-BE49-F238E27FC236}">
                            <a16:creationId xmlns:a16="http://schemas.microsoft.com/office/drawing/2014/main" id="{4F5EA293-AB5C-9871-93B2-04B14F68E33D}"/>
                          </a:ext>
                        </a:extLst>
                      </p:cNvPr>
                      <p:cNvPicPr/>
                      <p:nvPr/>
                    </p:nvPicPr>
                    <p:blipFill>
                      <a:blip r:embed="rId5"/>
                      <a:stretch>
                        <a:fillRect/>
                      </a:stretch>
                    </p:blipFill>
                    <p:spPr>
                      <a:xfrm>
                        <a:off x="1718268" y="908721"/>
                        <a:ext cx="4238565" cy="3022487"/>
                      </a:xfrm>
                      <a:prstGeom prst="rect">
                        <a:avLst/>
                      </a:prstGeom>
                      <a:ln w="12700">
                        <a:solidFill>
                          <a:schemeClr val="tx1"/>
                        </a:solidFill>
                      </a:ln>
                    </p:spPr>
                  </p:pic>
                </p:oleObj>
              </mc:Fallback>
            </mc:AlternateContent>
          </a:graphicData>
        </a:graphic>
      </p:graphicFrame>
    </p:spTree>
    <p:extLst>
      <p:ext uri="{BB962C8B-B14F-4D97-AF65-F5344CB8AC3E}">
        <p14:creationId xmlns:p14="http://schemas.microsoft.com/office/powerpoint/2010/main" val="3041722666"/>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9" name="Rectangle 3"/>
          <p:cNvSpPr>
            <a:spLocks noGrp="1" noChangeArrowheads="1"/>
          </p:cNvSpPr>
          <p:nvPr>
            <p:ph type="body" idx="1"/>
          </p:nvPr>
        </p:nvSpPr>
        <p:spPr>
          <a:xfrm>
            <a:off x="361742" y="4936532"/>
            <a:ext cx="11247454" cy="1703827"/>
          </a:xfrm>
        </p:spPr>
        <p:txBody>
          <a:bodyPr>
            <a:noAutofit/>
          </a:bodyPr>
          <a:lstStyle/>
          <a:p>
            <a:pPr marL="0" indent="0" algn="just">
              <a:lnSpc>
                <a:spcPts val="4200"/>
              </a:lnSpc>
              <a:buNone/>
            </a:pPr>
            <a:r>
              <a:rPr lang="zh-TW" altLang="en-US" sz="3200" b="1" dirty="0">
                <a:solidFill>
                  <a:srgbClr val="000066"/>
                </a:solidFill>
                <a:latin typeface="華康粗圓體" panose="020F0709000000000000" pitchFamily="49" charset="-120"/>
                <a:ea typeface="華康粗圓體" panose="020F0709000000000000" pitchFamily="49" charset="-120"/>
                <a:cs typeface="Arial Unicode MS" pitchFamily="34" charset="-120"/>
              </a:rPr>
              <a:t>最接近太陽系的恆星</a:t>
            </a:r>
            <a:r>
              <a:rPr lang="en-US" altLang="zh-TW" sz="3200" b="1" dirty="0">
                <a:solidFill>
                  <a:srgbClr val="000066"/>
                </a:solidFill>
                <a:latin typeface="Arial" panose="020B0604020202020204" pitchFamily="34" charset="0"/>
                <a:ea typeface="華康粗圓體" panose="020F0709000000000000" pitchFamily="49" charset="-120"/>
                <a:cs typeface="Arial" panose="020B0604020202020204" pitchFamily="34" charset="0"/>
              </a:rPr>
              <a:t>—</a:t>
            </a:r>
            <a:r>
              <a:rPr lang="zh-TW" altLang="en-US" sz="3200" b="1" dirty="0">
                <a:solidFill>
                  <a:srgbClr val="000066"/>
                </a:solidFill>
                <a:latin typeface="華康粗圓體" panose="020F0709000000000000" pitchFamily="49" charset="-120"/>
                <a:ea typeface="華康粗圓體" panose="020F0709000000000000" pitchFamily="49" charset="-120"/>
                <a:cs typeface="Arial Unicode MS" pitchFamily="34" charset="-120"/>
              </a:rPr>
              <a:t>比鄰星距離地球</a:t>
            </a:r>
            <a:r>
              <a:rPr lang="en-US" altLang="zh-TW" sz="3200" b="1" dirty="0">
                <a:solidFill>
                  <a:srgbClr val="000066"/>
                </a:solidFill>
                <a:latin typeface="華康粗圓體" panose="020F0709000000000000" pitchFamily="49" charset="-120"/>
                <a:ea typeface="華康粗圓體" panose="020F0709000000000000" pitchFamily="49" charset="-120"/>
                <a:cs typeface="Arial Unicode MS" pitchFamily="34" charset="-120"/>
              </a:rPr>
              <a:t>4.24</a:t>
            </a:r>
            <a:r>
              <a:rPr lang="zh-TW" altLang="en-US" sz="3200" b="1" dirty="0">
                <a:solidFill>
                  <a:srgbClr val="000066"/>
                </a:solidFill>
                <a:latin typeface="華康粗圓體" panose="020F0709000000000000" pitchFamily="49" charset="-120"/>
                <a:ea typeface="華康粗圓體" panose="020F0709000000000000" pitchFamily="49" charset="-120"/>
                <a:cs typeface="Arial Unicode MS" pitchFamily="34" charset="-120"/>
              </a:rPr>
              <a:t>光年，依照有動力的神農火箭也要</a:t>
            </a:r>
            <a:r>
              <a:rPr lang="en-US" altLang="zh-TW" sz="3200" b="1" dirty="0">
                <a:solidFill>
                  <a:srgbClr val="000066"/>
                </a:solidFill>
                <a:latin typeface="華康粗圓體" panose="020F0709000000000000" pitchFamily="49" charset="-120"/>
                <a:ea typeface="華康粗圓體" panose="020F0709000000000000" pitchFamily="49" charset="-120"/>
                <a:cs typeface="Arial Unicode MS" pitchFamily="34" charset="-120"/>
              </a:rPr>
              <a:t>3.8</a:t>
            </a:r>
            <a:r>
              <a:rPr lang="zh-TW" altLang="en-US" sz="3200" b="1" dirty="0">
                <a:solidFill>
                  <a:srgbClr val="000066"/>
                </a:solidFill>
                <a:latin typeface="華康粗圓體" panose="020F0709000000000000" pitchFamily="49" charset="-120"/>
                <a:ea typeface="華康粗圓體" panose="020F0709000000000000" pitchFamily="49" charset="-120"/>
                <a:cs typeface="Arial Unicode MS" pitchFamily="34" charset="-120"/>
              </a:rPr>
              <a:t>萬年才能到達，在航行速度不能達到光速的限制下，目擊宇宙中其他星系的航行器不太可能到達地球。</a:t>
            </a:r>
          </a:p>
        </p:txBody>
      </p:sp>
      <p:graphicFrame>
        <p:nvGraphicFramePr>
          <p:cNvPr id="4" name="物件 3">
            <a:extLst>
              <a:ext uri="{FF2B5EF4-FFF2-40B4-BE49-F238E27FC236}">
                <a16:creationId xmlns:a16="http://schemas.microsoft.com/office/drawing/2014/main" id="{165D5826-D554-46A8-BFE8-E7466A1D9705}"/>
              </a:ext>
            </a:extLst>
          </p:cNvPr>
          <p:cNvGraphicFramePr>
            <a:graphicFrameLocks noChangeAspect="1"/>
          </p:cNvGraphicFramePr>
          <p:nvPr>
            <p:extLst>
              <p:ext uri="{D42A27DB-BD31-4B8C-83A1-F6EECF244321}">
                <p14:modId xmlns:p14="http://schemas.microsoft.com/office/powerpoint/2010/main" val="2248702586"/>
              </p:ext>
            </p:extLst>
          </p:nvPr>
        </p:nvGraphicFramePr>
        <p:xfrm>
          <a:off x="1800992" y="668029"/>
          <a:ext cx="6662460" cy="4364336"/>
        </p:xfrm>
        <a:graphic>
          <a:graphicData uri="http://schemas.openxmlformats.org/presentationml/2006/ole">
            <mc:AlternateContent xmlns:mc="http://schemas.openxmlformats.org/markup-compatibility/2006">
              <mc:Choice xmlns:v="urn:schemas-microsoft-com:vml" Requires="v">
                <p:oleObj name="PhotoImpact" r:id="rId3" imgW="2007000" imgH="1314360" progId="PI3.Image">
                  <p:embed/>
                </p:oleObj>
              </mc:Choice>
              <mc:Fallback>
                <p:oleObj name="PhotoImpact" r:id="rId3" imgW="2007000" imgH="1314360" progId="PI3.Image">
                  <p:embed/>
                  <p:pic>
                    <p:nvPicPr>
                      <p:cNvPr id="4" name="物件 3">
                        <a:extLst>
                          <a:ext uri="{FF2B5EF4-FFF2-40B4-BE49-F238E27FC236}">
                            <a16:creationId xmlns:a16="http://schemas.microsoft.com/office/drawing/2014/main" id="{165D5826-D554-46A8-BFE8-E7466A1D9705}"/>
                          </a:ext>
                        </a:extLst>
                      </p:cNvPr>
                      <p:cNvPicPr/>
                      <p:nvPr/>
                    </p:nvPicPr>
                    <p:blipFill>
                      <a:blip r:embed="rId4"/>
                      <a:stretch>
                        <a:fillRect/>
                      </a:stretch>
                    </p:blipFill>
                    <p:spPr>
                      <a:xfrm>
                        <a:off x="1800992" y="668029"/>
                        <a:ext cx="6662460" cy="4364336"/>
                      </a:xfrm>
                      <a:prstGeom prst="rect">
                        <a:avLst/>
                      </a:prstGeom>
                    </p:spPr>
                  </p:pic>
                </p:oleObj>
              </mc:Fallback>
            </mc:AlternateContent>
          </a:graphicData>
        </a:graphic>
      </p:graphicFrame>
      <p:sp>
        <p:nvSpPr>
          <p:cNvPr id="2" name="矩形 1"/>
          <p:cNvSpPr/>
          <p:nvPr/>
        </p:nvSpPr>
        <p:spPr>
          <a:xfrm>
            <a:off x="8038037" y="1732805"/>
            <a:ext cx="1874714" cy="1569660"/>
          </a:xfrm>
          <a:prstGeom prst="rect">
            <a:avLst/>
          </a:prstGeom>
        </p:spPr>
        <p:txBody>
          <a:bodyPr wrap="square">
            <a:spAutoFit/>
          </a:bodyPr>
          <a:lstStyle/>
          <a:p>
            <a:r>
              <a:rPr lang="zh-TW" altLang="zh-TW" sz="3200" b="1" kern="100" dirty="0">
                <a:solidFill>
                  <a:srgbClr val="0000CC"/>
                </a:solidFill>
                <a:latin typeface="華康標楷體" panose="03000509000000000000" pitchFamily="65" charset="-120"/>
                <a:ea typeface="華康標楷體" panose="03000509000000000000" pitchFamily="65" charset="-120"/>
                <a:cs typeface="Times New Roman" panose="02020603050405020304" pitchFamily="18" charset="0"/>
              </a:rPr>
              <a:t>質量隨速度變大而增大</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sp>
        <p:nvSpPr>
          <p:cNvPr id="5" name="Rectangle 2">
            <a:extLst>
              <a:ext uri="{FF2B5EF4-FFF2-40B4-BE49-F238E27FC236}">
                <a16:creationId xmlns:a16="http://schemas.microsoft.com/office/drawing/2014/main" id="{0AAA6D4F-6E9C-4E8D-BF83-498A8CA9A561}"/>
              </a:ext>
            </a:extLst>
          </p:cNvPr>
          <p:cNvSpPr txBox="1">
            <a:spLocks noChangeArrowheads="1"/>
          </p:cNvSpPr>
          <p:nvPr/>
        </p:nvSpPr>
        <p:spPr bwMode="auto">
          <a:xfrm>
            <a:off x="1524000" y="121808"/>
            <a:ext cx="9144000" cy="857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kern="0" dirty="0">
                <a:solidFill>
                  <a:srgbClr val="C00000"/>
                </a:solidFill>
                <a:latin typeface="華康中特圓體" panose="020F0809000000000000" pitchFamily="49" charset="-120"/>
                <a:ea typeface="華康中特圓體" panose="020F0809000000000000" pitchFamily="49" charset="-120"/>
              </a:rPr>
              <a:t> </a:t>
            </a:r>
            <a:r>
              <a:rPr lang="zh-TW" altLang="en-US" kern="0" dirty="0">
                <a:solidFill>
                  <a:srgbClr val="C00000"/>
                </a:solidFill>
                <a:latin typeface="華康中特圓體" panose="020F0809000000000000" pitchFamily="49" charset="-120"/>
                <a:ea typeface="華康中特圓體" panose="020F0809000000000000" pitchFamily="49" charset="-120"/>
              </a:rPr>
              <a:t>從時間探討外星人的來處 </a:t>
            </a:r>
          </a:p>
        </p:txBody>
      </p:sp>
    </p:spTree>
    <p:extLst>
      <p:ext uri="{BB962C8B-B14F-4D97-AF65-F5344CB8AC3E}">
        <p14:creationId xmlns:p14="http://schemas.microsoft.com/office/powerpoint/2010/main" val="3188638660"/>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5A7BF13-8F2C-4696-B6FB-535A662767FA}"/>
              </a:ext>
            </a:extLst>
          </p:cNvPr>
          <p:cNvSpPr txBox="1"/>
          <p:nvPr/>
        </p:nvSpPr>
        <p:spPr>
          <a:xfrm>
            <a:off x="1524000" y="116633"/>
            <a:ext cx="9144000"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蟲洞是科學的天方夜譚</a:t>
            </a:r>
          </a:p>
        </p:txBody>
      </p:sp>
      <p:sp>
        <p:nvSpPr>
          <p:cNvPr id="3" name="文字方塊 2">
            <a:extLst>
              <a:ext uri="{FF2B5EF4-FFF2-40B4-BE49-F238E27FC236}">
                <a16:creationId xmlns:a16="http://schemas.microsoft.com/office/drawing/2014/main" id="{F5E677F5-F86D-4776-B4C0-258966813057}"/>
              </a:ext>
            </a:extLst>
          </p:cNvPr>
          <p:cNvSpPr txBox="1"/>
          <p:nvPr/>
        </p:nvSpPr>
        <p:spPr>
          <a:xfrm>
            <a:off x="4835872" y="1127235"/>
            <a:ext cx="6689587" cy="5441874"/>
          </a:xfrm>
          <a:prstGeom prst="rect">
            <a:avLst/>
          </a:prstGeom>
          <a:noFill/>
        </p:spPr>
        <p:txBody>
          <a:bodyPr wrap="square" rtlCol="0">
            <a:spAutoFit/>
          </a:bodyPr>
          <a:lstStyle/>
          <a:p>
            <a:pPr algn="just" hangingPunct="0">
              <a:lnSpc>
                <a:spcPts val="4200"/>
              </a:lnSpc>
            </a:pPr>
            <a:r>
              <a:rPr lang="zh-TW" altLang="zh-TW" sz="3200" b="1" dirty="0">
                <a:solidFill>
                  <a:srgbClr val="002060"/>
                </a:solidFill>
                <a:latin typeface="華康粗圓體" panose="020F0709000000000000" pitchFamily="49" charset="-120"/>
                <a:ea typeface="華康粗圓體" panose="020F0709000000000000" pitchFamily="49" charset="-120"/>
              </a:rPr>
              <a:t>科學家一直以為太空中的旅行可能有「蟲洞」可以到達</a:t>
            </a:r>
            <a:r>
              <a:rPr lang="zh-TW" altLang="en-US" sz="3200" b="1" dirty="0">
                <a:solidFill>
                  <a:srgbClr val="002060"/>
                </a:solidFill>
                <a:latin typeface="華康粗圓體" panose="020F0709000000000000" pitchFamily="49" charset="-120"/>
                <a:ea typeface="華康粗圓體" panose="020F0709000000000000" pitchFamily="49" charset="-120"/>
              </a:rPr>
              <a:t>他宇宙</a:t>
            </a:r>
            <a:r>
              <a:rPr lang="zh-TW" altLang="zh-TW" sz="3200" b="1" dirty="0">
                <a:solidFill>
                  <a:srgbClr val="002060"/>
                </a:solidFill>
                <a:latin typeface="華康粗圓體" panose="020F0709000000000000" pitchFamily="49" charset="-120"/>
                <a:ea typeface="華康粗圓體" panose="020F0709000000000000" pitchFamily="49" charset="-120"/>
              </a:rPr>
              <a:t>。實際上</a:t>
            </a:r>
            <a:r>
              <a:rPr lang="zh-TW" altLang="en-US" sz="3200" b="1" dirty="0">
                <a:solidFill>
                  <a:srgbClr val="002060"/>
                </a:solidFill>
                <a:latin typeface="華康粗圓體" panose="020F0709000000000000" pitchFamily="49" charset="-120"/>
                <a:ea typeface="華康粗圓體" panose="020F0709000000000000" pitchFamily="49" charset="-120"/>
              </a:rPr>
              <a:t>蟲洞是由非常大的重力源製造出來的，由於這股強大的重力，使得蟲洞也會形成奇異點。</a:t>
            </a:r>
            <a:r>
              <a:rPr lang="zh-TW" altLang="zh-TW" sz="3200" b="1" dirty="0">
                <a:solidFill>
                  <a:srgbClr val="002060"/>
                </a:solidFill>
                <a:latin typeface="華康粗圓體" panose="020F0709000000000000" pitchFamily="49" charset="-120"/>
                <a:ea typeface="華康粗圓體" panose="020F0709000000000000" pitchFamily="49" charset="-120"/>
              </a:rPr>
              <a:t>要經過蟲洞</a:t>
            </a:r>
            <a:r>
              <a:rPr lang="zh-TW" altLang="en-US" sz="3200" b="1" dirty="0">
                <a:solidFill>
                  <a:srgbClr val="002060"/>
                </a:solidFill>
                <a:latin typeface="華康粗圓體" panose="020F0709000000000000" pitchFamily="49" charset="-120"/>
                <a:ea typeface="華康粗圓體" panose="020F0709000000000000" pitchFamily="49" charset="-120"/>
              </a:rPr>
              <a:t>之前，必須跑得比光速還快，才能穿過另一個奇異點，那是不可能的。</a:t>
            </a:r>
            <a:r>
              <a:rPr lang="zh-TW" altLang="zh-TW" sz="3200" b="1" dirty="0">
                <a:solidFill>
                  <a:srgbClr val="002060"/>
                </a:solidFill>
                <a:latin typeface="華康粗圓體" panose="020F0709000000000000" pitchFamily="49" charset="-120"/>
                <a:ea typeface="華康粗圓體" panose="020F0709000000000000" pitchFamily="49" charset="-120"/>
              </a:rPr>
              <a:t>況且</a:t>
            </a:r>
            <a:r>
              <a:rPr lang="zh-TW" altLang="en-US" sz="3200" b="1" dirty="0">
                <a:solidFill>
                  <a:srgbClr val="002060"/>
                </a:solidFill>
                <a:latin typeface="華康粗圓體" panose="020F0709000000000000" pitchFamily="49" charset="-120"/>
                <a:ea typeface="華康粗圓體" panose="020F0709000000000000" pitchFamily="49" charset="-120"/>
              </a:rPr>
              <a:t>蟲洞</a:t>
            </a:r>
            <a:r>
              <a:rPr lang="zh-TW" altLang="zh-TW" sz="3200" b="1" dirty="0">
                <a:solidFill>
                  <a:srgbClr val="002060"/>
                </a:solidFill>
                <a:latin typeface="華康粗圓體" panose="020F0709000000000000" pitchFamily="49" charset="-120"/>
                <a:ea typeface="華康粗圓體" panose="020F0709000000000000" pitchFamily="49" charset="-120"/>
              </a:rPr>
              <a:t>的形成是高壓高溫的作用，生物根本無法安全通過，因此我們可以說蟲洞</a:t>
            </a:r>
            <a:r>
              <a:rPr lang="zh-TW" altLang="en-US" sz="3200" b="1" dirty="0">
                <a:solidFill>
                  <a:srgbClr val="002060"/>
                </a:solidFill>
                <a:latin typeface="華康粗圓體" panose="020F0709000000000000" pitchFamily="49" charset="-120"/>
                <a:ea typeface="華康粗圓體" panose="020F0709000000000000" pitchFamily="49" charset="-120"/>
              </a:rPr>
              <a:t>僅</a:t>
            </a:r>
            <a:r>
              <a:rPr lang="zh-TW" altLang="zh-TW" sz="3200" b="1" dirty="0">
                <a:solidFill>
                  <a:srgbClr val="002060"/>
                </a:solidFill>
                <a:latin typeface="華康粗圓體" panose="020F0709000000000000" pitchFamily="49" charset="-120"/>
                <a:ea typeface="華康粗圓體" panose="020F0709000000000000" pitchFamily="49" charset="-120"/>
              </a:rPr>
              <a:t>是科學</a:t>
            </a:r>
            <a:r>
              <a:rPr lang="zh-TW" altLang="en-US" sz="3200" b="1" dirty="0">
                <a:solidFill>
                  <a:srgbClr val="002060"/>
                </a:solidFill>
                <a:latin typeface="華康粗圓體" panose="020F0709000000000000" pitchFamily="49" charset="-120"/>
                <a:ea typeface="華康粗圓體" panose="020F0709000000000000" pitchFamily="49" charset="-120"/>
              </a:rPr>
              <a:t>的</a:t>
            </a:r>
            <a:r>
              <a:rPr lang="zh-TW" altLang="zh-TW" sz="3200" b="1" dirty="0">
                <a:solidFill>
                  <a:srgbClr val="002060"/>
                </a:solidFill>
                <a:latin typeface="華康粗圓體" panose="020F0709000000000000" pitchFamily="49" charset="-120"/>
                <a:ea typeface="華康粗圓體" panose="020F0709000000000000" pitchFamily="49" charset="-120"/>
              </a:rPr>
              <a:t>天方夜譚</a:t>
            </a:r>
            <a:r>
              <a:rPr lang="zh-TW" altLang="en-US" sz="3200" b="1" dirty="0">
                <a:solidFill>
                  <a:srgbClr val="002060"/>
                </a:solidFill>
                <a:latin typeface="華康粗圓體" panose="020F0709000000000000" pitchFamily="49" charset="-120"/>
                <a:ea typeface="華康粗圓體" panose="020F0709000000000000" pitchFamily="49" charset="-120"/>
              </a:rPr>
              <a:t>。</a:t>
            </a:r>
            <a:endParaRPr lang="zh-TW" altLang="zh-TW" sz="3200" b="1" dirty="0">
              <a:solidFill>
                <a:srgbClr val="002060"/>
              </a:solidFill>
              <a:latin typeface="華康粗圓體" panose="020F0709000000000000" pitchFamily="49" charset="-120"/>
              <a:ea typeface="華康粗圓體" panose="020F0709000000000000" pitchFamily="49" charset="-120"/>
            </a:endParaRPr>
          </a:p>
        </p:txBody>
      </p:sp>
      <p:pic>
        <p:nvPicPr>
          <p:cNvPr id="14338" name="Picture 2">
            <a:extLst>
              <a:ext uri="{FF2B5EF4-FFF2-40B4-BE49-F238E27FC236}">
                <a16:creationId xmlns:a16="http://schemas.microsoft.com/office/drawing/2014/main" id="{C0D9A461-9A7F-43A1-9D08-2861951434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785" y="1596087"/>
            <a:ext cx="4169331" cy="4002558"/>
          </a:xfrm>
          <a:prstGeom prst="rect">
            <a:avLst/>
          </a:prstGeom>
          <a:noFill/>
          <a:extLst>
            <a:ext uri="{909E8E84-426E-40DD-AFC4-6F175D3DCCD1}">
              <a14:hiddenFill xmlns:a14="http://schemas.microsoft.com/office/drawing/2010/main">
                <a:solidFill>
                  <a:srgbClr val="FFFFFF"/>
                </a:solidFill>
              </a14:hiddenFill>
            </a:ext>
          </a:extLst>
        </p:spPr>
      </p:pic>
      <p:sp>
        <p:nvSpPr>
          <p:cNvPr id="8" name="文字方塊 7">
            <a:extLst>
              <a:ext uri="{FF2B5EF4-FFF2-40B4-BE49-F238E27FC236}">
                <a16:creationId xmlns:a16="http://schemas.microsoft.com/office/drawing/2014/main" id="{86BA7BA4-18AC-4EE8-9338-2E65C75899C4}"/>
              </a:ext>
            </a:extLst>
          </p:cNvPr>
          <p:cNvSpPr txBox="1"/>
          <p:nvPr/>
        </p:nvSpPr>
        <p:spPr>
          <a:xfrm>
            <a:off x="1984803" y="5764330"/>
            <a:ext cx="1361297"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蟲洞</a:t>
            </a:r>
          </a:p>
        </p:txBody>
      </p:sp>
    </p:spTree>
    <p:extLst>
      <p:ext uri="{BB962C8B-B14F-4D97-AF65-F5344CB8AC3E}">
        <p14:creationId xmlns:p14="http://schemas.microsoft.com/office/powerpoint/2010/main" val="701166319"/>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6A59831-AEB6-0F34-C4A1-A616761271FC}"/>
              </a:ext>
            </a:extLst>
          </p:cNvPr>
          <p:cNvSpPr>
            <a:spLocks noGrp="1"/>
          </p:cNvSpPr>
          <p:nvPr>
            <p:ph type="title"/>
          </p:nvPr>
        </p:nvSpPr>
        <p:spPr>
          <a:xfrm>
            <a:off x="2311318" y="5949280"/>
            <a:ext cx="7829550" cy="684800"/>
          </a:xfrm>
        </p:spPr>
        <p:txBody>
          <a:bodyPr>
            <a:norm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出現不同空間的轉換入口「天門」</a:t>
            </a:r>
          </a:p>
        </p:txBody>
      </p:sp>
      <p:pic>
        <p:nvPicPr>
          <p:cNvPr id="4" name="圖片 3" descr="一張含有 戶外, 文字, 人員, 地面 的圖片&#10;&#10;AI 產生的內容可能不正確。">
            <a:extLst>
              <a:ext uri="{FF2B5EF4-FFF2-40B4-BE49-F238E27FC236}">
                <a16:creationId xmlns:a16="http://schemas.microsoft.com/office/drawing/2014/main" id="{9581B0D8-EE28-11B2-0E3F-B39E5F74F0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5999" y="2642716"/>
            <a:ext cx="4219502" cy="3364425"/>
          </a:xfrm>
          <a:prstGeom prst="rect">
            <a:avLst/>
          </a:prstGeom>
          <a:ln w="12700">
            <a:solidFill>
              <a:schemeClr val="tx1"/>
            </a:solidFill>
          </a:ln>
        </p:spPr>
      </p:pic>
      <p:pic>
        <p:nvPicPr>
          <p:cNvPr id="6" name="圖片 5" descr="一張含有 服裝, 男人, 戶外, 天空 的圖片&#10;&#10;AI 產生的內容可能不正確。">
            <a:extLst>
              <a:ext uri="{FF2B5EF4-FFF2-40B4-BE49-F238E27FC236}">
                <a16:creationId xmlns:a16="http://schemas.microsoft.com/office/drawing/2014/main" id="{110C0DA2-41FA-D92D-807F-94D000DA76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6173" y="2642715"/>
            <a:ext cx="4659729" cy="3364425"/>
          </a:xfrm>
          <a:prstGeom prst="rect">
            <a:avLst/>
          </a:prstGeom>
          <a:ln w="12700">
            <a:solidFill>
              <a:schemeClr val="tx1"/>
            </a:solidFill>
          </a:ln>
        </p:spPr>
      </p:pic>
      <p:sp>
        <p:nvSpPr>
          <p:cNvPr id="5" name="文字方塊 4">
            <a:extLst>
              <a:ext uri="{FF2B5EF4-FFF2-40B4-BE49-F238E27FC236}">
                <a16:creationId xmlns:a16="http://schemas.microsoft.com/office/drawing/2014/main" id="{6A88662E-E9E7-7008-76FE-CE35E097127D}"/>
              </a:ext>
            </a:extLst>
          </p:cNvPr>
          <p:cNvSpPr txBox="1"/>
          <p:nvPr/>
        </p:nvSpPr>
        <p:spPr>
          <a:xfrm>
            <a:off x="1538484" y="211288"/>
            <a:ext cx="9017781"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外星人世界的進出通道天門</a:t>
            </a:r>
          </a:p>
        </p:txBody>
      </p:sp>
      <p:sp>
        <p:nvSpPr>
          <p:cNvPr id="7" name="文字方塊 6">
            <a:extLst>
              <a:ext uri="{FF2B5EF4-FFF2-40B4-BE49-F238E27FC236}">
                <a16:creationId xmlns:a16="http://schemas.microsoft.com/office/drawing/2014/main" id="{6E719855-CF91-E426-4A26-53D3AC969161}"/>
              </a:ext>
            </a:extLst>
          </p:cNvPr>
          <p:cNvSpPr txBox="1"/>
          <p:nvPr/>
        </p:nvSpPr>
        <p:spPr>
          <a:xfrm>
            <a:off x="971008" y="939408"/>
            <a:ext cx="10510170" cy="1683731"/>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和外星人應居住於三重宇宙中毗鄰我們的其他空間，只要他們能通過「天門</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ea typeface="華康粗圓體" panose="020F0709000000000000" pitchFamily="49" charset="-120"/>
              </a:rPr>
              <a:t>Portal Gate</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」就能到達地球。通過這個天洞就有如通過隧道，故稱為「隧道現象」。</a:t>
            </a:r>
            <a:r>
              <a:rPr lang="en-US" altLang="zh-TW" sz="3200" b="1" dirty="0">
                <a:solidFill>
                  <a:srgbClr val="002060"/>
                </a:solidFill>
                <a:latin typeface="華康粗圓體" panose="020F0709000000000000" pitchFamily="49" charset="-120"/>
                <a:ea typeface="華康粗圓體" panose="020F0709000000000000" pitchFamily="49" charset="-120"/>
              </a:rPr>
              <a:t>｣</a:t>
            </a:r>
            <a:endParaRPr lang="zh-TW" altLang="en-US" sz="3200" dirty="0">
              <a:solidFill>
                <a:srgbClr val="002060"/>
              </a:solidFill>
            </a:endParaRPr>
          </a:p>
        </p:txBody>
      </p:sp>
    </p:spTree>
    <p:extLst>
      <p:ext uri="{BB962C8B-B14F-4D97-AF65-F5344CB8AC3E}">
        <p14:creationId xmlns:p14="http://schemas.microsoft.com/office/powerpoint/2010/main" val="822249413"/>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descr="一張含有 戶外, 天空, 樹狀, 反射 的圖片&#10;&#10;AI 產生的內容可能不正確。">
            <a:extLst>
              <a:ext uri="{FF2B5EF4-FFF2-40B4-BE49-F238E27FC236}">
                <a16:creationId xmlns:a16="http://schemas.microsoft.com/office/drawing/2014/main" id="{D41E7F6B-C109-8257-84BE-474660195A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1180" y="3933057"/>
            <a:ext cx="4186789" cy="2643535"/>
          </a:xfrm>
          <a:prstGeom prst="rect">
            <a:avLst/>
          </a:prstGeom>
          <a:ln w="6350">
            <a:solidFill>
              <a:schemeClr val="tx1"/>
            </a:solidFill>
          </a:ln>
        </p:spPr>
      </p:pic>
      <p:pic>
        <p:nvPicPr>
          <p:cNvPr id="3" name="圖片 2" descr="一張含有 雲, 天空, 樹狀, 戶外 的圖片&#10;&#10;AI 產生的內容可能不正確。">
            <a:extLst>
              <a:ext uri="{FF2B5EF4-FFF2-40B4-BE49-F238E27FC236}">
                <a16:creationId xmlns:a16="http://schemas.microsoft.com/office/drawing/2014/main" id="{2472C225-8F74-6DD1-5401-84EDCCACEC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40474" y="980728"/>
            <a:ext cx="5030348" cy="2829572"/>
          </a:xfrm>
          <a:prstGeom prst="rect">
            <a:avLst/>
          </a:prstGeom>
          <a:ln w="6350">
            <a:solidFill>
              <a:schemeClr val="tx1"/>
            </a:solidFill>
          </a:ln>
        </p:spPr>
      </p:pic>
      <p:sp>
        <p:nvSpPr>
          <p:cNvPr id="9" name="文字方塊 8">
            <a:extLst>
              <a:ext uri="{FF2B5EF4-FFF2-40B4-BE49-F238E27FC236}">
                <a16:creationId xmlns:a16="http://schemas.microsoft.com/office/drawing/2014/main" id="{98003DD9-A0A5-C98C-8E2C-856CAD8D39DA}"/>
              </a:ext>
            </a:extLst>
          </p:cNvPr>
          <p:cNvSpPr txBox="1"/>
          <p:nvPr/>
        </p:nvSpPr>
        <p:spPr>
          <a:xfrm>
            <a:off x="1515026" y="188641"/>
            <a:ext cx="9143999"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穿過天門的</a:t>
            </a:r>
            <a:r>
              <a:rPr lang="en-US" altLang="zh-TW" sz="4400" b="1" dirty="0">
                <a:solidFill>
                  <a:srgbClr val="C00000"/>
                </a:solidFill>
                <a:ea typeface="華康中特圓體" panose="020F0809000000000000" pitchFamily="49" charset="-120"/>
              </a:rPr>
              <a:t>UFO</a:t>
            </a:r>
            <a:endParaRPr lang="zh-TW" altLang="en-US" sz="4400" b="1" dirty="0">
              <a:solidFill>
                <a:srgbClr val="C00000"/>
              </a:solidFill>
              <a:ea typeface="華康中特圓體" panose="020F0809000000000000" pitchFamily="49" charset="-120"/>
            </a:endParaRPr>
          </a:p>
        </p:txBody>
      </p:sp>
      <p:pic>
        <p:nvPicPr>
          <p:cNvPr id="11" name="圖片 10" descr="一張含有 草, 戶外, 運輸, 飛機 的圖片&#10;&#10;AI 產生的內容可能不正確。">
            <a:extLst>
              <a:ext uri="{FF2B5EF4-FFF2-40B4-BE49-F238E27FC236}">
                <a16:creationId xmlns:a16="http://schemas.microsoft.com/office/drawing/2014/main" id="{E77D1F09-CE2E-1509-A890-9CC210A15C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56909" y="3933056"/>
            <a:ext cx="4733861" cy="2643536"/>
          </a:xfrm>
          <a:prstGeom prst="rect">
            <a:avLst/>
          </a:prstGeom>
          <a:ln w="6350">
            <a:solidFill>
              <a:schemeClr val="tx1"/>
            </a:solidFill>
          </a:ln>
        </p:spPr>
      </p:pic>
      <p:pic>
        <p:nvPicPr>
          <p:cNvPr id="13" name="圖片 12" descr="一張含有 天空, 戶外, 白晝, 飛行 的圖片&#10;&#10;AI 產生的內容可能不正確。">
            <a:extLst>
              <a:ext uri="{FF2B5EF4-FFF2-40B4-BE49-F238E27FC236}">
                <a16:creationId xmlns:a16="http://schemas.microsoft.com/office/drawing/2014/main" id="{BEFBE7DD-4DFF-69D0-041E-7800BB850A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21179" y="980728"/>
            <a:ext cx="3826750" cy="2829572"/>
          </a:xfrm>
          <a:prstGeom prst="rect">
            <a:avLst/>
          </a:prstGeom>
        </p:spPr>
      </p:pic>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天空, 雲, 螢幕擷取畫面, 戶外 的圖片&#10;&#10;AI 產生的內容可能不正確。">
            <a:extLst>
              <a:ext uri="{FF2B5EF4-FFF2-40B4-BE49-F238E27FC236}">
                <a16:creationId xmlns:a16="http://schemas.microsoft.com/office/drawing/2014/main" id="{8E2BB084-AD79-46E7-B8A3-BBEE577E8FA5}"/>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10113" y="1124745"/>
            <a:ext cx="4436546" cy="2493847"/>
          </a:xfrm>
          <a:prstGeom prst="rect">
            <a:avLst/>
          </a:prstGeom>
          <a:ln w="6350">
            <a:solidFill>
              <a:schemeClr val="tx1"/>
            </a:solidFill>
          </a:ln>
        </p:spPr>
      </p:pic>
      <p:pic>
        <p:nvPicPr>
          <p:cNvPr id="5" name="圖片 4" descr="一張含有 山脈, 戶外, 天空, 空氣 的圖片&#10;&#10;AI 產生的內容可能不正確。">
            <a:extLst>
              <a:ext uri="{FF2B5EF4-FFF2-40B4-BE49-F238E27FC236}">
                <a16:creationId xmlns:a16="http://schemas.microsoft.com/office/drawing/2014/main" id="{AD4C1E88-A440-4BB9-A141-688FB3EAB682}"/>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115134" y="3861048"/>
            <a:ext cx="4443723" cy="2493848"/>
          </a:xfrm>
          <a:prstGeom prst="rect">
            <a:avLst/>
          </a:prstGeom>
          <a:ln w="6350">
            <a:solidFill>
              <a:schemeClr val="tx1"/>
            </a:solidFill>
          </a:ln>
        </p:spPr>
      </p:pic>
      <p:sp>
        <p:nvSpPr>
          <p:cNvPr id="2" name="文字方塊 1">
            <a:extLst>
              <a:ext uri="{FF2B5EF4-FFF2-40B4-BE49-F238E27FC236}">
                <a16:creationId xmlns:a16="http://schemas.microsoft.com/office/drawing/2014/main" id="{9FA95804-09AF-2A92-02D6-EACBDD43B48A}"/>
              </a:ext>
            </a:extLst>
          </p:cNvPr>
          <p:cNvSpPr txBox="1"/>
          <p:nvPr/>
        </p:nvSpPr>
        <p:spPr>
          <a:xfrm>
            <a:off x="1515026" y="260649"/>
            <a:ext cx="9143999"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穿過天門的</a:t>
            </a:r>
            <a:r>
              <a:rPr lang="en-US" altLang="zh-TW" sz="4400" b="1" dirty="0">
                <a:solidFill>
                  <a:srgbClr val="C00000"/>
                </a:solidFill>
                <a:ea typeface="華康中特圓體" panose="020F0809000000000000" pitchFamily="49" charset="-120"/>
              </a:rPr>
              <a:t>UFO</a:t>
            </a:r>
            <a:endParaRPr lang="zh-TW" altLang="en-US" sz="4400" b="1" dirty="0">
              <a:solidFill>
                <a:srgbClr val="C00000"/>
              </a:solidFill>
              <a:ea typeface="華康中特圓體" panose="020F0809000000000000" pitchFamily="49" charset="-120"/>
            </a:endParaRPr>
          </a:p>
        </p:txBody>
      </p:sp>
      <p:pic>
        <p:nvPicPr>
          <p:cNvPr id="4" name="圖片 3">
            <a:extLst>
              <a:ext uri="{FF2B5EF4-FFF2-40B4-BE49-F238E27FC236}">
                <a16:creationId xmlns:a16="http://schemas.microsoft.com/office/drawing/2014/main" id="{C289BB0D-FDD2-B8DB-69E3-A88A4AEB00B1}"/>
              </a:ext>
            </a:extLst>
          </p:cNvPr>
          <p:cNvPicPr>
            <a:picLocks noChangeAspect="1"/>
          </p:cNvPicPr>
          <p:nvPr/>
        </p:nvPicPr>
        <p:blipFill>
          <a:blip r:embed="rId4"/>
          <a:stretch>
            <a:fillRect/>
          </a:stretch>
        </p:blipFill>
        <p:spPr>
          <a:xfrm>
            <a:off x="6147914" y="1124744"/>
            <a:ext cx="4410943" cy="2493848"/>
          </a:xfrm>
          <a:prstGeom prst="rect">
            <a:avLst/>
          </a:prstGeom>
        </p:spPr>
      </p:pic>
      <p:pic>
        <p:nvPicPr>
          <p:cNvPr id="8" name="圖片 7" descr="一張含有 天空, 雲, 戶外, 陰天 的圖片&#10;&#10;AI 產生的內容可能不正確。">
            <a:extLst>
              <a:ext uri="{FF2B5EF4-FFF2-40B4-BE49-F238E27FC236}">
                <a16:creationId xmlns:a16="http://schemas.microsoft.com/office/drawing/2014/main" id="{19D7273D-727C-3ED8-2728-3D5AAD1284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01037" y="3861048"/>
            <a:ext cx="4443723" cy="2499594"/>
          </a:xfrm>
          <a:prstGeom prst="rect">
            <a:avLst/>
          </a:prstGeom>
          <a:ln w="6350">
            <a:solidFill>
              <a:schemeClr val="tx1"/>
            </a:solidFill>
          </a:ln>
        </p:spPr>
      </p:pic>
    </p:spTree>
    <p:extLst>
      <p:ext uri="{BB962C8B-B14F-4D97-AF65-F5344CB8AC3E}">
        <p14:creationId xmlns:p14="http://schemas.microsoft.com/office/powerpoint/2010/main" val="3534439364"/>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8E61CAD-FACD-4712-8A1E-6D809C81AE91}"/>
              </a:ext>
            </a:extLst>
          </p:cNvPr>
          <p:cNvSpPr>
            <a:spLocks noGrp="1"/>
          </p:cNvSpPr>
          <p:nvPr>
            <p:ph type="title"/>
          </p:nvPr>
        </p:nvSpPr>
        <p:spPr>
          <a:xfrm>
            <a:off x="1981200" y="0"/>
            <a:ext cx="8229600" cy="1143000"/>
          </a:xfrm>
        </p:spPr>
        <p:txBody>
          <a:bodyPr>
            <a:normAutofit fontScale="90000"/>
          </a:bodyPr>
          <a:lstStyle/>
          <a:p>
            <a:br>
              <a:rPr lang="en-US" altLang="zh-TW" dirty="0"/>
            </a:br>
            <a:endParaRPr lang="zh-TW" altLang="en-US" dirty="0"/>
          </a:p>
        </p:txBody>
      </p:sp>
      <p:sp>
        <p:nvSpPr>
          <p:cNvPr id="4" name="文字方塊 3">
            <a:extLst>
              <a:ext uri="{FF2B5EF4-FFF2-40B4-BE49-F238E27FC236}">
                <a16:creationId xmlns:a16="http://schemas.microsoft.com/office/drawing/2014/main" id="{E99E2F9E-6A0B-C40A-B55A-034385775612}"/>
              </a:ext>
            </a:extLst>
          </p:cNvPr>
          <p:cNvSpPr txBox="1"/>
          <p:nvPr/>
        </p:nvSpPr>
        <p:spPr>
          <a:xfrm>
            <a:off x="1668951" y="6084586"/>
            <a:ext cx="9144000" cy="584775"/>
          </a:xfrm>
          <a:prstGeom prst="rect">
            <a:avLst/>
          </a:prstGeom>
          <a:noFill/>
        </p:spPr>
        <p:txBody>
          <a:bodyPr wrap="square">
            <a:spAutoFit/>
          </a:bodyPr>
          <a:lstStyle/>
          <a:p>
            <a:pPr algn="ctr"/>
            <a:r>
              <a:rPr lang="en-US" altLang="zh-TW" sz="3200" b="1" dirty="0">
                <a:solidFill>
                  <a:srgbClr val="3333CC"/>
                </a:solidFill>
                <a:latin typeface="華康標楷體" panose="03000509000000000000" pitchFamily="65" charset="-120"/>
                <a:ea typeface="華康標楷體" panose="03000509000000000000" pitchFamily="65" charset="-120"/>
              </a:rPr>
              <a:t>2017</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11</a:t>
            </a:r>
            <a:r>
              <a:rPr lang="zh-TW" altLang="en-US" sz="3200" b="1" dirty="0">
                <a:solidFill>
                  <a:srgbClr val="3333CC"/>
                </a:solidFill>
                <a:latin typeface="華康標楷體" panose="03000509000000000000" pitchFamily="65" charset="-120"/>
                <a:ea typeface="華康標楷體" panose="03000509000000000000" pitchFamily="65" charset="-120"/>
              </a:rPr>
              <a:t>月</a:t>
            </a:r>
            <a:r>
              <a:rPr lang="en-US" altLang="zh-TW" sz="3200" b="1" dirty="0">
                <a:solidFill>
                  <a:srgbClr val="3333CC"/>
                </a:solidFill>
                <a:latin typeface="華康標楷體" panose="03000509000000000000" pitchFamily="65" charset="-120"/>
                <a:ea typeface="華康標楷體" panose="03000509000000000000" pitchFamily="65" charset="-120"/>
              </a:rPr>
              <a:t>1</a:t>
            </a:r>
            <a:r>
              <a:rPr lang="zh-TW" altLang="en-US" sz="3200" b="1" dirty="0">
                <a:solidFill>
                  <a:srgbClr val="3333CC"/>
                </a:solidFill>
                <a:latin typeface="華康標楷體" panose="03000509000000000000" pitchFamily="65" charset="-120"/>
                <a:ea typeface="華康標楷體" panose="03000509000000000000" pitchFamily="65" charset="-120"/>
              </a:rPr>
              <a:t>日</a:t>
            </a:r>
            <a:r>
              <a:rPr lang="en-US" altLang="zh-TW" sz="3200" dirty="0">
                <a:solidFill>
                  <a:srgbClr val="3333CC"/>
                </a:solidFill>
                <a:ea typeface="華康標楷體" panose="03000509000000000000" pitchFamily="65" charset="-120"/>
              </a:rPr>
              <a:t>UFO</a:t>
            </a:r>
            <a:r>
              <a:rPr lang="zh-TW" altLang="en-US" sz="3200" b="1" dirty="0">
                <a:solidFill>
                  <a:srgbClr val="3333CC"/>
                </a:solidFill>
                <a:latin typeface="華康標楷體" panose="03000509000000000000" pitchFamily="65" charset="-120"/>
                <a:ea typeface="華康標楷體" panose="03000509000000000000" pitchFamily="65" charset="-120"/>
              </a:rPr>
              <a:t>穿越天門</a:t>
            </a:r>
          </a:p>
        </p:txBody>
      </p:sp>
      <p:pic>
        <p:nvPicPr>
          <p:cNvPr id="6" name="圖片 5" descr="一張含有 雲, 天空, 戶外, 飛行 的圖片&#10;&#10;AI 產生的內容可能不正確。">
            <a:extLst>
              <a:ext uri="{FF2B5EF4-FFF2-40B4-BE49-F238E27FC236}">
                <a16:creationId xmlns:a16="http://schemas.microsoft.com/office/drawing/2014/main" id="{D23D18AE-902E-FDF1-D732-59C8388BB8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5764" y="850902"/>
            <a:ext cx="8820472" cy="5279983"/>
          </a:xfrm>
          <a:prstGeom prst="rect">
            <a:avLst/>
          </a:prstGeom>
          <a:ln w="12700">
            <a:solidFill>
              <a:schemeClr val="tx1"/>
            </a:solidFill>
          </a:ln>
        </p:spPr>
      </p:pic>
      <p:sp>
        <p:nvSpPr>
          <p:cNvPr id="7" name="文字方塊 6">
            <a:extLst>
              <a:ext uri="{FF2B5EF4-FFF2-40B4-BE49-F238E27FC236}">
                <a16:creationId xmlns:a16="http://schemas.microsoft.com/office/drawing/2014/main" id="{E2BEB7DB-2FE7-8764-F1E3-759C9C7503E0}"/>
              </a:ext>
            </a:extLst>
          </p:cNvPr>
          <p:cNvSpPr txBox="1"/>
          <p:nvPr/>
        </p:nvSpPr>
        <p:spPr>
          <a:xfrm>
            <a:off x="1498013" y="67272"/>
            <a:ext cx="9143999" cy="769441"/>
          </a:xfrm>
          <a:prstGeom prst="rect">
            <a:avLst/>
          </a:prstGeom>
          <a:noFill/>
        </p:spPr>
        <p:txBody>
          <a:bodyPr wrap="square" rtlCol="0">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穿過天門的</a:t>
            </a:r>
            <a:r>
              <a:rPr lang="en-US" altLang="zh-TW" sz="4400" b="1" dirty="0">
                <a:solidFill>
                  <a:srgbClr val="C00000"/>
                </a:solidFill>
                <a:ea typeface="華康中特圓體" panose="020F0809000000000000" pitchFamily="49" charset="-120"/>
              </a:rPr>
              <a:t>UFO</a:t>
            </a:r>
            <a:endParaRPr lang="zh-TW" altLang="en-US" sz="4400" b="1" dirty="0">
              <a:solidFill>
                <a:srgbClr val="C00000"/>
              </a:solidFill>
              <a:ea typeface="華康中特圓體" panose="020F0809000000000000" pitchFamily="49" charset="-120"/>
            </a:endParaRPr>
          </a:p>
        </p:txBody>
      </p:sp>
    </p:spTree>
    <p:extLst>
      <p:ext uri="{BB962C8B-B14F-4D97-AF65-F5344CB8AC3E}">
        <p14:creationId xmlns:p14="http://schemas.microsoft.com/office/powerpoint/2010/main" val="2617707092"/>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009900" y="411510"/>
            <a:ext cx="6172200" cy="857250"/>
          </a:xfrm>
        </p:spPr>
        <p:txBody>
          <a:bodyPr/>
          <a:lstStyle/>
          <a:p>
            <a:r>
              <a:rPr lang="en-US" altLang="zh-TW" sz="4050" dirty="0">
                <a:solidFill>
                  <a:srgbClr val="C00000"/>
                </a:solidFill>
                <a:latin typeface="華康中特圓體" panose="020F0809000000000000" pitchFamily="49" charset="-120"/>
                <a:ea typeface="華康中特圓體" panose="020F0809000000000000" pitchFamily="49" charset="-120"/>
              </a:rPr>
              <a:t> </a:t>
            </a:r>
            <a:r>
              <a:rPr lang="zh-TW" altLang="en-US" sz="4050" dirty="0">
                <a:solidFill>
                  <a:srgbClr val="C00000"/>
                </a:solidFill>
                <a:latin typeface="華康中特圓體" panose="020F0809000000000000" pitchFamily="49" charset="-120"/>
                <a:ea typeface="華康中特圓體" panose="020F0809000000000000" pitchFamily="49" charset="-120"/>
              </a:rPr>
              <a:t>從時間探討外星人的來處 </a:t>
            </a:r>
          </a:p>
        </p:txBody>
      </p:sp>
      <p:sp>
        <p:nvSpPr>
          <p:cNvPr id="8195" name="Rectangle 3"/>
          <p:cNvSpPr>
            <a:spLocks noGrp="1" noChangeArrowheads="1"/>
          </p:cNvSpPr>
          <p:nvPr>
            <p:ph type="body" idx="1"/>
          </p:nvPr>
        </p:nvSpPr>
        <p:spPr>
          <a:xfrm>
            <a:off x="1386673" y="1268760"/>
            <a:ext cx="9397120" cy="5040560"/>
          </a:xfrm>
        </p:spPr>
        <p:txBody>
          <a:bodyPr>
            <a:normAutofit/>
          </a:bodyPr>
          <a:lstStyle/>
          <a:p>
            <a:pPr marL="0" indent="0" algn="just" hangingPunct="0">
              <a:lnSpc>
                <a:spcPct val="120000"/>
              </a:lnSpc>
              <a:buNone/>
            </a:pPr>
            <a:r>
              <a:rPr lang="zh-TW" altLang="en-US"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rPr>
              <a:t>太陽系最接近的恆星 </a:t>
            </a:r>
            <a:r>
              <a:rPr lang="en-US" altLang="zh-TW" sz="3200" b="1" dirty="0">
                <a:solidFill>
                  <a:srgbClr val="002060"/>
                </a:solidFill>
                <a:latin typeface="華康中特圓體" panose="020F0809000000000000" pitchFamily="49" charset="-120"/>
                <a:ea typeface="華康中特圓體" panose="020F0809000000000000" pitchFamily="49" charset="-120"/>
                <a:cs typeface="Arial Unicode MS" panose="020B0604020202020204" pitchFamily="34" charset="-120"/>
              </a:rPr>
              <a:t>—</a:t>
            </a:r>
            <a:r>
              <a:rPr lang="en-US" altLang="zh-TW"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rPr>
              <a:t> </a:t>
            </a:r>
            <a:r>
              <a:rPr lang="zh-TW" altLang="en-US"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rPr>
              <a:t>半人馬座比鄰星，距離地球 </a:t>
            </a:r>
            <a:r>
              <a:rPr lang="en-US" altLang="zh-TW"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rPr>
              <a:t>4.3</a:t>
            </a:r>
            <a:r>
              <a:rPr lang="zh-TW" altLang="en-US"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rPr>
              <a:t>光年，依照有動力的火箭航行器，如神農火箭能也要四萬年才能到達，在航行速度不能達到光速的限制下，我們所知的宇宙中，其他恆星系的外星人不太可能到達地球。</a:t>
            </a:r>
            <a:endParaRPr lang="en-US" altLang="zh-TW"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endParaRPr>
          </a:p>
          <a:p>
            <a:pPr marL="0" indent="0" algn="just" hangingPunct="0">
              <a:lnSpc>
                <a:spcPct val="120000"/>
              </a:lnSpc>
              <a:buNone/>
            </a:pPr>
            <a:r>
              <a:rPr lang="zh-TW" altLang="en-US"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rPr>
              <a:t>飛碟經常在目擊者面前突然出現或消失的特殊現象是穿入不同的空間而出現或消失的。可知外星人可能是在另外一重宇宙我們看不到的空間。</a:t>
            </a:r>
          </a:p>
          <a:p>
            <a:pPr marL="0" indent="0" algn="just" hangingPunct="0">
              <a:lnSpc>
                <a:spcPct val="120000"/>
              </a:lnSpc>
              <a:buNone/>
            </a:pPr>
            <a:endParaRPr lang="zh-TW" altLang="en-US" sz="3200" b="1" dirty="0">
              <a:solidFill>
                <a:srgbClr val="002060"/>
              </a:solidFill>
              <a:latin typeface="華康粗圓體" panose="020F0709000000000000" pitchFamily="49" charset="-120"/>
              <a:ea typeface="華康粗圓體" panose="020F0709000000000000" pitchFamily="49" charset="-120"/>
              <a:cs typeface="Arial Unicode MS" panose="020B0604020202020204" pitchFamily="34" charset="-120"/>
            </a:endParaRPr>
          </a:p>
        </p:txBody>
      </p:sp>
    </p:spTree>
    <p:extLst>
      <p:ext uri="{BB962C8B-B14F-4D97-AF65-F5344CB8AC3E}">
        <p14:creationId xmlns:p14="http://schemas.microsoft.com/office/powerpoint/2010/main" val="497853128"/>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24000" y="365402"/>
            <a:ext cx="9144000" cy="759342"/>
          </a:xfrm>
        </p:spPr>
        <p:txBody>
          <a:bodyPr>
            <a:noAutofit/>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rPr>
              <a:t>格儂飛行遇到</a:t>
            </a:r>
            <a:r>
              <a:rPr lang="en-US" altLang="zh-TW" dirty="0">
                <a:solidFill>
                  <a:srgbClr val="C00000"/>
                </a:solidFill>
                <a:latin typeface="華康中特圓體" panose="020F0809000000000000" pitchFamily="49" charset="-120"/>
                <a:ea typeface="華康中特圓體" panose="020F0809000000000000" pitchFamily="49" charset="-120"/>
              </a:rPr>
              <a:t>｢</a:t>
            </a:r>
            <a:r>
              <a:rPr lang="zh-TW" altLang="zh-TW" dirty="0">
                <a:solidFill>
                  <a:srgbClr val="C00000"/>
                </a:solidFill>
                <a:latin typeface="華康中特圓體" panose="020F0809000000000000" pitchFamily="49" charset="-120"/>
                <a:ea typeface="華康中特圓體" panose="020F0809000000000000" pitchFamily="49" charset="-120"/>
              </a:rPr>
              <a:t>隧道現象</a:t>
            </a:r>
            <a:r>
              <a:rPr lang="en-US" altLang="zh-TW" dirty="0">
                <a:solidFill>
                  <a:srgbClr val="C00000"/>
                </a:solidFill>
                <a:latin typeface="華康中特圓體" panose="020F0809000000000000" pitchFamily="49" charset="-120"/>
                <a:ea typeface="華康中特圓體" panose="020F0809000000000000" pitchFamily="49" charset="-120"/>
              </a:rPr>
              <a:t>｣</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4" name="矩形 3"/>
          <p:cNvSpPr/>
          <p:nvPr/>
        </p:nvSpPr>
        <p:spPr>
          <a:xfrm>
            <a:off x="852192" y="1150874"/>
            <a:ext cx="10351720" cy="1671611"/>
          </a:xfrm>
          <a:prstGeom prst="rect">
            <a:avLst/>
          </a:prstGeom>
        </p:spPr>
        <p:txBody>
          <a:bodyPr wrap="square">
            <a:spAutoFit/>
          </a:bodyPr>
          <a:lstStyle/>
          <a:p>
            <a:pPr algn="just" hangingPunct="0">
              <a:lnSpc>
                <a:spcPts val="4200"/>
              </a:lnSpc>
            </a:pPr>
            <a:r>
              <a:rPr lang="en-US" altLang="zh-TW" sz="3200" b="1" dirty="0">
                <a:solidFill>
                  <a:srgbClr val="000066"/>
                </a:solidFill>
                <a:latin typeface="華康粗圓體" panose="020F0709000000000000" pitchFamily="49" charset="-120"/>
                <a:ea typeface="華康粗圓體" panose="020F0709000000000000" pitchFamily="49" charset="-120"/>
              </a:rPr>
              <a:t>1970</a:t>
            </a:r>
            <a:r>
              <a:rPr lang="zh-TW" altLang="zh-TW" sz="3200" b="1" dirty="0">
                <a:solidFill>
                  <a:srgbClr val="000066"/>
                </a:solidFill>
                <a:latin typeface="華康粗圓體" panose="020F0709000000000000" pitchFamily="49" charset="-120"/>
                <a:ea typeface="華康粗圓體" panose="020F0709000000000000" pitchFamily="49" charset="-120"/>
              </a:rPr>
              <a:t>年</a:t>
            </a:r>
            <a:r>
              <a:rPr lang="en-US" altLang="zh-TW" sz="3200" b="1" dirty="0">
                <a:solidFill>
                  <a:srgbClr val="000066"/>
                </a:solidFill>
                <a:latin typeface="華康粗圓體" panose="020F0709000000000000" pitchFamily="49" charset="-120"/>
                <a:ea typeface="華康粗圓體" panose="020F0709000000000000" pitchFamily="49" charset="-120"/>
              </a:rPr>
              <a:t>12</a:t>
            </a:r>
            <a:r>
              <a:rPr lang="zh-TW" altLang="zh-TW" sz="3200" b="1" dirty="0">
                <a:solidFill>
                  <a:srgbClr val="000066"/>
                </a:solidFill>
                <a:latin typeface="華康粗圓體" panose="020F0709000000000000" pitchFamily="49" charset="-120"/>
                <a:ea typeface="華康粗圓體" panose="020F0709000000000000" pitchFamily="49" charset="-120"/>
              </a:rPr>
              <a:t>月當格儂</a:t>
            </a:r>
            <a:r>
              <a:rPr lang="zh-TW" altLang="en-US" sz="3200" b="1" dirty="0">
                <a:solidFill>
                  <a:srgbClr val="000066"/>
                </a:solidFill>
                <a:latin typeface="華康粗圓體" panose="020F0709000000000000" pitchFamily="49" charset="-120"/>
                <a:ea typeface="華康粗圓體" panose="020F0709000000000000" pitchFamily="49" charset="-120"/>
              </a:rPr>
              <a:t>和兩位朋友駕駛</a:t>
            </a:r>
            <a:r>
              <a:rPr lang="zh-TW" altLang="zh-TW" sz="3200" b="1" dirty="0">
                <a:solidFill>
                  <a:srgbClr val="000066"/>
                </a:solidFill>
                <a:latin typeface="華康粗圓體" panose="020F0709000000000000" pitchFamily="49" charset="-120"/>
                <a:ea typeface="華康粗圓體" panose="020F0709000000000000" pitchFamily="49" charset="-120"/>
              </a:rPr>
              <a:t>飛機</a:t>
            </a:r>
            <a:r>
              <a:rPr lang="zh-TW" altLang="en-US" sz="3200" b="1" dirty="0">
                <a:solidFill>
                  <a:srgbClr val="000066"/>
                </a:solidFill>
                <a:latin typeface="華康粗圓體" panose="020F0709000000000000" pitchFamily="49" charset="-120"/>
                <a:ea typeface="華康粗圓體" panose="020F0709000000000000" pitchFamily="49" charset="-120"/>
              </a:rPr>
              <a:t>在</a:t>
            </a:r>
            <a:r>
              <a:rPr lang="zh-TW" altLang="zh-TW" sz="3200" b="1" dirty="0">
                <a:solidFill>
                  <a:srgbClr val="000066"/>
                </a:solidFill>
                <a:latin typeface="華康粗圓體" panose="020F0709000000000000" pitchFamily="49" charset="-120"/>
                <a:ea typeface="華康粗圓體" panose="020F0709000000000000" pitchFamily="49" charset="-120"/>
              </a:rPr>
              <a:t>百慕達三角穿入雲層的時，雲朵開始繞著飛機旋轉，形成奇特的螺旋狀線條的隧道現象</a:t>
            </a:r>
            <a:r>
              <a:rPr lang="zh-TW" altLang="en-US" sz="3200" b="1" dirty="0">
                <a:solidFill>
                  <a:srgbClr val="000066"/>
                </a:solidFill>
                <a:latin typeface="華康粗圓體" panose="020F0709000000000000" pitchFamily="49" charset="-120"/>
                <a:ea typeface="華康粗圓體" panose="020F0709000000000000" pitchFamily="49" charset="-120"/>
              </a:rPr>
              <a:t>，遇到空間轉換，進入另一層空間</a:t>
            </a:r>
            <a:r>
              <a:rPr lang="zh-TW" altLang="zh-TW" sz="3200" b="1" dirty="0">
                <a:solidFill>
                  <a:srgbClr val="000066"/>
                </a:solidFill>
                <a:latin typeface="華康粗圓體" panose="020F0709000000000000" pitchFamily="49" charset="-120"/>
                <a:ea typeface="華康粗圓體" panose="020F0709000000000000" pitchFamily="49" charset="-120"/>
              </a:rPr>
              <a:t>。</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pic>
        <p:nvPicPr>
          <p:cNvPr id="5" name="圖片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025446" y="2879313"/>
            <a:ext cx="5142777" cy="3044228"/>
          </a:xfrm>
          <a:prstGeom prst="rect">
            <a:avLst/>
          </a:prstGeom>
          <a:ln>
            <a:solidFill>
              <a:schemeClr val="tx1"/>
            </a:solidFill>
            <a:prstDash val="solid"/>
          </a:ln>
        </p:spPr>
      </p:pic>
      <p:pic>
        <p:nvPicPr>
          <p:cNvPr id="6" name="圖片 5" descr="一張含有 個人, 男人, 直立的 的圖片&#10;&#10;自動產生的描述">
            <a:extLst>
              <a:ext uri="{FF2B5EF4-FFF2-40B4-BE49-F238E27FC236}">
                <a16:creationId xmlns:a16="http://schemas.microsoft.com/office/drawing/2014/main" id="{C8FF1D58-73FC-4280-8491-07DB4AFCF3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7891" y="2879312"/>
            <a:ext cx="4836393" cy="3044228"/>
          </a:xfrm>
          <a:prstGeom prst="rect">
            <a:avLst/>
          </a:prstGeom>
          <a:ln w="12700">
            <a:solidFill>
              <a:schemeClr val="tx1"/>
            </a:solidFill>
          </a:ln>
        </p:spPr>
      </p:pic>
      <p:sp>
        <p:nvSpPr>
          <p:cNvPr id="7" name="文字方塊 6">
            <a:extLst>
              <a:ext uri="{FF2B5EF4-FFF2-40B4-BE49-F238E27FC236}">
                <a16:creationId xmlns:a16="http://schemas.microsoft.com/office/drawing/2014/main" id="{85847A5C-B4CC-4B50-A3B3-FE1DCD364C6C}"/>
              </a:ext>
            </a:extLst>
          </p:cNvPr>
          <p:cNvSpPr txBox="1"/>
          <p:nvPr/>
        </p:nvSpPr>
        <p:spPr>
          <a:xfrm>
            <a:off x="2129544" y="5907823"/>
            <a:ext cx="3285434" cy="584775"/>
          </a:xfrm>
          <a:prstGeom prst="rect">
            <a:avLst/>
          </a:prstGeom>
          <a:noFill/>
        </p:spPr>
        <p:txBody>
          <a:bodyPr wrap="square">
            <a:spAutoFit/>
          </a:bodyPr>
          <a:lstStyle/>
          <a:p>
            <a:r>
              <a:rPr lang="zh-TW" altLang="en-US" sz="3200" b="1" dirty="0">
                <a:solidFill>
                  <a:srgbClr val="0000CC"/>
                </a:solidFill>
                <a:latin typeface="華康標楷體" panose="03000509000000000000" pitchFamily="65" charset="-120"/>
                <a:ea typeface="華康標楷體" panose="03000509000000000000" pitchFamily="65" charset="-120"/>
              </a:rPr>
              <a:t>格儂與兩位朋友</a:t>
            </a:r>
          </a:p>
        </p:txBody>
      </p:sp>
      <p:sp>
        <p:nvSpPr>
          <p:cNvPr id="9" name="文字方塊 8">
            <a:extLst>
              <a:ext uri="{FF2B5EF4-FFF2-40B4-BE49-F238E27FC236}">
                <a16:creationId xmlns:a16="http://schemas.microsoft.com/office/drawing/2014/main" id="{125542EA-AADF-4CF7-AC2F-98BEBA8C5C00}"/>
              </a:ext>
            </a:extLst>
          </p:cNvPr>
          <p:cNvSpPr txBox="1"/>
          <p:nvPr/>
        </p:nvSpPr>
        <p:spPr>
          <a:xfrm>
            <a:off x="6567427" y="5907822"/>
            <a:ext cx="4190970"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rPr>
              <a:t>空間轉換</a:t>
            </a:r>
            <a:r>
              <a:rPr lang="zh-TW" altLang="zh-TW" sz="3200" b="1" dirty="0">
                <a:solidFill>
                  <a:srgbClr val="0000CC"/>
                </a:solidFill>
                <a:latin typeface="華康標楷體" panose="03000509000000000000" pitchFamily="65" charset="-120"/>
                <a:ea typeface="華康標楷體" panose="03000509000000000000" pitchFamily="65" charset="-120"/>
              </a:rPr>
              <a:t>的隧道現象</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1640878329"/>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FF43831-F0E4-483E-B998-FEEC8C4F2FB1}"/>
              </a:ext>
            </a:extLst>
          </p:cNvPr>
          <p:cNvSpPr>
            <a:spLocks noGrp="1"/>
          </p:cNvSpPr>
          <p:nvPr>
            <p:ph type="title"/>
          </p:nvPr>
        </p:nvSpPr>
        <p:spPr>
          <a:xfrm>
            <a:off x="1522702" y="497210"/>
            <a:ext cx="9145298" cy="627534"/>
          </a:xfrm>
        </p:spPr>
        <p:txBody>
          <a:bodyPr>
            <a:noAutofit/>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拜爾駕機從極地飛入地底世界</a:t>
            </a:r>
          </a:p>
        </p:txBody>
      </p:sp>
      <p:pic>
        <p:nvPicPr>
          <p:cNvPr id="3" name="圖片 2" descr="10">
            <a:extLst>
              <a:ext uri="{FF2B5EF4-FFF2-40B4-BE49-F238E27FC236}">
                <a16:creationId xmlns:a16="http://schemas.microsoft.com/office/drawing/2014/main" id="{1D626B1C-2BCD-4A51-9154-E37A27FDDD6E}"/>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2341266" y="1250870"/>
            <a:ext cx="3158541" cy="4278387"/>
          </a:xfrm>
          <a:prstGeom prst="rect">
            <a:avLst/>
          </a:prstGeom>
          <a:noFill/>
          <a:ln w="12700">
            <a:solidFill>
              <a:schemeClr val="tx1"/>
            </a:solidFill>
          </a:ln>
        </p:spPr>
      </p:pic>
      <p:sp>
        <p:nvSpPr>
          <p:cNvPr id="5" name="文字方塊 4">
            <a:extLst>
              <a:ext uri="{FF2B5EF4-FFF2-40B4-BE49-F238E27FC236}">
                <a16:creationId xmlns:a16="http://schemas.microsoft.com/office/drawing/2014/main" id="{BCAB1C1B-D256-4431-8CC6-22D06BB9A25F}"/>
              </a:ext>
            </a:extLst>
          </p:cNvPr>
          <p:cNvSpPr txBox="1"/>
          <p:nvPr/>
        </p:nvSpPr>
        <p:spPr>
          <a:xfrm>
            <a:off x="1730477" y="5487229"/>
            <a:ext cx="4292150" cy="1077218"/>
          </a:xfrm>
          <a:prstGeom prst="rect">
            <a:avLst/>
          </a:prstGeom>
          <a:noFill/>
        </p:spPr>
        <p:txBody>
          <a:bodyPr wrap="square">
            <a:spAutoFit/>
          </a:bodyPr>
          <a:lstStyle/>
          <a:p>
            <a:pPr algn="just" hangingPunct="0"/>
            <a:r>
              <a:rPr lang="en-US" altLang="zh-TW" sz="3200" dirty="0">
                <a:solidFill>
                  <a:srgbClr val="0000CC"/>
                </a:solidFill>
                <a:ea typeface="華康標楷體" panose="03000509000000000000" pitchFamily="65" charset="-120"/>
                <a:cs typeface="Arial" panose="020B0604020202020204" pitchFamily="34" charset="0"/>
              </a:rPr>
              <a:t>1947</a:t>
            </a:r>
            <a:r>
              <a:rPr lang="zh-TW" altLang="en-US" sz="3200" b="1" dirty="0">
                <a:solidFill>
                  <a:srgbClr val="0000CC"/>
                </a:solidFill>
                <a:ea typeface="華康標楷體" panose="03000509000000000000" pitchFamily="65" charset="-120"/>
                <a:cs typeface="Arial" panose="020B0604020202020204" pitchFamily="34" charset="0"/>
              </a:rPr>
              <a:t>年</a:t>
            </a:r>
            <a:r>
              <a:rPr lang="en-US" altLang="zh-TW" sz="3200" dirty="0">
                <a:solidFill>
                  <a:srgbClr val="0000CC"/>
                </a:solidFill>
                <a:ea typeface="華康標楷體" panose="03000509000000000000" pitchFamily="65" charset="-120"/>
                <a:cs typeface="Arial" panose="020B0604020202020204" pitchFamily="34" charset="0"/>
              </a:rPr>
              <a:t>2</a:t>
            </a:r>
            <a:r>
              <a:rPr lang="zh-TW" altLang="en-US" sz="3200" b="1" dirty="0">
                <a:solidFill>
                  <a:srgbClr val="0000CC"/>
                </a:solidFill>
                <a:latin typeface="華康標楷體" panose="03000509000000000000" pitchFamily="65" charset="-120"/>
                <a:ea typeface="華康標楷體" panose="03000509000000000000" pitchFamily="65" charset="-120"/>
              </a:rPr>
              <a:t>月美國海軍軍官拜爾飛入地底世界。</a:t>
            </a:r>
          </a:p>
        </p:txBody>
      </p:sp>
      <p:pic>
        <p:nvPicPr>
          <p:cNvPr id="6" name="圖片 5">
            <a:extLst>
              <a:ext uri="{FF2B5EF4-FFF2-40B4-BE49-F238E27FC236}">
                <a16:creationId xmlns:a16="http://schemas.microsoft.com/office/drawing/2014/main" id="{563E9174-E890-4965-BB83-DF91C6B4B7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2193" y="1292841"/>
            <a:ext cx="3526981" cy="4247457"/>
          </a:xfrm>
          <a:prstGeom prst="rect">
            <a:avLst/>
          </a:prstGeom>
          <a:ln w="12700">
            <a:solidFill>
              <a:schemeClr val="tx1"/>
            </a:solidFill>
          </a:ln>
        </p:spPr>
      </p:pic>
      <p:sp>
        <p:nvSpPr>
          <p:cNvPr id="8" name="文字方塊 7">
            <a:extLst>
              <a:ext uri="{FF2B5EF4-FFF2-40B4-BE49-F238E27FC236}">
                <a16:creationId xmlns:a16="http://schemas.microsoft.com/office/drawing/2014/main" id="{1610EC75-FBA7-4EC3-A098-1E7DA99D5E64}"/>
              </a:ext>
            </a:extLst>
          </p:cNvPr>
          <p:cNvSpPr txBox="1"/>
          <p:nvPr/>
        </p:nvSpPr>
        <p:spPr>
          <a:xfrm>
            <a:off x="6169374" y="5487229"/>
            <a:ext cx="5102488" cy="1077218"/>
          </a:xfrm>
          <a:prstGeom prst="rect">
            <a:avLst/>
          </a:prstGeom>
          <a:noFill/>
        </p:spPr>
        <p:txBody>
          <a:bodyPr wrap="square">
            <a:spAutoFit/>
          </a:bodyPr>
          <a:lstStyle/>
          <a:p>
            <a:pPr algn="just" hangingPunct="0"/>
            <a:r>
              <a:rPr lang="zh-TW" altLang="en-US" sz="3200" b="1" dirty="0">
                <a:solidFill>
                  <a:srgbClr val="0000CC"/>
                </a:solidFill>
                <a:latin typeface="華康標楷體" panose="03000509000000000000" pitchFamily="65" charset="-120"/>
                <a:ea typeface="華康標楷體" panose="03000509000000000000" pitchFamily="65" charset="-120"/>
              </a:rPr>
              <a:t>拜爾在飛行中目擊的景象，就是經過</a:t>
            </a:r>
            <a:r>
              <a:rPr lang="en-US" altLang="zh-TW" sz="3200" b="1" dirty="0">
                <a:solidFill>
                  <a:srgbClr val="0000CC"/>
                </a:solidFill>
                <a:latin typeface="華康標楷體" panose="03000509000000000000" pitchFamily="65" charset="-120"/>
                <a:ea typeface="華康標楷體" panose="03000509000000000000" pitchFamily="65" charset="-120"/>
              </a:rPr>
              <a:t>｢</a:t>
            </a:r>
            <a:r>
              <a:rPr lang="zh-TW" altLang="en-US" sz="3200" b="1" dirty="0">
                <a:solidFill>
                  <a:srgbClr val="0000CC"/>
                </a:solidFill>
                <a:latin typeface="華康標楷體" panose="03000509000000000000" pitchFamily="65" charset="-120"/>
                <a:ea typeface="華康標楷體" panose="03000509000000000000" pitchFamily="65" charset="-120"/>
              </a:rPr>
              <a:t>隧道現象</a:t>
            </a:r>
            <a:r>
              <a:rPr lang="en-US" altLang="zh-TW" sz="3200" b="1" dirty="0">
                <a:solidFill>
                  <a:srgbClr val="0000CC"/>
                </a:solidFill>
                <a:latin typeface="華康標楷體" panose="03000509000000000000" pitchFamily="65" charset="-120"/>
                <a:ea typeface="華康標楷體" panose="03000509000000000000" pitchFamily="65" charset="-120"/>
              </a:rPr>
              <a:t>｣</a:t>
            </a:r>
            <a:r>
              <a:rPr lang="zh-TW" altLang="en-US" sz="3200" b="1" dirty="0">
                <a:solidFill>
                  <a:srgbClr val="0000CC"/>
                </a:solidFill>
                <a:latin typeface="華康標楷體" panose="03000509000000000000" pitchFamily="65" charset="-120"/>
                <a:ea typeface="華康標楷體" panose="03000509000000000000" pitchFamily="65" charset="-120"/>
              </a:rPr>
              <a:t>。</a:t>
            </a:r>
          </a:p>
        </p:txBody>
      </p:sp>
    </p:spTree>
    <p:extLst>
      <p:ext uri="{BB962C8B-B14F-4D97-AF65-F5344CB8AC3E}">
        <p14:creationId xmlns:p14="http://schemas.microsoft.com/office/powerpoint/2010/main" val="596454521"/>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字方塊 8">
            <a:extLst>
              <a:ext uri="{FF2B5EF4-FFF2-40B4-BE49-F238E27FC236}">
                <a16:creationId xmlns:a16="http://schemas.microsoft.com/office/drawing/2014/main" id="{71E46AAD-DE9E-4477-B4E2-72910D21AA26}"/>
              </a:ext>
            </a:extLst>
          </p:cNvPr>
          <p:cNvSpPr txBox="1"/>
          <p:nvPr/>
        </p:nvSpPr>
        <p:spPr>
          <a:xfrm>
            <a:off x="6095999" y="1115723"/>
            <a:ext cx="5641170" cy="5441874"/>
          </a:xfrm>
          <a:prstGeom prst="rect">
            <a:avLst/>
          </a:prstGeom>
          <a:noFill/>
        </p:spPr>
        <p:txBody>
          <a:bodyPr wrap="square">
            <a:spAutoFit/>
          </a:bodyPr>
          <a:lstStyle/>
          <a:p>
            <a:pPr algn="just" hangingPunct="0">
              <a:lnSpc>
                <a:spcPts val="4200"/>
              </a:lnSpc>
            </a:pP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拜爾進入</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地球內部另一空間的上空，未見到太陽，但光線卻很奇特，又看見高大的長毛象等動物。</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降落後</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出現幾位金髮碧眼、皮膚白皙、體型高大的外星人，邀請拜爾參觀他們的城巿。拜爾一再使用「前所未見、不可思議、難以形容」等詞彙</a:t>
            </a:r>
            <a:r>
              <a:rPr lang="zh-TW" altLang="en-US"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a:t>
            </a:r>
            <a:r>
              <a:rPr lang="zh-TW" altLang="zh-TW" sz="3200" b="1" dirty="0">
                <a:solidFill>
                  <a:srgbClr val="000066"/>
                </a:solidFill>
                <a:latin typeface="華康粗圓體" panose="020F0709000000000000" pitchFamily="49" charset="-120"/>
                <a:ea typeface="華康粗圓體" panose="020F0709000000000000" pitchFamily="49" charset="-120"/>
                <a:cs typeface="Times New Roman" panose="02020603050405020304" pitchFamily="18" charset="0"/>
              </a:rPr>
              <a:t>在那裡生活的外星人身高及動物都比我們高大。</a:t>
            </a:r>
            <a:endParaRPr lang="zh-TW" altLang="en-US" sz="3200" b="1" dirty="0">
              <a:solidFill>
                <a:srgbClr val="000066"/>
              </a:solidFill>
              <a:latin typeface="華康粗圓體" panose="020F0709000000000000" pitchFamily="49" charset="-120"/>
              <a:ea typeface="華康粗圓體" panose="020F0709000000000000" pitchFamily="49" charset="-120"/>
            </a:endParaRPr>
          </a:p>
        </p:txBody>
      </p:sp>
      <p:sp>
        <p:nvSpPr>
          <p:cNvPr id="15" name="文字方塊 14">
            <a:extLst>
              <a:ext uri="{FF2B5EF4-FFF2-40B4-BE49-F238E27FC236}">
                <a16:creationId xmlns:a16="http://schemas.microsoft.com/office/drawing/2014/main" id="{D8D791DF-522B-45F6-B711-0D304320ECEC}"/>
              </a:ext>
            </a:extLst>
          </p:cNvPr>
          <p:cNvSpPr txBox="1"/>
          <p:nvPr/>
        </p:nvSpPr>
        <p:spPr>
          <a:xfrm>
            <a:off x="513505" y="5556390"/>
            <a:ext cx="5546882" cy="584775"/>
          </a:xfrm>
          <a:prstGeom prst="rect">
            <a:avLst/>
          </a:prstGeom>
          <a:noFill/>
        </p:spPr>
        <p:txBody>
          <a:bodyPr wrap="square">
            <a:spAutoFit/>
          </a:bodyPr>
          <a:lstStyle/>
          <a:p>
            <a:pPr algn="ctr"/>
            <a:r>
              <a:rPr lang="zh-TW" altLang="en-US" sz="3200" b="1" dirty="0">
                <a:solidFill>
                  <a:srgbClr val="0000CC"/>
                </a:solidFill>
                <a:latin typeface="華康標楷體" panose="03000509000000000000" pitchFamily="65" charset="-120"/>
                <a:ea typeface="華康標楷體" panose="03000509000000000000" pitchFamily="65" charset="-120"/>
                <a:cs typeface="Times New Roman" panose="02020603050405020304" pitchFamily="18" charset="0"/>
              </a:rPr>
              <a:t>地球內部世界</a:t>
            </a:r>
            <a:r>
              <a:rPr lang="zh-TW" altLang="zh-TW" sz="3200" b="1" dirty="0">
                <a:solidFill>
                  <a:srgbClr val="0000CC"/>
                </a:solidFill>
                <a:latin typeface="華康標楷體" panose="03000509000000000000" pitchFamily="65" charset="-120"/>
                <a:ea typeface="華康標楷體" panose="03000509000000000000" pitchFamily="65" charset="-120"/>
                <a:cs typeface="Times New Roman" panose="02020603050405020304" pitchFamily="18" charset="0"/>
              </a:rPr>
              <a:t>的高大長毛象</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sp>
        <p:nvSpPr>
          <p:cNvPr id="6" name="文字方塊 5">
            <a:extLst>
              <a:ext uri="{FF2B5EF4-FFF2-40B4-BE49-F238E27FC236}">
                <a16:creationId xmlns:a16="http://schemas.microsoft.com/office/drawing/2014/main" id="{6F863CF6-1D32-44CF-9841-868BC217517E}"/>
              </a:ext>
            </a:extLst>
          </p:cNvPr>
          <p:cNvSpPr txBox="1"/>
          <p:nvPr/>
        </p:nvSpPr>
        <p:spPr>
          <a:xfrm>
            <a:off x="2195803" y="300403"/>
            <a:ext cx="7800393"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拜爾目擊的</a:t>
            </a:r>
            <a:r>
              <a:rPr lang="zh-TW" altLang="zh-TW"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外星</a:t>
            </a:r>
            <a:r>
              <a:rPr lang="zh-TW" altLang="en-US" sz="4400" dirty="0">
                <a:solidFill>
                  <a:srgbClr val="C00000"/>
                </a:solidFill>
                <a:latin typeface="華康中特圓體" panose="020F0809000000000000" pitchFamily="49" charset="-120"/>
                <a:ea typeface="華康中特圓體" panose="020F0809000000000000" pitchFamily="49" charset="-120"/>
                <a:cs typeface="Times New Roman" panose="02020603050405020304" pitchFamily="18" charset="0"/>
              </a:rPr>
              <a:t>球資訊</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pic>
        <p:nvPicPr>
          <p:cNvPr id="5" name="圖片 4" descr="一張含有 哺乳動物, 戶外, 大象, 陸生動物 的圖片&#10;&#10;自動產生的描述">
            <a:extLst>
              <a:ext uri="{FF2B5EF4-FFF2-40B4-BE49-F238E27FC236}">
                <a16:creationId xmlns:a16="http://schemas.microsoft.com/office/drawing/2014/main" id="{C8788F18-BDD3-4E1A-B33C-809B8F17B5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750" y="1519939"/>
            <a:ext cx="5377025" cy="4036451"/>
          </a:xfrm>
          <a:prstGeom prst="rect">
            <a:avLst/>
          </a:prstGeom>
          <a:ln w="12700">
            <a:solidFill>
              <a:schemeClr val="tx1"/>
            </a:solidFill>
          </a:ln>
        </p:spPr>
      </p:pic>
    </p:spTree>
    <p:extLst>
      <p:ext uri="{BB962C8B-B14F-4D97-AF65-F5344CB8AC3E}">
        <p14:creationId xmlns:p14="http://schemas.microsoft.com/office/powerpoint/2010/main" val="38713577"/>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a:extLst>
              <a:ext uri="{FF2B5EF4-FFF2-40B4-BE49-F238E27FC236}">
                <a16:creationId xmlns:a16="http://schemas.microsoft.com/office/drawing/2014/main" id="{75BA4C2B-CFEF-4B83-AD69-49AC2D206EFD}"/>
              </a:ext>
            </a:extLst>
          </p:cNvPr>
          <p:cNvSpPr>
            <a:spLocks noGrp="1" noChangeArrowheads="1"/>
          </p:cNvSpPr>
          <p:nvPr>
            <p:ph type="title"/>
          </p:nvPr>
        </p:nvSpPr>
        <p:spPr>
          <a:xfrm>
            <a:off x="1524000" y="270188"/>
            <a:ext cx="9144000" cy="640556"/>
          </a:xfrm>
        </p:spPr>
        <p:txBody>
          <a:bodyPr>
            <a:noAutofit/>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從宇宙歷史探討外星人的存在</a:t>
            </a:r>
          </a:p>
        </p:txBody>
      </p:sp>
      <p:sp>
        <p:nvSpPr>
          <p:cNvPr id="169987" name="Rectangle 3">
            <a:extLst>
              <a:ext uri="{FF2B5EF4-FFF2-40B4-BE49-F238E27FC236}">
                <a16:creationId xmlns:a16="http://schemas.microsoft.com/office/drawing/2014/main" id="{FADD64D6-6537-401B-94C3-0C6FB8A1E749}"/>
              </a:ext>
            </a:extLst>
          </p:cNvPr>
          <p:cNvSpPr>
            <a:spLocks noGrp="1" noChangeArrowheads="1"/>
          </p:cNvSpPr>
          <p:nvPr>
            <p:ph type="body" idx="1"/>
          </p:nvPr>
        </p:nvSpPr>
        <p:spPr>
          <a:xfrm>
            <a:off x="5947272" y="1064231"/>
            <a:ext cx="5211736" cy="5471811"/>
          </a:xfrm>
        </p:spPr>
        <p:txBody>
          <a:bodyPr>
            <a:noAutofit/>
          </a:bodyPr>
          <a:lstStyle/>
          <a:p>
            <a:pPr marL="0" indent="0" algn="just" hangingPunct="0">
              <a:lnSpc>
                <a:spcPts val="4200"/>
              </a:lnSpc>
              <a:spcBef>
                <a:spcPts val="0"/>
              </a:spcBef>
              <a:buNone/>
            </a:pPr>
            <a:r>
              <a:rPr lang="zh-TW" altLang="en-US" sz="3200" b="1" dirty="0">
                <a:solidFill>
                  <a:srgbClr val="000066"/>
                </a:solidFill>
                <a:latin typeface="華康粗圓體" panose="020F0709000000000000" pitchFamily="49" charset="-120"/>
                <a:ea typeface="華康粗圓體" panose="020F0709000000000000" pitchFamily="49" charset="-120"/>
              </a:rPr>
              <a:t>宇宙從「大爆炸」開始至今約有</a:t>
            </a:r>
            <a:r>
              <a:rPr lang="en-US" altLang="zh-TW" sz="3200" b="1" dirty="0">
                <a:solidFill>
                  <a:srgbClr val="000066"/>
                </a:solidFill>
                <a:latin typeface="華康粗圓體" panose="020F0709000000000000" pitchFamily="49" charset="-120"/>
                <a:ea typeface="華康粗圓體" panose="020F0709000000000000" pitchFamily="49" charset="-120"/>
              </a:rPr>
              <a:t>138</a:t>
            </a:r>
            <a:r>
              <a:rPr lang="zh-TW" altLang="en-US" sz="3200" b="1" dirty="0">
                <a:solidFill>
                  <a:srgbClr val="000066"/>
                </a:solidFill>
                <a:latin typeface="華康粗圓體" panose="020F0709000000000000" pitchFamily="49" charset="-120"/>
                <a:ea typeface="華康粗圓體" panose="020F0709000000000000" pitchFamily="49" charset="-120"/>
              </a:rPr>
              <a:t>億年歷史，而地球僅有</a:t>
            </a:r>
            <a:r>
              <a:rPr lang="en-US" altLang="zh-TW" sz="3200" b="1" dirty="0">
                <a:solidFill>
                  <a:srgbClr val="000066"/>
                </a:solidFill>
                <a:latin typeface="華康粗圓體" panose="020F0709000000000000" pitchFamily="49" charset="-120"/>
                <a:ea typeface="華康粗圓體" panose="020F0709000000000000" pitchFamily="49" charset="-120"/>
              </a:rPr>
              <a:t>45</a:t>
            </a:r>
            <a:r>
              <a:rPr lang="zh-TW" altLang="en-US" sz="3200" b="1" dirty="0">
                <a:solidFill>
                  <a:srgbClr val="000066"/>
                </a:solidFill>
                <a:latin typeface="華康粗圓體" panose="020F0709000000000000" pitchFamily="49" charset="-120"/>
                <a:ea typeface="華康粗圓體" panose="020F0709000000000000" pitchFamily="49" charset="-120"/>
              </a:rPr>
              <a:t>億年的歲月，現代智人約在二十萬年前在非洲出現。人類在地球上的文明史僅有</a:t>
            </a:r>
            <a:r>
              <a:rPr lang="en-US" altLang="zh-TW" sz="3200" b="1" dirty="0">
                <a:solidFill>
                  <a:srgbClr val="000066"/>
                </a:solidFill>
                <a:latin typeface="華康粗圓體" panose="020F0709000000000000" pitchFamily="49" charset="-120"/>
                <a:ea typeface="華康粗圓體" panose="020F0709000000000000" pitchFamily="49" charset="-120"/>
              </a:rPr>
              <a:t>12,000</a:t>
            </a:r>
            <a:r>
              <a:rPr lang="zh-TW" altLang="en-US" sz="3200" b="1" dirty="0">
                <a:solidFill>
                  <a:srgbClr val="000066"/>
                </a:solidFill>
                <a:latin typeface="華康粗圓體" panose="020F0709000000000000" pitchFamily="49" charset="-120"/>
                <a:ea typeface="華康粗圓體" panose="020F0709000000000000" pitchFamily="49" charset="-120"/>
              </a:rPr>
              <a:t>年，而科技文明僅三百多年而已，從宇宙年齡來看極為短暫。可知宇宙應該會有其他星球居住著文明遠超越我們的外星人。  </a:t>
            </a:r>
          </a:p>
        </p:txBody>
      </p:sp>
      <p:pic>
        <p:nvPicPr>
          <p:cNvPr id="3" name="圖片 2" descr="一張含有 文字, 海報, 美工圖案, 圖解 的圖片&#10;&#10;AI 產生的內容可能不正確。">
            <a:extLst>
              <a:ext uri="{FF2B5EF4-FFF2-40B4-BE49-F238E27FC236}">
                <a16:creationId xmlns:a16="http://schemas.microsoft.com/office/drawing/2014/main" id="{C63FE313-D699-0E13-483B-11DF4F7AB7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524" y="888067"/>
            <a:ext cx="4309391" cy="5824137"/>
          </a:xfrm>
          <a:prstGeom prst="rect">
            <a:avLst/>
          </a:prstGeom>
        </p:spPr>
      </p:pic>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a:extLst>
              <a:ext uri="{FF2B5EF4-FFF2-40B4-BE49-F238E27FC236}">
                <a16:creationId xmlns:a16="http://schemas.microsoft.com/office/drawing/2014/main" id="{1280E443-F9A1-4992-B5B0-282804A5D774}"/>
              </a:ext>
            </a:extLst>
          </p:cNvPr>
          <p:cNvSpPr>
            <a:spLocks noGrp="1" noChangeArrowheads="1"/>
          </p:cNvSpPr>
          <p:nvPr>
            <p:ph type="title"/>
          </p:nvPr>
        </p:nvSpPr>
        <p:spPr>
          <a:xfrm>
            <a:off x="1544807" y="327648"/>
            <a:ext cx="9143999" cy="709766"/>
          </a:xfrm>
        </p:spPr>
        <p:txBody>
          <a:bodyPr>
            <a:noAutofit/>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三千大千世界隱含三重宇宙涵意</a:t>
            </a:r>
          </a:p>
        </p:txBody>
      </p:sp>
      <p:sp>
        <p:nvSpPr>
          <p:cNvPr id="184323" name="Rectangle 3">
            <a:extLst>
              <a:ext uri="{FF2B5EF4-FFF2-40B4-BE49-F238E27FC236}">
                <a16:creationId xmlns:a16="http://schemas.microsoft.com/office/drawing/2014/main" id="{ABF13D0A-0517-4652-B082-4377E8EDC2F3}"/>
              </a:ext>
            </a:extLst>
          </p:cNvPr>
          <p:cNvSpPr>
            <a:spLocks noGrp="1" noChangeArrowheads="1"/>
          </p:cNvSpPr>
          <p:nvPr>
            <p:ph type="body" idx="1"/>
          </p:nvPr>
        </p:nvSpPr>
        <p:spPr>
          <a:xfrm>
            <a:off x="836399" y="1126445"/>
            <a:ext cx="10560817" cy="5975458"/>
          </a:xfrm>
        </p:spPr>
        <p:txBody>
          <a:bodyPr>
            <a:noAutofit/>
          </a:bodyPr>
          <a:lstStyle/>
          <a:p>
            <a:pPr marL="0" indent="0" algn="just" hangingPunct="0">
              <a:lnSpc>
                <a:spcPts val="4200"/>
              </a:lnSpc>
              <a:spcBef>
                <a:spcPts val="0"/>
              </a:spcBef>
              <a:buNone/>
            </a:pPr>
            <a:r>
              <a:rPr lang="zh-TW" altLang="en-US" sz="3200" b="1" dirty="0">
                <a:solidFill>
                  <a:srgbClr val="000066"/>
                </a:solidFill>
                <a:latin typeface="華康粗圓體" panose="020F0709000000000000" pitchFamily="49" charset="-120"/>
                <a:ea typeface="華康粗圓體" panose="020F0709000000000000" pitchFamily="49" charset="-120"/>
              </a:rPr>
              <a:t>佛教以「須彌山」為中心的一個「世界」稱為一個「小世界」，包括三界共有二十八天。將一千個小世界合成一個小千世界，將一千個小世界合成一個中千世界，又將一千個中千世界合成一個大千世界，皆以一千個單位合成上層單位。最高單位應該是「一千大千世界」，但是佛教徒稱「三千大千世界」僅是一個「大千世界」而已，認為一個「大千世界」包含小千、中千、大千的三個千世界，故謂「三千大千世界」，因這種說法不合邏輯。依照邏輯，「三千大千世界」應為三個「一千大千世界」，因此佛教所謂「三千大千世界」應顯示有三重宇宙的涵意。</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970555" y="334079"/>
            <a:ext cx="8250890" cy="663678"/>
          </a:xfrm>
        </p:spPr>
        <p:txBody>
          <a:bodyPr>
            <a:noAutofit/>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rPr>
              <a:t>毛端現十方佛剎</a:t>
            </a:r>
            <a:r>
              <a:rPr lang="zh-TW" altLang="en-US" dirty="0">
                <a:solidFill>
                  <a:srgbClr val="C00000"/>
                </a:solidFill>
                <a:latin typeface="華康中特圓體" panose="020F0809000000000000" pitchFamily="49" charset="-120"/>
                <a:ea typeface="華康中特圓體" panose="020F0809000000000000" pitchFamily="49" charset="-120"/>
              </a:rPr>
              <a:t>是</a:t>
            </a:r>
            <a:r>
              <a:rPr lang="zh-TW" altLang="zh-TW" dirty="0">
                <a:solidFill>
                  <a:srgbClr val="C00000"/>
                </a:solidFill>
                <a:latin typeface="華康中特圓體" panose="020F0809000000000000" pitchFamily="49" charset="-120"/>
                <a:ea typeface="華康中特圓體" panose="020F0809000000000000" pitchFamily="49" charset="-120"/>
              </a:rPr>
              <a:t>空間轉換</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3" name="矩形 2"/>
          <p:cNvSpPr/>
          <p:nvPr/>
        </p:nvSpPr>
        <p:spPr>
          <a:xfrm>
            <a:off x="4921901" y="1082047"/>
            <a:ext cx="6531427" cy="5441874"/>
          </a:xfrm>
          <a:prstGeom prst="rect">
            <a:avLst/>
          </a:prstGeom>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根據</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大方廣佛華嚴經</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普賢菩薩說偈言：</a:t>
            </a:r>
            <a:r>
              <a:rPr lang="zh-TW" altLang="zh-TW"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於一毛端極微中，出現三世莊嚴剎，十方塵剎諸毛端，我皆深入而嚴淨。</a:t>
            </a:r>
            <a:r>
              <a:rPr lang="zh-TW"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其</a:t>
            </a:r>
            <a:r>
              <a:rPr lang="zh-TW" altLang="zh-TW" sz="3200" b="1" dirty="0">
                <a:solidFill>
                  <a:srgbClr val="002060"/>
                </a:solidFill>
                <a:latin typeface="華康粗圓體" panose="020F0709000000000000" pitchFamily="49" charset="-120"/>
                <a:ea typeface="華康粗圓體" panose="020F0709000000000000" pitchFamily="49" charset="-120"/>
              </a:rPr>
              <a:t>意是說</a:t>
            </a:r>
            <a:r>
              <a:rPr lang="zh-TW" altLang="en-US" sz="3200" b="1" dirty="0">
                <a:solidFill>
                  <a:srgbClr val="002060"/>
                </a:solidFill>
                <a:latin typeface="華康粗圓體" panose="020F0709000000000000" pitchFamily="49" charset="-120"/>
                <a:ea typeface="華康粗圓體" panose="020F0709000000000000" pitchFamily="49" charset="-120"/>
              </a:rPr>
              <a:t>：就是</a:t>
            </a:r>
            <a:r>
              <a:rPr lang="zh-TW" altLang="zh-TW" sz="3200" b="1" dirty="0">
                <a:solidFill>
                  <a:srgbClr val="002060"/>
                </a:solidFill>
                <a:latin typeface="華康粗圓體" panose="020F0709000000000000" pitchFamily="49" charset="-120"/>
                <a:ea typeface="華康粗圓體" panose="020F0709000000000000" pitchFamily="49" charset="-120"/>
              </a:rPr>
              <a:t>從諸毛端能深入十方微塵數的莊嚴佛剎，當然有實在空間的存在</a:t>
            </a:r>
            <a:r>
              <a:rPr lang="zh-TW" altLang="en-US" sz="3200" b="1" dirty="0">
                <a:solidFill>
                  <a:srgbClr val="002060"/>
                </a:solidFill>
                <a:latin typeface="華康粗圓體" panose="020F0709000000000000" pitchFamily="49" charset="-120"/>
                <a:ea typeface="華康粗圓體" panose="020F0709000000000000" pitchFamily="49" charset="-120"/>
              </a:rPr>
              <a:t>，也就是</a:t>
            </a:r>
            <a:r>
              <a:rPr lang="zh-TW" altLang="zh-TW" sz="3200" b="1" dirty="0">
                <a:solidFill>
                  <a:srgbClr val="002060"/>
                </a:solidFill>
                <a:latin typeface="華康粗圓體" panose="020F0709000000000000" pitchFamily="49" charset="-120"/>
                <a:ea typeface="華康粗圓體" panose="020F0709000000000000" pitchFamily="49" charset="-120"/>
              </a:rPr>
              <a:t>深入佛菩薩的世界，出現三世莊嚴佛剎</a:t>
            </a:r>
            <a:r>
              <a:rPr lang="zh-TW" altLang="en-US" sz="3200" b="1" dirty="0">
                <a:solidFill>
                  <a:srgbClr val="002060"/>
                </a:solidFill>
                <a:latin typeface="華康粗圓體" panose="020F0709000000000000" pitchFamily="49" charset="-120"/>
                <a:ea typeface="華康粗圓體" panose="020F0709000000000000" pitchFamily="49" charset="-120"/>
              </a:rPr>
              <a:t>及</a:t>
            </a:r>
            <a:r>
              <a:rPr lang="zh-TW" altLang="zh-TW" sz="3200" b="1" dirty="0">
                <a:solidFill>
                  <a:srgbClr val="002060"/>
                </a:solidFill>
                <a:latin typeface="華康粗圓體" panose="020F0709000000000000" pitchFamily="49" charset="-120"/>
                <a:ea typeface="華康粗圓體" panose="020F0709000000000000" pitchFamily="49" charset="-120"/>
              </a:rPr>
              <a:t>一切佛土</a:t>
            </a:r>
            <a:r>
              <a:rPr lang="zh-TW" altLang="en-US" sz="3200" b="1" dirty="0">
                <a:solidFill>
                  <a:srgbClr val="002060"/>
                </a:solidFill>
                <a:latin typeface="華康粗圓體" panose="020F0709000000000000" pitchFamily="49" charset="-120"/>
                <a:ea typeface="華康粗圓體" panose="020F0709000000000000" pitchFamily="49" charset="-120"/>
              </a:rPr>
              <a:t>。這是</a:t>
            </a:r>
            <a:r>
              <a:rPr lang="zh-TW" altLang="zh-TW" sz="3200" b="1" dirty="0">
                <a:solidFill>
                  <a:srgbClr val="002060"/>
                </a:solidFill>
                <a:latin typeface="華康粗圓體" panose="020F0709000000000000" pitchFamily="49" charset="-120"/>
                <a:ea typeface="華康粗圓體" panose="020F0709000000000000" pitchFamily="49" charset="-120"/>
              </a:rPr>
              <a:t>普賢菩薩透過空間轉換</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可以從我們的世界進入佛菩薩的世界</a:t>
            </a:r>
            <a:r>
              <a:rPr lang="zh-TW" altLang="en-US" sz="3200" b="1" dirty="0">
                <a:solidFill>
                  <a:srgbClr val="002060"/>
                </a:solidFill>
                <a:latin typeface="華康粗圓體" panose="020F0709000000000000" pitchFamily="49" charset="-120"/>
                <a:ea typeface="華康粗圓體" panose="020F0709000000000000" pitchFamily="49" charset="-120"/>
              </a:rPr>
              <a:t>。</a:t>
            </a: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pic>
        <p:nvPicPr>
          <p:cNvPr id="5" name="圖片 4" descr="一張含有 油畫, 藝術, 圖畫, 神話 的圖片&#10;&#10;AI 產生的內容可能不正確。">
            <a:extLst>
              <a:ext uri="{FF2B5EF4-FFF2-40B4-BE49-F238E27FC236}">
                <a16:creationId xmlns:a16="http://schemas.microsoft.com/office/drawing/2014/main" id="{72B78815-CBE6-CC15-B516-2A0E909F80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1976" y="1209968"/>
            <a:ext cx="3433185" cy="4988922"/>
          </a:xfrm>
          <a:prstGeom prst="rect">
            <a:avLst/>
          </a:prstGeom>
          <a:ln w="12700">
            <a:solidFill>
              <a:schemeClr val="tx1"/>
            </a:solidFill>
          </a:ln>
        </p:spPr>
      </p:pic>
      <p:sp>
        <p:nvSpPr>
          <p:cNvPr id="6" name="文字方塊 5">
            <a:extLst>
              <a:ext uri="{FF2B5EF4-FFF2-40B4-BE49-F238E27FC236}">
                <a16:creationId xmlns:a16="http://schemas.microsoft.com/office/drawing/2014/main" id="{C49CA740-1626-0891-7489-076415FA154F}"/>
              </a:ext>
            </a:extLst>
          </p:cNvPr>
          <p:cNvSpPr txBox="1"/>
          <p:nvPr/>
        </p:nvSpPr>
        <p:spPr>
          <a:xfrm>
            <a:off x="1488716" y="6118713"/>
            <a:ext cx="2679704" cy="584775"/>
          </a:xfrm>
          <a:prstGeom prst="rect">
            <a:avLst/>
          </a:prstGeom>
          <a:noFill/>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普賢菩薩</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3736310312"/>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1611086" y="1261530"/>
            <a:ext cx="8969828" cy="4903265"/>
          </a:xfrm>
          <a:prstGeom prst="rect">
            <a:avLst/>
          </a:prstGeom>
        </p:spPr>
        <p:txBody>
          <a:bodyPr wrap="square">
            <a:spAutoFit/>
          </a:bodyPr>
          <a:lstStyle/>
          <a:p>
            <a:pPr algn="just" hangingPunct="0">
              <a:lnSpc>
                <a:spcPts val="4200"/>
              </a:lnSpc>
            </a:pPr>
            <a:r>
              <a:rPr lang="zh-TW" altLang="zh-TW" sz="3200" b="1" dirty="0">
                <a:solidFill>
                  <a:srgbClr val="000066"/>
                </a:solidFill>
                <a:latin typeface="華康粗圓體" panose="020F0709000000000000" pitchFamily="49" charset="-120"/>
                <a:ea typeface="華康粗圓體" panose="020F0709000000000000" pitchFamily="49" charset="-120"/>
              </a:rPr>
              <a:t>佛菩薩的世界是一個廣泛的代名詞，包括佛教的華藏世界、大千世界，基督教的天堂與地獄</a:t>
            </a:r>
            <a:r>
              <a:rPr lang="zh-TW" altLang="en-US" sz="3200" b="1" dirty="0">
                <a:solidFill>
                  <a:srgbClr val="000066"/>
                </a:solidFill>
                <a:latin typeface="華康粗圓體" panose="020F0709000000000000" pitchFamily="49" charset="-120"/>
                <a:ea typeface="華康粗圓體" panose="020F0709000000000000" pitchFamily="49" charset="-120"/>
              </a:rPr>
              <a:t>，</a:t>
            </a:r>
            <a:r>
              <a:rPr lang="zh-TW" altLang="zh-TW" sz="3200" b="1" dirty="0">
                <a:solidFill>
                  <a:srgbClr val="000066"/>
                </a:solidFill>
                <a:latin typeface="華康粗圓體" panose="020F0709000000000000" pitchFamily="49" charset="-120"/>
                <a:ea typeface="華康粗圓體" panose="020F0709000000000000" pitchFamily="49" charset="-120"/>
              </a:rPr>
              <a:t>道教的洞天福地與幽冥世界等等，一般泛稱靈界，也就是人們去世後的歸宿。</a:t>
            </a:r>
            <a:r>
              <a:rPr lang="zh-TW" altLang="en-US" sz="3200" b="1" dirty="0">
                <a:solidFill>
                  <a:srgbClr val="000066"/>
                </a:solidFill>
                <a:latin typeface="華康粗圓體" panose="020F0709000000000000" pitchFamily="49" charset="-120"/>
                <a:ea typeface="華康粗圓體" panose="020F0709000000000000" pitchFamily="49" charset="-120"/>
              </a:rPr>
              <a:t>我們所謂</a:t>
            </a:r>
            <a:r>
              <a:rPr lang="zh-TW" altLang="zh-TW" sz="3200" b="1" dirty="0">
                <a:solidFill>
                  <a:srgbClr val="000066"/>
                </a:solidFill>
                <a:latin typeface="華康粗圓體" panose="020F0709000000000000" pitchFamily="49" charset="-120"/>
                <a:ea typeface="華康粗圓體" panose="020F0709000000000000" pitchFamily="49" charset="-120"/>
              </a:rPr>
              <a:t>佛菩薩的世界</a:t>
            </a:r>
            <a:r>
              <a:rPr lang="zh-TW" altLang="en-US" sz="3200" b="1" dirty="0">
                <a:solidFill>
                  <a:srgbClr val="000066"/>
                </a:solidFill>
                <a:latin typeface="華康粗圓體" panose="020F0709000000000000" pitchFamily="49" charset="-120"/>
                <a:ea typeface="華康粗圓體" panose="020F0709000000000000" pitchFamily="49" charset="-120"/>
              </a:rPr>
              <a:t>是在娑婆世界，即是在一個大千世界。娑婆世界是在</a:t>
            </a:r>
            <a:r>
              <a:rPr lang="zh-TW" altLang="zh-TW" sz="3200" b="1" dirty="0">
                <a:solidFill>
                  <a:srgbClr val="000066"/>
                </a:solidFill>
                <a:latin typeface="華康粗圓體" panose="020F0709000000000000" pitchFamily="49" charset="-120"/>
                <a:ea typeface="華康粗圓體" panose="020F0709000000000000" pitchFamily="49" charset="-120"/>
              </a:rPr>
              <a:t>華藏</a:t>
            </a:r>
            <a:r>
              <a:rPr lang="zh-TW" altLang="en-US" sz="3200" b="1" dirty="0">
                <a:solidFill>
                  <a:srgbClr val="000066"/>
                </a:solidFill>
                <a:latin typeface="華康粗圓體" panose="020F0709000000000000" pitchFamily="49" charset="-120"/>
                <a:ea typeface="華康粗圓體" panose="020F0709000000000000" pitchFamily="49" charset="-120"/>
              </a:rPr>
              <a:t>世界二十層中的第十三層正中央。</a:t>
            </a:r>
            <a:r>
              <a:rPr lang="zh-TW" altLang="zh-TW" sz="3200" b="1" dirty="0">
                <a:solidFill>
                  <a:srgbClr val="000066"/>
                </a:solidFill>
                <a:latin typeface="華康粗圓體" panose="020F0709000000000000" pitchFamily="49" charset="-120"/>
                <a:ea typeface="華康粗圓體" panose="020F0709000000000000" pitchFamily="49" charset="-120"/>
              </a:rPr>
              <a:t>華藏</a:t>
            </a:r>
            <a:r>
              <a:rPr lang="zh-TW" altLang="en-US" sz="3200" b="1" dirty="0">
                <a:solidFill>
                  <a:srgbClr val="000066"/>
                </a:solidFill>
                <a:latin typeface="華康粗圓體" panose="020F0709000000000000" pitchFamily="49" charset="-120"/>
                <a:ea typeface="華康粗圓體" panose="020F0709000000000000" pitchFamily="49" charset="-120"/>
              </a:rPr>
              <a:t>世界是在本宇宙以外另一重</a:t>
            </a:r>
            <a:r>
              <a:rPr lang="zh-TW" altLang="zh-TW" sz="3200" b="1" dirty="0">
                <a:solidFill>
                  <a:srgbClr val="000066"/>
                </a:solidFill>
                <a:latin typeface="華康粗圓體" panose="020F0709000000000000" pitchFamily="49" charset="-120"/>
                <a:ea typeface="華康粗圓體" panose="020F0709000000000000" pitchFamily="49" charset="-120"/>
              </a:rPr>
              <a:t>宇宙</a:t>
            </a:r>
            <a:r>
              <a:rPr lang="zh-TW" altLang="en-US" sz="3200" b="1" dirty="0">
                <a:solidFill>
                  <a:srgbClr val="000066"/>
                </a:solidFill>
                <a:latin typeface="華康粗圓體" panose="020F0709000000000000" pitchFamily="49" charset="-120"/>
                <a:ea typeface="華康粗圓體" panose="020F0709000000000000" pitchFamily="49" charset="-120"/>
              </a:rPr>
              <a:t>的空間，因此這重宇宙我就「</a:t>
            </a:r>
            <a:r>
              <a:rPr lang="zh-TW" altLang="zh-TW" sz="3200" b="1" dirty="0">
                <a:solidFill>
                  <a:srgbClr val="000066"/>
                </a:solidFill>
                <a:latin typeface="華康粗圓體" panose="020F0709000000000000" pitchFamily="49" charset="-120"/>
                <a:ea typeface="華康粗圓體" panose="020F0709000000000000" pitchFamily="49" charset="-120"/>
              </a:rPr>
              <a:t>華藏宇宙</a:t>
            </a:r>
            <a:r>
              <a:rPr lang="zh-TW" altLang="en-US" sz="3200" b="1" dirty="0">
                <a:solidFill>
                  <a:srgbClr val="000066"/>
                </a:solidFill>
                <a:latin typeface="華康粗圓體" panose="020F0709000000000000" pitchFamily="49" charset="-120"/>
                <a:ea typeface="華康粗圓體" panose="020F0709000000000000" pitchFamily="49" charset="-120"/>
              </a:rPr>
              <a:t>」。佛菩薩的世界是在華藏宇宙的空間。</a:t>
            </a:r>
          </a:p>
        </p:txBody>
      </p:sp>
      <p:sp>
        <p:nvSpPr>
          <p:cNvPr id="4" name="標題 1"/>
          <p:cNvSpPr txBox="1">
            <a:spLocks/>
          </p:cNvSpPr>
          <p:nvPr/>
        </p:nvSpPr>
        <p:spPr bwMode="auto">
          <a:xfrm>
            <a:off x="1919536" y="249490"/>
            <a:ext cx="8363272" cy="1091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zh-TW" kern="0" dirty="0">
                <a:solidFill>
                  <a:srgbClr val="C00000"/>
                </a:solidFill>
                <a:latin typeface="華康中特圓體" panose="020F0809000000000000" pitchFamily="49" charset="-120"/>
                <a:ea typeface="華康中特圓體" panose="020F0809000000000000" pitchFamily="49" charset="-120"/>
              </a:rPr>
              <a:t>我們的宇宙之外另有華藏宇宙</a:t>
            </a:r>
            <a:endParaRPr lang="zh-TW" altLang="en-US" kern="0" dirty="0">
              <a:solidFill>
                <a:srgbClr val="C00000"/>
              </a:solidFill>
              <a:latin typeface="華康中特圓體" panose="020F0809000000000000" pitchFamily="49" charset="-120"/>
              <a:ea typeface="華康中特圓體" panose="020F0809000000000000" pitchFamily="49" charset="-120"/>
            </a:endParaRPr>
          </a:p>
        </p:txBody>
      </p:sp>
    </p:spTree>
    <p:extLst>
      <p:ext uri="{BB962C8B-B14F-4D97-AF65-F5344CB8AC3E}">
        <p14:creationId xmlns:p14="http://schemas.microsoft.com/office/powerpoint/2010/main" val="869644814"/>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5584162" y="1452246"/>
            <a:ext cx="5911686" cy="4903265"/>
          </a:xfrm>
          <a:prstGeom prst="rect">
            <a:avLst/>
          </a:prstGeom>
        </p:spPr>
        <p:txBody>
          <a:bodyPr wrap="square">
            <a:spAutoFit/>
          </a:bodyPr>
          <a:lstStyle/>
          <a:p>
            <a:pPr algn="just" hangingPunct="0">
              <a:lnSpc>
                <a:spcPts val="4200"/>
              </a:lnSpc>
            </a:pPr>
            <a:r>
              <a:rPr lang="zh-TW" altLang="zh-TW" sz="3200" b="1" dirty="0">
                <a:solidFill>
                  <a:srgbClr val="002060"/>
                </a:solidFill>
                <a:latin typeface="華康粗圓體" panose="020F0709000000000000" pitchFamily="49" charset="-120"/>
                <a:ea typeface="華康粗圓體" panose="020F0709000000000000" pitchFamily="49" charset="-120"/>
              </a:rPr>
              <a:t>依據《大方廣佛華嚴經》記載</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zh-TW" altLang="zh-TW" sz="3200" b="1" dirty="0">
                <a:solidFill>
                  <a:srgbClr val="002060"/>
                </a:solidFill>
                <a:latin typeface="華康粗圓體" panose="020F0709000000000000" pitchFamily="49" charset="-120"/>
                <a:ea typeface="華康粗圓體" panose="020F0709000000000000" pitchFamily="49" charset="-120"/>
              </a:rPr>
              <a:t>華藏莊嚴世界海有不可說佛世界海。在香水海上有二十重的世界。第十三重中間就是娑婆世界，教主是釋迦牟尼佛，其外圍有十三個佛世界微塵數的世界圍繞著。華藏世界</a:t>
            </a:r>
            <a:r>
              <a:rPr lang="zh-TW" altLang="en-US" sz="3200" dirty="0">
                <a:solidFill>
                  <a:srgbClr val="000066"/>
                </a:solidFill>
                <a:latin typeface="華康中特圓體" pitchFamily="49" charset="-120"/>
                <a:ea typeface="華康中特圓體" pitchFamily="49" charset="-120"/>
              </a:rPr>
              <a:t>是在本宇宙以外另一重</a:t>
            </a:r>
            <a:r>
              <a:rPr lang="zh-TW" altLang="zh-TW" sz="3200" dirty="0">
                <a:solidFill>
                  <a:srgbClr val="000066"/>
                </a:solidFill>
                <a:latin typeface="華康中特圓體" pitchFamily="49" charset="-120"/>
                <a:ea typeface="華康中特圓體" pitchFamily="49" charset="-120"/>
              </a:rPr>
              <a:t>宇宙</a:t>
            </a:r>
            <a:r>
              <a:rPr lang="zh-TW" altLang="en-US" sz="3200" dirty="0">
                <a:solidFill>
                  <a:srgbClr val="000066"/>
                </a:solidFill>
                <a:latin typeface="華康中特圓體" pitchFamily="49" charset="-120"/>
                <a:ea typeface="華康中特圓體" pitchFamily="49" charset="-120"/>
              </a:rPr>
              <a:t>的空間，</a:t>
            </a:r>
            <a:r>
              <a:rPr lang="zh-TW" altLang="zh-TW" sz="3200" b="1" dirty="0">
                <a:solidFill>
                  <a:srgbClr val="002060"/>
                </a:solidFill>
                <a:latin typeface="華康粗圓體" panose="020F0709000000000000" pitchFamily="49" charset="-120"/>
                <a:ea typeface="華康粗圓體" panose="020F0709000000000000" pitchFamily="49" charset="-120"/>
              </a:rPr>
              <a:t>與外星人宇宙</a:t>
            </a:r>
            <a:r>
              <a:rPr lang="zh-TW" altLang="en-US" sz="3200" dirty="0">
                <a:solidFill>
                  <a:srgbClr val="000066"/>
                </a:solidFill>
                <a:latin typeface="華康中特圓體" pitchFamily="49" charset="-120"/>
                <a:ea typeface="華康中特圓體" pitchFamily="49" charset="-120"/>
              </a:rPr>
              <a:t>的空間</a:t>
            </a:r>
            <a:r>
              <a:rPr lang="zh-TW" altLang="zh-TW" sz="3200" b="1" dirty="0">
                <a:solidFill>
                  <a:srgbClr val="002060"/>
                </a:solidFill>
                <a:latin typeface="華康粗圓體" panose="020F0709000000000000" pitchFamily="49" charset="-120"/>
                <a:ea typeface="華康粗圓體" panose="020F0709000000000000" pitchFamily="49" charset="-120"/>
              </a:rPr>
              <a:t>不同。</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sp>
        <p:nvSpPr>
          <p:cNvPr id="8" name="標題 1"/>
          <p:cNvSpPr>
            <a:spLocks noGrp="1"/>
          </p:cNvSpPr>
          <p:nvPr>
            <p:ph type="title"/>
          </p:nvPr>
        </p:nvSpPr>
        <p:spPr>
          <a:xfrm>
            <a:off x="5850663" y="116632"/>
            <a:ext cx="4856169" cy="1335614"/>
          </a:xfrm>
        </p:spPr>
        <p:txBody>
          <a:bodyPr>
            <a:noAutofit/>
          </a:bodyPr>
          <a:lstStyle/>
          <a:p>
            <a:pPr algn="ctr"/>
            <a:r>
              <a:rPr lang="zh-TW" altLang="zh-TW" dirty="0">
                <a:solidFill>
                  <a:srgbClr val="A50021"/>
                </a:solidFill>
                <a:latin typeface="華康中特圓體" panose="020F0809000000000000" pitchFamily="49" charset="-120"/>
                <a:ea typeface="華康中特圓體" panose="020F0809000000000000" pitchFamily="49" charset="-120"/>
              </a:rPr>
              <a:t>佛菩薩的世界存在於華藏</a:t>
            </a:r>
            <a:r>
              <a:rPr lang="zh-TW" altLang="en-US" dirty="0">
                <a:solidFill>
                  <a:srgbClr val="A50021"/>
                </a:solidFill>
                <a:latin typeface="華康中特圓體" panose="020F0809000000000000" pitchFamily="49" charset="-120"/>
                <a:ea typeface="華康中特圓體" panose="020F0809000000000000" pitchFamily="49" charset="-120"/>
              </a:rPr>
              <a:t>宇宙</a:t>
            </a:r>
          </a:p>
        </p:txBody>
      </p:sp>
      <p:pic>
        <p:nvPicPr>
          <p:cNvPr id="7" name="圖片 6" descr="一張含有 文字, 圖畫, 地圖, 圖解 的圖片&#10;&#10;AI 產生的內容可能不正確。">
            <a:extLst>
              <a:ext uri="{FF2B5EF4-FFF2-40B4-BE49-F238E27FC236}">
                <a16:creationId xmlns:a16="http://schemas.microsoft.com/office/drawing/2014/main" id="{093241E4-5DDD-947B-1094-9A27C523DF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974" y="68365"/>
            <a:ext cx="4337361" cy="6721269"/>
          </a:xfrm>
          <a:prstGeom prst="rect">
            <a:avLst/>
          </a:prstGeom>
          <a:ln w="12700">
            <a:solidFill>
              <a:schemeClr val="tx1"/>
            </a:solidFill>
          </a:ln>
        </p:spPr>
      </p:pic>
    </p:spTree>
    <p:extLst>
      <p:ext uri="{BB962C8B-B14F-4D97-AF65-F5344CB8AC3E}">
        <p14:creationId xmlns:p14="http://schemas.microsoft.com/office/powerpoint/2010/main" val="3257806563"/>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24000" y="84336"/>
            <a:ext cx="9144000" cy="857250"/>
          </a:xfrm>
        </p:spPr>
        <p:txBody>
          <a:bodyPr>
            <a:normAutofit/>
          </a:bodyPr>
          <a:lstStyle/>
          <a:p>
            <a:pPr algn="ctr"/>
            <a:r>
              <a:rPr lang="zh-TW" altLang="zh-TW" dirty="0">
                <a:solidFill>
                  <a:srgbClr val="C00000"/>
                </a:solidFill>
                <a:latin typeface="華康儷粗圓" pitchFamily="49" charset="-120"/>
                <a:ea typeface="華康儷粗圓" pitchFamily="49" charset="-120"/>
              </a:rPr>
              <a:t>佛菩薩的世界與我們的世界不同</a:t>
            </a:r>
            <a:endParaRPr lang="zh-TW" altLang="en-US" dirty="0">
              <a:solidFill>
                <a:srgbClr val="C00000"/>
              </a:solidFill>
              <a:latin typeface="華康儷粗圓" pitchFamily="49" charset="-120"/>
              <a:ea typeface="華康儷粗圓" pitchFamily="49" charset="-120"/>
            </a:endParaRPr>
          </a:p>
        </p:txBody>
      </p:sp>
      <p:sp>
        <p:nvSpPr>
          <p:cNvPr id="3" name="矩形 2"/>
          <p:cNvSpPr/>
          <p:nvPr/>
        </p:nvSpPr>
        <p:spPr>
          <a:xfrm>
            <a:off x="4191648" y="793181"/>
            <a:ext cx="7506120" cy="5980483"/>
          </a:xfrm>
          <a:prstGeom prst="rect">
            <a:avLst/>
          </a:prstGeom>
        </p:spPr>
        <p:txBody>
          <a:bodyPr wrap="square">
            <a:spAutoFit/>
          </a:bodyPr>
          <a:lstStyle/>
          <a:p>
            <a:pPr algn="just" hangingPunct="0">
              <a:lnSpc>
                <a:spcPts val="4200"/>
              </a:lnSpc>
            </a:pPr>
            <a:r>
              <a:rPr lang="zh-TW" altLang="zh-TW" sz="3200" b="1" dirty="0">
                <a:solidFill>
                  <a:srgbClr val="002060"/>
                </a:solidFill>
                <a:latin typeface="華康粗圓體" panose="020F0709000000000000" pitchFamily="49" charset="-120"/>
                <a:ea typeface="華康粗圓體" panose="020F0709000000000000" pitchFamily="49" charset="-120"/>
              </a:rPr>
              <a:t>佛菩薩的世界是由佛</a:t>
            </a:r>
            <a:r>
              <a:rPr lang="zh-TW" altLang="en-US" sz="3200" b="1" dirty="0">
                <a:solidFill>
                  <a:srgbClr val="002060"/>
                </a:solidFill>
                <a:latin typeface="華康粗圓體" panose="020F0709000000000000" pitchFamily="49" charset="-120"/>
                <a:ea typeface="華康粗圓體" panose="020F0709000000000000" pitchFamily="49" charset="-120"/>
              </a:rPr>
              <a:t>神通之</a:t>
            </a:r>
            <a:r>
              <a:rPr lang="zh-TW" altLang="zh-TW" sz="3200" b="1" dirty="0">
                <a:solidFill>
                  <a:srgbClr val="002060"/>
                </a:solidFill>
                <a:latin typeface="華康粗圓體" panose="020F0709000000000000" pitchFamily="49" charset="-120"/>
                <a:ea typeface="華康粗圓體" panose="020F0709000000000000" pitchFamily="49" charset="-120"/>
              </a:rPr>
              <a:t>力所形成，隨佛如來一念之間，由心所現，由識所變，而形成的世界，一切宮殿、樓閣和道場等的設施僅是影像而已，並非真有堅固牢靠如人間的建築物，才能在虛空中現形而不墜，大異於我們生活其間的世界。我們現在的世界是科學家所稱，經由大</a:t>
            </a:r>
            <a:r>
              <a:rPr lang="zh-TW" altLang="en-US" sz="3200" b="1" dirty="0">
                <a:solidFill>
                  <a:srgbClr val="002060"/>
                </a:solidFill>
                <a:latin typeface="華康粗圓體" panose="020F0709000000000000" pitchFamily="49" charset="-120"/>
                <a:ea typeface="華康粗圓體" panose="020F0709000000000000" pitchFamily="49" charset="-120"/>
              </a:rPr>
              <a:t>爆炸</a:t>
            </a:r>
            <a:r>
              <a:rPr lang="zh-TW" altLang="zh-TW" sz="3200" b="1" dirty="0">
                <a:solidFill>
                  <a:srgbClr val="002060"/>
                </a:solidFill>
                <a:latin typeface="華康粗圓體" panose="020F0709000000000000" pitchFamily="49" charset="-120"/>
                <a:ea typeface="華康粗圓體" panose="020F0709000000000000" pitchFamily="49" charset="-120"/>
              </a:rPr>
              <a:t>以後，一股巨大能量擴散，降低溫度，凝結成基本粒子，然後合成元素，再結合成為物質，歷經</a:t>
            </a:r>
            <a:r>
              <a:rPr lang="en-US" altLang="zh-TW" sz="3200" b="1" dirty="0">
                <a:solidFill>
                  <a:srgbClr val="002060"/>
                </a:solidFill>
                <a:latin typeface="華康粗圓體" panose="020F0709000000000000" pitchFamily="49" charset="-120"/>
                <a:ea typeface="華康粗圓體" panose="020F0709000000000000" pitchFamily="49" charset="-120"/>
              </a:rPr>
              <a:t>138</a:t>
            </a:r>
            <a:r>
              <a:rPr lang="zh-TW" altLang="zh-TW" sz="3200" b="1" dirty="0">
                <a:solidFill>
                  <a:srgbClr val="002060"/>
                </a:solidFill>
                <a:latin typeface="華康粗圓體" panose="020F0709000000000000" pitchFamily="49" charset="-120"/>
                <a:ea typeface="華康粗圓體" panose="020F0709000000000000" pitchFamily="49" charset="-120"/>
              </a:rPr>
              <a:t>億年演化而形成</a:t>
            </a:r>
            <a:r>
              <a:rPr lang="zh-TW" altLang="en-US" sz="3200" b="1" dirty="0">
                <a:solidFill>
                  <a:srgbClr val="002060"/>
                </a:solidFill>
                <a:latin typeface="華康粗圓體" panose="020F0709000000000000" pitchFamily="49" charset="-120"/>
                <a:ea typeface="華康粗圓體" panose="020F0709000000000000" pitchFamily="49" charset="-120"/>
              </a:rPr>
              <a:t>有實質的物質世界，兩者不同。</a:t>
            </a:r>
          </a:p>
        </p:txBody>
      </p:sp>
      <p:pic>
        <p:nvPicPr>
          <p:cNvPr id="5" name="圖片 4" descr="一張含有 圖畫, 油畫, 藝術, 圖解 的圖片&#10;&#10;AI 產生的內容可能不正確。">
            <a:extLst>
              <a:ext uri="{FF2B5EF4-FFF2-40B4-BE49-F238E27FC236}">
                <a16:creationId xmlns:a16="http://schemas.microsoft.com/office/drawing/2014/main" id="{095955EC-7B0B-EBE2-4ECA-B64D9CE956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935" y="941586"/>
            <a:ext cx="3395521" cy="5328584"/>
          </a:xfrm>
          <a:prstGeom prst="rect">
            <a:avLst/>
          </a:prstGeom>
          <a:ln w="12700">
            <a:solidFill>
              <a:schemeClr val="tx1"/>
            </a:solidFill>
          </a:ln>
        </p:spPr>
      </p:pic>
      <p:sp>
        <p:nvSpPr>
          <p:cNvPr id="4" name="文字方塊 3">
            <a:extLst>
              <a:ext uri="{FF2B5EF4-FFF2-40B4-BE49-F238E27FC236}">
                <a16:creationId xmlns:a16="http://schemas.microsoft.com/office/drawing/2014/main" id="{51BE2770-33E2-E1E8-87E3-979D945064FB}"/>
              </a:ext>
            </a:extLst>
          </p:cNvPr>
          <p:cNvSpPr txBox="1"/>
          <p:nvPr/>
        </p:nvSpPr>
        <p:spPr>
          <a:xfrm>
            <a:off x="653743" y="6188889"/>
            <a:ext cx="3230760" cy="584775"/>
          </a:xfrm>
          <a:prstGeom prst="rect">
            <a:avLst/>
          </a:prstGeom>
          <a:noFill/>
        </p:spPr>
        <p:txBody>
          <a:bodyPr wrap="square" rtlCol="0">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西方極樂世界</a:t>
            </a:r>
          </a:p>
        </p:txBody>
      </p:sp>
    </p:spTree>
    <p:extLst>
      <p:ext uri="{BB962C8B-B14F-4D97-AF65-F5344CB8AC3E}">
        <p14:creationId xmlns:p14="http://schemas.microsoft.com/office/powerpoint/2010/main" val="2212757710"/>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29202" y="169145"/>
            <a:ext cx="9133596" cy="857250"/>
          </a:xfrm>
        </p:spPr>
        <p:txBody>
          <a:bodyPr>
            <a:noAutofit/>
          </a:bodyPr>
          <a:lstStyle/>
          <a:p>
            <a:pPr algn="ctr"/>
            <a:r>
              <a:rPr lang="zh-TW" altLang="zh-TW" dirty="0">
                <a:solidFill>
                  <a:srgbClr val="C00000"/>
                </a:solidFill>
                <a:latin typeface="華康儷粗圓" pitchFamily="49" charset="-120"/>
                <a:ea typeface="華康儷粗圓" pitchFamily="49" charset="-120"/>
              </a:rPr>
              <a:t>佛菩薩世界</a:t>
            </a:r>
            <a:r>
              <a:rPr lang="zh-TW" altLang="zh-TW" dirty="0">
                <a:solidFill>
                  <a:srgbClr val="C00000"/>
                </a:solidFill>
                <a:latin typeface="華康中特圓體" pitchFamily="49" charset="-120"/>
                <a:ea typeface="華康中特圓體" pitchFamily="49" charset="-120"/>
              </a:rPr>
              <a:t>皆透明</a:t>
            </a:r>
            <a:r>
              <a:rPr lang="zh-TW" altLang="en-US" dirty="0">
                <a:solidFill>
                  <a:srgbClr val="C00000"/>
                </a:solidFill>
                <a:latin typeface="華康中特圓體" pitchFamily="49" charset="-120"/>
                <a:ea typeface="華康中特圓體" pitchFamily="49" charset="-120"/>
              </a:rPr>
              <a:t>而非有質量的</a:t>
            </a:r>
            <a:r>
              <a:rPr lang="zh-TW" altLang="zh-TW" dirty="0">
                <a:solidFill>
                  <a:srgbClr val="C00000"/>
                </a:solidFill>
                <a:latin typeface="華康中特圓體" pitchFamily="49" charset="-120"/>
                <a:ea typeface="華康中特圓體" pitchFamily="49" charset="-120"/>
              </a:rPr>
              <a:t>物質</a:t>
            </a:r>
            <a:endParaRPr lang="zh-TW" altLang="en-US" dirty="0">
              <a:solidFill>
                <a:srgbClr val="C00000"/>
              </a:solidFill>
            </a:endParaRPr>
          </a:p>
        </p:txBody>
      </p:sp>
      <p:sp>
        <p:nvSpPr>
          <p:cNvPr id="4" name="矩形 3"/>
          <p:cNvSpPr/>
          <p:nvPr/>
        </p:nvSpPr>
        <p:spPr>
          <a:xfrm>
            <a:off x="1825512" y="6156593"/>
            <a:ext cx="3178620" cy="584775"/>
          </a:xfrm>
          <a:prstGeom prst="rect">
            <a:avLst/>
          </a:prstGeom>
        </p:spPr>
        <p:txBody>
          <a:bodyPr wrap="square">
            <a:spAutoFit/>
          </a:bodyPr>
          <a:lstStyle/>
          <a:p>
            <a:pPr algn="ctr"/>
            <a:r>
              <a:rPr lang="zh-TW" altLang="zh-TW" sz="3200" b="1" dirty="0">
                <a:solidFill>
                  <a:srgbClr val="0000CC"/>
                </a:solidFill>
                <a:latin typeface="華康標楷體" panose="03000509000000000000" pitchFamily="65" charset="-120"/>
                <a:ea typeface="華康標楷體" panose="03000509000000000000" pitchFamily="65" charset="-120"/>
              </a:rPr>
              <a:t>寬淨法師法像</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sp>
        <p:nvSpPr>
          <p:cNvPr id="5" name="矩形 4"/>
          <p:cNvSpPr/>
          <p:nvPr/>
        </p:nvSpPr>
        <p:spPr>
          <a:xfrm>
            <a:off x="5577267" y="1026395"/>
            <a:ext cx="5277394" cy="5441874"/>
          </a:xfrm>
          <a:prstGeom prst="rect">
            <a:avLst/>
          </a:prstGeom>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近代高僧</a:t>
            </a:r>
            <a:r>
              <a:rPr lang="zh-TW" altLang="zh-TW" sz="3200" b="1" dirty="0">
                <a:solidFill>
                  <a:srgbClr val="002060"/>
                </a:solidFill>
                <a:latin typeface="華康粗圓體" panose="020F0709000000000000" pitchFamily="49" charset="-120"/>
                <a:ea typeface="華康粗圓體" panose="020F0709000000000000" pitchFamily="49" charset="-120"/>
              </a:rPr>
              <a:t>寬淨法師</a:t>
            </a:r>
            <a:r>
              <a:rPr lang="zh-TW" altLang="en-US" sz="3200" b="1" dirty="0">
                <a:solidFill>
                  <a:srgbClr val="002060"/>
                </a:solidFill>
                <a:latin typeface="華康粗圓體" panose="020F0709000000000000" pitchFamily="49" charset="-120"/>
                <a:ea typeface="華康粗圓體" panose="020F0709000000000000" pitchFamily="49" charset="-120"/>
              </a:rPr>
              <a:t>遊</a:t>
            </a:r>
            <a:r>
              <a:rPr lang="zh-TW" altLang="zh-TW" sz="3200" b="1" dirty="0">
                <a:solidFill>
                  <a:srgbClr val="002060"/>
                </a:solidFill>
                <a:latin typeface="華康粗圓體" panose="020F0709000000000000" pitchFamily="49" charset="-120"/>
                <a:ea typeface="華康粗圓體" panose="020F0709000000000000" pitchFamily="49" charset="-120"/>
              </a:rPr>
              <a:t>極樂世界</a:t>
            </a:r>
            <a:r>
              <a:rPr lang="zh-TW" altLang="en-US" sz="3200" b="1" dirty="0">
                <a:solidFill>
                  <a:srgbClr val="002060"/>
                </a:solidFill>
                <a:latin typeface="華康粗圓體" panose="020F0709000000000000" pitchFamily="49" charset="-120"/>
                <a:ea typeface="華康粗圓體" panose="020F0709000000000000" pitchFamily="49" charset="-120"/>
              </a:rPr>
              <a:t>時</a:t>
            </a:r>
            <a:r>
              <a:rPr lang="zh-TW"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得悉它是</a:t>
            </a:r>
            <a:r>
              <a:rPr lang="zh-TW" altLang="zh-TW" sz="3200" b="1" dirty="0">
                <a:solidFill>
                  <a:srgbClr val="002060"/>
                </a:solidFill>
                <a:latin typeface="華康粗圓體" panose="020F0709000000000000" pitchFamily="49" charset="-120"/>
                <a:ea typeface="華康粗圓體" panose="020F0709000000000000" pitchFamily="49" charset="-120"/>
              </a:rPr>
              <a:t>阿彌陀佛的</a:t>
            </a:r>
            <a:r>
              <a:rPr lang="zh-TW" altLang="en-US" sz="3200" b="1" dirty="0">
                <a:solidFill>
                  <a:srgbClr val="002060"/>
                </a:solidFill>
                <a:latin typeface="華康粗圓體" panose="020F0709000000000000" pitchFamily="49" charset="-120"/>
                <a:ea typeface="華康粗圓體" panose="020F0709000000000000" pitchFamily="49" charset="-120"/>
              </a:rPr>
              <a:t>神通力與</a:t>
            </a:r>
            <a:r>
              <a:rPr lang="zh-TW" altLang="zh-TW" sz="3200" b="1" dirty="0">
                <a:solidFill>
                  <a:srgbClr val="002060"/>
                </a:solidFill>
                <a:latin typeface="華康粗圓體" panose="020F0709000000000000" pitchFamily="49" charset="-120"/>
                <a:ea typeface="華康粗圓體" panose="020F0709000000000000" pitchFamily="49" charset="-120"/>
              </a:rPr>
              <a:t>願力形成的，其性質不是物質的，故無論亭台、樓閣、宮殿、寶塔、山水、花草、樹木，皆透明無物質，毫無阻礙，可以自由穿梭而過。極樂世界不需須彌山</a:t>
            </a:r>
            <a:r>
              <a:rPr lang="zh-TW" altLang="en-US" sz="3200" b="1" dirty="0">
                <a:solidFill>
                  <a:srgbClr val="002060"/>
                </a:solidFill>
                <a:latin typeface="華康粗圓體" panose="020F0709000000000000" pitchFamily="49" charset="-120"/>
                <a:ea typeface="華康粗圓體" panose="020F0709000000000000" pitchFamily="49" charset="-120"/>
              </a:rPr>
              <a:t>支持，立於</a:t>
            </a:r>
            <a:r>
              <a:rPr lang="zh-TW" altLang="zh-TW" sz="3200" b="1" dirty="0">
                <a:solidFill>
                  <a:srgbClr val="002060"/>
                </a:solidFill>
                <a:latin typeface="華康粗圓體" panose="020F0709000000000000" pitchFamily="49" charset="-120"/>
                <a:ea typeface="華康粗圓體" panose="020F0709000000000000" pitchFamily="49" charset="-120"/>
              </a:rPr>
              <a:t>空中</a:t>
            </a:r>
            <a:r>
              <a:rPr lang="zh-TW" altLang="en-US" sz="3200" b="1" dirty="0">
                <a:solidFill>
                  <a:srgbClr val="002060"/>
                </a:solidFill>
                <a:latin typeface="華康粗圓體" panose="020F0709000000000000" pitchFamily="49" charset="-120"/>
                <a:ea typeface="華康粗圓體" panose="020F0709000000000000" pitchFamily="49" charset="-120"/>
              </a:rPr>
              <a:t>也</a:t>
            </a:r>
            <a:r>
              <a:rPr lang="zh-TW" altLang="zh-TW" sz="3200" b="1" dirty="0">
                <a:solidFill>
                  <a:srgbClr val="002060"/>
                </a:solidFill>
                <a:latin typeface="華康粗圓體" panose="020F0709000000000000" pitchFamily="49" charset="-120"/>
                <a:ea typeface="華康粗圓體" panose="020F0709000000000000" pitchFamily="49" charset="-120"/>
              </a:rPr>
              <a:t>不會掉下來。</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pic>
        <p:nvPicPr>
          <p:cNvPr id="6" name="圖片 5" descr="一張含有 人員, 人的臉孔, 服裝, 男人 的圖片&#10;&#10;AI 產生的內容可能不正確。">
            <a:extLst>
              <a:ext uri="{FF2B5EF4-FFF2-40B4-BE49-F238E27FC236}">
                <a16:creationId xmlns:a16="http://schemas.microsoft.com/office/drawing/2014/main" id="{5A700E10-8D9E-650D-85A0-383CC15DF7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4628" y="1135464"/>
            <a:ext cx="3555978" cy="5059586"/>
          </a:xfrm>
          <a:prstGeom prst="rect">
            <a:avLst/>
          </a:prstGeom>
          <a:ln w="12700">
            <a:solidFill>
              <a:schemeClr val="tx1"/>
            </a:solidFill>
          </a:ln>
        </p:spPr>
      </p:pic>
    </p:spTree>
    <p:extLst>
      <p:ext uri="{BB962C8B-B14F-4D97-AF65-F5344CB8AC3E}">
        <p14:creationId xmlns:p14="http://schemas.microsoft.com/office/powerpoint/2010/main" val="2815955541"/>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524000" y="53752"/>
            <a:ext cx="9144000" cy="1143000"/>
          </a:xfrm>
        </p:spPr>
        <p:txBody>
          <a:bodyPr>
            <a:noAutofit/>
          </a:bodyPr>
          <a:lstStyle/>
          <a:p>
            <a:pPr algn="ctr"/>
            <a:r>
              <a:rPr lang="zh-TW" altLang="zh-TW" dirty="0">
                <a:solidFill>
                  <a:srgbClr val="A50021"/>
                </a:solidFill>
                <a:latin typeface="華康中特圓體" panose="020F0809000000000000" pitchFamily="49" charset="-120"/>
                <a:ea typeface="華康中特圓體" panose="020F0809000000000000" pitchFamily="49" charset="-120"/>
              </a:rPr>
              <a:t>三重不同宇宙</a:t>
            </a:r>
            <a:r>
              <a:rPr lang="zh-TW" altLang="en-US" dirty="0">
                <a:solidFill>
                  <a:srgbClr val="A50021"/>
                </a:solidFill>
                <a:latin typeface="華康中特圓體" panose="020F0809000000000000" pitchFamily="49" charset="-120"/>
                <a:ea typeface="華康中特圓體" panose="020F0809000000000000" pitchFamily="49" charset="-120"/>
              </a:rPr>
              <a:t>結</a:t>
            </a:r>
            <a:r>
              <a:rPr lang="zh-TW" altLang="zh-TW" dirty="0">
                <a:solidFill>
                  <a:srgbClr val="A50021"/>
                </a:solidFill>
                <a:latin typeface="華康中特圓體" panose="020F0809000000000000" pitchFamily="49" charset="-120"/>
                <a:ea typeface="華康中特圓體" panose="020F0809000000000000" pitchFamily="49" charset="-120"/>
              </a:rPr>
              <a:t>合成大宇宙</a:t>
            </a:r>
            <a:endParaRPr lang="zh-TW" altLang="en-US" dirty="0">
              <a:solidFill>
                <a:srgbClr val="A50021"/>
              </a:solidFill>
              <a:latin typeface="華康中特圓體" panose="020F0809000000000000" pitchFamily="49" charset="-120"/>
              <a:ea typeface="華康中特圓體" panose="020F0809000000000000" pitchFamily="49" charset="-120"/>
            </a:endParaRPr>
          </a:p>
        </p:txBody>
      </p:sp>
      <p:sp>
        <p:nvSpPr>
          <p:cNvPr id="3" name="矩形 2"/>
          <p:cNvSpPr/>
          <p:nvPr/>
        </p:nvSpPr>
        <p:spPr>
          <a:xfrm>
            <a:off x="1446963" y="1083470"/>
            <a:ext cx="9298076" cy="4903265"/>
          </a:xfrm>
          <a:prstGeom prst="rect">
            <a:avLst/>
          </a:prstGeom>
        </p:spPr>
        <p:txBody>
          <a:bodyPr wrap="square">
            <a:spAutoFit/>
          </a:bodyPr>
          <a:lstStyle/>
          <a:p>
            <a:pPr algn="just" hangingPunct="0">
              <a:lnSpc>
                <a:spcPts val="4200"/>
              </a:lnSpc>
            </a:pPr>
            <a:r>
              <a:rPr lang="zh-TW" altLang="zh-TW" sz="3200" b="1" dirty="0">
                <a:solidFill>
                  <a:srgbClr val="000066"/>
                </a:solidFill>
                <a:latin typeface="華康粗圓體" panose="020F0709000000000000" pitchFamily="49" charset="-120"/>
                <a:ea typeface="華康粗圓體" panose="020F0709000000000000" pitchFamily="49" charset="-120"/>
              </a:rPr>
              <a:t>弦論的整個宇宙原是十維時空的架構，在不需要經過自發對稱性破缺而緊緻化之途徑，仍可保持十維時空的架構，</a:t>
            </a:r>
            <a:r>
              <a:rPr lang="zh-TW" altLang="en-US" sz="3200" b="1" dirty="0">
                <a:solidFill>
                  <a:srgbClr val="000066"/>
                </a:solidFill>
                <a:latin typeface="華康粗圓體" panose="020F0709000000000000" pitchFamily="49" charset="-120"/>
                <a:ea typeface="華康粗圓體" panose="020F0709000000000000" pitchFamily="49" charset="-120"/>
              </a:rPr>
              <a:t>大</a:t>
            </a:r>
            <a:r>
              <a:rPr lang="zh-TW" altLang="zh-TW" sz="3200" b="1" dirty="0">
                <a:solidFill>
                  <a:srgbClr val="000066"/>
                </a:solidFill>
                <a:latin typeface="華康粗圓體" panose="020F0709000000000000" pitchFamily="49" charset="-120"/>
                <a:ea typeface="華康粗圓體" panose="020F0709000000000000" pitchFamily="49" charset="-120"/>
              </a:rPr>
              <a:t>宇宙可以分為三重宇宙</a:t>
            </a:r>
            <a:r>
              <a:rPr lang="zh-TW" altLang="en-US" sz="3200" b="1" dirty="0">
                <a:solidFill>
                  <a:srgbClr val="000066"/>
                </a:solidFill>
                <a:latin typeface="華康粗圓體" panose="020F0709000000000000" pitchFamily="49" charset="-120"/>
                <a:ea typeface="華康粗圓體" panose="020F0709000000000000" pitchFamily="49" charset="-120"/>
              </a:rPr>
              <a:t>的架構</a:t>
            </a:r>
            <a:r>
              <a:rPr lang="zh-TW" altLang="zh-TW" sz="3200" b="1" dirty="0">
                <a:solidFill>
                  <a:srgbClr val="000066"/>
                </a:solidFill>
                <a:latin typeface="華康粗圓體" panose="020F0709000000000000" pitchFamily="49" charset="-120"/>
                <a:ea typeface="華康粗圓體" panose="020F0709000000000000" pitchFamily="49" charset="-120"/>
              </a:rPr>
              <a:t>，其他二重宇宙可以在我們的身邊，只是我們看不到而已。在任何兩重宇宙之間的</a:t>
            </a:r>
            <a:r>
              <a:rPr lang="zh-TW" altLang="en-US" sz="3200" b="1" dirty="0">
                <a:solidFill>
                  <a:srgbClr val="000066"/>
                </a:solidFill>
                <a:latin typeface="華康粗圓體" panose="020F0709000000000000" pitchFamily="49" charset="-120"/>
                <a:ea typeface="華康粗圓體" panose="020F0709000000000000" pitchFamily="49" charset="-120"/>
              </a:rPr>
              <a:t>星球</a:t>
            </a:r>
            <a:r>
              <a:rPr lang="zh-TW" altLang="zh-TW" sz="3200" b="1" dirty="0">
                <a:solidFill>
                  <a:srgbClr val="000066"/>
                </a:solidFill>
                <a:latin typeface="華康粗圓體" panose="020F0709000000000000" pitchFamily="49" charset="-120"/>
                <a:ea typeface="華康粗圓體" panose="020F0709000000000000" pitchFamily="49" charset="-120"/>
              </a:rPr>
              <a:t>互相看不</a:t>
            </a:r>
            <a:r>
              <a:rPr lang="zh-TW" altLang="en-US" sz="3200" b="1" dirty="0">
                <a:solidFill>
                  <a:srgbClr val="000066"/>
                </a:solidFill>
                <a:latin typeface="華康粗圓體" panose="020F0709000000000000" pitchFamily="49" charset="-120"/>
                <a:ea typeface="華康粗圓體" panose="020F0709000000000000" pitchFamily="49" charset="-120"/>
              </a:rPr>
              <a:t>到</a:t>
            </a:r>
            <a:r>
              <a:rPr lang="zh-TW" altLang="zh-TW" sz="3200" b="1" dirty="0">
                <a:solidFill>
                  <a:srgbClr val="000066"/>
                </a:solidFill>
                <a:latin typeface="華康粗圓體" panose="020F0709000000000000" pitchFamily="49" charset="-120"/>
                <a:ea typeface="華康粗圓體" panose="020F0709000000000000" pitchFamily="49" charset="-120"/>
              </a:rPr>
              <a:t>，</a:t>
            </a:r>
            <a:r>
              <a:rPr lang="zh-TW" altLang="en-US" sz="3200" b="1" dirty="0">
                <a:solidFill>
                  <a:srgbClr val="000066"/>
                </a:solidFill>
                <a:latin typeface="華康粗圓體" panose="020F0709000000000000" pitchFamily="49" charset="-120"/>
                <a:ea typeface="華康粗圓體" panose="020F0709000000000000" pitchFamily="49" charset="-120"/>
              </a:rPr>
              <a:t>但互相有萬有引力，因此他宇宙的星球</a:t>
            </a:r>
            <a:r>
              <a:rPr lang="zh-TW" altLang="zh-TW" sz="3200" b="1" dirty="0">
                <a:solidFill>
                  <a:srgbClr val="000066"/>
                </a:solidFill>
                <a:latin typeface="華康粗圓體" panose="020F0709000000000000" pitchFamily="49" charset="-120"/>
                <a:ea typeface="華康粗圓體" panose="020F0709000000000000" pitchFamily="49" charset="-120"/>
              </a:rPr>
              <a:t>就是我們所謂的暗物質。</a:t>
            </a:r>
            <a:r>
              <a:rPr lang="zh-TW" altLang="en-US" sz="3200" b="1" dirty="0">
                <a:solidFill>
                  <a:srgbClr val="000066"/>
                </a:solidFill>
                <a:latin typeface="華康粗圓體" panose="020F0709000000000000" pitchFamily="49" charset="-120"/>
                <a:ea typeface="華康粗圓體" panose="020F0709000000000000" pitchFamily="49" charset="-120"/>
              </a:rPr>
              <a:t>大宇宙包涵的三重宇宙：本宇宙有</a:t>
            </a:r>
            <a:r>
              <a:rPr lang="en-US" altLang="zh-TW" sz="3200" b="1" dirty="0">
                <a:solidFill>
                  <a:srgbClr val="000066"/>
                </a:solidFill>
                <a:latin typeface="華康粗圓體" panose="020F0709000000000000" pitchFamily="49" charset="-120"/>
                <a:ea typeface="華康粗圓體" panose="020F0709000000000000" pitchFamily="49" charset="-120"/>
              </a:rPr>
              <a:t>15.6</a:t>
            </a:r>
            <a:r>
              <a:rPr lang="zh-TW" altLang="en-US" sz="3200" b="1" dirty="0">
                <a:solidFill>
                  <a:srgbClr val="000066"/>
                </a:solidFill>
                <a:latin typeface="華康粗圓體" panose="020F0709000000000000" pitchFamily="49" charset="-120"/>
                <a:ea typeface="華康粗圓體" panose="020F0709000000000000" pitchFamily="49" charset="-120"/>
              </a:rPr>
              <a:t>％的物質，另外有</a:t>
            </a:r>
            <a:r>
              <a:rPr lang="en-US" altLang="zh-TW" sz="3200" b="1" dirty="0">
                <a:solidFill>
                  <a:srgbClr val="000066"/>
                </a:solidFill>
                <a:latin typeface="華康粗圓體" panose="020F0709000000000000" pitchFamily="49" charset="-120"/>
                <a:ea typeface="華康粗圓體" panose="020F0709000000000000" pitchFamily="49" charset="-120"/>
              </a:rPr>
              <a:t>84.4</a:t>
            </a:r>
            <a:r>
              <a:rPr lang="zh-TW" altLang="en-US" sz="3200" b="1" dirty="0">
                <a:solidFill>
                  <a:srgbClr val="000066"/>
                </a:solidFill>
                <a:latin typeface="華康粗圓體" panose="020F0709000000000000" pitchFamily="49" charset="-120"/>
                <a:ea typeface="華康粗圓體" panose="020F0709000000000000" pitchFamily="49" charset="-120"/>
              </a:rPr>
              <a:t>％的物質在</a:t>
            </a:r>
            <a:r>
              <a:rPr lang="zh-TW" altLang="zh-TW" sz="3200" b="1" dirty="0">
                <a:solidFill>
                  <a:srgbClr val="000066"/>
                </a:solidFill>
                <a:latin typeface="華康粗圓體" panose="020F0709000000000000" pitchFamily="49" charset="-120"/>
                <a:ea typeface="華康粗圓體" panose="020F0709000000000000" pitchFamily="49" charset="-120"/>
              </a:rPr>
              <a:t>外星人宇宙</a:t>
            </a:r>
            <a:r>
              <a:rPr lang="zh-TW" altLang="en-US" sz="3200" b="1" dirty="0">
                <a:solidFill>
                  <a:srgbClr val="000066"/>
                </a:solidFill>
                <a:latin typeface="華康粗圓體" panose="020F0709000000000000" pitchFamily="49" charset="-120"/>
                <a:ea typeface="華康粗圓體" panose="020F0709000000000000" pitchFamily="49" charset="-120"/>
              </a:rPr>
              <a:t>和華藏宇宙，三重不同宇宙結合成大宇宙。</a:t>
            </a:r>
            <a:endParaRPr lang="en-US" altLang="zh-TW" sz="3200" b="1" dirty="0">
              <a:solidFill>
                <a:srgbClr val="000066"/>
              </a:solidFill>
              <a:latin typeface="華康粗圓體" panose="020F0709000000000000" pitchFamily="49" charset="-120"/>
              <a:ea typeface="華康粗圓體" panose="020F0709000000000000" pitchFamily="49" charset="-120"/>
            </a:endParaRPr>
          </a:p>
        </p:txBody>
      </p:sp>
    </p:spTree>
    <p:extLst>
      <p:ext uri="{BB962C8B-B14F-4D97-AF65-F5344CB8AC3E}">
        <p14:creationId xmlns:p14="http://schemas.microsoft.com/office/powerpoint/2010/main" val="20376737"/>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B0923-4055-949D-3DC4-E2F2D1B689F8}"/>
            </a:ext>
          </a:extLst>
        </p:cNvPr>
        <p:cNvGrpSpPr/>
        <p:nvPr/>
      </p:nvGrpSpPr>
      <p:grpSpPr>
        <a:xfrm>
          <a:off x="0" y="0"/>
          <a:ext cx="0" cy="0"/>
          <a:chOff x="0" y="0"/>
          <a:chExt cx="0" cy="0"/>
        </a:xfrm>
      </p:grpSpPr>
      <p:sp>
        <p:nvSpPr>
          <p:cNvPr id="3" name="文字方塊 2">
            <a:extLst>
              <a:ext uri="{FF2B5EF4-FFF2-40B4-BE49-F238E27FC236}">
                <a16:creationId xmlns:a16="http://schemas.microsoft.com/office/drawing/2014/main" id="{CF9AF709-890F-5C9E-A7E8-7AFC910C0E5B}"/>
              </a:ext>
            </a:extLst>
          </p:cNvPr>
          <p:cNvSpPr txBox="1"/>
          <p:nvPr/>
        </p:nvSpPr>
        <p:spPr>
          <a:xfrm>
            <a:off x="1542948" y="427312"/>
            <a:ext cx="9143999"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三重宇宙確立外星人與佛菩薩的世界</a:t>
            </a:r>
          </a:p>
        </p:txBody>
      </p:sp>
      <p:sp>
        <p:nvSpPr>
          <p:cNvPr id="7" name="文字方塊 6">
            <a:extLst>
              <a:ext uri="{FF2B5EF4-FFF2-40B4-BE49-F238E27FC236}">
                <a16:creationId xmlns:a16="http://schemas.microsoft.com/office/drawing/2014/main" id="{3B675BE3-6552-7EB8-4C66-91AA7462386D}"/>
              </a:ext>
            </a:extLst>
          </p:cNvPr>
          <p:cNvSpPr txBox="1"/>
          <p:nvPr/>
        </p:nvSpPr>
        <p:spPr>
          <a:xfrm>
            <a:off x="988089" y="1261530"/>
            <a:ext cx="10215824"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從三重宇宙架構，當然就可以解釋外星人與飛碟的來處和華藏世界與天堂地獄的所在，就是在我們的宇宙之外的兩重他宇宙裡。飛碟的出現和消失幾乎是突然發生的，表示是從我們的宇宙穿出或穿入到外星人的宇宙。</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大方廣佛華嚴經</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普賢行願品中，普賢菩薩從諸毛端都能深入十方微塵數莊嚴佛剎，即一毛端現十方佛剎，這是表示從我們的宇宙穿入佛菩薩的華藏宇宙。從本研究的成果可以改變現代人的人生觀，提升精神領域令世界趨向於和平大同。</a:t>
            </a:r>
          </a:p>
        </p:txBody>
      </p:sp>
    </p:spTree>
    <p:extLst>
      <p:ext uri="{BB962C8B-B14F-4D97-AF65-F5344CB8AC3E}">
        <p14:creationId xmlns:p14="http://schemas.microsoft.com/office/powerpoint/2010/main" val="1765288231"/>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標題 1"/>
          <p:cNvSpPr>
            <a:spLocks noGrp="1"/>
          </p:cNvSpPr>
          <p:nvPr>
            <p:ph type="subTitle" idx="1"/>
          </p:nvPr>
        </p:nvSpPr>
        <p:spPr>
          <a:xfrm>
            <a:off x="666540" y="2079338"/>
            <a:ext cx="10858919" cy="4522430"/>
          </a:xfrm>
        </p:spPr>
        <p:txBody>
          <a:bodyPr>
            <a:noAutofit/>
          </a:bodyPr>
          <a:lstStyle/>
          <a:p>
            <a:pPr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歐帕玆</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latin typeface="+mj-lt"/>
                <a:ea typeface="華康粗圓體" panose="020F0709000000000000" pitchFamily="49" charset="-120"/>
              </a:rPr>
              <a:t>OOPARTS</a:t>
            </a:r>
            <a:r>
              <a:rPr lang="zh-TW" altLang="en-US" sz="3200" b="1" dirty="0">
                <a:solidFill>
                  <a:srgbClr val="002060"/>
                </a:solidFill>
                <a:latin typeface="+mj-lt"/>
                <a:ea typeface="華康粗圓體" panose="020F0709000000000000" pitchFamily="49" charset="-120"/>
              </a:rPr>
              <a:t>：</a:t>
            </a:r>
            <a:r>
              <a:rPr lang="en-US" altLang="zh-TW" sz="3200" b="1" dirty="0">
                <a:solidFill>
                  <a:srgbClr val="002060"/>
                </a:solidFill>
                <a:latin typeface="+mj-lt"/>
                <a:ea typeface="華康粗圓體" panose="020F0709000000000000" pitchFamily="49" charset="-120"/>
              </a:rPr>
              <a:t>Out Of Place </a:t>
            </a:r>
            <a:r>
              <a:rPr lang="en-US" altLang="zh-TW" sz="3200" b="1" dirty="0" err="1">
                <a:solidFill>
                  <a:srgbClr val="002060"/>
                </a:solidFill>
                <a:latin typeface="+mj-lt"/>
                <a:ea typeface="華康粗圓體" panose="020F0709000000000000" pitchFamily="49" charset="-120"/>
              </a:rPr>
              <a:t>ARTifactS</a:t>
            </a:r>
            <a:r>
              <a:rPr lang="en-US" altLang="zh-TW" sz="3200" b="1" dirty="0">
                <a:solidFill>
                  <a:srgbClr val="002060"/>
                </a:solidFill>
                <a:latin typeface="華康粗圓體" panose="020F0709000000000000" pitchFamily="49" charset="-120"/>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就是在不應該出現的地方出土的古代加工品或史前文明遺物。可以分成二類。第一類歐帕玆是由古老地層中所掘出不符時空的人造物，譬如動植物化石般的人造物品、石頭中的金線、石頭、石英中的鐵釘、從岩石中出現的金屬容器、煤礦中的鐵器、鎖等，這些被歸類為「第一類歐帕玆」。</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spcBef>
                <a:spcPts val="0"/>
              </a:spcBef>
            </a:pPr>
            <a:r>
              <a:rPr lang="zh-TW" altLang="en-US" sz="3200" b="1" dirty="0">
                <a:solidFill>
                  <a:srgbClr val="002060"/>
                </a:solidFill>
                <a:latin typeface="華康粗圓體" panose="020F0709000000000000" pitchFamily="49" charset="-120"/>
                <a:ea typeface="華康粗圓體" panose="020F0709000000000000" pitchFamily="49" charset="-120"/>
              </a:rPr>
              <a:t>第二類歐帕茲是在現代人類文明開始以後，即一萬一千年以來，所發現的「第二類歐帕茲」，即人類古代超文明遺物。</a:t>
            </a:r>
          </a:p>
        </p:txBody>
      </p:sp>
      <p:sp>
        <p:nvSpPr>
          <p:cNvPr id="3" name="標題 2"/>
          <p:cNvSpPr>
            <a:spLocks noGrp="1"/>
          </p:cNvSpPr>
          <p:nvPr>
            <p:ph type="ctrTitle"/>
          </p:nvPr>
        </p:nvSpPr>
        <p:spPr>
          <a:xfrm>
            <a:off x="1827163" y="891305"/>
            <a:ext cx="8208912" cy="1061071"/>
          </a:xfrm>
        </p:spPr>
        <p:txBody>
          <a:bodyPr>
            <a:normAutofit/>
          </a:bodyPr>
          <a:lstStyle/>
          <a:p>
            <a:r>
              <a:rPr lang="zh-TW" altLang="en-US" sz="4400" dirty="0">
                <a:solidFill>
                  <a:srgbClr val="C00000"/>
                </a:solidFill>
                <a:latin typeface="華康儷粗圓" pitchFamily="49" charset="-120"/>
                <a:ea typeface="華康儷粗圓" pitchFamily="49" charset="-120"/>
              </a:rPr>
              <a:t>古代超文明遺物：歐帕玆</a:t>
            </a:r>
          </a:p>
        </p:txBody>
      </p:sp>
      <p:sp>
        <p:nvSpPr>
          <p:cNvPr id="5" name="文字方塊 4">
            <a:extLst>
              <a:ext uri="{FF2B5EF4-FFF2-40B4-BE49-F238E27FC236}">
                <a16:creationId xmlns:a16="http://schemas.microsoft.com/office/drawing/2014/main" id="{2F6FE1E9-0A12-DCD8-0A4A-A3736B4CE5E0}"/>
              </a:ext>
            </a:extLst>
          </p:cNvPr>
          <p:cNvSpPr txBox="1"/>
          <p:nvPr/>
        </p:nvSpPr>
        <p:spPr>
          <a:xfrm>
            <a:off x="-2228" y="183391"/>
            <a:ext cx="12194228" cy="923330"/>
          </a:xfrm>
          <a:prstGeom prst="rect">
            <a:avLst/>
          </a:prstGeom>
          <a:noFill/>
        </p:spPr>
        <p:txBody>
          <a:bodyPr wrap="square">
            <a:spAutoFit/>
          </a:bodyPr>
          <a:lstStyle/>
          <a:p>
            <a:pPr algn="ctr"/>
            <a:r>
              <a:rPr lang="zh-TW" altLang="en-US" sz="5400" dirty="0">
                <a:solidFill>
                  <a:srgbClr val="7030A0"/>
                </a:solidFill>
                <a:latin typeface="華康中特圓體" panose="020F0809000000000000" pitchFamily="49" charset="-120"/>
                <a:ea typeface="華康中特圓體" panose="020F0809000000000000" pitchFamily="49" charset="-120"/>
              </a:rPr>
              <a:t>外星人遺留的古代超文明遺物</a:t>
            </a:r>
          </a:p>
        </p:txBody>
      </p:sp>
    </p:spTree>
    <p:extLst>
      <p:ext uri="{BB962C8B-B14F-4D97-AF65-F5344CB8AC3E}">
        <p14:creationId xmlns:p14="http://schemas.microsoft.com/office/powerpoint/2010/main" val="436016984"/>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70846" y="212562"/>
            <a:ext cx="8817643" cy="6456798"/>
          </a:xfrm>
          <a:prstGeom prst="rect">
            <a:avLst/>
          </a:prstGeom>
          <a:ln w="12700">
            <a:solidFill>
              <a:schemeClr val="tx1"/>
            </a:solidFill>
          </a:ln>
        </p:spPr>
      </p:pic>
    </p:spTree>
    <p:extLst>
      <p:ext uri="{BB962C8B-B14F-4D97-AF65-F5344CB8AC3E}">
        <p14:creationId xmlns:p14="http://schemas.microsoft.com/office/powerpoint/2010/main" val="1723471933"/>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2999656" y="409087"/>
            <a:ext cx="6192688" cy="769441"/>
          </a:xfrm>
          <a:prstGeom prst="rect">
            <a:avLst/>
          </a:prstGeom>
          <a:noFill/>
        </p:spPr>
        <p:txBody>
          <a:bodyPr wrap="square" rtlCol="0">
            <a:spAutoFit/>
          </a:bodyPr>
          <a:lstStyle/>
          <a:p>
            <a:pPr algn="ctr"/>
            <a:r>
              <a:rPr lang="zh-TW" altLang="en-US" sz="4400" dirty="0">
                <a:solidFill>
                  <a:srgbClr val="C00000"/>
                </a:solidFill>
                <a:latin typeface="華康中特圓體" pitchFamily="49" charset="-120"/>
                <a:ea typeface="華康中特圓體" pitchFamily="49" charset="-120"/>
              </a:rPr>
              <a:t>第一類 歐帕玆</a:t>
            </a:r>
          </a:p>
        </p:txBody>
      </p:sp>
      <p:sp>
        <p:nvSpPr>
          <p:cNvPr id="3" name="矩形 2">
            <a:extLst>
              <a:ext uri="{FF2B5EF4-FFF2-40B4-BE49-F238E27FC236}">
                <a16:creationId xmlns:a16="http://schemas.microsoft.com/office/drawing/2014/main" id="{57A2843C-DE7E-EBB3-8F09-F1E39C6FB90B}"/>
              </a:ext>
            </a:extLst>
          </p:cNvPr>
          <p:cNvSpPr/>
          <p:nvPr/>
        </p:nvSpPr>
        <p:spPr>
          <a:xfrm>
            <a:off x="945268" y="4986974"/>
            <a:ext cx="2880320" cy="1077218"/>
          </a:xfrm>
          <a:prstGeom prst="rect">
            <a:avLst/>
          </a:prstGeom>
        </p:spPr>
        <p:txBody>
          <a:bodyPr wrap="square">
            <a:spAutoFit/>
          </a:bodyPr>
          <a:lstStyle/>
          <a:p>
            <a:r>
              <a:rPr lang="zh-TW" altLang="zh-TW" sz="3200" b="1" dirty="0">
                <a:solidFill>
                  <a:srgbClr val="3333CC"/>
                </a:solidFill>
                <a:latin typeface="華康標楷體" panose="03000509000000000000" pitchFamily="65" charset="-120"/>
                <a:ea typeface="華康標楷體" panose="03000509000000000000" pitchFamily="65" charset="-120"/>
              </a:rPr>
              <a:t>南非</a:t>
            </a:r>
            <a:r>
              <a:rPr lang="en-US" altLang="zh-TW" sz="3200" b="1" dirty="0">
                <a:solidFill>
                  <a:srgbClr val="3333CC"/>
                </a:solidFill>
                <a:latin typeface="華康標楷體" panose="03000509000000000000" pitchFamily="65" charset="-120"/>
                <a:ea typeface="華康標楷體" panose="03000509000000000000" pitchFamily="65" charset="-120"/>
              </a:rPr>
              <a:t>28</a:t>
            </a:r>
            <a:r>
              <a:rPr lang="zh-TW" altLang="zh-TW" sz="3200" b="1" dirty="0">
                <a:solidFill>
                  <a:srgbClr val="3333CC"/>
                </a:solidFill>
                <a:latin typeface="華康標楷體" panose="03000509000000000000" pitchFamily="65" charset="-120"/>
                <a:ea typeface="華康標楷體" panose="03000509000000000000" pitchFamily="65" charset="-120"/>
              </a:rPr>
              <a:t>億年前的人工金屬球</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8" name="圖片 7">
            <a:extLst>
              <a:ext uri="{FF2B5EF4-FFF2-40B4-BE49-F238E27FC236}">
                <a16:creationId xmlns:a16="http://schemas.microsoft.com/office/drawing/2014/main" id="{3274FDE8-3903-5F21-CDF8-810D8161922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8172661" y="1620994"/>
            <a:ext cx="2956309" cy="3297637"/>
          </a:xfrm>
          <a:prstGeom prst="rect">
            <a:avLst/>
          </a:prstGeom>
          <a:noFill/>
          <a:ln w="19050" cmpd="sng">
            <a:solidFill>
              <a:srgbClr val="000000"/>
            </a:solidFill>
            <a:miter lim="800000"/>
            <a:headEnd/>
            <a:tailEnd/>
          </a:ln>
          <a:effectLst/>
        </p:spPr>
      </p:pic>
      <p:sp>
        <p:nvSpPr>
          <p:cNvPr id="9" name="文字方塊 8">
            <a:extLst>
              <a:ext uri="{FF2B5EF4-FFF2-40B4-BE49-F238E27FC236}">
                <a16:creationId xmlns:a16="http://schemas.microsoft.com/office/drawing/2014/main" id="{95AF3A6E-1674-0F6D-2A15-D83AF91FBE6B}"/>
              </a:ext>
            </a:extLst>
          </p:cNvPr>
          <p:cNvSpPr txBox="1"/>
          <p:nvPr/>
        </p:nvSpPr>
        <p:spPr>
          <a:xfrm>
            <a:off x="7865765" y="4929402"/>
            <a:ext cx="3589355" cy="1077218"/>
          </a:xfrm>
          <a:prstGeom prst="rect">
            <a:avLst/>
          </a:prstGeom>
          <a:noFill/>
        </p:spPr>
        <p:txBody>
          <a:bodyPr wrap="square" rtlCol="0">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澳洲薩爾茲堡七千萬年前的立方體</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6" name="圖片 5">
            <a:extLst>
              <a:ext uri="{FF2B5EF4-FFF2-40B4-BE49-F238E27FC236}">
                <a16:creationId xmlns:a16="http://schemas.microsoft.com/office/drawing/2014/main" id="{C5076C08-469C-75EB-77FF-A48B35FCE0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68470" y="1620994"/>
            <a:ext cx="3621239" cy="3320278"/>
          </a:xfrm>
          <a:prstGeom prst="rect">
            <a:avLst/>
          </a:prstGeom>
          <a:ln w="12700">
            <a:solidFill>
              <a:schemeClr val="tx1"/>
            </a:solidFill>
          </a:ln>
        </p:spPr>
      </p:pic>
      <p:sp>
        <p:nvSpPr>
          <p:cNvPr id="7" name="矩形 6">
            <a:extLst>
              <a:ext uri="{FF2B5EF4-FFF2-40B4-BE49-F238E27FC236}">
                <a16:creationId xmlns:a16="http://schemas.microsoft.com/office/drawing/2014/main" id="{FF7A43B5-16C3-1439-121E-B033FE6901A5}"/>
              </a:ext>
            </a:extLst>
          </p:cNvPr>
          <p:cNvSpPr/>
          <p:nvPr/>
        </p:nvSpPr>
        <p:spPr>
          <a:xfrm>
            <a:off x="4503692" y="4986974"/>
            <a:ext cx="3040599" cy="1077218"/>
          </a:xfrm>
          <a:prstGeom prst="rect">
            <a:avLst/>
          </a:prstGeom>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踩在三億年前三葉蟲的足印化石</a:t>
            </a:r>
          </a:p>
        </p:txBody>
      </p:sp>
      <p:pic>
        <p:nvPicPr>
          <p:cNvPr id="4" name="圖片 3">
            <a:extLst>
              <a:ext uri="{FF2B5EF4-FFF2-40B4-BE49-F238E27FC236}">
                <a16:creationId xmlns:a16="http://schemas.microsoft.com/office/drawing/2014/main" id="{286840B9-3E11-6181-2566-85C2A1D331A1}"/>
              </a:ext>
            </a:extLst>
          </p:cNvPr>
          <p:cNvPicPr>
            <a:picLocks noChangeAspect="1"/>
          </p:cNvPicPr>
          <p:nvPr/>
        </p:nvPicPr>
        <p:blipFill>
          <a:blip r:embed="rId4"/>
          <a:stretch>
            <a:fillRect/>
          </a:stretch>
        </p:blipFill>
        <p:spPr>
          <a:xfrm>
            <a:off x="251996" y="1620994"/>
            <a:ext cx="3941829" cy="3317473"/>
          </a:xfrm>
          <a:prstGeom prst="rect">
            <a:avLst/>
          </a:prstGeom>
          <a:ln w="12700">
            <a:solidFill>
              <a:schemeClr val="tx1"/>
            </a:solidFill>
          </a:ln>
        </p:spPr>
      </p:pic>
    </p:spTree>
    <p:extLst>
      <p:ext uri="{BB962C8B-B14F-4D97-AF65-F5344CB8AC3E}">
        <p14:creationId xmlns:p14="http://schemas.microsoft.com/office/powerpoint/2010/main" val="2537889093"/>
      </p:ext>
    </p:extLst>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5728" y="436417"/>
            <a:ext cx="5480354" cy="3909318"/>
          </a:xfrm>
          <a:prstGeom prst="rect">
            <a:avLst/>
          </a:prstGeom>
          <a:ln w="12700">
            <a:solidFill>
              <a:schemeClr val="tx1"/>
            </a:solidFill>
          </a:ln>
        </p:spPr>
      </p:pic>
      <p:sp>
        <p:nvSpPr>
          <p:cNvPr id="4" name="文字方塊 3"/>
          <p:cNvSpPr txBox="1"/>
          <p:nvPr/>
        </p:nvSpPr>
        <p:spPr>
          <a:xfrm>
            <a:off x="506512" y="4295561"/>
            <a:ext cx="4969124" cy="1077218"/>
          </a:xfrm>
          <a:prstGeom prst="rect">
            <a:avLst/>
          </a:prstGeom>
          <a:noFill/>
        </p:spPr>
        <p:txBody>
          <a:bodyPr wrap="square" rtlCol="0">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非洲加彭共和國發現的二十億年前運轉的核反應爐</a:t>
            </a:r>
            <a:r>
              <a:rPr lang="zh-TW" altLang="en-US" sz="3200" b="1" dirty="0">
                <a:solidFill>
                  <a:srgbClr val="3333CC"/>
                </a:solidFill>
                <a:latin typeface="華康標楷體" panose="03000509000000000000" pitchFamily="65" charset="-120"/>
                <a:ea typeface="華康標楷體" panose="03000509000000000000" pitchFamily="65" charset="-120"/>
              </a:rPr>
              <a:t>。</a:t>
            </a:r>
          </a:p>
        </p:txBody>
      </p:sp>
      <p:pic>
        <p:nvPicPr>
          <p:cNvPr id="2" name="圖片 1">
            <a:extLst>
              <a:ext uri="{FF2B5EF4-FFF2-40B4-BE49-F238E27FC236}">
                <a16:creationId xmlns:a16="http://schemas.microsoft.com/office/drawing/2014/main" id="{0DCAD709-4AE4-2DB3-790F-6606B781828C}"/>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846190" y="436417"/>
            <a:ext cx="6127888" cy="3579628"/>
          </a:xfrm>
          <a:prstGeom prst="rect">
            <a:avLst/>
          </a:prstGeom>
          <a:ln w="12700">
            <a:solidFill>
              <a:schemeClr val="tx1"/>
            </a:solidFill>
            <a:prstDash val="solid"/>
          </a:ln>
        </p:spPr>
      </p:pic>
      <p:sp>
        <p:nvSpPr>
          <p:cNvPr id="5" name="矩形 4">
            <a:extLst>
              <a:ext uri="{FF2B5EF4-FFF2-40B4-BE49-F238E27FC236}">
                <a16:creationId xmlns:a16="http://schemas.microsoft.com/office/drawing/2014/main" id="{9FC51197-0DDF-E301-A411-62DD0EEFA8F7}"/>
              </a:ext>
            </a:extLst>
          </p:cNvPr>
          <p:cNvSpPr/>
          <p:nvPr/>
        </p:nvSpPr>
        <p:spPr>
          <a:xfrm>
            <a:off x="5625744" y="4016045"/>
            <a:ext cx="6350528" cy="2554545"/>
          </a:xfrm>
          <a:prstGeom prst="rect">
            <a:avLst/>
          </a:prstGeom>
        </p:spPr>
        <p:txBody>
          <a:bodyPr wrap="square">
            <a:spAutoFit/>
          </a:bodyPr>
          <a:lstStyle/>
          <a:p>
            <a:pPr algn="just"/>
            <a:r>
              <a:rPr lang="zh-TW" altLang="zh-TW" sz="3200" b="1" dirty="0">
                <a:solidFill>
                  <a:srgbClr val="3333CC"/>
                </a:solidFill>
                <a:latin typeface="華康標楷體" panose="03000509000000000000" pitchFamily="65" charset="-120"/>
                <a:ea typeface="華康標楷體" panose="03000509000000000000" pitchFamily="65" charset="-120"/>
              </a:rPr>
              <a:t>偶然撿到的石頭</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左上</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，切成兩半後，裡面出現了如同機械零件的筒狀物體</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左下</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en-US" sz="3200" b="1" dirty="0">
                <a:solidFill>
                  <a:srgbClr val="3333CC"/>
                </a:solidFill>
                <a:latin typeface="華康標楷體" panose="03000509000000000000" pitchFamily="65" charset="-120"/>
                <a:ea typeface="華康標楷體" panose="03000509000000000000" pitchFamily="65" charset="-120"/>
              </a:rPr>
              <a:t>右</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石頭右半部份</a:t>
            </a:r>
            <a:r>
              <a:rPr lang="en-US" altLang="zh-TW" sz="3200" b="1" dirty="0">
                <a:solidFill>
                  <a:srgbClr val="3333CC"/>
                </a:solidFill>
                <a:latin typeface="華康標楷體" panose="03000509000000000000" pitchFamily="65" charset="-120"/>
                <a:ea typeface="華康標楷體" panose="03000509000000000000" pitchFamily="65" charset="-120"/>
              </a:rPr>
              <a:t>X</a:t>
            </a:r>
            <a:r>
              <a:rPr lang="zh-TW" altLang="zh-TW" sz="3200" b="1" dirty="0">
                <a:solidFill>
                  <a:srgbClr val="3333CC"/>
                </a:solidFill>
                <a:latin typeface="華康標楷體" panose="03000509000000000000" pitchFamily="65" charset="-120"/>
                <a:ea typeface="華康標楷體" panose="03000509000000000000" pitchFamily="65" charset="-120"/>
              </a:rPr>
              <a:t>光照片及另一組</a:t>
            </a:r>
            <a:r>
              <a:rPr lang="en-US" altLang="zh-TW" sz="3200" b="1" dirty="0">
                <a:solidFill>
                  <a:srgbClr val="3333CC"/>
                </a:solidFill>
                <a:latin typeface="華康標楷體" panose="03000509000000000000" pitchFamily="65" charset="-120"/>
                <a:ea typeface="華康標楷體" panose="03000509000000000000" pitchFamily="65" charset="-120"/>
              </a:rPr>
              <a:t>X</a:t>
            </a:r>
            <a:r>
              <a:rPr lang="zh-TW" altLang="zh-TW" sz="3200" b="1" dirty="0">
                <a:solidFill>
                  <a:srgbClr val="3333CC"/>
                </a:solidFill>
                <a:latin typeface="華康標楷體" panose="03000509000000000000" pitchFamily="65" charset="-120"/>
                <a:ea typeface="華康標楷體" panose="03000509000000000000" pitchFamily="65" charset="-120"/>
              </a:rPr>
              <a:t>光照片。從構造上看</a:t>
            </a:r>
            <a:r>
              <a:rPr lang="zh-TW" altLang="en-US"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很像引擎的火星塞。</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443987772"/>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2999656" y="283296"/>
            <a:ext cx="6192688" cy="769441"/>
          </a:xfrm>
          <a:prstGeom prst="rect">
            <a:avLst/>
          </a:prstGeom>
          <a:noFill/>
        </p:spPr>
        <p:txBody>
          <a:bodyPr wrap="square" rtlCol="0">
            <a:spAutoFit/>
          </a:bodyPr>
          <a:lstStyle/>
          <a:p>
            <a:pPr algn="ctr"/>
            <a:r>
              <a:rPr lang="zh-TW" altLang="en-US" sz="4400" dirty="0">
                <a:solidFill>
                  <a:srgbClr val="C00000"/>
                </a:solidFill>
                <a:latin typeface="華康中特圓體" pitchFamily="49" charset="-120"/>
                <a:ea typeface="華康中特圓體" pitchFamily="49" charset="-120"/>
              </a:rPr>
              <a:t>第二類 歐帕玆</a:t>
            </a:r>
          </a:p>
        </p:txBody>
      </p:sp>
      <p:pic>
        <p:nvPicPr>
          <p:cNvPr id="3" name="圖片 2">
            <a:extLst>
              <a:ext uri="{FF2B5EF4-FFF2-40B4-BE49-F238E27FC236}">
                <a16:creationId xmlns:a16="http://schemas.microsoft.com/office/drawing/2014/main" id="{758DFC72-C1ED-7DDB-16EF-8AC3DD227C18}"/>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89194" y="1172835"/>
            <a:ext cx="3288986" cy="4093339"/>
          </a:xfrm>
          <a:prstGeom prst="rect">
            <a:avLst/>
          </a:prstGeom>
        </p:spPr>
      </p:pic>
      <p:pic>
        <p:nvPicPr>
          <p:cNvPr id="4" name="圖片 3">
            <a:extLst>
              <a:ext uri="{FF2B5EF4-FFF2-40B4-BE49-F238E27FC236}">
                <a16:creationId xmlns:a16="http://schemas.microsoft.com/office/drawing/2014/main" id="{2A232504-6CDA-7FC9-077B-1E069C7319D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209142" y="1128885"/>
            <a:ext cx="4204680" cy="4137289"/>
          </a:xfrm>
          <a:prstGeom prst="rect">
            <a:avLst/>
          </a:prstGeom>
        </p:spPr>
      </p:pic>
      <p:sp>
        <p:nvSpPr>
          <p:cNvPr id="7" name="文字方塊 6">
            <a:extLst>
              <a:ext uri="{FF2B5EF4-FFF2-40B4-BE49-F238E27FC236}">
                <a16:creationId xmlns:a16="http://schemas.microsoft.com/office/drawing/2014/main" id="{FC35C7D5-8F7B-8C2A-CDCF-D6DA412FB0B7}"/>
              </a:ext>
            </a:extLst>
          </p:cNvPr>
          <p:cNvSpPr txBox="1"/>
          <p:nvPr/>
        </p:nvSpPr>
        <p:spPr>
          <a:xfrm>
            <a:off x="4152095" y="5436346"/>
            <a:ext cx="3887809" cy="1569660"/>
          </a:xfrm>
          <a:prstGeom prst="rect">
            <a:avLst/>
          </a:prstGeom>
          <a:noFill/>
        </p:spPr>
        <p:txBody>
          <a:bodyPr wrap="square" rtlCol="0">
            <a:spAutoFit/>
          </a:bodyPr>
          <a:lstStyle/>
          <a:p>
            <a:r>
              <a:rPr lang="zh-TW" altLang="zh-TW" sz="3200" b="1" dirty="0">
                <a:solidFill>
                  <a:srgbClr val="3333CC"/>
                </a:solidFill>
                <a:latin typeface="華康標楷體" panose="03000509000000000000" pitchFamily="65" charset="-120"/>
                <a:ea typeface="華康標楷體" panose="03000509000000000000" pitchFamily="65" charset="-120"/>
              </a:rPr>
              <a:t>德國出土</a:t>
            </a:r>
            <a:r>
              <a:rPr lang="zh-TW" altLang="en-US" sz="3200" b="1" dirty="0">
                <a:solidFill>
                  <a:srgbClr val="3333CC"/>
                </a:solidFill>
                <a:latin typeface="華康標楷體" panose="03000509000000000000" pitchFamily="65" charset="-120"/>
                <a:ea typeface="華康標楷體" panose="03000509000000000000" pitchFamily="65" charset="-120"/>
              </a:rPr>
              <a:t>三六百萬</a:t>
            </a:r>
            <a:r>
              <a:rPr lang="zh-TW" altLang="zh-TW" sz="3200" b="1" dirty="0">
                <a:solidFill>
                  <a:srgbClr val="3333CC"/>
                </a:solidFill>
                <a:latin typeface="華康標楷體" panose="03000509000000000000" pitchFamily="65" charset="-120"/>
                <a:ea typeface="華康標楷體" panose="03000509000000000000" pitchFamily="65" charset="-120"/>
              </a:rPr>
              <a:t>年前的「尼布拉星象圖」</a:t>
            </a:r>
            <a:endParaRPr lang="zh-TW" altLang="en-US" sz="3200" b="1" dirty="0">
              <a:solidFill>
                <a:srgbClr val="3333CC"/>
              </a:solidFill>
              <a:latin typeface="華康標楷體" panose="03000509000000000000" pitchFamily="65" charset="-120"/>
              <a:ea typeface="華康標楷體" panose="03000509000000000000" pitchFamily="65" charset="-120"/>
            </a:endParaRPr>
          </a:p>
          <a:p>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
        <p:nvSpPr>
          <p:cNvPr id="9" name="文字方塊 8">
            <a:extLst>
              <a:ext uri="{FF2B5EF4-FFF2-40B4-BE49-F238E27FC236}">
                <a16:creationId xmlns:a16="http://schemas.microsoft.com/office/drawing/2014/main" id="{B31188DE-BFC6-F4E5-5E5F-715FF1F0729D}"/>
              </a:ext>
            </a:extLst>
          </p:cNvPr>
          <p:cNvSpPr txBox="1"/>
          <p:nvPr/>
        </p:nvSpPr>
        <p:spPr>
          <a:xfrm>
            <a:off x="244511" y="5436346"/>
            <a:ext cx="3704947" cy="1077218"/>
          </a:xfrm>
          <a:prstGeom prst="rect">
            <a:avLst/>
          </a:prstGeom>
          <a:noFill/>
        </p:spPr>
        <p:txBody>
          <a:bodyPr wrap="square">
            <a:spAutoFit/>
          </a:bodyPr>
          <a:lstStyle/>
          <a:p>
            <a:pPr algn="ctr"/>
            <a:r>
              <a:rPr lang="en-US" altLang="zh-TW" sz="3200" b="1" dirty="0">
                <a:solidFill>
                  <a:srgbClr val="3333CC"/>
                </a:solidFill>
                <a:latin typeface="華康標楷體" panose="03000509000000000000" pitchFamily="65" charset="-120"/>
                <a:ea typeface="華康標楷體" panose="03000509000000000000" pitchFamily="65" charset="-120"/>
              </a:rPr>
              <a:t>2700</a:t>
            </a:r>
            <a:r>
              <a:rPr lang="zh-TW" altLang="zh-TW" sz="3200" b="1" dirty="0">
                <a:solidFill>
                  <a:srgbClr val="3333CC"/>
                </a:solidFill>
                <a:latin typeface="華康標楷體" panose="03000509000000000000" pitchFamily="65" charset="-120"/>
                <a:ea typeface="華康標楷體" panose="03000509000000000000" pitchFamily="65" charset="-120"/>
              </a:rPr>
              <a:t>年前亞述古墓出土的水晶鏡片</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graphicFrame>
        <p:nvGraphicFramePr>
          <p:cNvPr id="10" name="物件 9">
            <a:extLst>
              <a:ext uri="{FF2B5EF4-FFF2-40B4-BE49-F238E27FC236}">
                <a16:creationId xmlns:a16="http://schemas.microsoft.com/office/drawing/2014/main" id="{144F9D1F-BE93-1825-9C40-69CE0ED1C9F8}"/>
              </a:ext>
            </a:extLst>
          </p:cNvPr>
          <p:cNvGraphicFramePr>
            <a:graphicFrameLocks noChangeAspect="1"/>
          </p:cNvGraphicFramePr>
          <p:nvPr>
            <p:extLst>
              <p:ext uri="{D42A27DB-BD31-4B8C-83A1-F6EECF244321}">
                <p14:modId xmlns:p14="http://schemas.microsoft.com/office/powerpoint/2010/main" val="800577596"/>
              </p:ext>
            </p:extLst>
          </p:nvPr>
        </p:nvGraphicFramePr>
        <p:xfrm>
          <a:off x="8971312" y="1061934"/>
          <a:ext cx="1830666" cy="4315140"/>
        </p:xfrm>
        <a:graphic>
          <a:graphicData uri="http://schemas.openxmlformats.org/presentationml/2006/ole">
            <mc:AlternateContent xmlns:mc="http://schemas.openxmlformats.org/markup-compatibility/2006">
              <mc:Choice xmlns:v="urn:schemas-microsoft-com:vml" Requires="v">
                <p:oleObj name="PhotoImpact" r:id="rId4" imgW="133099" imgH="313688" progId="PI3.Image">
                  <p:embed/>
                </p:oleObj>
              </mc:Choice>
              <mc:Fallback>
                <p:oleObj name="PhotoImpact" r:id="rId4" imgW="133099" imgH="313688" progId="PI3.Image">
                  <p:embed/>
                  <p:pic>
                    <p:nvPicPr>
                      <p:cNvPr id="10" name="物件 9">
                        <a:extLst>
                          <a:ext uri="{FF2B5EF4-FFF2-40B4-BE49-F238E27FC236}">
                            <a16:creationId xmlns:a16="http://schemas.microsoft.com/office/drawing/2014/main" id="{144F9D1F-BE93-1825-9C40-69CE0ED1C9F8}"/>
                          </a:ext>
                        </a:extLst>
                      </p:cNvPr>
                      <p:cNvPicPr/>
                      <p:nvPr/>
                    </p:nvPicPr>
                    <p:blipFill>
                      <a:blip r:embed="rId5"/>
                      <a:stretch>
                        <a:fillRect/>
                      </a:stretch>
                    </p:blipFill>
                    <p:spPr>
                      <a:xfrm>
                        <a:off x="8971312" y="1061934"/>
                        <a:ext cx="1830666" cy="4315140"/>
                      </a:xfrm>
                      <a:prstGeom prst="rect">
                        <a:avLst/>
                      </a:prstGeom>
                    </p:spPr>
                  </p:pic>
                </p:oleObj>
              </mc:Fallback>
            </mc:AlternateContent>
          </a:graphicData>
        </a:graphic>
      </p:graphicFrame>
      <p:sp>
        <p:nvSpPr>
          <p:cNvPr id="12" name="文字方塊 11">
            <a:extLst>
              <a:ext uri="{FF2B5EF4-FFF2-40B4-BE49-F238E27FC236}">
                <a16:creationId xmlns:a16="http://schemas.microsoft.com/office/drawing/2014/main" id="{6D7BAA04-FDDF-4FEC-F351-7275817BCC53}"/>
              </a:ext>
            </a:extLst>
          </p:cNvPr>
          <p:cNvSpPr txBox="1"/>
          <p:nvPr/>
        </p:nvSpPr>
        <p:spPr>
          <a:xfrm>
            <a:off x="8791411" y="5436346"/>
            <a:ext cx="2321744" cy="1077218"/>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厄瓜多爾的黃金銘板</a:t>
            </a:r>
          </a:p>
        </p:txBody>
      </p:sp>
    </p:spTree>
    <p:extLst>
      <p:ext uri="{BB962C8B-B14F-4D97-AF65-F5344CB8AC3E}">
        <p14:creationId xmlns:p14="http://schemas.microsoft.com/office/powerpoint/2010/main" val="91705758"/>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18566" y="151178"/>
            <a:ext cx="3816099" cy="2592288"/>
          </a:xfrm>
          <a:prstGeom prst="rect">
            <a:avLst/>
          </a:prstGeom>
          <a:ln w="6350">
            <a:solidFill>
              <a:schemeClr val="tx1"/>
            </a:solidFill>
          </a:ln>
        </p:spPr>
      </p:pic>
      <p:pic>
        <p:nvPicPr>
          <p:cNvPr id="3" name="圖片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757630" y="151178"/>
            <a:ext cx="1985033" cy="2557742"/>
          </a:xfrm>
          <a:prstGeom prst="rect">
            <a:avLst/>
          </a:prstGeom>
          <a:ln>
            <a:solidFill>
              <a:schemeClr val="tx1"/>
            </a:solidFill>
            <a:prstDash val="solid"/>
          </a:ln>
        </p:spPr>
      </p:pic>
      <p:sp>
        <p:nvSpPr>
          <p:cNvPr id="5" name="矩形 4"/>
          <p:cNvSpPr/>
          <p:nvPr/>
        </p:nvSpPr>
        <p:spPr>
          <a:xfrm>
            <a:off x="2495600" y="2636913"/>
            <a:ext cx="6750566" cy="584775"/>
          </a:xfrm>
          <a:prstGeom prst="rect">
            <a:avLst/>
          </a:prstGeom>
        </p:spPr>
        <p:txBody>
          <a:bodyPr wrap="none">
            <a:spAutoFit/>
          </a:bodyPr>
          <a:lstStyle/>
          <a:p>
            <a:r>
              <a:rPr lang="zh-TW" altLang="zh-TW" sz="3200" b="1" dirty="0">
                <a:solidFill>
                  <a:srgbClr val="3333CC"/>
                </a:solidFill>
                <a:latin typeface="華康標楷體" panose="03000509000000000000" pitchFamily="65" charset="-120"/>
                <a:ea typeface="華康標楷體" panose="03000509000000000000" pitchFamily="65" charset="-120"/>
              </a:rPr>
              <a:t>哥倫比亞印加千餘年前的黃金噴射機</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4" name="圖片 3">
            <a:extLst>
              <a:ext uri="{FF2B5EF4-FFF2-40B4-BE49-F238E27FC236}">
                <a16:creationId xmlns:a16="http://schemas.microsoft.com/office/drawing/2014/main" id="{871FBCA3-74C8-5B64-0DD2-BFC013B5D1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7205" y="3284984"/>
            <a:ext cx="5525885" cy="2803320"/>
          </a:xfrm>
          <a:prstGeom prst="rect">
            <a:avLst/>
          </a:prstGeom>
          <a:ln w="6350">
            <a:solidFill>
              <a:schemeClr val="tx1"/>
            </a:solidFill>
          </a:ln>
        </p:spPr>
      </p:pic>
      <p:sp>
        <p:nvSpPr>
          <p:cNvPr id="7" name="矩形 6">
            <a:extLst>
              <a:ext uri="{FF2B5EF4-FFF2-40B4-BE49-F238E27FC236}">
                <a16:creationId xmlns:a16="http://schemas.microsoft.com/office/drawing/2014/main" id="{56AA665D-E992-307B-6580-ACC815B5716A}"/>
              </a:ext>
            </a:extLst>
          </p:cNvPr>
          <p:cNvSpPr/>
          <p:nvPr/>
        </p:nvSpPr>
        <p:spPr>
          <a:xfrm>
            <a:off x="1678911" y="6021289"/>
            <a:ext cx="8834178" cy="584775"/>
          </a:xfrm>
          <a:prstGeom prst="rect">
            <a:avLst/>
          </a:prstGeom>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巴拿馬千餘年前古代的</a:t>
            </a:r>
            <a:r>
              <a:rPr lang="zh-TW" altLang="en-US" sz="3200" b="1" dirty="0">
                <a:solidFill>
                  <a:srgbClr val="3333CC"/>
                </a:solidFill>
                <a:latin typeface="華康標楷體" panose="03000509000000000000" pitchFamily="65" charset="-120"/>
                <a:ea typeface="華康標楷體" panose="03000509000000000000" pitchFamily="65" charset="-120"/>
              </a:rPr>
              <a:t>金質</a:t>
            </a:r>
            <a:r>
              <a:rPr lang="zh-TW" altLang="zh-TW" sz="3200" b="1" dirty="0">
                <a:solidFill>
                  <a:srgbClr val="3333CC"/>
                </a:solidFill>
                <a:latin typeface="華康標楷體" panose="03000509000000000000" pitchFamily="65" charset="-120"/>
                <a:ea typeface="華康標楷體" panose="03000509000000000000" pitchFamily="65" charset="-120"/>
              </a:rPr>
              <a:t>推土機</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9" name="圖片 8" descr="一張含有 寫生, 黑與白 的圖片&#10;&#10;AI 產生的內容可能不正確。">
            <a:extLst>
              <a:ext uri="{FF2B5EF4-FFF2-40B4-BE49-F238E27FC236}">
                <a16:creationId xmlns:a16="http://schemas.microsoft.com/office/drawing/2014/main" id="{19DD0432-5EB1-0780-CC2E-5FAA8B9122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78911" y="3284985"/>
            <a:ext cx="3242847" cy="2817725"/>
          </a:xfrm>
          <a:prstGeom prst="rect">
            <a:avLst/>
          </a:prstGeom>
          <a:ln w="6350">
            <a:solidFill>
              <a:schemeClr val="tx1"/>
            </a:solidFill>
          </a:ln>
        </p:spPr>
      </p:pic>
    </p:spTree>
    <p:extLst>
      <p:ext uri="{BB962C8B-B14F-4D97-AF65-F5344CB8AC3E}">
        <p14:creationId xmlns:p14="http://schemas.microsoft.com/office/powerpoint/2010/main" val="1083787846"/>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756568" y="152636"/>
            <a:ext cx="3210717" cy="6552728"/>
          </a:xfrm>
          <a:prstGeom prst="rect">
            <a:avLst/>
          </a:prstGeom>
          <a:ln>
            <a:solidFill>
              <a:schemeClr val="tx1"/>
            </a:solidFill>
            <a:prstDash val="solid"/>
          </a:ln>
        </p:spPr>
      </p:pic>
      <p:sp>
        <p:nvSpPr>
          <p:cNvPr id="3" name="文字方塊 2"/>
          <p:cNvSpPr txBox="1"/>
          <p:nvPr/>
        </p:nvSpPr>
        <p:spPr>
          <a:xfrm>
            <a:off x="3967285" y="233264"/>
            <a:ext cx="677108" cy="6624736"/>
          </a:xfrm>
          <a:prstGeom prst="rect">
            <a:avLst/>
          </a:prstGeom>
          <a:noFill/>
        </p:spPr>
        <p:txBody>
          <a:bodyPr vert="eaVert" wrap="square" rtlCol="0">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印度</a:t>
            </a:r>
            <a:r>
              <a:rPr lang="zh-TW" altLang="zh-TW" sz="3200" b="1" dirty="0">
                <a:solidFill>
                  <a:srgbClr val="3333CC"/>
                </a:solidFill>
                <a:latin typeface="華康標楷體" panose="03000509000000000000" pitchFamily="65" charset="-120"/>
                <a:ea typeface="華康標楷體" panose="03000509000000000000" pitchFamily="65" charset="-120"/>
              </a:rPr>
              <a:t>千餘年不銹的鐵柱</a:t>
            </a:r>
            <a:r>
              <a:rPr lang="zh-TW" altLang="en-US"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阿育王之柱</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4" name="圖片 3">
            <a:extLst>
              <a:ext uri="{FF2B5EF4-FFF2-40B4-BE49-F238E27FC236}">
                <a16:creationId xmlns:a16="http://schemas.microsoft.com/office/drawing/2014/main" id="{956E4B13-BB20-A2CD-0283-37B0DCA8DCF1}"/>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83690" y="900062"/>
            <a:ext cx="6578586" cy="4953837"/>
          </a:xfrm>
          <a:prstGeom prst="rect">
            <a:avLst/>
          </a:prstGeom>
        </p:spPr>
      </p:pic>
      <p:sp>
        <p:nvSpPr>
          <p:cNvPr id="5" name="矩形 4">
            <a:extLst>
              <a:ext uri="{FF2B5EF4-FFF2-40B4-BE49-F238E27FC236}">
                <a16:creationId xmlns:a16="http://schemas.microsoft.com/office/drawing/2014/main" id="{E7FB0314-E40E-8D34-E754-9E5023270099}"/>
              </a:ext>
            </a:extLst>
          </p:cNvPr>
          <p:cNvSpPr/>
          <p:nvPr/>
        </p:nvSpPr>
        <p:spPr>
          <a:xfrm>
            <a:off x="5823622" y="5853899"/>
            <a:ext cx="4698722" cy="584775"/>
          </a:xfrm>
          <a:prstGeom prst="rect">
            <a:avLst/>
          </a:prstGeom>
        </p:spPr>
        <p:txBody>
          <a:bodyPr wrap="none">
            <a:spAutoFit/>
          </a:bodyPr>
          <a:lstStyle/>
          <a:p>
            <a:r>
              <a:rPr lang="zh-TW" altLang="zh-TW" sz="3200" b="1" dirty="0">
                <a:solidFill>
                  <a:srgbClr val="3333CC"/>
                </a:solidFill>
                <a:latin typeface="華康標楷體" panose="03000509000000000000" pitchFamily="65" charset="-120"/>
                <a:ea typeface="華康標楷體" panose="03000509000000000000" pitchFamily="65" charset="-120"/>
              </a:rPr>
              <a:t>美國九千</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zh-TW" altLang="zh-TW" sz="3200" b="1" dirty="0">
                <a:solidFill>
                  <a:srgbClr val="3333CC"/>
                </a:solidFill>
                <a:latin typeface="華康標楷體" panose="03000509000000000000" pitchFamily="65" charset="-120"/>
                <a:ea typeface="華康標楷體" panose="03000509000000000000" pitchFamily="65" charset="-120"/>
              </a:rPr>
              <a:t>前的石頭齒輪</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3223382442"/>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43199" y="116632"/>
            <a:ext cx="4115516" cy="5466928"/>
          </a:xfrm>
          <a:prstGeom prst="rect">
            <a:avLst/>
          </a:prstGeom>
        </p:spPr>
      </p:pic>
      <p:sp>
        <p:nvSpPr>
          <p:cNvPr id="5" name="文字方塊 4">
            <a:extLst>
              <a:ext uri="{FF2B5EF4-FFF2-40B4-BE49-F238E27FC236}">
                <a16:creationId xmlns:a16="http://schemas.microsoft.com/office/drawing/2014/main" id="{DA9B8A9C-61C9-BF63-805D-3B6D55FAF1F8}"/>
              </a:ext>
            </a:extLst>
          </p:cNvPr>
          <p:cNvSpPr txBox="1"/>
          <p:nvPr/>
        </p:nvSpPr>
        <p:spPr>
          <a:xfrm>
            <a:off x="801444" y="5664150"/>
            <a:ext cx="4799027" cy="1077218"/>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一五一三</a:t>
            </a:r>
            <a:r>
              <a:rPr lang="zh-TW" altLang="zh-TW" sz="3200" b="1" dirty="0">
                <a:solidFill>
                  <a:srgbClr val="3333CC"/>
                </a:solidFill>
                <a:latin typeface="華康標楷體" panose="03000509000000000000" pitchFamily="65" charset="-120"/>
                <a:ea typeface="華康標楷體" panose="03000509000000000000" pitchFamily="65" charset="-120"/>
              </a:rPr>
              <a:t>年土耳其海軍提督必里雷斯繪製的古地圖</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pic>
        <p:nvPicPr>
          <p:cNvPr id="6" name="圖片 5">
            <a:extLst>
              <a:ext uri="{FF2B5EF4-FFF2-40B4-BE49-F238E27FC236}">
                <a16:creationId xmlns:a16="http://schemas.microsoft.com/office/drawing/2014/main" id="{B6FDACC3-591E-E07A-4A7F-2BE9CBC757E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600471" y="123505"/>
            <a:ext cx="5708371" cy="6079254"/>
          </a:xfrm>
          <a:prstGeom prst="rect">
            <a:avLst/>
          </a:prstGeom>
        </p:spPr>
      </p:pic>
      <p:sp>
        <p:nvSpPr>
          <p:cNvPr id="8" name="文字方塊 7">
            <a:extLst>
              <a:ext uri="{FF2B5EF4-FFF2-40B4-BE49-F238E27FC236}">
                <a16:creationId xmlns:a16="http://schemas.microsoft.com/office/drawing/2014/main" id="{1AF885CD-B665-C885-19EF-9CFDAB7B4E7C}"/>
              </a:ext>
            </a:extLst>
          </p:cNvPr>
          <p:cNvSpPr txBox="1"/>
          <p:nvPr/>
        </p:nvSpPr>
        <p:spPr>
          <a:xfrm>
            <a:off x="5803741" y="6156593"/>
            <a:ext cx="4392488" cy="584775"/>
          </a:xfrm>
          <a:prstGeom prst="rect">
            <a:avLst/>
          </a:prstGeom>
          <a:noFill/>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必里雷斯地圖重描繪圖</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668524251"/>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17803" y="1775432"/>
            <a:ext cx="4462860" cy="3441277"/>
          </a:xfrm>
          <a:prstGeom prst="rect">
            <a:avLst/>
          </a:prstGeom>
          <a:ln w="12700">
            <a:solidFill>
              <a:schemeClr val="tx1"/>
            </a:solidFill>
          </a:ln>
        </p:spPr>
      </p:pic>
      <p:sp>
        <p:nvSpPr>
          <p:cNvPr id="3" name="矩形 2"/>
          <p:cNvSpPr/>
          <p:nvPr/>
        </p:nvSpPr>
        <p:spPr>
          <a:xfrm>
            <a:off x="925439" y="5216709"/>
            <a:ext cx="10341122" cy="1077218"/>
          </a:xfrm>
          <a:prstGeom prst="rect">
            <a:avLst/>
          </a:prstGeom>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巴格達發現約</a:t>
            </a:r>
            <a:r>
              <a:rPr lang="en-US" altLang="zh-TW" sz="3200" b="1" dirty="0">
                <a:solidFill>
                  <a:srgbClr val="3333CC"/>
                </a:solidFill>
                <a:latin typeface="華康標楷體" panose="03000509000000000000" pitchFamily="65" charset="-120"/>
                <a:ea typeface="華康標楷體" panose="03000509000000000000" pitchFamily="65" charset="-120"/>
              </a:rPr>
              <a:t>2500</a:t>
            </a:r>
            <a:r>
              <a:rPr lang="zh-TW" altLang="zh-TW" sz="3200" b="1" dirty="0">
                <a:solidFill>
                  <a:srgbClr val="3333CC"/>
                </a:solidFill>
                <a:latin typeface="華康標楷體" panose="03000509000000000000" pitchFamily="65" charset="-120"/>
                <a:ea typeface="華康標楷體" panose="03000509000000000000" pitchFamily="65" charset="-120"/>
              </a:rPr>
              <a:t>年前的古代電池</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en-US" sz="3200" b="1" dirty="0">
                <a:solidFill>
                  <a:srgbClr val="3333CC"/>
                </a:solidFill>
                <a:latin typeface="華康標楷體" panose="03000509000000000000" pitchFamily="65" charset="-120"/>
                <a:ea typeface="華康標楷體" panose="03000509000000000000" pitchFamily="65" charset="-120"/>
              </a:rPr>
              <a:t>左</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電池的零件：鐵棒、銅製圓筒、外壺陶罐</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en-US" sz="3200" b="1" dirty="0">
                <a:solidFill>
                  <a:srgbClr val="3333CC"/>
                </a:solidFill>
                <a:latin typeface="華康標楷體" panose="03000509000000000000" pitchFamily="65" charset="-120"/>
                <a:ea typeface="華康標楷體" panose="03000509000000000000" pitchFamily="65" charset="-120"/>
              </a:rPr>
              <a:t>中</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en-US" sz="3200" b="1" dirty="0">
                <a:solidFill>
                  <a:srgbClr val="3333CC"/>
                </a:solidFill>
                <a:latin typeface="華康標楷體" panose="03000509000000000000" pitchFamily="65" charset="-120"/>
                <a:ea typeface="華康標楷體" panose="03000509000000000000" pitchFamily="65" charset="-120"/>
              </a:rPr>
              <a:t>，</a:t>
            </a:r>
            <a:r>
              <a:rPr lang="zh-TW" altLang="zh-TW" sz="3200" b="1" dirty="0">
                <a:solidFill>
                  <a:srgbClr val="3333CC"/>
                </a:solidFill>
                <a:latin typeface="華康標楷體" panose="03000509000000000000" pitchFamily="65" charset="-120"/>
                <a:ea typeface="華康標楷體" panose="03000509000000000000" pitchFamily="65" charset="-120"/>
              </a:rPr>
              <a:t>電力用來鍍金飾物</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en-US" sz="3200" b="1" dirty="0">
                <a:solidFill>
                  <a:srgbClr val="3333CC"/>
                </a:solidFill>
                <a:latin typeface="華康標楷體" panose="03000509000000000000" pitchFamily="65" charset="-120"/>
                <a:ea typeface="華康標楷體" panose="03000509000000000000" pitchFamily="65" charset="-120"/>
              </a:rPr>
              <a:t>右</a:t>
            </a:r>
            <a:r>
              <a:rPr lang="en-US" altLang="zh-TW" sz="3200" b="1" dirty="0">
                <a:solidFill>
                  <a:srgbClr val="3333CC"/>
                </a:solidFill>
                <a:latin typeface="華康標楷體" panose="03000509000000000000" pitchFamily="65" charset="-120"/>
                <a:ea typeface="華康標楷體" panose="03000509000000000000" pitchFamily="65" charset="-120"/>
              </a:rPr>
              <a:t>)</a:t>
            </a:r>
            <a:r>
              <a:rPr lang="zh-TW" altLang="en-US" sz="3200" b="1" dirty="0">
                <a:solidFill>
                  <a:srgbClr val="3333CC"/>
                </a:solidFill>
                <a:latin typeface="華康標楷體" panose="03000509000000000000" pitchFamily="65" charset="-120"/>
                <a:ea typeface="華康標楷體" panose="03000509000000000000" pitchFamily="65" charset="-120"/>
              </a:rPr>
              <a:t>。</a:t>
            </a:r>
          </a:p>
        </p:txBody>
      </p:sp>
      <p:pic>
        <p:nvPicPr>
          <p:cNvPr id="4" name="圖片 3">
            <a:extLst>
              <a:ext uri="{FF2B5EF4-FFF2-40B4-BE49-F238E27FC236}">
                <a16:creationId xmlns:a16="http://schemas.microsoft.com/office/drawing/2014/main" id="{EC1C81E7-45B9-BE7D-D241-384622F0E8E0}"/>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97910" y="1775432"/>
            <a:ext cx="3639259" cy="3459759"/>
          </a:xfrm>
          <a:prstGeom prst="rect">
            <a:avLst/>
          </a:prstGeom>
          <a:ln w="12700">
            <a:solidFill>
              <a:schemeClr val="tx1"/>
            </a:solidFill>
            <a:prstDash val="solid"/>
          </a:ln>
        </p:spPr>
      </p:pic>
      <p:pic>
        <p:nvPicPr>
          <p:cNvPr id="5" name="圖片 4">
            <a:extLst>
              <a:ext uri="{FF2B5EF4-FFF2-40B4-BE49-F238E27FC236}">
                <a16:creationId xmlns:a16="http://schemas.microsoft.com/office/drawing/2014/main" id="{D7DDD812-4998-1E91-77FC-017459B39D52}"/>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8956509" y="1775432"/>
            <a:ext cx="2830208" cy="3441277"/>
          </a:xfrm>
          <a:prstGeom prst="rect">
            <a:avLst/>
          </a:prstGeom>
          <a:ln>
            <a:solidFill>
              <a:schemeClr val="tx1"/>
            </a:solidFill>
            <a:prstDash val="solid"/>
          </a:ln>
        </p:spPr>
      </p:pic>
    </p:spTree>
    <p:extLst>
      <p:ext uri="{BB962C8B-B14F-4D97-AF65-F5344CB8AC3E}">
        <p14:creationId xmlns:p14="http://schemas.microsoft.com/office/powerpoint/2010/main" val="1991985035"/>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B2AA62D-1F9F-E36E-8551-753DF66A3439}"/>
              </a:ext>
            </a:extLst>
          </p:cNvPr>
          <p:cNvSpPr>
            <a:spLocks noGrp="1"/>
          </p:cNvSpPr>
          <p:nvPr>
            <p:ph type="title"/>
          </p:nvPr>
        </p:nvSpPr>
        <p:spPr>
          <a:xfrm>
            <a:off x="2224824" y="160774"/>
            <a:ext cx="8229600" cy="921621"/>
          </a:xfrm>
        </p:spPr>
        <p:txBody>
          <a:bodyPr/>
          <a:lstStyle/>
          <a:p>
            <a:r>
              <a:rPr lang="zh-TW" altLang="en-US" dirty="0">
                <a:solidFill>
                  <a:srgbClr val="C00000"/>
                </a:solidFill>
                <a:latin typeface="華康中特圓體" panose="020F0809000000000000" pitchFamily="49" charset="-120"/>
                <a:ea typeface="華康中特圓體" panose="020F0809000000000000" pitchFamily="49" charset="-120"/>
              </a:rPr>
              <a:t>印加古文明最可能來自外星人</a:t>
            </a:r>
          </a:p>
        </p:txBody>
      </p:sp>
      <p:pic>
        <p:nvPicPr>
          <p:cNvPr id="3" name="圖片 2" descr="nazca">
            <a:extLst>
              <a:ext uri="{FF2B5EF4-FFF2-40B4-BE49-F238E27FC236}">
                <a16:creationId xmlns:a16="http://schemas.microsoft.com/office/drawing/2014/main" id="{986AAD59-631D-D436-E0FC-8738960AF2D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63019" y="1090441"/>
            <a:ext cx="4432981" cy="5606785"/>
          </a:xfrm>
          <a:prstGeom prst="rect">
            <a:avLst/>
          </a:prstGeom>
          <a:noFill/>
          <a:ln w="12700" cmpd="sng">
            <a:solidFill>
              <a:srgbClr val="000000"/>
            </a:solidFill>
            <a:miter lim="800000"/>
            <a:headEnd/>
            <a:tailEnd/>
          </a:ln>
          <a:effectLst/>
        </p:spPr>
      </p:pic>
      <p:sp>
        <p:nvSpPr>
          <p:cNvPr id="5" name="文字方塊 4">
            <a:extLst>
              <a:ext uri="{FF2B5EF4-FFF2-40B4-BE49-F238E27FC236}">
                <a16:creationId xmlns:a16="http://schemas.microsoft.com/office/drawing/2014/main" id="{E7AC2F41-FEE0-AB09-25C6-D7C792665F73}"/>
              </a:ext>
            </a:extLst>
          </p:cNvPr>
          <p:cNvSpPr txBox="1"/>
          <p:nvPr/>
        </p:nvSpPr>
        <p:spPr>
          <a:xfrm>
            <a:off x="6430059" y="977367"/>
            <a:ext cx="4348991" cy="4903265"/>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秘魯那茲卡巨大地面圖形是古文明遺跡，這些神秘圖形幾乎都是二千至一千二百年前稱為那茲卡王朝時代的產品，在二十世紀人類發明飛機才得以見其全貌，因此可能來自外星人的傑作。</a:t>
            </a:r>
          </a:p>
        </p:txBody>
      </p:sp>
    </p:spTree>
    <p:extLst>
      <p:ext uri="{BB962C8B-B14F-4D97-AF65-F5344CB8AC3E}">
        <p14:creationId xmlns:p14="http://schemas.microsoft.com/office/powerpoint/2010/main" val="1481261253"/>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67FA436D-CF22-20A5-64BC-5B9111686B50}"/>
              </a:ext>
            </a:extLst>
          </p:cNvPr>
          <p:cNvSpPr txBox="1"/>
          <p:nvPr/>
        </p:nvSpPr>
        <p:spPr>
          <a:xfrm>
            <a:off x="47400" y="6225595"/>
            <a:ext cx="5948785"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長度超過一百公尺的蜂鳥圖形</a:t>
            </a:r>
          </a:p>
        </p:txBody>
      </p:sp>
      <p:pic>
        <p:nvPicPr>
          <p:cNvPr id="4" name="圖片 3">
            <a:extLst>
              <a:ext uri="{FF2B5EF4-FFF2-40B4-BE49-F238E27FC236}">
                <a16:creationId xmlns:a16="http://schemas.microsoft.com/office/drawing/2014/main" id="{0F305DD5-29F1-327E-E36D-C815FDF016B5}"/>
              </a:ext>
            </a:extLst>
          </p:cNvPr>
          <p:cNvPicPr>
            <a:picLocks noChangeAspect="1"/>
          </p:cNvPicPr>
          <p:nvPr/>
        </p:nvPicPr>
        <p:blipFill>
          <a:blip r:embed="rId2"/>
          <a:stretch>
            <a:fillRect/>
          </a:stretch>
        </p:blipFill>
        <p:spPr>
          <a:xfrm>
            <a:off x="271674" y="407366"/>
            <a:ext cx="5500236" cy="5833585"/>
          </a:xfrm>
          <a:prstGeom prst="rect">
            <a:avLst/>
          </a:prstGeom>
          <a:ln w="12700">
            <a:solidFill>
              <a:schemeClr val="tx1"/>
            </a:solidFill>
          </a:ln>
        </p:spPr>
      </p:pic>
      <p:pic>
        <p:nvPicPr>
          <p:cNvPr id="5" name="圖片 4" descr="一張含有 地面 的圖片&#10;&#10;AI 產生的內容可能不正確。">
            <a:extLst>
              <a:ext uri="{FF2B5EF4-FFF2-40B4-BE49-F238E27FC236}">
                <a16:creationId xmlns:a16="http://schemas.microsoft.com/office/drawing/2014/main" id="{53DE2590-3D37-2245-D1A7-E36FA63DC3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6819" y="392010"/>
            <a:ext cx="6238533" cy="5864299"/>
          </a:xfrm>
          <a:prstGeom prst="rect">
            <a:avLst/>
          </a:prstGeom>
          <a:ln w="12700">
            <a:solidFill>
              <a:schemeClr val="tx1"/>
            </a:solidFill>
          </a:ln>
        </p:spPr>
      </p:pic>
      <p:sp>
        <p:nvSpPr>
          <p:cNvPr id="7" name="文字方塊 6">
            <a:extLst>
              <a:ext uri="{FF2B5EF4-FFF2-40B4-BE49-F238E27FC236}">
                <a16:creationId xmlns:a16="http://schemas.microsoft.com/office/drawing/2014/main" id="{899210D1-E474-C8C4-0310-EF878BEAB0C3}"/>
              </a:ext>
            </a:extLst>
          </p:cNvPr>
          <p:cNvSpPr txBox="1"/>
          <p:nvPr/>
        </p:nvSpPr>
        <p:spPr>
          <a:xfrm>
            <a:off x="6523892" y="6173602"/>
            <a:ext cx="6094324" cy="584775"/>
          </a:xfrm>
          <a:prstGeom prst="rect">
            <a:avLst/>
          </a:prstGeom>
          <a:noFill/>
        </p:spPr>
        <p:txBody>
          <a:bodyPr wrap="square">
            <a:spAutoFit/>
          </a:bodyPr>
          <a:lstStyle/>
          <a:p>
            <a:r>
              <a:rPr lang="zh-TW" altLang="en-US" sz="3200" b="1" dirty="0">
                <a:solidFill>
                  <a:srgbClr val="3333CC"/>
                </a:solidFill>
                <a:latin typeface="華康標楷體" panose="03000509000000000000" pitchFamily="65" charset="-120"/>
                <a:ea typeface="華康標楷體" panose="03000509000000000000" pitchFamily="65" charset="-120"/>
              </a:rPr>
              <a:t>納茲卡高原的巨型鯨魚圖形</a:t>
            </a:r>
            <a:endParaRPr lang="zh-TW" altLang="en-US" sz="3200" dirty="0"/>
          </a:p>
        </p:txBody>
      </p:sp>
    </p:spTree>
    <p:extLst>
      <p:ext uri="{BB962C8B-B14F-4D97-AF65-F5344CB8AC3E}">
        <p14:creationId xmlns:p14="http://schemas.microsoft.com/office/powerpoint/2010/main" val="1047764304"/>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14BCF0F-DD8B-304A-AE65-9BFE6CAD2E06}"/>
              </a:ext>
            </a:extLst>
          </p:cNvPr>
          <p:cNvPicPr>
            <a:picLocks noChangeAspect="1"/>
          </p:cNvPicPr>
          <p:nvPr/>
        </p:nvPicPr>
        <p:blipFill>
          <a:blip r:embed="rId2"/>
          <a:stretch>
            <a:fillRect/>
          </a:stretch>
        </p:blipFill>
        <p:spPr>
          <a:xfrm>
            <a:off x="5712235" y="130922"/>
            <a:ext cx="4300678" cy="2995116"/>
          </a:xfrm>
          <a:prstGeom prst="rect">
            <a:avLst/>
          </a:prstGeom>
        </p:spPr>
      </p:pic>
      <p:pic>
        <p:nvPicPr>
          <p:cNvPr id="4" name="圖片 3">
            <a:extLst>
              <a:ext uri="{FF2B5EF4-FFF2-40B4-BE49-F238E27FC236}">
                <a16:creationId xmlns:a16="http://schemas.microsoft.com/office/drawing/2014/main" id="{1F206740-19DE-2CC7-6746-35B4B98638B4}"/>
              </a:ext>
            </a:extLst>
          </p:cNvPr>
          <p:cNvPicPr>
            <a:picLocks noChangeAspect="1"/>
          </p:cNvPicPr>
          <p:nvPr/>
        </p:nvPicPr>
        <p:blipFill>
          <a:blip r:embed="rId3"/>
          <a:stretch>
            <a:fillRect/>
          </a:stretch>
        </p:blipFill>
        <p:spPr>
          <a:xfrm>
            <a:off x="6460617" y="3140968"/>
            <a:ext cx="3510365" cy="3176044"/>
          </a:xfrm>
          <a:prstGeom prst="rect">
            <a:avLst/>
          </a:prstGeom>
        </p:spPr>
      </p:pic>
      <p:pic>
        <p:nvPicPr>
          <p:cNvPr id="5" name="圖片 4">
            <a:extLst>
              <a:ext uri="{FF2B5EF4-FFF2-40B4-BE49-F238E27FC236}">
                <a16:creationId xmlns:a16="http://schemas.microsoft.com/office/drawing/2014/main" id="{4FC7A3AF-6C43-171A-5C97-8F2D73D11F7E}"/>
              </a:ext>
            </a:extLst>
          </p:cNvPr>
          <p:cNvPicPr>
            <a:picLocks noChangeAspect="1"/>
          </p:cNvPicPr>
          <p:nvPr/>
        </p:nvPicPr>
        <p:blipFill>
          <a:blip r:embed="rId4"/>
          <a:stretch>
            <a:fillRect/>
          </a:stretch>
        </p:blipFill>
        <p:spPr>
          <a:xfrm>
            <a:off x="2422195" y="3140969"/>
            <a:ext cx="4024971" cy="3140967"/>
          </a:xfrm>
          <a:prstGeom prst="rect">
            <a:avLst/>
          </a:prstGeom>
        </p:spPr>
      </p:pic>
      <p:pic>
        <p:nvPicPr>
          <p:cNvPr id="7" name="圖片 6">
            <a:extLst>
              <a:ext uri="{FF2B5EF4-FFF2-40B4-BE49-F238E27FC236}">
                <a16:creationId xmlns:a16="http://schemas.microsoft.com/office/drawing/2014/main" id="{3CB4F85A-209A-26CF-9E99-D8B828BA3880}"/>
              </a:ext>
            </a:extLst>
          </p:cNvPr>
          <p:cNvPicPr>
            <a:picLocks noChangeAspect="1"/>
          </p:cNvPicPr>
          <p:nvPr/>
        </p:nvPicPr>
        <p:blipFill>
          <a:blip r:embed="rId5"/>
          <a:stretch>
            <a:fillRect/>
          </a:stretch>
        </p:blipFill>
        <p:spPr>
          <a:xfrm>
            <a:off x="2422194" y="134342"/>
            <a:ext cx="3260790" cy="2991696"/>
          </a:xfrm>
          <a:prstGeom prst="rect">
            <a:avLst/>
          </a:prstGeom>
          <a:ln w="3175">
            <a:solidFill>
              <a:schemeClr val="tx1"/>
            </a:solidFill>
          </a:ln>
        </p:spPr>
      </p:pic>
      <p:sp>
        <p:nvSpPr>
          <p:cNvPr id="9" name="文字方塊 8">
            <a:extLst>
              <a:ext uri="{FF2B5EF4-FFF2-40B4-BE49-F238E27FC236}">
                <a16:creationId xmlns:a16="http://schemas.microsoft.com/office/drawing/2014/main" id="{D661A8F6-A044-6DB3-C137-A4D80A35D7C8}"/>
              </a:ext>
            </a:extLst>
          </p:cNvPr>
          <p:cNvSpPr txBox="1"/>
          <p:nvPr/>
        </p:nvSpPr>
        <p:spPr>
          <a:xfrm>
            <a:off x="2422194" y="6185780"/>
            <a:ext cx="7562238"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那茲卡巨大地面圖形</a:t>
            </a:r>
          </a:p>
        </p:txBody>
      </p:sp>
    </p:spTree>
    <p:extLst>
      <p:ext uri="{BB962C8B-B14F-4D97-AF65-F5344CB8AC3E}">
        <p14:creationId xmlns:p14="http://schemas.microsoft.com/office/powerpoint/2010/main" val="1226295051"/>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AB3E210-0D4A-F1BC-9249-DE032454F476}"/>
              </a:ext>
            </a:extLst>
          </p:cNvPr>
          <p:cNvSpPr>
            <a:spLocks noGrp="1"/>
          </p:cNvSpPr>
          <p:nvPr>
            <p:ph type="title"/>
          </p:nvPr>
        </p:nvSpPr>
        <p:spPr>
          <a:xfrm>
            <a:off x="1981200" y="5949280"/>
            <a:ext cx="8229600" cy="908720"/>
          </a:xfrm>
        </p:spPr>
        <p:txBody>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山坡上的巨型燭台與人形造物</a:t>
            </a:r>
          </a:p>
        </p:txBody>
      </p:sp>
      <p:pic>
        <p:nvPicPr>
          <p:cNvPr id="3" name="圖片 2" descr="一張含有 大自然, 山脈, 地質學, 戶外 的圖片&#10;&#10;AI 產生的內容可能不正確。">
            <a:extLst>
              <a:ext uri="{FF2B5EF4-FFF2-40B4-BE49-F238E27FC236}">
                <a16:creationId xmlns:a16="http://schemas.microsoft.com/office/drawing/2014/main" id="{C1EFEF71-286E-4655-9993-1290A5186A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9576" y="178769"/>
            <a:ext cx="5533514" cy="5900484"/>
          </a:xfrm>
          <a:prstGeom prst="rect">
            <a:avLst/>
          </a:prstGeom>
          <a:ln w="12700">
            <a:solidFill>
              <a:schemeClr val="tx1"/>
            </a:solidFill>
          </a:ln>
        </p:spPr>
      </p:pic>
      <p:pic>
        <p:nvPicPr>
          <p:cNvPr id="10" name="圖片 9" descr="一張含有 大自然, 油畫, 山脈, 水 的圖片&#10;&#10;AI 產生的內容可能不正確。">
            <a:extLst>
              <a:ext uri="{FF2B5EF4-FFF2-40B4-BE49-F238E27FC236}">
                <a16:creationId xmlns:a16="http://schemas.microsoft.com/office/drawing/2014/main" id="{562A07E2-0A92-68F0-15A8-A06A70DE8B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6286" y="188639"/>
            <a:ext cx="4120807" cy="5889103"/>
          </a:xfrm>
          <a:prstGeom prst="rect">
            <a:avLst/>
          </a:prstGeom>
          <a:ln w="6350">
            <a:solidFill>
              <a:schemeClr val="tx1"/>
            </a:solidFill>
          </a:ln>
        </p:spPr>
      </p:pic>
    </p:spTree>
    <p:extLst>
      <p:ext uri="{BB962C8B-B14F-4D97-AF65-F5344CB8AC3E}">
        <p14:creationId xmlns:p14="http://schemas.microsoft.com/office/powerpoint/2010/main" val="73074053"/>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7B4E9AB-2FAF-FE25-1189-B493943ECA03}"/>
              </a:ext>
            </a:extLst>
          </p:cNvPr>
          <p:cNvSpPr>
            <a:spLocks noChangeArrowheads="1"/>
          </p:cNvSpPr>
          <p:nvPr/>
        </p:nvSpPr>
        <p:spPr bwMode="auto">
          <a:xfrm>
            <a:off x="5077824" y="1277958"/>
            <a:ext cx="6344646" cy="5068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algn="just" hangingPunct="0">
              <a:lnSpc>
                <a:spcPts val="4200"/>
              </a:lnSpc>
              <a:spcBef>
                <a:spcPts val="0"/>
              </a:spcBef>
              <a:buNone/>
            </a:pPr>
            <a:r>
              <a:rPr lang="zh-TW" altLang="en-US" b="1" dirty="0">
                <a:solidFill>
                  <a:srgbClr val="002060"/>
                </a:solidFill>
                <a:latin typeface="華康粗圓體" panose="020F0709000000000000" pitchFamily="49" charset="-120"/>
                <a:ea typeface="華康粗圓體" panose="020F0709000000000000" pitchFamily="49" charset="-120"/>
              </a:rPr>
              <a:t>從地球以外星球來的高度智慧生命體，也就是外星人</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mn-lt"/>
                <a:ea typeface="華康粗圓體" panose="020F0709000000000000" pitchFamily="49" charset="-120"/>
              </a:rPr>
              <a:t>ＥＴ；</a:t>
            </a:r>
            <a:r>
              <a:rPr lang="en-US" altLang="zh-TW" b="1" dirty="0">
                <a:solidFill>
                  <a:srgbClr val="002060"/>
                </a:solidFill>
                <a:latin typeface="+mn-lt"/>
                <a:ea typeface="華康粗圓體" panose="020F0709000000000000" pitchFamily="49" charset="-120"/>
              </a:rPr>
              <a:t>Extra-Terrestrial</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，所帶來的文明，稱為外星文明。外星人飛行到地球所用的航具，我們稱為「飛碟</a:t>
            </a:r>
            <a:r>
              <a:rPr lang="en-US" altLang="zh-TW" b="1" dirty="0">
                <a:solidFill>
                  <a:srgbClr val="002060"/>
                </a:solidFill>
                <a:latin typeface="華康粗圓體" panose="020F0709000000000000" pitchFamily="49" charset="-120"/>
                <a:ea typeface="華康粗圓體" panose="020F0709000000000000" pitchFamily="49" charset="-120"/>
              </a:rPr>
              <a:t>(</a:t>
            </a:r>
            <a:r>
              <a:rPr lang="en-US" altLang="zh-TW" b="1" dirty="0">
                <a:solidFill>
                  <a:srgbClr val="002060"/>
                </a:solidFill>
                <a:latin typeface="+mn-lt"/>
                <a:ea typeface="華康粗圓體" panose="020F0709000000000000" pitchFamily="49" charset="-120"/>
              </a:rPr>
              <a:t>Flying Disk</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」，但是尚未確定是外星人的航具，而無法用科學方法或自然現象來解釋的不明飛行物體或發光體，我們稱為「</a:t>
            </a:r>
            <a:r>
              <a:rPr lang="en-US" altLang="zh-TW" b="1" dirty="0">
                <a:solidFill>
                  <a:srgbClr val="002060"/>
                </a:solidFill>
                <a:latin typeface="華康粗圓體" panose="020F0709000000000000" pitchFamily="49" charset="-120"/>
                <a:ea typeface="華康粗圓體" panose="020F0709000000000000" pitchFamily="49" charset="-120"/>
              </a:rPr>
              <a:t>UFO(</a:t>
            </a:r>
            <a:r>
              <a:rPr lang="zh-TW" altLang="en-US" b="1" dirty="0">
                <a:solidFill>
                  <a:srgbClr val="002060"/>
                </a:solidFill>
                <a:latin typeface="華康粗圓體" panose="020F0709000000000000" pitchFamily="49" charset="-120"/>
                <a:ea typeface="華康粗圓體" panose="020F0709000000000000" pitchFamily="49" charset="-120"/>
              </a:rPr>
              <a:t>幽浮</a:t>
            </a:r>
            <a:r>
              <a:rPr lang="en-US" altLang="zh-TW" b="1" dirty="0">
                <a:solidFill>
                  <a:srgbClr val="002060"/>
                </a:solidFill>
                <a:latin typeface="華康粗圓體" panose="020F0709000000000000" pitchFamily="49" charset="-120"/>
                <a:ea typeface="華康粗圓體" panose="020F0709000000000000" pitchFamily="49" charset="-120"/>
              </a:rPr>
              <a:t>)</a:t>
            </a:r>
            <a:r>
              <a:rPr lang="zh-TW" altLang="en-US" b="1" dirty="0">
                <a:solidFill>
                  <a:srgbClr val="002060"/>
                </a:solidFill>
                <a:latin typeface="華康粗圓體" panose="020F0709000000000000" pitchFamily="49" charset="-120"/>
                <a:ea typeface="華康粗圓體" panose="020F0709000000000000" pitchFamily="49" charset="-120"/>
              </a:rPr>
              <a:t>」。 </a:t>
            </a:r>
          </a:p>
        </p:txBody>
      </p:sp>
      <p:sp>
        <p:nvSpPr>
          <p:cNvPr id="12292" name="Rectangle 4">
            <a:extLst>
              <a:ext uri="{FF2B5EF4-FFF2-40B4-BE49-F238E27FC236}">
                <a16:creationId xmlns:a16="http://schemas.microsoft.com/office/drawing/2014/main" id="{1B2F05B9-9B14-8F8A-7539-34FAD0955C6E}"/>
              </a:ext>
            </a:extLst>
          </p:cNvPr>
          <p:cNvSpPr>
            <a:spLocks noChangeArrowheads="1"/>
          </p:cNvSpPr>
          <p:nvPr/>
        </p:nvSpPr>
        <p:spPr bwMode="auto">
          <a:xfrm>
            <a:off x="2063751" y="2781301"/>
            <a:ext cx="810577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kumimoji="1" sz="3200">
                <a:solidFill>
                  <a:schemeClr val="tx1"/>
                </a:solidFill>
                <a:latin typeface="Arial" panose="020B0604020202020204" pitchFamily="34" charset="0"/>
                <a:ea typeface="新細明體" panose="02020500000000000000" pitchFamily="18" charset="-120"/>
              </a:defRPr>
            </a:lvl1pPr>
            <a:lvl2pPr marL="742950" indent="-285750">
              <a:spcBef>
                <a:spcPct val="20000"/>
              </a:spcBef>
              <a:buChar char="–"/>
              <a:defRPr kumimoji="1" sz="2800">
                <a:solidFill>
                  <a:schemeClr val="tx1"/>
                </a:solidFill>
                <a:latin typeface="Arial" panose="020B0604020202020204" pitchFamily="34" charset="0"/>
                <a:ea typeface="新細明體" panose="02020500000000000000" pitchFamily="18" charset="-120"/>
              </a:defRPr>
            </a:lvl2pPr>
            <a:lvl3pPr marL="1143000" indent="-228600">
              <a:spcBef>
                <a:spcPct val="20000"/>
              </a:spcBef>
              <a:buChar char="•"/>
              <a:defRPr kumimoji="1" sz="2400">
                <a:solidFill>
                  <a:schemeClr val="tx1"/>
                </a:solidFill>
                <a:latin typeface="Arial" panose="020B0604020202020204" pitchFamily="34" charset="0"/>
                <a:ea typeface="新細明體" panose="02020500000000000000" pitchFamily="18" charset="-120"/>
              </a:defRPr>
            </a:lvl3pPr>
            <a:lvl4pPr marL="16002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4pPr>
            <a:lvl5pPr marL="2057400" indent="-228600">
              <a:spcBef>
                <a:spcPct val="20000"/>
              </a:spcBef>
              <a:buChar char="»"/>
              <a:defRPr kumimoji="1" sz="2000">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新細明體" panose="02020500000000000000" pitchFamily="18" charset="-120"/>
              </a:defRPr>
            </a:lvl9pPr>
          </a:lstStyle>
          <a:p>
            <a:pPr eaLnBrk="1" hangingPunct="1"/>
            <a:endParaRPr lang="zh-TW" altLang="zh-TW"/>
          </a:p>
        </p:txBody>
      </p:sp>
      <p:sp>
        <p:nvSpPr>
          <p:cNvPr id="3" name="文字方塊 2">
            <a:extLst>
              <a:ext uri="{FF2B5EF4-FFF2-40B4-BE49-F238E27FC236}">
                <a16:creationId xmlns:a16="http://schemas.microsoft.com/office/drawing/2014/main" id="{30C34051-BC3C-BB9B-8BEA-FD5BCDDDF9B4}"/>
              </a:ext>
            </a:extLst>
          </p:cNvPr>
          <p:cNvSpPr txBox="1"/>
          <p:nvPr/>
        </p:nvSpPr>
        <p:spPr>
          <a:xfrm>
            <a:off x="1511128" y="352137"/>
            <a:ext cx="9169743" cy="634020"/>
          </a:xfrm>
          <a:prstGeom prst="rect">
            <a:avLst/>
          </a:prstGeom>
          <a:noFill/>
        </p:spPr>
        <p:txBody>
          <a:bodyPr wrap="square">
            <a:spAutoFit/>
          </a:bodyPr>
          <a:lstStyle/>
          <a:p>
            <a:pPr algn="ctr" eaLnBrk="1" hangingPunct="1">
              <a:lnSpc>
                <a:spcPct val="80000"/>
              </a:lnSpc>
              <a:buFontTx/>
              <a:buNone/>
            </a:pPr>
            <a:r>
              <a:rPr lang="zh-TW" altLang="en-US" sz="4400" dirty="0">
                <a:solidFill>
                  <a:srgbClr val="C00000"/>
                </a:solidFill>
                <a:latin typeface="華康中特圓體" panose="020F0809000000000000" pitchFamily="49" charset="-120"/>
                <a:ea typeface="華康中特圓體" panose="020F0809000000000000" pitchFamily="49" charset="-120"/>
              </a:rPr>
              <a:t>外星人與飛碟的定義</a:t>
            </a:r>
          </a:p>
        </p:txBody>
      </p:sp>
      <p:graphicFrame>
        <p:nvGraphicFramePr>
          <p:cNvPr id="4" name="物件 3">
            <a:extLst>
              <a:ext uri="{FF2B5EF4-FFF2-40B4-BE49-F238E27FC236}">
                <a16:creationId xmlns:a16="http://schemas.microsoft.com/office/drawing/2014/main" id="{E6ACCA06-1FAD-6042-5E7A-6C29D97BC4E1}"/>
              </a:ext>
            </a:extLst>
          </p:cNvPr>
          <p:cNvGraphicFramePr>
            <a:graphicFrameLocks noChangeAspect="1"/>
          </p:cNvGraphicFramePr>
          <p:nvPr>
            <p:extLst>
              <p:ext uri="{D42A27DB-BD31-4B8C-83A1-F6EECF244321}">
                <p14:modId xmlns:p14="http://schemas.microsoft.com/office/powerpoint/2010/main" val="2106578823"/>
              </p:ext>
            </p:extLst>
          </p:nvPr>
        </p:nvGraphicFramePr>
        <p:xfrm>
          <a:off x="747713" y="1279525"/>
          <a:ext cx="4051300" cy="4635500"/>
        </p:xfrm>
        <a:graphic>
          <a:graphicData uri="http://schemas.openxmlformats.org/presentationml/2006/ole">
            <mc:AlternateContent xmlns:mc="http://schemas.openxmlformats.org/markup-compatibility/2006">
              <mc:Choice xmlns:v="urn:schemas-microsoft-com:vml" Requires="v">
                <p:oleObj name="PhotoImpact" r:id="rId3" imgW="3867205" imgH="4424928" progId="PI3.Image">
                  <p:embed/>
                </p:oleObj>
              </mc:Choice>
              <mc:Fallback>
                <p:oleObj name="PhotoImpact" r:id="rId3" imgW="3867205" imgH="4424928" progId="PI3.Image">
                  <p:embed/>
                  <p:pic>
                    <p:nvPicPr>
                      <p:cNvPr id="4" name="物件 3">
                        <a:extLst>
                          <a:ext uri="{FF2B5EF4-FFF2-40B4-BE49-F238E27FC236}">
                            <a16:creationId xmlns:a16="http://schemas.microsoft.com/office/drawing/2014/main" id="{E6ACCA06-1FAD-6042-5E7A-6C29D97BC4E1}"/>
                          </a:ext>
                        </a:extLst>
                      </p:cNvPr>
                      <p:cNvPicPr/>
                      <p:nvPr/>
                    </p:nvPicPr>
                    <p:blipFill>
                      <a:blip r:embed="rId4"/>
                      <a:stretch>
                        <a:fillRect/>
                      </a:stretch>
                    </p:blipFill>
                    <p:spPr>
                      <a:xfrm>
                        <a:off x="747713" y="1279525"/>
                        <a:ext cx="4051300" cy="4635500"/>
                      </a:xfrm>
                      <a:prstGeom prst="rect">
                        <a:avLst/>
                      </a:prstGeom>
                      <a:ln w="6350">
                        <a:solidFill>
                          <a:schemeClr val="tx1"/>
                        </a:solidFill>
                      </a:ln>
                    </p:spPr>
                  </p:pic>
                </p:oleObj>
              </mc:Fallback>
            </mc:AlternateContent>
          </a:graphicData>
        </a:graphic>
      </p:graphicFrame>
      <p:sp>
        <p:nvSpPr>
          <p:cNvPr id="6" name="文字方塊 5">
            <a:extLst>
              <a:ext uri="{FF2B5EF4-FFF2-40B4-BE49-F238E27FC236}">
                <a16:creationId xmlns:a16="http://schemas.microsoft.com/office/drawing/2014/main" id="{C87900A5-43A1-4097-87F7-FAEB0D6F5E0B}"/>
              </a:ext>
            </a:extLst>
          </p:cNvPr>
          <p:cNvSpPr txBox="1"/>
          <p:nvPr/>
        </p:nvSpPr>
        <p:spPr>
          <a:xfrm>
            <a:off x="810807" y="5821781"/>
            <a:ext cx="3632007" cy="584775"/>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飛碟</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a:extLst>
              <a:ext uri="{FF2B5EF4-FFF2-40B4-BE49-F238E27FC236}">
                <a16:creationId xmlns:a16="http://schemas.microsoft.com/office/drawing/2014/main" id="{6C346EB1-139D-DD2E-F239-2493F62BB086}"/>
              </a:ext>
            </a:extLst>
          </p:cNvPr>
          <p:cNvSpPr>
            <a:spLocks noGrp="1" noChangeArrowheads="1"/>
          </p:cNvSpPr>
          <p:nvPr>
            <p:ph type="subTitle" idx="1"/>
          </p:nvPr>
        </p:nvSpPr>
        <p:spPr>
          <a:xfrm>
            <a:off x="182545" y="5240034"/>
            <a:ext cx="11826909" cy="1104051"/>
          </a:xfrm>
        </p:spPr>
        <p:txBody>
          <a:bodyPr>
            <a:normAutofit/>
          </a:bodyPr>
          <a:lstStyle/>
          <a:p>
            <a:pPr algn="just"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1947</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6</a:t>
            </a:r>
            <a:r>
              <a:rPr lang="zh-TW" altLang="en-US" sz="3200" b="1" dirty="0">
                <a:solidFill>
                  <a:srgbClr val="3333CC"/>
                </a:solidFill>
                <a:latin typeface="華康標楷體" panose="03000509000000000000" pitchFamily="65" charset="-120"/>
                <a:ea typeface="華康標楷體" panose="03000509000000000000" pitchFamily="65" charset="-120"/>
              </a:rPr>
              <a:t>月</a:t>
            </a:r>
            <a:r>
              <a:rPr lang="en-US" altLang="zh-TW" sz="3200" b="1" dirty="0">
                <a:solidFill>
                  <a:srgbClr val="3333CC"/>
                </a:solidFill>
                <a:latin typeface="華康標楷體" panose="03000509000000000000" pitchFamily="65" charset="-120"/>
                <a:ea typeface="華康標楷體" panose="03000509000000000000" pitchFamily="65" charset="-120"/>
              </a:rPr>
              <a:t>24</a:t>
            </a:r>
            <a:r>
              <a:rPr lang="zh-TW" altLang="en-US" sz="3200" b="1" dirty="0">
                <a:solidFill>
                  <a:srgbClr val="3333CC"/>
                </a:solidFill>
                <a:latin typeface="華康標楷體" panose="03000509000000000000" pitchFamily="65" charset="-120"/>
                <a:ea typeface="華康標楷體" panose="03000509000000000000" pitchFamily="65" charset="-120"/>
              </a:rPr>
              <a:t>日美國企業家阿諾德在華盛頓州上空駕機飛行。在雷尼爾山上空首次發現</a:t>
            </a:r>
            <a:r>
              <a:rPr lang="en-US" altLang="zh-TW" sz="3200" b="1" dirty="0">
                <a:solidFill>
                  <a:srgbClr val="3333CC"/>
                </a:solidFill>
                <a:latin typeface="華康標楷體" panose="03000509000000000000" pitchFamily="65" charset="-120"/>
                <a:ea typeface="華康標楷體" panose="03000509000000000000" pitchFamily="65" charset="-120"/>
              </a:rPr>
              <a:t>9</a:t>
            </a:r>
            <a:r>
              <a:rPr lang="zh-TW" altLang="en-US" sz="3200" b="1" dirty="0">
                <a:solidFill>
                  <a:srgbClr val="3333CC"/>
                </a:solidFill>
                <a:latin typeface="華康標楷體" panose="03000509000000000000" pitchFamily="65" charset="-120"/>
                <a:ea typeface="華康標楷體" panose="03000509000000000000" pitchFamily="65" charset="-120"/>
              </a:rPr>
              <a:t>架飛碟，故每年這天訂為「世界飛碟日」。</a:t>
            </a:r>
          </a:p>
          <a:p>
            <a:pPr algn="just" eaLnBrk="1" hangingPunct="1"/>
            <a:endParaRPr lang="en-US" altLang="zh-TW" sz="3200" b="1" dirty="0">
              <a:solidFill>
                <a:srgbClr val="3333CC"/>
              </a:solidFill>
              <a:latin typeface="華康標楷體" panose="03000509000000000000" pitchFamily="65" charset="-120"/>
              <a:ea typeface="華康標楷體" panose="03000509000000000000" pitchFamily="65" charset="-120"/>
            </a:endParaRPr>
          </a:p>
        </p:txBody>
      </p:sp>
      <p:pic>
        <p:nvPicPr>
          <p:cNvPr id="3" name="圖片 2" descr="一張含有 人員, 人的臉孔, 男人, 服裝 的圖片&#10;&#10;AI 產生的內容可能不正確。">
            <a:extLst>
              <a:ext uri="{FF2B5EF4-FFF2-40B4-BE49-F238E27FC236}">
                <a16:creationId xmlns:a16="http://schemas.microsoft.com/office/drawing/2014/main" id="{60A25EF1-D0BE-11D5-E0E7-1D497FC70B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7656" y="1065940"/>
            <a:ext cx="4696006" cy="4078816"/>
          </a:xfrm>
          <a:prstGeom prst="rect">
            <a:avLst/>
          </a:prstGeom>
          <a:ln w="12700">
            <a:solidFill>
              <a:schemeClr val="tx1"/>
            </a:solidFill>
          </a:ln>
        </p:spPr>
      </p:pic>
      <p:pic>
        <p:nvPicPr>
          <p:cNvPr id="4" name="Picture 4" descr="阿諾德景">
            <a:extLst>
              <a:ext uri="{FF2B5EF4-FFF2-40B4-BE49-F238E27FC236}">
                <a16:creationId xmlns:a16="http://schemas.microsoft.com/office/drawing/2014/main" id="{7CE7BA8B-9DE3-ED17-633D-7CA72149CC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9024" y="1065940"/>
            <a:ext cx="4773679" cy="4101503"/>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文字方塊 5">
            <a:extLst>
              <a:ext uri="{FF2B5EF4-FFF2-40B4-BE49-F238E27FC236}">
                <a16:creationId xmlns:a16="http://schemas.microsoft.com/office/drawing/2014/main" id="{E010E36F-891C-B3D4-8700-24F28D57F291}"/>
              </a:ext>
            </a:extLst>
          </p:cNvPr>
          <p:cNvSpPr txBox="1"/>
          <p:nvPr/>
        </p:nvSpPr>
        <p:spPr>
          <a:xfrm>
            <a:off x="1529588" y="283296"/>
            <a:ext cx="9174925"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世界飛碟日的由來</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98718E19-9C98-9296-F312-61CB6CF559E6}"/>
              </a:ext>
            </a:extLst>
          </p:cNvPr>
          <p:cNvSpPr>
            <a:spLocks noGrp="1" noChangeArrowheads="1"/>
          </p:cNvSpPr>
          <p:nvPr>
            <p:ph type="title"/>
          </p:nvPr>
        </p:nvSpPr>
        <p:spPr>
          <a:xfrm>
            <a:off x="1981200" y="447153"/>
            <a:ext cx="8229600" cy="648072"/>
          </a:xfrm>
        </p:spPr>
        <p:txBody>
          <a:bodyPr>
            <a:noAutofit/>
          </a:bodyPr>
          <a:lstStyle/>
          <a:p>
            <a:pPr algn="ctr" eaLnBrk="1" hangingPunct="1"/>
            <a:r>
              <a:rPr lang="en-US" altLang="zh-TW" b="1" dirty="0">
                <a:solidFill>
                  <a:srgbClr val="C00000"/>
                </a:solidFill>
                <a:latin typeface="+mn-lt"/>
                <a:ea typeface="華康中特圓體" panose="020F0809000000000000" pitchFamily="49" charset="-120"/>
              </a:rPr>
              <a:t>UFO</a:t>
            </a:r>
            <a:r>
              <a:rPr lang="zh-TW" altLang="en-US" dirty="0">
                <a:solidFill>
                  <a:srgbClr val="C00000"/>
                </a:solidFill>
                <a:latin typeface="華康中特圓體" panose="020F0809000000000000" pitchFamily="49" charset="-120"/>
                <a:ea typeface="華康中特圓體" panose="020F0809000000000000" pitchFamily="49" charset="-120"/>
              </a:rPr>
              <a:t>目擊的分類 </a:t>
            </a:r>
          </a:p>
        </p:txBody>
      </p:sp>
      <p:sp>
        <p:nvSpPr>
          <p:cNvPr id="45059" name="Rectangle 3">
            <a:extLst>
              <a:ext uri="{FF2B5EF4-FFF2-40B4-BE49-F238E27FC236}">
                <a16:creationId xmlns:a16="http://schemas.microsoft.com/office/drawing/2014/main" id="{7087B415-C059-50E4-66C7-AE9265A2D71F}"/>
              </a:ext>
            </a:extLst>
          </p:cNvPr>
          <p:cNvSpPr>
            <a:spLocks noGrp="1" noChangeArrowheads="1"/>
          </p:cNvSpPr>
          <p:nvPr>
            <p:ph type="body" idx="1"/>
          </p:nvPr>
        </p:nvSpPr>
        <p:spPr>
          <a:xfrm>
            <a:off x="813916" y="1148210"/>
            <a:ext cx="10319657" cy="5262637"/>
          </a:xfrm>
        </p:spPr>
        <p:txBody>
          <a:bodyPr>
            <a:noAutofit/>
          </a:bodyPr>
          <a:lstStyle/>
          <a:p>
            <a:pPr marL="0" indent="0" algn="just" hangingPunct="0">
              <a:lnSpc>
                <a:spcPts val="4200"/>
              </a:lnSpc>
              <a:spcBef>
                <a:spcPts val="60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目擊距離以五百呎為分界：分為遠距目擊和近距目擊。遠距目擊再分為：夜間光體、日間飛盤和雷達目視三種目擊形式。近距目擊再分為三類：</a:t>
            </a:r>
          </a:p>
          <a:p>
            <a:pPr marL="309600" indent="-457200" algn="just" hangingPunct="0">
              <a:lnSpc>
                <a:spcPts val="4200"/>
              </a:lnSpc>
              <a:spcBef>
                <a:spcPts val="600"/>
              </a:spcBef>
              <a:buNone/>
            </a:pPr>
            <a:r>
              <a:rPr lang="zh-TW" altLang="en-US" sz="3200" b="1" dirty="0">
                <a:solidFill>
                  <a:schemeClr val="accent6">
                    <a:lumMod val="75000"/>
                  </a:schemeClr>
                </a:solidFill>
                <a:latin typeface="華康粗圓體" panose="020F0709000000000000" pitchFamily="49" charset="-120"/>
                <a:ea typeface="華康粗圓體" panose="020F0709000000000000" pitchFamily="49" charset="-120"/>
              </a:rPr>
              <a:t>第一類接觸：</a:t>
            </a:r>
            <a:r>
              <a:rPr lang="zh-TW" altLang="en-US" sz="3200" b="1" dirty="0">
                <a:solidFill>
                  <a:srgbClr val="002060"/>
                </a:solidFill>
                <a:latin typeface="華康粗圓體" panose="020F0709000000000000" pitchFamily="49" charset="-120"/>
                <a:ea typeface="華康粗圓體" panose="020F0709000000000000" pitchFamily="49" charset="-120"/>
              </a:rPr>
              <a:t>目擊者近距離目擊幽浮，周圍並未留下幽浮實際痕跡。</a:t>
            </a:r>
          </a:p>
          <a:p>
            <a:pPr marL="309600" indent="-457200" algn="just" hangingPunct="0">
              <a:lnSpc>
                <a:spcPts val="4200"/>
              </a:lnSpc>
              <a:spcBef>
                <a:spcPts val="600"/>
              </a:spcBef>
              <a:buNone/>
            </a:pPr>
            <a:r>
              <a:rPr lang="zh-TW" altLang="en-US" sz="3200" b="1" dirty="0">
                <a:solidFill>
                  <a:schemeClr val="accent6">
                    <a:lumMod val="75000"/>
                  </a:schemeClr>
                </a:solidFill>
                <a:latin typeface="華康粗圓體" panose="020F0709000000000000" pitchFamily="49" charset="-120"/>
                <a:ea typeface="華康粗圓體" panose="020F0709000000000000" pitchFamily="49" charset="-120"/>
              </a:rPr>
              <a:t>第二類接觸：</a:t>
            </a:r>
            <a:r>
              <a:rPr lang="zh-TW" altLang="en-US" sz="3200" b="1" dirty="0">
                <a:solidFill>
                  <a:srgbClr val="002060"/>
                </a:solidFill>
                <a:latin typeface="華康粗圓體" panose="020F0709000000000000" pitchFamily="49" charset="-120"/>
                <a:ea typeface="華康粗圓體" panose="020F0709000000000000" pitchFamily="49" charset="-120"/>
              </a:rPr>
              <a:t>近距離目擊幽浮，對目擊者、地物或人造物造成損害，以及在地物留下清楚可辨的痕跡。</a:t>
            </a:r>
          </a:p>
          <a:p>
            <a:pPr marL="309600" indent="-457200" algn="just" hangingPunct="0">
              <a:lnSpc>
                <a:spcPts val="4200"/>
              </a:lnSpc>
              <a:spcBef>
                <a:spcPts val="600"/>
              </a:spcBef>
              <a:buNone/>
            </a:pPr>
            <a:r>
              <a:rPr lang="zh-TW" altLang="en-US" sz="3200" b="1" dirty="0">
                <a:solidFill>
                  <a:schemeClr val="accent6">
                    <a:lumMod val="75000"/>
                  </a:schemeClr>
                </a:solidFill>
                <a:latin typeface="華康粗圓體" panose="020F0709000000000000" pitchFamily="49" charset="-120"/>
                <a:ea typeface="華康粗圓體" panose="020F0709000000000000" pitchFamily="49" charset="-120"/>
              </a:rPr>
              <a:t>第三類接觸：</a:t>
            </a:r>
            <a:r>
              <a:rPr lang="zh-TW" altLang="en-US" sz="3200" b="1" dirty="0">
                <a:solidFill>
                  <a:srgbClr val="002060"/>
                </a:solidFill>
                <a:latin typeface="華康粗圓體" panose="020F0709000000000000" pitchFamily="49" charset="-120"/>
                <a:ea typeface="華康粗圓體" panose="020F0709000000000000" pitchFamily="49" charset="-120"/>
              </a:rPr>
              <a:t>直接和外星人面對面之接觸，包括握手、對話、性接觸及人類被綁架等。</a:t>
            </a:r>
          </a:p>
          <a:p>
            <a:pPr marL="0" indent="0" algn="just" hangingPunct="0">
              <a:lnSpc>
                <a:spcPts val="4200"/>
              </a:lnSpc>
              <a:spcBef>
                <a:spcPts val="600"/>
              </a:spcBef>
              <a:buNone/>
            </a:pPr>
            <a:endParaRPr lang="zh-TW" altLang="en-US"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spcBef>
                <a:spcPts val="600"/>
              </a:spcBef>
            </a:pP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標題 1">
            <a:extLst>
              <a:ext uri="{FF2B5EF4-FFF2-40B4-BE49-F238E27FC236}">
                <a16:creationId xmlns:a16="http://schemas.microsoft.com/office/drawing/2014/main" id="{1C8515C8-9091-8E7F-E98F-5FD797E897BA}"/>
              </a:ext>
            </a:extLst>
          </p:cNvPr>
          <p:cNvSpPr>
            <a:spLocks noGrp="1"/>
          </p:cNvSpPr>
          <p:nvPr>
            <p:ph type="title"/>
          </p:nvPr>
        </p:nvSpPr>
        <p:spPr>
          <a:xfrm>
            <a:off x="1981200" y="358542"/>
            <a:ext cx="8229600" cy="1006286"/>
          </a:xfrm>
        </p:spPr>
        <p:txBody>
          <a:bodyPr/>
          <a:lstStyle/>
          <a:p>
            <a:pPr algn="ctr"/>
            <a:r>
              <a:rPr lang="zh-TW" altLang="zh-TW" dirty="0">
                <a:solidFill>
                  <a:srgbClr val="C00000"/>
                </a:solidFill>
                <a:latin typeface="華康中特圓體" panose="020F0809000000000000" pitchFamily="49" charset="-120"/>
                <a:ea typeface="華康中特圓體" panose="020F0809000000000000" pitchFamily="49" charset="-120"/>
              </a:rPr>
              <a:t>第四類接觸的詭異</a:t>
            </a:r>
            <a:endParaRPr lang="zh-TW" altLang="en-US" dirty="0">
              <a:solidFill>
                <a:srgbClr val="C00000"/>
              </a:solidFill>
              <a:latin typeface="華康中特圓體" panose="020F0809000000000000" pitchFamily="49" charset="-120"/>
              <a:ea typeface="華康中特圓體" panose="020F0809000000000000" pitchFamily="49" charset="-120"/>
            </a:endParaRPr>
          </a:p>
        </p:txBody>
      </p:sp>
      <p:sp>
        <p:nvSpPr>
          <p:cNvPr id="10243" name="文字方塊 3">
            <a:extLst>
              <a:ext uri="{FF2B5EF4-FFF2-40B4-BE49-F238E27FC236}">
                <a16:creationId xmlns:a16="http://schemas.microsoft.com/office/drawing/2014/main" id="{8CB6E02A-86B0-F4D8-B35C-38408B4BCD00}"/>
              </a:ext>
            </a:extLst>
          </p:cNvPr>
          <p:cNvSpPr txBox="1">
            <a:spLocks noChangeArrowheads="1"/>
          </p:cNvSpPr>
          <p:nvPr/>
        </p:nvSpPr>
        <p:spPr bwMode="auto">
          <a:xfrm>
            <a:off x="974690" y="1364828"/>
            <a:ext cx="10229222" cy="4364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algn="just" eaLnBrk="1">
              <a:lnSpc>
                <a:spcPts val="4200"/>
              </a:lnSpc>
            </a:pPr>
            <a:r>
              <a:rPr lang="zh-TW" altLang="zh-TW" sz="3200" b="1" dirty="0">
                <a:solidFill>
                  <a:srgbClr val="002060"/>
                </a:solidFill>
                <a:latin typeface="華康粗圓體" panose="020F0709000000000000" pitchFamily="49" charset="-120"/>
                <a:ea typeface="華康粗圓體" panose="020F0709000000000000" pitchFamily="49" charset="-120"/>
              </a:rPr>
              <a:t>有一些人自稱可以和外星人以意念溝通，可以得到外星人的信息。由這些人的媒介，和外星人傳遞信息的方式，稱為「第四類接觸」。人類並沒有直接</a:t>
            </a:r>
            <a:r>
              <a:rPr lang="zh-TW" altLang="en-US" sz="3200" b="1" dirty="0">
                <a:solidFill>
                  <a:srgbClr val="002060"/>
                </a:solidFill>
                <a:latin typeface="華康粗圓體" panose="020F0709000000000000" pitchFamily="49" charset="-120"/>
                <a:ea typeface="華康粗圓體" panose="020F0709000000000000" pitchFamily="49" charset="-120"/>
              </a:rPr>
              <a:t>與</a:t>
            </a:r>
            <a:r>
              <a:rPr lang="zh-TW" altLang="zh-TW" sz="3200" b="1" dirty="0">
                <a:solidFill>
                  <a:srgbClr val="002060"/>
                </a:solidFill>
                <a:latin typeface="華康粗圓體" panose="020F0709000000000000" pitchFamily="49" charset="-120"/>
                <a:ea typeface="華康粗圓體" panose="020F0709000000000000" pitchFamily="49" charset="-120"/>
              </a:rPr>
              <a:t>外星人</a:t>
            </a:r>
            <a:r>
              <a:rPr lang="zh-TW" altLang="en-US" sz="3200" b="1" dirty="0">
                <a:solidFill>
                  <a:srgbClr val="002060"/>
                </a:solidFill>
                <a:latin typeface="華康粗圓體" panose="020F0709000000000000" pitchFamily="49" charset="-120"/>
                <a:ea typeface="華康粗圓體" panose="020F0709000000000000" pitchFamily="49" charset="-120"/>
              </a:rPr>
              <a:t>接觸</a:t>
            </a:r>
            <a:r>
              <a:rPr lang="zh-TW" altLang="zh-TW" sz="3200" b="1" dirty="0">
                <a:solidFill>
                  <a:srgbClr val="002060"/>
                </a:solidFill>
                <a:latin typeface="華康粗圓體" panose="020F0709000000000000" pitchFamily="49" charset="-120"/>
                <a:ea typeface="華康粗圓體" panose="020F0709000000000000" pitchFamily="49" charset="-120"/>
              </a:rPr>
              <a:t>，但是透過靈媒傳下一些特殊的信息；這是非正式分類，指心靈接觸事件。除非</a:t>
            </a:r>
            <a:r>
              <a:rPr lang="zh-TW" altLang="en-US" sz="3200" b="1" dirty="0">
                <a:solidFill>
                  <a:srgbClr val="002060"/>
                </a:solidFill>
                <a:latin typeface="華康粗圓體" panose="020F0709000000000000" pitchFamily="49" charset="-120"/>
                <a:ea typeface="華康粗圓體" panose="020F0709000000000000" pitchFamily="49" charset="-120"/>
              </a:rPr>
              <a:t>外星人</a:t>
            </a:r>
            <a:r>
              <a:rPr lang="zh-TW" altLang="zh-TW" sz="3200" b="1" dirty="0">
                <a:solidFill>
                  <a:srgbClr val="002060"/>
                </a:solidFill>
                <a:latin typeface="華康粗圓體" panose="020F0709000000000000" pitchFamily="49" charset="-120"/>
                <a:ea typeface="華康粗圓體" panose="020F0709000000000000" pitchFamily="49" charset="-120"/>
              </a:rPr>
              <a:t>降落地面，當面和人類溝通外，人類的無形感召不可能發生。因此</a:t>
            </a:r>
            <a:r>
              <a:rPr lang="zh-TW" altLang="en-US" sz="3200" b="1" dirty="0">
                <a:solidFill>
                  <a:srgbClr val="002060"/>
                </a:solidFill>
                <a:latin typeface="華康粗圓體" panose="020F0709000000000000" pitchFamily="49" charset="-120"/>
                <a:ea typeface="華康粗圓體" panose="020F0709000000000000" pitchFamily="49" charset="-120"/>
              </a:rPr>
              <a:t>這種</a:t>
            </a:r>
            <a:r>
              <a:rPr lang="zh-TW" altLang="zh-TW" sz="3200" b="1" dirty="0">
                <a:solidFill>
                  <a:srgbClr val="002060"/>
                </a:solidFill>
                <a:latin typeface="華康粗圓體" panose="020F0709000000000000" pitchFamily="49" charset="-120"/>
                <a:ea typeface="華康粗圓體" panose="020F0709000000000000" pitchFamily="49" charset="-120"/>
              </a:rPr>
              <a:t>現象，應是那些人與靈界發生感應之事，然而靈界和外星人是二個完全不同的領域，不能混為一談。</a:t>
            </a:r>
            <a:endParaRPr lang="zh-TW" altLang="en-US" sz="3200" b="1" dirty="0">
              <a:solidFill>
                <a:srgbClr val="002060"/>
              </a:solidFill>
              <a:latin typeface="華康粗圓體" panose="020F0709000000000000" pitchFamily="49" charset="-120"/>
              <a:ea typeface="華康粗圓體" panose="020F0709000000000000" pitchFamily="49" charset="-120"/>
            </a:endParaRP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78B73146-C9A2-330D-A8E7-0E929EFD4256}"/>
              </a:ext>
            </a:extLst>
          </p:cNvPr>
          <p:cNvSpPr txBox="1"/>
          <p:nvPr/>
        </p:nvSpPr>
        <p:spPr>
          <a:xfrm>
            <a:off x="1523999" y="164601"/>
            <a:ext cx="9144000" cy="769441"/>
          </a:xfrm>
          <a:prstGeom prst="rect">
            <a:avLst/>
          </a:prstGeom>
          <a:noFill/>
        </p:spPr>
        <p:txBody>
          <a:bodyPr wrap="square">
            <a:spAutoFit/>
          </a:bodyPr>
          <a:lstStyle/>
          <a:p>
            <a:pPr algn="ctr"/>
            <a:r>
              <a:rPr lang="zh-TW" altLang="zh-TW" sz="4400" dirty="0">
                <a:solidFill>
                  <a:srgbClr val="C00000"/>
                </a:solidFill>
                <a:latin typeface="華康中特圓體" panose="020F0809000000000000" pitchFamily="49" charset="-120"/>
                <a:ea typeface="華康中特圓體" panose="020F0809000000000000" pitchFamily="49" charset="-120"/>
              </a:rPr>
              <a:t>世界</a:t>
            </a:r>
            <a:r>
              <a:rPr lang="en-US" altLang="zh-TW" sz="4400" kern="1000" dirty="0">
                <a:solidFill>
                  <a:srgbClr val="C00000"/>
                </a:solidFill>
                <a:latin typeface="Segoe UI Semibold" panose="020B0702040204020203" pitchFamily="34" charset="0"/>
                <a:ea typeface="Adobe Gothic Std B" panose="020B0800000000000000" pitchFamily="34" charset="-128"/>
                <a:cs typeface="Segoe UI Semibold" panose="020B0702040204020203" pitchFamily="34" charset="0"/>
              </a:rPr>
              <a:t>UFO</a:t>
            </a:r>
            <a:r>
              <a:rPr lang="zh-TW" altLang="zh-TW" sz="4400" dirty="0">
                <a:solidFill>
                  <a:srgbClr val="C00000"/>
                </a:solidFill>
                <a:latin typeface="華康中特圓體" panose="020F0809000000000000" pitchFamily="49" charset="-120"/>
                <a:ea typeface="華康中特圓體" panose="020F0809000000000000" pitchFamily="49" charset="-120"/>
              </a:rPr>
              <a:t>檔案逐漸公開</a:t>
            </a:r>
            <a:endParaRPr lang="zh-TW" altLang="en-US" sz="4400" dirty="0">
              <a:solidFill>
                <a:srgbClr val="C00000"/>
              </a:solidFill>
              <a:latin typeface="華康中特圓體" panose="020F0809000000000000" pitchFamily="49" charset="-120"/>
              <a:ea typeface="華康中特圓體" panose="020F0809000000000000" pitchFamily="49" charset="-120"/>
            </a:endParaRPr>
          </a:p>
        </p:txBody>
      </p:sp>
      <p:sp>
        <p:nvSpPr>
          <p:cNvPr id="5" name="文字方塊 4">
            <a:extLst>
              <a:ext uri="{FF2B5EF4-FFF2-40B4-BE49-F238E27FC236}">
                <a16:creationId xmlns:a16="http://schemas.microsoft.com/office/drawing/2014/main" id="{D29741D2-B60A-61CA-3A60-C8D138AE310C}"/>
              </a:ext>
            </a:extLst>
          </p:cNvPr>
          <p:cNvSpPr txBox="1"/>
          <p:nvPr/>
        </p:nvSpPr>
        <p:spPr>
          <a:xfrm>
            <a:off x="695011" y="3929627"/>
            <a:ext cx="10801977" cy="2748829"/>
          </a:xfrm>
          <a:prstGeom prst="rect">
            <a:avLst/>
          </a:prstGeom>
          <a:noFill/>
        </p:spPr>
        <p:txBody>
          <a:bodyPr wrap="square">
            <a:spAutoFit/>
          </a:bodyPr>
          <a:lstStyle/>
          <a:p>
            <a:pPr algn="just" hangingPunct="0">
              <a:lnSpc>
                <a:spcPts val="4200"/>
              </a:lnSpc>
            </a:pPr>
            <a:r>
              <a:rPr lang="zh-TW" altLang="en-US" sz="3200" b="1" dirty="0">
                <a:solidFill>
                  <a:srgbClr val="002060"/>
                </a:solidFill>
                <a:latin typeface="華康粗圓體" panose="020F0709000000000000" pitchFamily="49" charset="-120"/>
                <a:ea typeface="華康粗圓體" panose="020F0709000000000000" pitchFamily="49" charset="-120"/>
              </a:rPr>
              <a:t>美國</a:t>
            </a:r>
            <a:r>
              <a:rPr lang="en-US" altLang="zh-TW" sz="3200" b="1" dirty="0">
                <a:solidFill>
                  <a:srgbClr val="002060"/>
                </a:solidFill>
                <a:latin typeface="華康粗圓體" panose="020F0709000000000000" pitchFamily="49" charset="-120"/>
                <a:ea typeface="華康粗圓體" panose="020F0709000000000000" pitchFamily="49" charset="-120"/>
              </a:rPr>
              <a:t>NASA</a:t>
            </a:r>
            <a:r>
              <a:rPr lang="zh-TW" altLang="en-US" sz="3200" b="1" dirty="0">
                <a:solidFill>
                  <a:srgbClr val="002060"/>
                </a:solidFill>
                <a:latin typeface="華康粗圓體" panose="020F0709000000000000" pitchFamily="49" charset="-120"/>
                <a:ea typeface="華康粗圓體" panose="020F0709000000000000" pitchFamily="49" charset="-120"/>
              </a:rPr>
              <a:t>公布許多曾目擊</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的蹤影，全球各地經常報導發現</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事件，至今幾乎全世界到處都有人目擊不明飛行物體。</a:t>
            </a:r>
            <a:r>
              <a:rPr lang="en-US" altLang="zh-TW" sz="3200" b="1" dirty="0">
                <a:solidFill>
                  <a:srgbClr val="002060"/>
                </a:solidFill>
                <a:latin typeface="華康粗圓體" panose="020F0709000000000000" pitchFamily="49" charset="-120"/>
                <a:ea typeface="華康粗圓體" panose="020F0709000000000000" pitchFamily="49" charset="-120"/>
              </a:rPr>
              <a:t>2011</a:t>
            </a:r>
            <a:r>
              <a:rPr lang="zh-TW" altLang="zh-TW"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8</a:t>
            </a:r>
            <a:r>
              <a:rPr lang="zh-TW" altLang="zh-TW" sz="3200" b="1" dirty="0">
                <a:solidFill>
                  <a:srgbClr val="002060"/>
                </a:solidFill>
                <a:latin typeface="華康粗圓體" panose="020F0709000000000000" pitchFamily="49" charset="-120"/>
                <a:ea typeface="華康粗圓體" panose="020F0709000000000000" pitchFamily="49" charset="-120"/>
              </a:rPr>
              <a:t>月英國國家檔案局公開一批國防部</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zh-TW" sz="3200" b="1" dirty="0">
                <a:solidFill>
                  <a:srgbClr val="002060"/>
                </a:solidFill>
                <a:latin typeface="華康粗圓體" panose="020F0709000000000000" pitchFamily="49" charset="-120"/>
                <a:ea typeface="華康粗圓體" panose="020F0709000000000000" pitchFamily="49" charset="-120"/>
              </a:rPr>
              <a:t>相關檔案，第</a:t>
            </a:r>
            <a:r>
              <a:rPr lang="zh-TW" altLang="en-US" sz="3200" b="1" dirty="0">
                <a:solidFill>
                  <a:srgbClr val="002060"/>
                </a:solidFill>
                <a:latin typeface="華康粗圓體" panose="020F0709000000000000" pitchFamily="49" charset="-120"/>
                <a:ea typeface="華康粗圓體" panose="020F0709000000000000" pitchFamily="49" charset="-120"/>
              </a:rPr>
              <a:t>八</a:t>
            </a:r>
            <a:r>
              <a:rPr lang="zh-TW" altLang="zh-TW" sz="3200" b="1" dirty="0">
                <a:solidFill>
                  <a:srgbClr val="002060"/>
                </a:solidFill>
                <a:latin typeface="華康粗圓體" panose="020F0709000000000000" pitchFamily="49" charset="-120"/>
                <a:ea typeface="華康粗圓體" panose="020F0709000000000000" pitchFamily="49" charset="-120"/>
              </a:rPr>
              <a:t>批神秘資料計</a:t>
            </a:r>
            <a:r>
              <a:rPr lang="zh-TW" altLang="en-US" sz="3200" b="1" dirty="0">
                <a:solidFill>
                  <a:srgbClr val="002060"/>
                </a:solidFill>
                <a:latin typeface="華康粗圓體" panose="020F0709000000000000" pitchFamily="49" charset="-120"/>
                <a:ea typeface="華康粗圓體" panose="020F0709000000000000" pitchFamily="49" charset="-120"/>
              </a:rPr>
              <a:t>九千</a:t>
            </a:r>
            <a:r>
              <a:rPr lang="zh-TW" altLang="zh-TW" sz="3200" b="1" dirty="0">
                <a:solidFill>
                  <a:srgbClr val="002060"/>
                </a:solidFill>
                <a:latin typeface="華康粗圓體" panose="020F0709000000000000" pitchFamily="49" charset="-120"/>
                <a:ea typeface="華康粗圓體" panose="020F0709000000000000" pitchFamily="49" charset="-120"/>
              </a:rPr>
              <a:t>頁</a:t>
            </a:r>
            <a:r>
              <a:rPr lang="zh-TW" altLang="en-US" sz="3200" b="1" dirty="0">
                <a:solidFill>
                  <a:srgbClr val="002060"/>
                </a:solidFill>
                <a:latin typeface="華康粗圓體" panose="020F0709000000000000" pitchFamily="49" charset="-120"/>
                <a:ea typeface="華康粗圓體" panose="020F0709000000000000" pitchFamily="49" charset="-120"/>
              </a:rPr>
              <a:t>。今日</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目擊事件已是常態，但是它們來自何處？至今未明。</a:t>
            </a:r>
          </a:p>
        </p:txBody>
      </p:sp>
      <p:graphicFrame>
        <p:nvGraphicFramePr>
          <p:cNvPr id="8" name="物件 7">
            <a:extLst>
              <a:ext uri="{FF2B5EF4-FFF2-40B4-BE49-F238E27FC236}">
                <a16:creationId xmlns:a16="http://schemas.microsoft.com/office/drawing/2014/main" id="{F27FF337-FFF3-2B68-B070-E6A90880622B}"/>
              </a:ext>
            </a:extLst>
          </p:cNvPr>
          <p:cNvGraphicFramePr>
            <a:graphicFrameLocks noChangeAspect="1"/>
          </p:cNvGraphicFramePr>
          <p:nvPr>
            <p:extLst>
              <p:ext uri="{D42A27DB-BD31-4B8C-83A1-F6EECF244321}">
                <p14:modId xmlns:p14="http://schemas.microsoft.com/office/powerpoint/2010/main" val="1016234368"/>
              </p:ext>
            </p:extLst>
          </p:nvPr>
        </p:nvGraphicFramePr>
        <p:xfrm>
          <a:off x="2328261" y="952279"/>
          <a:ext cx="4955872" cy="2959110"/>
        </p:xfrm>
        <a:graphic>
          <a:graphicData uri="http://schemas.openxmlformats.org/presentationml/2006/ole">
            <mc:AlternateContent xmlns:mc="http://schemas.openxmlformats.org/markup-compatibility/2006">
              <mc:Choice xmlns:v="urn:schemas-microsoft-com:vml" Requires="v">
                <p:oleObj name="PhotoImpact" r:id="rId3" imgW="15182640" imgH="9067680" progId="PI3.Image">
                  <p:embed/>
                </p:oleObj>
              </mc:Choice>
              <mc:Fallback>
                <p:oleObj name="PhotoImpact" r:id="rId3" imgW="15182640" imgH="9067680" progId="PI3.Image">
                  <p:embed/>
                  <p:pic>
                    <p:nvPicPr>
                      <p:cNvPr id="8" name="物件 7">
                        <a:extLst>
                          <a:ext uri="{FF2B5EF4-FFF2-40B4-BE49-F238E27FC236}">
                            <a16:creationId xmlns:a16="http://schemas.microsoft.com/office/drawing/2014/main" id="{F27FF337-FFF3-2B68-B070-E6A90880622B}"/>
                          </a:ext>
                        </a:extLst>
                      </p:cNvPr>
                      <p:cNvPicPr/>
                      <p:nvPr/>
                    </p:nvPicPr>
                    <p:blipFill>
                      <a:blip r:embed="rId4"/>
                      <a:stretch>
                        <a:fillRect/>
                      </a:stretch>
                    </p:blipFill>
                    <p:spPr>
                      <a:xfrm>
                        <a:off x="2328261" y="952279"/>
                        <a:ext cx="4955872" cy="2959110"/>
                      </a:xfrm>
                      <a:prstGeom prst="rect">
                        <a:avLst/>
                      </a:prstGeom>
                    </p:spPr>
                  </p:pic>
                </p:oleObj>
              </mc:Fallback>
            </mc:AlternateContent>
          </a:graphicData>
        </a:graphic>
      </p:graphicFrame>
      <p:sp>
        <p:nvSpPr>
          <p:cNvPr id="12" name="文字方塊 11">
            <a:extLst>
              <a:ext uri="{FF2B5EF4-FFF2-40B4-BE49-F238E27FC236}">
                <a16:creationId xmlns:a16="http://schemas.microsoft.com/office/drawing/2014/main" id="{14064DB6-9077-9CA9-9DB1-41AA45337A18}"/>
              </a:ext>
            </a:extLst>
          </p:cNvPr>
          <p:cNvSpPr txBox="1"/>
          <p:nvPr/>
        </p:nvSpPr>
        <p:spPr>
          <a:xfrm>
            <a:off x="7385539" y="1530292"/>
            <a:ext cx="2574608" cy="1569660"/>
          </a:xfrm>
          <a:prstGeom prst="rect">
            <a:avLst/>
          </a:prstGeom>
          <a:noFill/>
        </p:spPr>
        <p:txBody>
          <a:bodyPr wrap="square">
            <a:spAutoFit/>
          </a:bodyPr>
          <a:lstStyle/>
          <a:p>
            <a:r>
              <a:rPr lang="en-US" altLang="zh-TW" sz="3200" b="1" dirty="0">
                <a:solidFill>
                  <a:srgbClr val="3333CC"/>
                </a:solidFill>
                <a:latin typeface="華康標楷體" panose="03000509000000000000" pitchFamily="65" charset="-120"/>
                <a:ea typeface="華康標楷體" panose="03000509000000000000" pitchFamily="65" charset="-120"/>
              </a:rPr>
              <a:t>2003</a:t>
            </a:r>
            <a:r>
              <a:rPr lang="zh-TW" altLang="en-US" sz="3200" b="1" dirty="0">
                <a:solidFill>
                  <a:srgbClr val="3333CC"/>
                </a:solidFill>
                <a:latin typeface="華康標楷體" panose="03000509000000000000" pitchFamily="65" charset="-120"/>
                <a:ea typeface="華康標楷體" panose="03000509000000000000" pitchFamily="65" charset="-120"/>
              </a:rPr>
              <a:t>年在英國籃都森林上空的</a:t>
            </a:r>
            <a:r>
              <a:rPr lang="en-US" altLang="zh-TW" sz="3200" b="1" dirty="0">
                <a:solidFill>
                  <a:srgbClr val="3333CC"/>
                </a:solidFill>
                <a:latin typeface="華康標楷體" panose="03000509000000000000" pitchFamily="65" charset="-120"/>
                <a:ea typeface="華康標楷體" panose="03000509000000000000" pitchFamily="65" charset="-120"/>
              </a:rPr>
              <a:t>UFO</a:t>
            </a:r>
            <a:endParaRPr lang="zh-TW" altLang="en-US" sz="3200" b="1" dirty="0">
              <a:solidFill>
                <a:srgbClr val="3333CC"/>
              </a:solidFill>
              <a:latin typeface="華康標楷體" panose="03000509000000000000" pitchFamily="65" charset="-120"/>
              <a:ea typeface="華康標楷體" panose="03000509000000000000" pitchFamily="65" charset="-120"/>
            </a:endParaRPr>
          </a:p>
        </p:txBody>
      </p:sp>
    </p:spTree>
    <p:extLst>
      <p:ext uri="{BB962C8B-B14F-4D97-AF65-F5344CB8AC3E}">
        <p14:creationId xmlns:p14="http://schemas.microsoft.com/office/powerpoint/2010/main" val="279269438"/>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6C22661C-60DE-EF2B-18A3-273F275D0BB8}"/>
              </a:ext>
            </a:extLst>
          </p:cNvPr>
          <p:cNvSpPr>
            <a:spLocks noGrp="1" noChangeArrowheads="1"/>
          </p:cNvSpPr>
          <p:nvPr>
            <p:ph type="title"/>
          </p:nvPr>
        </p:nvSpPr>
        <p:spPr>
          <a:xfrm>
            <a:off x="1981200" y="231126"/>
            <a:ext cx="8229600" cy="1143000"/>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在宇宙中我們不孤獨</a:t>
            </a:r>
          </a:p>
        </p:txBody>
      </p:sp>
      <p:sp>
        <p:nvSpPr>
          <p:cNvPr id="10243" name="Rectangle 3">
            <a:extLst>
              <a:ext uri="{FF2B5EF4-FFF2-40B4-BE49-F238E27FC236}">
                <a16:creationId xmlns:a16="http://schemas.microsoft.com/office/drawing/2014/main" id="{53C63B3B-FC2A-F18E-9D1F-ABD14E4A2AAD}"/>
              </a:ext>
            </a:extLst>
          </p:cNvPr>
          <p:cNvSpPr>
            <a:spLocks noGrp="1" noChangeArrowheads="1"/>
          </p:cNvSpPr>
          <p:nvPr>
            <p:ph type="body" idx="1"/>
          </p:nvPr>
        </p:nvSpPr>
        <p:spPr>
          <a:xfrm>
            <a:off x="1457009" y="1531125"/>
            <a:ext cx="9877532" cy="4085904"/>
          </a:xfrm>
        </p:spPr>
        <p:txBody>
          <a:bodyPr>
            <a:noAutofit/>
          </a:bodyPr>
          <a:lstStyle/>
          <a:p>
            <a:pPr marL="0" indent="0" algn="just" hangingPunct="0">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地球在浩瀚的宇宙中是非常渺小，也是非常普通的行星，絕不可能是唯一特殊的星球，其他恆星系的類地行星有發展出高文明、智慧的生命體，就是外星人。</a:t>
            </a:r>
            <a:endParaRPr lang="en-US" altLang="zh-TW" sz="3200" b="1" dirty="0">
              <a:solidFill>
                <a:srgbClr val="002060"/>
              </a:solidFill>
              <a:latin typeface="華康粗圓體" panose="020F0709000000000000" pitchFamily="49" charset="-120"/>
              <a:ea typeface="華康粗圓體" panose="020F0709000000000000" pitchFamily="49" charset="-120"/>
            </a:endParaRPr>
          </a:p>
          <a:p>
            <a:pPr marL="0" indent="0" algn="just" hangingPunct="0">
              <a:lnSpc>
                <a:spcPts val="4200"/>
              </a:lnSpc>
              <a:spcBef>
                <a:spcPts val="0"/>
              </a:spcBef>
              <a:buNone/>
            </a:pPr>
            <a:r>
              <a:rPr lang="zh-TW" altLang="en-US" sz="3200" b="1" dirty="0">
                <a:solidFill>
                  <a:srgbClr val="002060"/>
                </a:solidFill>
                <a:latin typeface="華康粗圓體" panose="020F0709000000000000" pitchFamily="49" charset="-120"/>
                <a:ea typeface="華康粗圓體" panose="020F0709000000000000" pitchFamily="49" charset="-120"/>
              </a:rPr>
              <a:t>外星人的形貌，依據身高，由三公尺至五十公分，分成：巨人、高個子、普通身長者、矮人、侏儒五大類，另有不同外貌分成：全身披毛的矮人、全身長毛的巨人和綠色皮膚的人等三種，總共有八大類。</a:t>
            </a:r>
          </a:p>
          <a:p>
            <a:pPr marL="0" indent="0" algn="just" hangingPunct="0">
              <a:lnSpc>
                <a:spcPts val="4200"/>
              </a:lnSpc>
              <a:spcBef>
                <a:spcPts val="0"/>
              </a:spcBef>
              <a:buNone/>
            </a:pPr>
            <a:endParaRPr lang="zh-TW" altLang="en-US" sz="3200" b="1" dirty="0">
              <a:solidFill>
                <a:srgbClr val="002060"/>
              </a:solidFill>
              <a:latin typeface="華康粗圓體" panose="020F0709000000000000" pitchFamily="49" charset="-120"/>
              <a:ea typeface="華康粗圓體" panose="020F0709000000000000" pitchFamily="49" charset="-120"/>
            </a:endParaRPr>
          </a:p>
          <a:p>
            <a:pPr algn="just" hangingPunct="0">
              <a:lnSpc>
                <a:spcPts val="4200"/>
              </a:lnSpc>
              <a:spcBef>
                <a:spcPts val="0"/>
              </a:spcBef>
              <a:buNone/>
            </a:pPr>
            <a:endParaRPr lang="en-US" altLang="zh-TW" sz="3200" b="1" dirty="0">
              <a:solidFill>
                <a:srgbClr val="002060"/>
              </a:solidFill>
              <a:latin typeface="華康粗圓體" panose="020F0709000000000000" pitchFamily="49" charset="-120"/>
              <a:ea typeface="華康粗圓體" panose="020F0709000000000000" pitchFamily="49" charset="-120"/>
            </a:endParaRP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寫生, 圖畫, 圖解, 足部穿著 的圖片&#10;&#10;AI 產生的內容可能不正確。">
            <a:extLst>
              <a:ext uri="{FF2B5EF4-FFF2-40B4-BE49-F238E27FC236}">
                <a16:creationId xmlns:a16="http://schemas.microsoft.com/office/drawing/2014/main" id="{1C4876A5-0B2D-1171-9F32-A7531E6E4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3798" y="562708"/>
            <a:ext cx="8239169" cy="6059594"/>
          </a:xfrm>
          <a:prstGeom prst="rect">
            <a:avLst/>
          </a:prstGeom>
        </p:spPr>
      </p:pic>
      <p:sp>
        <p:nvSpPr>
          <p:cNvPr id="2" name="Rectangle 4">
            <a:extLst>
              <a:ext uri="{FF2B5EF4-FFF2-40B4-BE49-F238E27FC236}">
                <a16:creationId xmlns:a16="http://schemas.microsoft.com/office/drawing/2014/main" id="{0DEB154B-F8EF-D1B9-FBFF-9D2BC893E6B5}"/>
              </a:ext>
            </a:extLst>
          </p:cNvPr>
          <p:cNvSpPr>
            <a:spLocks noChangeArrowheads="1"/>
          </p:cNvSpPr>
          <p:nvPr/>
        </p:nvSpPr>
        <p:spPr bwMode="auto">
          <a:xfrm>
            <a:off x="2891630" y="146778"/>
            <a:ext cx="6408737"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fontAlgn="ctr">
              <a:defRPr/>
            </a:pPr>
            <a:r>
              <a:rPr lang="zh-TW" altLang="en-US" sz="4400" b="1" dirty="0">
                <a:solidFill>
                  <a:srgbClr val="C00000"/>
                </a:solidFill>
                <a:latin typeface="華康粗圓體" panose="020F0709000000000000" pitchFamily="49" charset="-120"/>
                <a:ea typeface="華康粗圓體" panose="020F0709000000000000" pitchFamily="49" charset="-120"/>
              </a:rPr>
              <a:t>外星人的種類</a:t>
            </a:r>
            <a:endParaRPr lang="en-US" altLang="zh-TW" sz="4400" b="1" dirty="0">
              <a:solidFill>
                <a:srgbClr val="C00000"/>
              </a:solidFill>
              <a:latin typeface="華康粗圓體" panose="020F0709000000000000" pitchFamily="49" charset="-120"/>
              <a:ea typeface="華康粗圓體" panose="020F0709000000000000" pitchFamily="49" charset="-120"/>
            </a:endParaRP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18A4EFE-8A85-A857-C4D3-0565388EA404}"/>
              </a:ext>
            </a:extLst>
          </p:cNvPr>
          <p:cNvSpPr>
            <a:spLocks noGrp="1" noChangeArrowheads="1"/>
          </p:cNvSpPr>
          <p:nvPr>
            <p:ph type="title"/>
          </p:nvPr>
        </p:nvSpPr>
        <p:spPr>
          <a:xfrm>
            <a:off x="1523999" y="5533991"/>
            <a:ext cx="9144000" cy="1007315"/>
          </a:xfrm>
        </p:spPr>
        <p:txBody>
          <a:bodyPr/>
          <a:lstStyle/>
          <a:p>
            <a:pPr eaLnBrk="1" hangingPunct="1"/>
            <a:r>
              <a:rPr lang="zh-TW" altLang="en-US" sz="3200" b="1" dirty="0">
                <a:solidFill>
                  <a:srgbClr val="3333CC"/>
                </a:solidFill>
                <a:latin typeface="華康標楷體" panose="03000509000000000000" pitchFamily="65" charset="-120"/>
                <a:ea typeface="華康標楷體" panose="03000509000000000000" pitchFamily="65" charset="-120"/>
              </a:rPr>
              <a:t>非洲撤哈拉沙漠的達西利遺跡壁畫和日本青森縣龜仔岡遺跡古代土偶，類似外星人穿著太空裝。 </a:t>
            </a:r>
          </a:p>
        </p:txBody>
      </p:sp>
      <p:pic>
        <p:nvPicPr>
          <p:cNvPr id="19459" name="Picture 3" descr="ET古人">
            <a:extLst>
              <a:ext uri="{FF2B5EF4-FFF2-40B4-BE49-F238E27FC236}">
                <a16:creationId xmlns:a16="http://schemas.microsoft.com/office/drawing/2014/main" id="{802F9892-091F-3901-78DA-C2551F7D90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2088" y="969053"/>
            <a:ext cx="3861203" cy="447346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9460" name="Rectangle 4">
            <a:extLst>
              <a:ext uri="{FF2B5EF4-FFF2-40B4-BE49-F238E27FC236}">
                <a16:creationId xmlns:a16="http://schemas.microsoft.com/office/drawing/2014/main" id="{AEB50D37-5E05-E85E-3B30-B3E4407C0074}"/>
              </a:ext>
            </a:extLst>
          </p:cNvPr>
          <p:cNvSpPr>
            <a:spLocks noChangeArrowheads="1"/>
          </p:cNvSpPr>
          <p:nvPr/>
        </p:nvSpPr>
        <p:spPr bwMode="auto">
          <a:xfrm>
            <a:off x="-252413" y="20918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eaLnBrk="1" hangingPunct="1"/>
            <a:endParaRPr lang="zh-TW" altLang="en-US"/>
          </a:p>
        </p:txBody>
      </p:sp>
      <p:sp>
        <p:nvSpPr>
          <p:cNvPr id="19461" name="Rectangle 5">
            <a:extLst>
              <a:ext uri="{FF2B5EF4-FFF2-40B4-BE49-F238E27FC236}">
                <a16:creationId xmlns:a16="http://schemas.microsoft.com/office/drawing/2014/main" id="{6D307AEF-2431-B917-F762-106592270814}"/>
              </a:ext>
            </a:extLst>
          </p:cNvPr>
          <p:cNvSpPr>
            <a:spLocks noChangeArrowheads="1"/>
          </p:cNvSpPr>
          <p:nvPr/>
        </p:nvSpPr>
        <p:spPr bwMode="auto">
          <a:xfrm>
            <a:off x="1524001" y="47683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eaLnBrk="1" hangingPunct="1"/>
            <a:endParaRPr lang="zh-TW" altLang="zh-TW"/>
          </a:p>
        </p:txBody>
      </p:sp>
      <p:graphicFrame>
        <p:nvGraphicFramePr>
          <p:cNvPr id="19462" name="Object 6">
            <a:extLst>
              <a:ext uri="{FF2B5EF4-FFF2-40B4-BE49-F238E27FC236}">
                <a16:creationId xmlns:a16="http://schemas.microsoft.com/office/drawing/2014/main" id="{E89B2A3D-0002-9C87-78BF-E360E5059836}"/>
              </a:ext>
            </a:extLst>
          </p:cNvPr>
          <p:cNvGraphicFramePr>
            <a:graphicFrameLocks noGrp="1" noChangeAspect="1"/>
          </p:cNvGraphicFramePr>
          <p:nvPr>
            <p:ph idx="1"/>
            <p:extLst>
              <p:ext uri="{D42A27DB-BD31-4B8C-83A1-F6EECF244321}">
                <p14:modId xmlns:p14="http://schemas.microsoft.com/office/powerpoint/2010/main" val="3521066825"/>
              </p:ext>
            </p:extLst>
          </p:nvPr>
        </p:nvGraphicFramePr>
        <p:xfrm>
          <a:off x="6465890" y="960195"/>
          <a:ext cx="3291059" cy="4482319"/>
        </p:xfrm>
        <a:graphic>
          <a:graphicData uri="http://schemas.openxmlformats.org/presentationml/2006/ole">
            <mc:AlternateContent xmlns:mc="http://schemas.openxmlformats.org/markup-compatibility/2006">
              <mc:Choice xmlns:v="urn:schemas-microsoft-com:vml" Requires="v">
                <p:oleObj name="PhotoImpact" r:id="rId3" imgW="2570053" imgH="3500535" progId="PI3.Image">
                  <p:embed/>
                </p:oleObj>
              </mc:Choice>
              <mc:Fallback>
                <p:oleObj name="PhotoImpact" r:id="rId3" imgW="2570053" imgH="3500535" progId="PI3.Image">
                  <p:embed/>
                  <p:pic>
                    <p:nvPicPr>
                      <p:cNvPr id="19462" name="Object 6">
                        <a:extLst>
                          <a:ext uri="{FF2B5EF4-FFF2-40B4-BE49-F238E27FC236}">
                            <a16:creationId xmlns:a16="http://schemas.microsoft.com/office/drawing/2014/main" id="{E89B2A3D-0002-9C87-78BF-E360E50598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5890" y="960195"/>
                        <a:ext cx="3291059" cy="4482319"/>
                      </a:xfrm>
                      <a:prstGeom prst="rect">
                        <a:avLst/>
                      </a:prstGeom>
                      <a:noFill/>
                      <a:ln w="9525">
                        <a:solidFill>
                          <a:schemeClr val="tx1"/>
                        </a:solidFill>
                        <a:miter lim="800000"/>
                        <a:headEnd/>
                        <a:tailEnd/>
                      </a:ln>
                      <a:effectLst/>
                    </p:spPr>
                  </p:pic>
                </p:oleObj>
              </mc:Fallback>
            </mc:AlternateContent>
          </a:graphicData>
        </a:graphic>
      </p:graphicFrame>
      <p:sp>
        <p:nvSpPr>
          <p:cNvPr id="3" name="文字方塊 2">
            <a:extLst>
              <a:ext uri="{FF2B5EF4-FFF2-40B4-BE49-F238E27FC236}">
                <a16:creationId xmlns:a16="http://schemas.microsoft.com/office/drawing/2014/main" id="{A1AF767A-44FE-412D-7834-F30B747172A1}"/>
              </a:ext>
            </a:extLst>
          </p:cNvPr>
          <p:cNvSpPr txBox="1"/>
          <p:nvPr/>
        </p:nvSpPr>
        <p:spPr>
          <a:xfrm>
            <a:off x="1" y="199612"/>
            <a:ext cx="12191999"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古代</a:t>
            </a:r>
            <a:r>
              <a:rPr lang="zh-TW" altLang="en-US" sz="4400" b="1" dirty="0">
                <a:solidFill>
                  <a:srgbClr val="C00000"/>
                </a:solidFill>
                <a:latin typeface="華康中特圓體" panose="020F0809000000000000" pitchFamily="49" charset="-120"/>
                <a:ea typeface="華康中特圓體" panose="020F0809000000000000" pitchFamily="49" charset="-120"/>
              </a:rPr>
              <a:t>類似外星人的</a:t>
            </a:r>
            <a:r>
              <a:rPr lang="zh-TW" altLang="en-US" sz="4400" dirty="0">
                <a:solidFill>
                  <a:srgbClr val="C00000"/>
                </a:solidFill>
                <a:latin typeface="華康中特圓體" panose="020F0809000000000000" pitchFamily="49" charset="-120"/>
                <a:ea typeface="華康中特圓體" panose="020F0809000000000000" pitchFamily="49" charset="-120"/>
              </a:rPr>
              <a:t>遺蹟</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1">
            <a:extLst>
              <a:ext uri="{FF2B5EF4-FFF2-40B4-BE49-F238E27FC236}">
                <a16:creationId xmlns:a16="http://schemas.microsoft.com/office/drawing/2014/main" id="{B7977603-A72F-8E1A-103A-2436EBBDCBBA}"/>
              </a:ext>
            </a:extLst>
          </p:cNvPr>
          <p:cNvSpPr txBox="1">
            <a:spLocks/>
          </p:cNvSpPr>
          <p:nvPr/>
        </p:nvSpPr>
        <p:spPr>
          <a:xfrm>
            <a:off x="1524000" y="419860"/>
            <a:ext cx="9144000" cy="58993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TW" dirty="0">
                <a:solidFill>
                  <a:srgbClr val="C00000"/>
                </a:solidFill>
                <a:latin typeface="華康中特圓體" panose="020F0809000000000000" pitchFamily="49" charset="-120"/>
                <a:ea typeface="華康中特圓體" panose="020F0809000000000000" pitchFamily="49" charset="-120"/>
              </a:rPr>
              <a:t>1967</a:t>
            </a:r>
            <a:r>
              <a:rPr lang="zh-TW" altLang="zh-TW" dirty="0">
                <a:solidFill>
                  <a:srgbClr val="C00000"/>
                </a:solidFill>
                <a:latin typeface="華康中特圓體" panose="020F0809000000000000" pitchFamily="49" charset="-120"/>
                <a:ea typeface="華康中特圓體" panose="020F0809000000000000" pitchFamily="49" charset="-120"/>
              </a:rPr>
              <a:t>年台灣</a:t>
            </a:r>
            <a:r>
              <a:rPr lang="zh-TW" altLang="en-US" dirty="0">
                <a:solidFill>
                  <a:srgbClr val="C00000"/>
                </a:solidFill>
                <a:latin typeface="華康粗圓體" panose="020F0709000000000000" pitchFamily="49" charset="-120"/>
                <a:ea typeface="華康粗圓體" panose="020F0709000000000000" pitchFamily="49" charset="-120"/>
              </a:rPr>
              <a:t>真</a:t>
            </a:r>
            <a:r>
              <a:rPr lang="zh-TW" altLang="en-US" dirty="0">
                <a:solidFill>
                  <a:srgbClr val="C00000"/>
                </a:solidFill>
                <a:latin typeface="華康中特圓體" panose="020F0809000000000000" pitchFamily="49" charset="-120"/>
                <a:ea typeface="華康中特圓體" panose="020F0809000000000000" pitchFamily="49" charset="-120"/>
              </a:rPr>
              <a:t>正出現</a:t>
            </a:r>
            <a:r>
              <a:rPr lang="en-US" altLang="zh-TW" b="1" dirty="0">
                <a:solidFill>
                  <a:srgbClr val="C00000"/>
                </a:solidFill>
                <a:latin typeface="Arial" panose="020B0604020202020204" pitchFamily="34" charset="0"/>
                <a:ea typeface="華康中特圓體" panose="020F0809000000000000" pitchFamily="49" charset="-120"/>
                <a:cs typeface="Arial" panose="020B0604020202020204" pitchFamily="34" charset="0"/>
              </a:rPr>
              <a:t>UFO</a:t>
            </a:r>
            <a:endParaRPr lang="zh-TW" altLang="en-US" b="1" dirty="0">
              <a:solidFill>
                <a:srgbClr val="C00000"/>
              </a:solidFill>
              <a:latin typeface="Arial" panose="020B0604020202020204" pitchFamily="34" charset="0"/>
              <a:ea typeface="華康中特圓體" panose="020F0809000000000000" pitchFamily="49" charset="-120"/>
              <a:cs typeface="Arial" panose="020B0604020202020204" pitchFamily="34" charset="0"/>
            </a:endParaRPr>
          </a:p>
        </p:txBody>
      </p:sp>
      <p:sp>
        <p:nvSpPr>
          <p:cNvPr id="8" name="矩形 7">
            <a:extLst>
              <a:ext uri="{FF2B5EF4-FFF2-40B4-BE49-F238E27FC236}">
                <a16:creationId xmlns:a16="http://schemas.microsoft.com/office/drawing/2014/main" id="{2A8EEBBA-B98A-2132-EA0B-771693391A50}"/>
              </a:ext>
            </a:extLst>
          </p:cNvPr>
          <p:cNvSpPr/>
          <p:nvPr/>
        </p:nvSpPr>
        <p:spPr>
          <a:xfrm>
            <a:off x="7502677" y="1573337"/>
            <a:ext cx="3275855" cy="4524315"/>
          </a:xfrm>
          <a:prstGeom prst="rect">
            <a:avLst/>
          </a:prstGeom>
        </p:spPr>
        <p:txBody>
          <a:bodyPr wrap="square">
            <a:spAutoFit/>
          </a:bodyPr>
          <a:lstStyle/>
          <a:p>
            <a:pPr algn="just" hangingPunct="0"/>
            <a:r>
              <a:rPr lang="en-US" altLang="zh-TW" sz="3200" b="1" dirty="0">
                <a:solidFill>
                  <a:srgbClr val="002060"/>
                </a:solidFill>
                <a:latin typeface="華康粗圓體" panose="020F0709000000000000" pitchFamily="49" charset="-120"/>
                <a:ea typeface="華康粗圓體" panose="020F0709000000000000" pitchFamily="49" charset="-120"/>
              </a:rPr>
              <a:t>1967</a:t>
            </a:r>
            <a:r>
              <a:rPr lang="zh-TW" altLang="zh-TW"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6</a:t>
            </a:r>
            <a:r>
              <a:rPr lang="zh-TW" altLang="zh-TW"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28</a:t>
            </a:r>
            <a:r>
              <a:rPr lang="zh-TW" altLang="zh-TW" sz="3200" b="1" dirty="0">
                <a:solidFill>
                  <a:srgbClr val="002060"/>
                </a:solidFill>
                <a:latin typeface="華康粗圓體" panose="020F0709000000000000" pitchFamily="49" charset="-120"/>
                <a:ea typeface="華康粗圓體" panose="020F0709000000000000" pitchFamily="49" charset="-120"/>
              </a:rPr>
              <a:t>日蔡章鴻在</a:t>
            </a:r>
            <a:r>
              <a:rPr lang="zh-TW" altLang="en-US" sz="3200" b="1" dirty="0">
                <a:solidFill>
                  <a:srgbClr val="002060"/>
                </a:solidFill>
                <a:latin typeface="華康粗圓體" panose="020F0709000000000000" pitchFamily="49" charset="-120"/>
                <a:ea typeface="華康粗圓體" panose="020F0709000000000000" pitchFamily="49" charset="-120"/>
              </a:rPr>
              <a:t>台北</a:t>
            </a:r>
            <a:r>
              <a:rPr lang="zh-TW" altLang="zh-TW" sz="3200" b="1" dirty="0">
                <a:solidFill>
                  <a:srgbClr val="002060"/>
                </a:solidFill>
                <a:latin typeface="華康粗圓體" panose="020F0709000000000000" pitchFamily="49" charset="-120"/>
                <a:ea typeface="華康粗圓體" panose="020F0709000000000000" pitchFamily="49" charset="-120"/>
              </a:rPr>
              <a:t>圓山天文台</a:t>
            </a:r>
            <a:r>
              <a:rPr lang="zh-TW" altLang="en-US" sz="3200" b="1" dirty="0">
                <a:solidFill>
                  <a:srgbClr val="002060"/>
                </a:solidFill>
                <a:latin typeface="華康粗圓體" panose="020F0709000000000000" pitchFamily="49" charset="-120"/>
                <a:ea typeface="華康粗圓體" panose="020F0709000000000000" pitchFamily="49" charset="-120"/>
              </a:rPr>
              <a:t>用</a:t>
            </a:r>
            <a:r>
              <a:rPr lang="zh-TW" altLang="zh-TW" sz="3200" b="1" dirty="0">
                <a:solidFill>
                  <a:srgbClr val="002060"/>
                </a:solidFill>
                <a:latin typeface="華康粗圓體" panose="020F0709000000000000" pitchFamily="49" charset="-120"/>
                <a:ea typeface="華康粗圓體" panose="020F0709000000000000" pitchFamily="49" charset="-120"/>
              </a:rPr>
              <a:t>望遠鏡所拍攝碟型圓盤</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a:t>
            </a:r>
            <a:r>
              <a:rPr lang="en-US" altLang="zh-TW" sz="3200" b="1" dirty="0">
                <a:solidFill>
                  <a:srgbClr val="002060"/>
                </a:solidFill>
                <a:latin typeface="華康粗圓體" panose="020F0709000000000000" pitchFamily="49" charset="-120"/>
                <a:ea typeface="華康粗圓體" panose="020F0709000000000000" pitchFamily="49" charset="-120"/>
              </a:rPr>
              <a:t>1996</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6</a:t>
            </a:r>
            <a:r>
              <a:rPr lang="zh-TW" altLang="zh-TW"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5</a:t>
            </a:r>
            <a:r>
              <a:rPr lang="zh-TW" altLang="zh-TW" sz="3200" b="1" dirty="0">
                <a:solidFill>
                  <a:srgbClr val="002060"/>
                </a:solidFill>
                <a:latin typeface="華康粗圓體" panose="020F0709000000000000" pitchFamily="49" charset="-120"/>
                <a:ea typeface="華康粗圓體" panose="020F0709000000000000" pitchFamily="49" charset="-120"/>
              </a:rPr>
              <a:t>日</a:t>
            </a:r>
            <a:r>
              <a:rPr lang="zh-TW" altLang="en-US" sz="3200" b="1" dirty="0">
                <a:solidFill>
                  <a:srgbClr val="002060"/>
                </a:solidFill>
                <a:latin typeface="華康粗圓體" panose="020F0709000000000000" pitchFamily="49" charset="-120"/>
                <a:ea typeface="華康粗圓體" panose="020F0709000000000000" pitchFamily="49" charset="-120"/>
              </a:rPr>
              <a:t>記者會說明經過並出示</a:t>
            </a:r>
            <a:r>
              <a:rPr lang="zh-TW" altLang="zh-TW" sz="3200" b="1" dirty="0">
                <a:solidFill>
                  <a:srgbClr val="002060"/>
                </a:solidFill>
                <a:latin typeface="華康粗圓體" panose="020F0709000000000000" pitchFamily="49" charset="-120"/>
                <a:ea typeface="華康粗圓體" panose="020F0709000000000000" pitchFamily="49" charset="-120"/>
              </a:rPr>
              <a:t>所拍攝</a:t>
            </a:r>
            <a:r>
              <a:rPr lang="zh-TW" altLang="en-US" sz="3200" b="1" dirty="0">
                <a:solidFill>
                  <a:srgbClr val="002060"/>
                </a:solidFill>
                <a:latin typeface="華康粗圓體" panose="020F0709000000000000" pitchFamily="49" charset="-120"/>
                <a:ea typeface="華康粗圓體" panose="020F0709000000000000" pitchFamily="49" charset="-120"/>
              </a:rPr>
              <a:t>的</a:t>
            </a:r>
            <a:r>
              <a:rPr lang="zh-TW" altLang="zh-TW" sz="3200" b="1" dirty="0">
                <a:solidFill>
                  <a:srgbClr val="002060"/>
                </a:solidFill>
                <a:latin typeface="華康粗圓體" panose="020F0709000000000000" pitchFamily="49" charset="-120"/>
                <a:ea typeface="華康粗圓體" panose="020F0709000000000000" pitchFamily="49" charset="-120"/>
              </a:rPr>
              <a:t>｢台灣第一張</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zh-TW" sz="3200" b="1" dirty="0">
                <a:solidFill>
                  <a:srgbClr val="002060"/>
                </a:solidFill>
                <a:latin typeface="華康粗圓體" panose="020F0709000000000000" pitchFamily="49" charset="-120"/>
                <a:ea typeface="華康粗圓體" panose="020F0709000000000000" pitchFamily="49" charset="-120"/>
              </a:rPr>
              <a:t>照片</a:t>
            </a:r>
            <a:r>
              <a:rPr lang="zh-TW" altLang="en-US" sz="3200" b="1" dirty="0">
                <a:solidFill>
                  <a:srgbClr val="002060"/>
                </a:solidFill>
                <a:latin typeface="華康粗圓體" panose="020F0709000000000000" pitchFamily="49" charset="-120"/>
                <a:ea typeface="華康粗圓體" panose="020F0709000000000000" pitchFamily="49" charset="-120"/>
              </a:rPr>
              <a:t>。</a:t>
            </a:r>
          </a:p>
        </p:txBody>
      </p:sp>
      <p:pic>
        <p:nvPicPr>
          <p:cNvPr id="2" name="內容版面配置區 3">
            <a:extLst>
              <a:ext uri="{FF2B5EF4-FFF2-40B4-BE49-F238E27FC236}">
                <a16:creationId xmlns:a16="http://schemas.microsoft.com/office/drawing/2014/main" id="{D4B38B82-1105-6EB5-219D-0EA57706C4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1165610" y="1371161"/>
            <a:ext cx="6165014" cy="4362095"/>
          </a:xfrm>
          <a:prstGeom prst="rect">
            <a:avLst/>
          </a:prstGeom>
          <a:ln>
            <a:solidFill>
              <a:srgbClr val="000000"/>
            </a:solidFill>
            <a:miter lim="800000"/>
            <a:headEnd/>
            <a:tailEnd/>
          </a:ln>
        </p:spPr>
      </p:pic>
      <p:sp>
        <p:nvSpPr>
          <p:cNvPr id="5" name="文字方塊 4">
            <a:extLst>
              <a:ext uri="{FF2B5EF4-FFF2-40B4-BE49-F238E27FC236}">
                <a16:creationId xmlns:a16="http://schemas.microsoft.com/office/drawing/2014/main" id="{C149D9B7-3969-24CC-6B2C-5C072F8FD8FA}"/>
              </a:ext>
            </a:extLst>
          </p:cNvPr>
          <p:cNvSpPr txBox="1"/>
          <p:nvPr/>
        </p:nvSpPr>
        <p:spPr>
          <a:xfrm>
            <a:off x="1631503" y="5805265"/>
            <a:ext cx="5699119" cy="584775"/>
          </a:xfrm>
          <a:prstGeom prst="rect">
            <a:avLst/>
          </a:prstGeom>
          <a:noFill/>
        </p:spPr>
        <p:txBody>
          <a:bodyPr wrap="square">
            <a:spAutoFit/>
          </a:bodyPr>
          <a:lstStyle/>
          <a:p>
            <a:pPr algn="ctr"/>
            <a:r>
              <a:rPr lang="zh-TW" altLang="zh-TW" sz="3200" b="1" dirty="0">
                <a:solidFill>
                  <a:srgbClr val="3333CC"/>
                </a:solidFill>
                <a:latin typeface="華康標楷體" panose="03000509000000000000" pitchFamily="65" charset="-120"/>
                <a:ea typeface="華康標楷體" panose="03000509000000000000" pitchFamily="65" charset="-120"/>
              </a:rPr>
              <a:t>蔡章鴻在</a:t>
            </a:r>
            <a:r>
              <a:rPr lang="zh-TW" altLang="en-US" sz="3200" b="1" dirty="0">
                <a:solidFill>
                  <a:srgbClr val="3333CC"/>
                </a:solidFill>
                <a:latin typeface="華康標楷體" panose="03000509000000000000" pitchFamily="65" charset="-120"/>
                <a:ea typeface="華康標楷體" panose="03000509000000000000" pitchFamily="65" charset="-120"/>
              </a:rPr>
              <a:t>記者會說明</a:t>
            </a:r>
            <a:r>
              <a:rPr lang="zh-TW" altLang="zh-TW" sz="3200" b="1" dirty="0">
                <a:solidFill>
                  <a:srgbClr val="3333CC"/>
                </a:solidFill>
                <a:latin typeface="華康標楷體" panose="03000509000000000000" pitchFamily="65" charset="-120"/>
                <a:ea typeface="華康標楷體" panose="03000509000000000000" pitchFamily="65" charset="-120"/>
              </a:rPr>
              <a:t>拍攝</a:t>
            </a:r>
            <a:r>
              <a:rPr lang="zh-TW" altLang="en-US" sz="3200" b="1" dirty="0">
                <a:solidFill>
                  <a:srgbClr val="3333CC"/>
                </a:solidFill>
                <a:latin typeface="華康標楷體" panose="03000509000000000000" pitchFamily="65" charset="-120"/>
                <a:ea typeface="華康標楷體" panose="03000509000000000000" pitchFamily="65" charset="-120"/>
              </a:rPr>
              <a:t>過程</a:t>
            </a:r>
          </a:p>
        </p:txBody>
      </p:sp>
    </p:spTree>
    <p:extLst>
      <p:ext uri="{BB962C8B-B14F-4D97-AF65-F5344CB8AC3E}">
        <p14:creationId xmlns:p14="http://schemas.microsoft.com/office/powerpoint/2010/main" val="3507094398"/>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33624B76-2DAD-0C94-BEE7-D2D7FC454057}"/>
              </a:ext>
            </a:extLst>
          </p:cNvPr>
          <p:cNvSpPr>
            <a:spLocks noGrp="1" noChangeArrowheads="1"/>
          </p:cNvSpPr>
          <p:nvPr>
            <p:ph type="title"/>
          </p:nvPr>
        </p:nvSpPr>
        <p:spPr>
          <a:xfrm>
            <a:off x="1847528" y="6192714"/>
            <a:ext cx="9144000" cy="536575"/>
          </a:xfrm>
        </p:spPr>
        <p:txBody>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1967</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6</a:t>
            </a:r>
            <a:r>
              <a:rPr lang="zh-TW" altLang="en-US" sz="3200" b="1" dirty="0">
                <a:solidFill>
                  <a:srgbClr val="3333CC"/>
                </a:solidFill>
                <a:latin typeface="華康標楷體" panose="03000509000000000000" pitchFamily="65" charset="-120"/>
                <a:ea typeface="華康標楷體" panose="03000509000000000000" pitchFamily="65" charset="-120"/>
              </a:rPr>
              <a:t>月</a:t>
            </a:r>
            <a:r>
              <a:rPr lang="en-US" altLang="zh-TW" sz="3200" b="1" dirty="0">
                <a:solidFill>
                  <a:srgbClr val="3333CC"/>
                </a:solidFill>
                <a:latin typeface="華康標楷體" panose="03000509000000000000" pitchFamily="65" charset="-120"/>
                <a:ea typeface="華康標楷體" panose="03000509000000000000" pitchFamily="65" charset="-120"/>
              </a:rPr>
              <a:t>28</a:t>
            </a:r>
            <a:r>
              <a:rPr lang="zh-TW" altLang="en-US" sz="3200" b="1" dirty="0">
                <a:solidFill>
                  <a:srgbClr val="3333CC"/>
                </a:solidFill>
                <a:latin typeface="華康標楷體" panose="03000509000000000000" pitchFamily="65" charset="-120"/>
                <a:ea typeface="華康標楷體" panose="03000509000000000000" pitchFamily="65" charset="-120"/>
              </a:rPr>
              <a:t>日蔡章鴻攝於台北圓山天文台</a:t>
            </a:r>
          </a:p>
        </p:txBody>
      </p:sp>
      <p:pic>
        <p:nvPicPr>
          <p:cNvPr id="74755" name="Picture 3" descr="huon0">
            <a:extLst>
              <a:ext uri="{FF2B5EF4-FFF2-40B4-BE49-F238E27FC236}">
                <a16:creationId xmlns:a16="http://schemas.microsoft.com/office/drawing/2014/main" id="{219B4CD3-FFB8-B3CA-1336-D2BD46262B7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847528" y="213525"/>
            <a:ext cx="4248472" cy="5894373"/>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4756" name="Picture 4" descr="huon2">
            <a:extLst>
              <a:ext uri="{FF2B5EF4-FFF2-40B4-BE49-F238E27FC236}">
                <a16:creationId xmlns:a16="http://schemas.microsoft.com/office/drawing/2014/main" id="{4932C063-5D80-563F-2DCD-429EE46325C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59520" y="213526"/>
            <a:ext cx="4084952" cy="5894373"/>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CAC498C5-3E8A-3701-73C0-AC3E4521CD7A}"/>
              </a:ext>
            </a:extLst>
          </p:cNvPr>
          <p:cNvSpPr>
            <a:spLocks noGrp="1" noChangeArrowheads="1"/>
          </p:cNvSpPr>
          <p:nvPr>
            <p:ph type="title"/>
          </p:nvPr>
        </p:nvSpPr>
        <p:spPr>
          <a:xfrm>
            <a:off x="1918975" y="6222093"/>
            <a:ext cx="8354051" cy="476250"/>
          </a:xfrm>
        </p:spPr>
        <p:txBody>
          <a:bodyPr>
            <a:normAutofit fontScale="90000"/>
          </a:bodyPr>
          <a:lstStyle/>
          <a:p>
            <a:pPr algn="ctr" eaLnBrk="1" hangingPunct="1"/>
            <a:r>
              <a:rPr lang="zh-TW" altLang="en-US" sz="3200" b="1" dirty="0">
                <a:solidFill>
                  <a:srgbClr val="3333CC"/>
                </a:solidFill>
                <a:latin typeface="華康標楷體" panose="03000509000000000000" pitchFamily="65" charset="-120"/>
                <a:ea typeface="華康標楷體" panose="03000509000000000000" pitchFamily="65" charset="-120"/>
              </a:rPr>
              <a:t>電腦製作台灣第一張</a:t>
            </a:r>
            <a:r>
              <a:rPr lang="en-US" altLang="zh-TW" sz="3200" b="1" dirty="0">
                <a:solidFill>
                  <a:srgbClr val="3333CC"/>
                </a:solidFill>
                <a:latin typeface="華康標楷體" panose="03000509000000000000" pitchFamily="65" charset="-120"/>
                <a:ea typeface="華康標楷體" panose="03000509000000000000" pitchFamily="65" charset="-120"/>
              </a:rPr>
              <a:t>UFO</a:t>
            </a:r>
            <a:r>
              <a:rPr lang="zh-TW" altLang="en-US" sz="3200" b="1" dirty="0">
                <a:solidFill>
                  <a:srgbClr val="3333CC"/>
                </a:solidFill>
                <a:latin typeface="華康標楷體" panose="03000509000000000000" pitchFamily="65" charset="-120"/>
                <a:ea typeface="華康標楷體" panose="03000509000000000000" pitchFamily="65" charset="-120"/>
              </a:rPr>
              <a:t>照片</a:t>
            </a:r>
          </a:p>
        </p:txBody>
      </p:sp>
      <p:pic>
        <p:nvPicPr>
          <p:cNvPr id="3" name="圖片 2" descr="一張含有 黑與白, 雲, 大自然, 黑白攝影 的圖片&#10;&#10;AI 產生的內容可能不正確。">
            <a:extLst>
              <a:ext uri="{FF2B5EF4-FFF2-40B4-BE49-F238E27FC236}">
                <a16:creationId xmlns:a16="http://schemas.microsoft.com/office/drawing/2014/main" id="{8762C33D-0062-634C-6680-5CD122620D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5560" y="146980"/>
            <a:ext cx="7992888" cy="6090332"/>
          </a:xfrm>
          <a:prstGeom prst="rect">
            <a:avLst/>
          </a:prstGeom>
          <a:ln w="12700">
            <a:solidFill>
              <a:schemeClr val="tx1"/>
            </a:solidFill>
          </a:ln>
        </p:spPr>
      </p:pic>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001A775B-7B8B-438B-3E76-70133B13CE09}"/>
              </a:ext>
            </a:extLst>
          </p:cNvPr>
          <p:cNvSpPr txBox="1">
            <a:spLocks noChangeArrowheads="1"/>
          </p:cNvSpPr>
          <p:nvPr/>
        </p:nvSpPr>
        <p:spPr bwMode="auto">
          <a:xfrm>
            <a:off x="1918975" y="6237312"/>
            <a:ext cx="8354051"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zh-TW" altLang="en-US" sz="3200" b="1" kern="0" dirty="0">
                <a:solidFill>
                  <a:srgbClr val="3333CC"/>
                </a:solidFill>
                <a:latin typeface="華康標楷體" panose="03000509000000000000" pitchFamily="65" charset="-120"/>
                <a:ea typeface="華康標楷體" panose="03000509000000000000" pitchFamily="65" charset="-120"/>
              </a:rPr>
              <a:t>電腦製作台灣第一張</a:t>
            </a:r>
            <a:r>
              <a:rPr lang="en-US" altLang="zh-TW" sz="3200" b="1" kern="0" dirty="0">
                <a:solidFill>
                  <a:srgbClr val="3333CC"/>
                </a:solidFill>
                <a:latin typeface="華康標楷體" panose="03000509000000000000" pitchFamily="65" charset="-120"/>
                <a:ea typeface="華康標楷體" panose="03000509000000000000" pitchFamily="65" charset="-120"/>
              </a:rPr>
              <a:t>UFO</a:t>
            </a:r>
            <a:r>
              <a:rPr lang="zh-TW" altLang="en-US" sz="3200" b="1" kern="0" dirty="0">
                <a:solidFill>
                  <a:srgbClr val="3333CC"/>
                </a:solidFill>
                <a:latin typeface="華康標楷體" panose="03000509000000000000" pitchFamily="65" charset="-120"/>
                <a:ea typeface="華康標楷體" panose="03000509000000000000" pitchFamily="65" charset="-120"/>
              </a:rPr>
              <a:t>彩色照片</a:t>
            </a:r>
          </a:p>
        </p:txBody>
      </p:sp>
      <p:pic>
        <p:nvPicPr>
          <p:cNvPr id="8" name="圖片 7" descr="一張含有 雲, 大自然 的圖片&#10;&#10;AI 產生的內容可能不正確。">
            <a:extLst>
              <a:ext uri="{FF2B5EF4-FFF2-40B4-BE49-F238E27FC236}">
                <a16:creationId xmlns:a16="http://schemas.microsoft.com/office/drawing/2014/main" id="{067908EA-145B-7805-EF20-64D8ACE7F2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3553" y="116632"/>
            <a:ext cx="8069533" cy="6148486"/>
          </a:xfrm>
          <a:prstGeom prst="rect">
            <a:avLst/>
          </a:prstGeom>
          <a:ln w="12700">
            <a:solidFill>
              <a:schemeClr val="tx1"/>
            </a:solidFill>
          </a:ln>
        </p:spPr>
      </p:pic>
    </p:spTree>
    <p:extLst>
      <p:ext uri="{BB962C8B-B14F-4D97-AF65-F5344CB8AC3E}">
        <p14:creationId xmlns:p14="http://schemas.microsoft.com/office/powerpoint/2010/main" val="1239387205"/>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7680B32E-DD5F-5734-3BCB-4DA0E5CBD0D9}"/>
              </a:ext>
            </a:extLst>
          </p:cNvPr>
          <p:cNvSpPr>
            <a:spLocks noGrp="1" noChangeArrowheads="1"/>
          </p:cNvSpPr>
          <p:nvPr>
            <p:ph type="title" sz="quarter"/>
          </p:nvPr>
        </p:nvSpPr>
        <p:spPr>
          <a:xfrm>
            <a:off x="3863975" y="44625"/>
            <a:ext cx="3816350" cy="836613"/>
          </a:xfrm>
        </p:spPr>
        <p:txBody>
          <a:bodyPr/>
          <a:lstStyle/>
          <a:p>
            <a:pPr algn="ctr" eaLnBrk="1" hangingPunct="1"/>
            <a:r>
              <a:rPr lang="zh-TW" altLang="en-US" dirty="0">
                <a:solidFill>
                  <a:srgbClr val="C00000"/>
                </a:solidFill>
                <a:latin typeface="華康中特圓體" panose="020F0809000000000000" pitchFamily="49" charset="-120"/>
                <a:ea typeface="華康中特圓體" panose="020F0809000000000000" pitchFamily="49" charset="-120"/>
              </a:rPr>
              <a:t>飛碟的種類</a:t>
            </a:r>
          </a:p>
        </p:txBody>
      </p:sp>
      <p:pic>
        <p:nvPicPr>
          <p:cNvPr id="11267" name="Picture 3" descr="UFOTYP01">
            <a:extLst>
              <a:ext uri="{FF2B5EF4-FFF2-40B4-BE49-F238E27FC236}">
                <a16:creationId xmlns:a16="http://schemas.microsoft.com/office/drawing/2014/main" id="{6261AB59-C61A-14D2-BF48-39A17CBC96E8}"/>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524001" y="5006976"/>
            <a:ext cx="2481263" cy="1851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268" name="Picture 4" descr="UFOTYP02">
            <a:extLst>
              <a:ext uri="{FF2B5EF4-FFF2-40B4-BE49-F238E27FC236}">
                <a16:creationId xmlns:a16="http://schemas.microsoft.com/office/drawing/2014/main" id="{A954C6B0-5531-E2F4-9784-D58FFB9B06E2}"/>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824192" y="-77056"/>
            <a:ext cx="2717800" cy="180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269" name="Picture 5" descr="UFOTYP04">
            <a:extLst>
              <a:ext uri="{FF2B5EF4-FFF2-40B4-BE49-F238E27FC236}">
                <a16:creationId xmlns:a16="http://schemas.microsoft.com/office/drawing/2014/main" id="{11BBC92C-DA5D-FC78-691A-16656DC232F6}"/>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2424113" y="1989139"/>
            <a:ext cx="2159000" cy="1717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270" name="Picture 6" descr="UFOTYP05">
            <a:extLst>
              <a:ext uri="{FF2B5EF4-FFF2-40B4-BE49-F238E27FC236}">
                <a16:creationId xmlns:a16="http://schemas.microsoft.com/office/drawing/2014/main" id="{FEB8080C-910C-4A4E-5407-A64DE9F2958D}"/>
              </a:ext>
            </a:extLst>
          </p:cNvPr>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6173405" y="3410503"/>
            <a:ext cx="2516187" cy="20272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271" name="Picture 7" descr="UFOTYP10">
            <a:extLst>
              <a:ext uri="{FF2B5EF4-FFF2-40B4-BE49-F238E27FC236}">
                <a16:creationId xmlns:a16="http://schemas.microsoft.com/office/drawing/2014/main" id="{D7B73D2D-09B8-FF64-F369-413A1EA21D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0" y="3573463"/>
            <a:ext cx="2374900" cy="149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8" descr="UFOTYP12">
            <a:extLst>
              <a:ext uri="{FF2B5EF4-FFF2-40B4-BE49-F238E27FC236}">
                <a16:creationId xmlns:a16="http://schemas.microsoft.com/office/drawing/2014/main" id="{49F22127-E794-96F1-0904-E7D920DEA60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96303" y="5245894"/>
            <a:ext cx="2447925" cy="145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3" name="Picture 9" descr="UFOTYP08">
            <a:extLst>
              <a:ext uri="{FF2B5EF4-FFF2-40B4-BE49-F238E27FC236}">
                <a16:creationId xmlns:a16="http://schemas.microsoft.com/office/drawing/2014/main" id="{DF136721-0B9F-CF46-FDAB-CA3F0CA81B8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24000" y="1"/>
            <a:ext cx="2484438"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4" name="Picture 10" descr="UFOTYP07">
            <a:extLst>
              <a:ext uri="{FF2B5EF4-FFF2-40B4-BE49-F238E27FC236}">
                <a16:creationId xmlns:a16="http://schemas.microsoft.com/office/drawing/2014/main" id="{DC8009C3-A55F-DE87-DF77-302AD3E009A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04001" y="2502694"/>
            <a:ext cx="1900237"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5" name="Picture 11" descr="UFOTYP06">
            <a:extLst>
              <a:ext uri="{FF2B5EF4-FFF2-40B4-BE49-F238E27FC236}">
                <a16:creationId xmlns:a16="http://schemas.microsoft.com/office/drawing/2014/main" id="{CC768822-8800-78CC-F940-2BB1B798F16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496340" y="3085307"/>
            <a:ext cx="1746250"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6" name="Picture 12" descr="UFOTYP03">
            <a:extLst>
              <a:ext uri="{FF2B5EF4-FFF2-40B4-BE49-F238E27FC236}">
                <a16:creationId xmlns:a16="http://schemas.microsoft.com/office/drawing/2014/main" id="{BDFD14F6-DACF-0258-3BC8-E4B2705DC8D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01495" y="4382206"/>
            <a:ext cx="1556379" cy="237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7" name="Picture 13" descr="UFOTYP11">
            <a:extLst>
              <a:ext uri="{FF2B5EF4-FFF2-40B4-BE49-F238E27FC236}">
                <a16:creationId xmlns:a16="http://schemas.microsoft.com/office/drawing/2014/main" id="{3ED1E385-6873-6D7F-50F7-3E4F6E0D6A2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25820" y="4980076"/>
            <a:ext cx="1647825"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8" name="Picture 14" descr="UFOTYP09">
            <a:extLst>
              <a:ext uri="{FF2B5EF4-FFF2-40B4-BE49-F238E27FC236}">
                <a16:creationId xmlns:a16="http://schemas.microsoft.com/office/drawing/2014/main" id="{FEBE4333-5149-49B5-0774-F542B3F4327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229475" y="1410070"/>
            <a:ext cx="2808288" cy="203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9" name="Picture 15" descr="UFOTYP13">
            <a:extLst>
              <a:ext uri="{FF2B5EF4-FFF2-40B4-BE49-F238E27FC236}">
                <a16:creationId xmlns:a16="http://schemas.microsoft.com/office/drawing/2014/main" id="{F9758C9A-9E82-5304-375F-0ADB39CC34F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906381" y="737333"/>
            <a:ext cx="2323094" cy="1939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A24FD1A-4068-8515-AAB6-33CD6E861A0E}"/>
              </a:ext>
            </a:extLst>
          </p:cNvPr>
          <p:cNvSpPr>
            <a:spLocks noGrp="1"/>
          </p:cNvSpPr>
          <p:nvPr>
            <p:ph type="title"/>
          </p:nvPr>
        </p:nvSpPr>
        <p:spPr>
          <a:xfrm>
            <a:off x="2071210" y="-20537"/>
            <a:ext cx="8229600" cy="785241"/>
          </a:xfrm>
        </p:spPr>
        <p:txBody>
          <a:body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飛碟被目擊的各種不同形狀</a:t>
            </a:r>
          </a:p>
        </p:txBody>
      </p:sp>
      <p:pic>
        <p:nvPicPr>
          <p:cNvPr id="5" name="圖片 4" descr="一張含有 圖解, 藝術, 設計 的圖片&#10;&#10;AI 產生的內容可能不正確。">
            <a:extLst>
              <a:ext uri="{FF2B5EF4-FFF2-40B4-BE49-F238E27FC236}">
                <a16:creationId xmlns:a16="http://schemas.microsoft.com/office/drawing/2014/main" id="{14047783-27B4-39C1-3DB4-DCE3000480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3220" y="764703"/>
            <a:ext cx="10100160" cy="6022957"/>
          </a:xfrm>
          <a:prstGeom prst="rect">
            <a:avLst/>
          </a:prstGeom>
        </p:spPr>
      </p:pic>
    </p:spTree>
    <p:extLst>
      <p:ext uri="{BB962C8B-B14F-4D97-AF65-F5344CB8AC3E}">
        <p14:creationId xmlns:p14="http://schemas.microsoft.com/office/powerpoint/2010/main" val="712093815"/>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0" name="Object 3">
            <a:extLst>
              <a:ext uri="{FF2B5EF4-FFF2-40B4-BE49-F238E27FC236}">
                <a16:creationId xmlns:a16="http://schemas.microsoft.com/office/drawing/2014/main" id="{B6E75B99-C8E3-5419-D923-B879840ADE66}"/>
              </a:ext>
            </a:extLst>
          </p:cNvPr>
          <p:cNvGraphicFramePr>
            <a:graphicFrameLocks noGrp="1" noChangeAspect="1"/>
          </p:cNvGraphicFramePr>
          <p:nvPr>
            <p:ph idx="1"/>
            <p:extLst>
              <p:ext uri="{D42A27DB-BD31-4B8C-83A1-F6EECF244321}">
                <p14:modId xmlns:p14="http://schemas.microsoft.com/office/powerpoint/2010/main" val="493831676"/>
              </p:ext>
            </p:extLst>
          </p:nvPr>
        </p:nvGraphicFramePr>
        <p:xfrm>
          <a:off x="6470197" y="315874"/>
          <a:ext cx="4537265" cy="6375438"/>
        </p:xfrm>
        <a:graphic>
          <a:graphicData uri="http://schemas.openxmlformats.org/presentationml/2006/ole">
            <mc:AlternateContent xmlns:mc="http://schemas.openxmlformats.org/markup-compatibility/2006">
              <mc:Choice xmlns:v="urn:schemas-microsoft-com:vml" Requires="v">
                <p:oleObj name="PhotoImpact" r:id="rId2" imgW="18249840" imgH="25641000" progId="PI3.Image">
                  <p:embed/>
                </p:oleObj>
              </mc:Choice>
              <mc:Fallback>
                <p:oleObj name="PhotoImpact" r:id="rId2" imgW="18249840" imgH="25641000" progId="PI3.Image">
                  <p:embed/>
                  <p:pic>
                    <p:nvPicPr>
                      <p:cNvPr id="12290" name="Object 3">
                        <a:extLst>
                          <a:ext uri="{FF2B5EF4-FFF2-40B4-BE49-F238E27FC236}">
                            <a16:creationId xmlns:a16="http://schemas.microsoft.com/office/drawing/2014/main" id="{B6E75B99-C8E3-5419-D923-B879840ADE66}"/>
                          </a:ext>
                        </a:extLst>
                      </p:cNvPr>
                      <p:cNvPicPr>
                        <a:picLocks noChangeAspect="1" noChangeArrowheads="1"/>
                      </p:cNvPicPr>
                      <p:nvPr/>
                    </p:nvPicPr>
                    <p:blipFill>
                      <a:blip r:embed="rId3"/>
                      <a:srcRect/>
                      <a:stretch>
                        <a:fillRect/>
                      </a:stretch>
                    </p:blipFill>
                    <p:spPr bwMode="auto">
                      <a:xfrm>
                        <a:off x="6470197" y="315874"/>
                        <a:ext cx="4537265" cy="6375438"/>
                      </a:xfrm>
                      <a:prstGeom prst="rect">
                        <a:avLst/>
                      </a:prstGeom>
                      <a:noFill/>
                      <a:ln>
                        <a:noFill/>
                      </a:ln>
                      <a:effectLst/>
                    </p:spPr>
                  </p:pic>
                </p:oleObj>
              </mc:Fallback>
            </mc:AlternateContent>
          </a:graphicData>
        </a:graphic>
      </p:graphicFrame>
      <p:pic>
        <p:nvPicPr>
          <p:cNvPr id="15363" name="Picture 4" descr="chnUFO字">
            <a:extLst>
              <a:ext uri="{FF2B5EF4-FFF2-40B4-BE49-F238E27FC236}">
                <a16:creationId xmlns:a16="http://schemas.microsoft.com/office/drawing/2014/main" id="{78692EF7-49B8-CD4D-3067-0AB24DCAF2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2601" y="2031613"/>
            <a:ext cx="4537265" cy="38390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362" name="Rectangle 2">
            <a:extLst>
              <a:ext uri="{FF2B5EF4-FFF2-40B4-BE49-F238E27FC236}">
                <a16:creationId xmlns:a16="http://schemas.microsoft.com/office/drawing/2014/main" id="{29DF526A-ABDC-970A-D666-55671D0016CB}"/>
              </a:ext>
            </a:extLst>
          </p:cNvPr>
          <p:cNvSpPr>
            <a:spLocks noGrp="1" noChangeArrowheads="1"/>
          </p:cNvSpPr>
          <p:nvPr>
            <p:ph type="title"/>
          </p:nvPr>
        </p:nvSpPr>
        <p:spPr>
          <a:xfrm>
            <a:off x="1524001" y="5802163"/>
            <a:ext cx="4752975" cy="844550"/>
          </a:xfrm>
        </p:spPr>
        <p:txBody>
          <a:bodyPr/>
          <a:lstStyle/>
          <a:p>
            <a:pPr algn="ctr" eaLnBrk="1" hangingPunct="1"/>
            <a:r>
              <a:rPr lang="zh-TW" altLang="en-US" sz="3200" b="1" dirty="0">
                <a:solidFill>
                  <a:srgbClr val="3333CC"/>
                </a:solidFill>
                <a:latin typeface="華康標楷體" panose="03000509000000000000" pitchFamily="65" charset="-120"/>
                <a:ea typeface="華康標楷體" panose="03000509000000000000" pitchFamily="65" charset="-120"/>
              </a:rPr>
              <a:t>中國古文字飛碟圖 </a:t>
            </a:r>
          </a:p>
        </p:txBody>
      </p:sp>
      <p:sp>
        <p:nvSpPr>
          <p:cNvPr id="3" name="文字方塊 2">
            <a:extLst>
              <a:ext uri="{FF2B5EF4-FFF2-40B4-BE49-F238E27FC236}">
                <a16:creationId xmlns:a16="http://schemas.microsoft.com/office/drawing/2014/main" id="{19ABBEA2-5739-BF87-2ACA-866EEC093F57}"/>
              </a:ext>
            </a:extLst>
          </p:cNvPr>
          <p:cNvSpPr txBox="1"/>
          <p:nvPr/>
        </p:nvSpPr>
        <p:spPr>
          <a:xfrm>
            <a:off x="2074663" y="211287"/>
            <a:ext cx="3647142" cy="1446550"/>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古代有關飛碟資訊</a:t>
            </a:r>
            <a:endParaRPr lang="zh-TW" altLang="en-US" sz="4400" dirty="0">
              <a:solidFill>
                <a:srgbClr val="C00000"/>
              </a:solidFill>
            </a:endParaRP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fireball">
            <a:extLst>
              <a:ext uri="{FF2B5EF4-FFF2-40B4-BE49-F238E27FC236}">
                <a16:creationId xmlns:a16="http://schemas.microsoft.com/office/drawing/2014/main" id="{24AB359D-4208-0EF6-9B15-71CD7B82C4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513" y="371578"/>
            <a:ext cx="7142687" cy="6293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3" descr="ABDUCT">
            <a:extLst>
              <a:ext uri="{FF2B5EF4-FFF2-40B4-BE49-F238E27FC236}">
                <a16:creationId xmlns:a16="http://schemas.microsoft.com/office/drawing/2014/main" id="{CCAEF359-D721-607E-EAD3-9774C4D1D9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396415" y="371578"/>
            <a:ext cx="4244592" cy="5838303"/>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 name="文字方塊 3">
            <a:extLst>
              <a:ext uri="{FF2B5EF4-FFF2-40B4-BE49-F238E27FC236}">
                <a16:creationId xmlns:a16="http://schemas.microsoft.com/office/drawing/2014/main" id="{2CF76969-26BE-9A77-897A-8F84028083D3}"/>
              </a:ext>
            </a:extLst>
          </p:cNvPr>
          <p:cNvSpPr txBox="1"/>
          <p:nvPr/>
        </p:nvSpPr>
        <p:spPr>
          <a:xfrm>
            <a:off x="7274161" y="6110323"/>
            <a:ext cx="4489100" cy="584775"/>
          </a:xfrm>
          <a:prstGeom prst="rect">
            <a:avLst/>
          </a:prstGeom>
          <a:noFill/>
        </p:spPr>
        <p:txBody>
          <a:bodyPr wrap="square">
            <a:spAutoFit/>
          </a:bodyPr>
          <a:lstStyle/>
          <a:p>
            <a:pPr algn="ctr"/>
            <a:r>
              <a:rPr lang="en-US" altLang="zh-TW" sz="3200" b="1" dirty="0">
                <a:solidFill>
                  <a:srgbClr val="3333CC"/>
                </a:solidFill>
                <a:latin typeface="華康標楷體" panose="03000509000000000000" pitchFamily="65" charset="-120"/>
                <a:ea typeface="華康標楷體" panose="03000509000000000000" pitchFamily="65" charset="-120"/>
              </a:rPr>
              <a:t>1880</a:t>
            </a:r>
            <a:r>
              <a:rPr lang="zh-TW" altLang="en-US" sz="3200" b="1" dirty="0">
                <a:solidFill>
                  <a:srgbClr val="3333CC"/>
                </a:solidFill>
                <a:latin typeface="華康標楷體" panose="03000509000000000000" pitchFamily="65" charset="-120"/>
                <a:ea typeface="華康標楷體" panose="03000509000000000000" pitchFamily="65" charset="-120"/>
              </a:rPr>
              <a:t>年被</a:t>
            </a:r>
            <a:r>
              <a:rPr lang="en-US" altLang="zh-TW" sz="3200" b="1" dirty="0">
                <a:solidFill>
                  <a:srgbClr val="3333CC"/>
                </a:solidFill>
                <a:latin typeface="華康標楷體" panose="03000509000000000000" pitchFamily="65" charset="-120"/>
                <a:ea typeface="華康標楷體" panose="03000509000000000000" pitchFamily="65" charset="-120"/>
              </a:rPr>
              <a:t>UFO</a:t>
            </a:r>
            <a:r>
              <a:rPr lang="zh-TW" altLang="en-US" sz="3200" b="1" dirty="0">
                <a:solidFill>
                  <a:srgbClr val="3333CC"/>
                </a:solidFill>
                <a:latin typeface="華康標楷體" panose="03000509000000000000" pitchFamily="65" charset="-120"/>
                <a:ea typeface="華康標楷體" panose="03000509000000000000" pitchFamily="65" charset="-120"/>
              </a:rPr>
              <a:t>帶往空中</a:t>
            </a:r>
            <a:endParaRPr lang="zh-TW" altLang="en-US" sz="3200" dirty="0"/>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70C9592-F754-A969-E7A5-52A17E02F770}"/>
              </a:ext>
            </a:extLst>
          </p:cNvPr>
          <p:cNvSpPr>
            <a:spLocks noGrp="1" noChangeArrowheads="1"/>
          </p:cNvSpPr>
          <p:nvPr>
            <p:ph type="title"/>
          </p:nvPr>
        </p:nvSpPr>
        <p:spPr>
          <a:xfrm>
            <a:off x="4223792" y="6199783"/>
            <a:ext cx="4247728" cy="476250"/>
          </a:xfrm>
        </p:spPr>
        <p:txBody>
          <a:bodyPr>
            <a:normAutofit fontScale="90000"/>
          </a:bodyPr>
          <a:lstStyle/>
          <a:p>
            <a:pPr eaLnBrk="1" hangingPunct="1"/>
            <a:r>
              <a:rPr lang="zh-TW" altLang="en-US" sz="3200" b="1" dirty="0">
                <a:solidFill>
                  <a:srgbClr val="3333CC"/>
                </a:solidFill>
                <a:latin typeface="華康標楷體" panose="03000509000000000000" pitchFamily="65" charset="-120"/>
                <a:ea typeface="華康標楷體" panose="03000509000000000000" pitchFamily="65" charset="-120"/>
              </a:rPr>
              <a:t>烏茲別克菲加納壁畫</a:t>
            </a:r>
          </a:p>
        </p:txBody>
      </p:sp>
      <p:pic>
        <p:nvPicPr>
          <p:cNvPr id="16387" name="Picture 4" descr="俄岩畫">
            <a:extLst>
              <a:ext uri="{FF2B5EF4-FFF2-40B4-BE49-F238E27FC236}">
                <a16:creationId xmlns:a16="http://schemas.microsoft.com/office/drawing/2014/main" id="{B286CCEA-DA89-126B-4BDB-B5A402947D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0" y="260351"/>
            <a:ext cx="9144000" cy="5903913"/>
          </a:xfr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5">
            <a:extLst>
              <a:ext uri="{FF2B5EF4-FFF2-40B4-BE49-F238E27FC236}">
                <a16:creationId xmlns:a16="http://schemas.microsoft.com/office/drawing/2014/main" id="{12EC133F-1AFB-E1C6-C703-3D6B42359A8F}"/>
              </a:ext>
            </a:extLst>
          </p:cNvPr>
          <p:cNvSpPr>
            <a:spLocks noGrp="1" noChangeArrowheads="1"/>
          </p:cNvSpPr>
          <p:nvPr>
            <p:ph type="title"/>
          </p:nvPr>
        </p:nvSpPr>
        <p:spPr>
          <a:xfrm>
            <a:off x="9264353" y="422031"/>
            <a:ext cx="1899366" cy="4953783"/>
          </a:xfrm>
        </p:spPr>
        <p:txBody>
          <a:bodyPr>
            <a:normAutofit/>
          </a:bodyPr>
          <a:lstStyle/>
          <a:p>
            <a:pPr algn="just" eaLnBrk="1" hangingPunct="1"/>
            <a:r>
              <a:rPr lang="zh-TW" altLang="en-US" sz="3200" b="1" dirty="0">
                <a:solidFill>
                  <a:srgbClr val="3333CC"/>
                </a:solidFill>
                <a:latin typeface="華康標楷體" panose="03000509000000000000" pitchFamily="65" charset="-120"/>
                <a:ea typeface="華康標楷體" panose="03000509000000000000" pitchFamily="65" charset="-120"/>
              </a:rPr>
              <a:t>南斯拉夫提嘉尼修道院壁畫描寫耶蘇與飛碟。 </a:t>
            </a:r>
          </a:p>
        </p:txBody>
      </p:sp>
      <p:pic>
        <p:nvPicPr>
          <p:cNvPr id="9" name="圖片 8" descr="一張含有 油畫, 藝術, 視覺藝術, 神話 的圖片&#10;&#10;AI 產生的內容可能不正確。">
            <a:extLst>
              <a:ext uri="{FF2B5EF4-FFF2-40B4-BE49-F238E27FC236}">
                <a16:creationId xmlns:a16="http://schemas.microsoft.com/office/drawing/2014/main" id="{90F0F8C8-B149-EB95-A7E3-F1776A0C25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0976" y="110135"/>
            <a:ext cx="6983377" cy="6620415"/>
          </a:xfrm>
          <a:prstGeom prst="rect">
            <a:avLst/>
          </a:prstGeom>
          <a:ln w="6350">
            <a:solidFill>
              <a:schemeClr val="tx1"/>
            </a:solidFill>
          </a:ln>
        </p:spPr>
      </p:pic>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2AB1D1D-444D-FE28-8D89-870CD47DF237}"/>
              </a:ext>
            </a:extLst>
          </p:cNvPr>
          <p:cNvSpPr>
            <a:spLocks noGrp="1" noChangeArrowheads="1"/>
          </p:cNvSpPr>
          <p:nvPr>
            <p:ph type="title"/>
          </p:nvPr>
        </p:nvSpPr>
        <p:spPr>
          <a:xfrm>
            <a:off x="726831" y="6008913"/>
            <a:ext cx="10738338" cy="847769"/>
          </a:xfrm>
        </p:spPr>
        <p:txBody>
          <a:bodyPr/>
          <a:lstStyle/>
          <a:p>
            <a:pPr algn="ct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1941</a:t>
            </a:r>
            <a:r>
              <a:rPr lang="zh-TW" altLang="en-US" sz="3200" b="1" dirty="0">
                <a:solidFill>
                  <a:srgbClr val="3333CC"/>
                </a:solidFill>
                <a:latin typeface="華康標楷體" panose="03000509000000000000" pitchFamily="65" charset="-120"/>
                <a:ea typeface="華康標楷體" panose="03000509000000000000" pitchFamily="65" charset="-120"/>
              </a:rPr>
              <a:t>年日人桐生幸一在天津大街拍攝中國第一張幽浮照片 </a:t>
            </a:r>
          </a:p>
        </p:txBody>
      </p:sp>
      <p:pic>
        <p:nvPicPr>
          <p:cNvPr id="6" name="圖片 5" descr="一張含有 戶外, 天空, 人民, 單色 的圖片&#10;&#10;AI 產生的內容可能不正確。">
            <a:extLst>
              <a:ext uri="{FF2B5EF4-FFF2-40B4-BE49-F238E27FC236}">
                <a16:creationId xmlns:a16="http://schemas.microsoft.com/office/drawing/2014/main" id="{19D73115-49C8-E9F0-73A1-2C9D4EA12E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1191" y="911730"/>
            <a:ext cx="8475304" cy="5207716"/>
          </a:xfrm>
          <a:prstGeom prst="rect">
            <a:avLst/>
          </a:prstGeom>
          <a:ln w="12700">
            <a:solidFill>
              <a:schemeClr val="tx1"/>
            </a:solidFill>
          </a:ln>
        </p:spPr>
      </p:pic>
      <p:sp>
        <p:nvSpPr>
          <p:cNvPr id="2" name="標題 1">
            <a:extLst>
              <a:ext uri="{FF2B5EF4-FFF2-40B4-BE49-F238E27FC236}">
                <a16:creationId xmlns:a16="http://schemas.microsoft.com/office/drawing/2014/main" id="{BEBAD95F-8647-546F-E80C-1EAD607CF7F3}"/>
              </a:ext>
            </a:extLst>
          </p:cNvPr>
          <p:cNvSpPr txBox="1">
            <a:spLocks/>
          </p:cNvSpPr>
          <p:nvPr/>
        </p:nvSpPr>
        <p:spPr>
          <a:xfrm>
            <a:off x="2071210" y="174575"/>
            <a:ext cx="8229600" cy="7852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dirty="0">
                <a:solidFill>
                  <a:srgbClr val="C00000"/>
                </a:solidFill>
                <a:latin typeface="華康中特圓體" panose="020F0809000000000000" pitchFamily="49" charset="-120"/>
                <a:ea typeface="華康中特圓體" panose="020F0809000000000000" pitchFamily="49" charset="-120"/>
              </a:rPr>
              <a:t>飛碟目擊被拍攝紀錄</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內容版面配置區 4" descr="一張含有 飛機, 運輸, 飛船, 飛行 的圖片&#10;&#10;AI 產生的內容可能不正確。">
            <a:extLst>
              <a:ext uri="{FF2B5EF4-FFF2-40B4-BE49-F238E27FC236}">
                <a16:creationId xmlns:a16="http://schemas.microsoft.com/office/drawing/2014/main" id="{C5A942D1-8517-4DA9-1143-44257544BC7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1895" y="677992"/>
            <a:ext cx="4949567" cy="4767232"/>
          </a:xfrm>
          <a:ln w="12700">
            <a:solidFill>
              <a:schemeClr val="tx1"/>
            </a:solidFill>
          </a:ln>
        </p:spPr>
      </p:pic>
      <p:sp>
        <p:nvSpPr>
          <p:cNvPr id="9" name="文字方塊 8">
            <a:extLst>
              <a:ext uri="{FF2B5EF4-FFF2-40B4-BE49-F238E27FC236}">
                <a16:creationId xmlns:a16="http://schemas.microsoft.com/office/drawing/2014/main" id="{16493AB5-00A9-70B4-646A-C0729C928730}"/>
              </a:ext>
            </a:extLst>
          </p:cNvPr>
          <p:cNvSpPr txBox="1"/>
          <p:nvPr/>
        </p:nvSpPr>
        <p:spPr>
          <a:xfrm>
            <a:off x="440833" y="5545708"/>
            <a:ext cx="5112568" cy="1077218"/>
          </a:xfrm>
          <a:prstGeom prst="rect">
            <a:avLst/>
          </a:prstGeom>
          <a:noFill/>
        </p:spPr>
        <p:txBody>
          <a:bodyPr wrap="square">
            <a:spAutoFit/>
          </a:bodyPr>
          <a:lstStyle/>
          <a:p>
            <a:pPr algn="ctr"/>
            <a:r>
              <a:rPr lang="en-US" altLang="zh-TW" sz="3200" b="1" kern="0" dirty="0">
                <a:solidFill>
                  <a:srgbClr val="3333CC"/>
                </a:solidFill>
                <a:latin typeface="華康標楷體" panose="03000509000000000000" pitchFamily="65" charset="-120"/>
                <a:ea typeface="華康標楷體" panose="03000509000000000000" pitchFamily="65" charset="-120"/>
              </a:rPr>
              <a:t>1950</a:t>
            </a:r>
            <a:r>
              <a:rPr lang="zh-TW" altLang="en-US" sz="3200" b="1" kern="0" dirty="0">
                <a:solidFill>
                  <a:srgbClr val="3333CC"/>
                </a:solidFill>
                <a:latin typeface="華康標楷體" panose="03000509000000000000" pitchFamily="65" charset="-120"/>
                <a:ea typeface="華康標楷體" panose="03000509000000000000" pitchFamily="65" charset="-120"/>
              </a:rPr>
              <a:t>年韓戰時美軍飛行員在中國東海北邊目擊的</a:t>
            </a:r>
            <a:r>
              <a:rPr lang="en-US" altLang="zh-TW" sz="3200" b="1" kern="0" dirty="0">
                <a:solidFill>
                  <a:srgbClr val="3333CC"/>
                </a:solidFill>
                <a:latin typeface="華康標楷體" panose="03000509000000000000" pitchFamily="65" charset="-120"/>
                <a:ea typeface="華康標楷體" panose="03000509000000000000" pitchFamily="65" charset="-120"/>
              </a:rPr>
              <a:t>UFO</a:t>
            </a:r>
            <a:endParaRPr lang="zh-TW" altLang="en-US" sz="3200" dirty="0">
              <a:solidFill>
                <a:srgbClr val="3333CC"/>
              </a:solidFill>
              <a:latin typeface="華康標楷體" panose="03000509000000000000" pitchFamily="65" charset="-120"/>
              <a:ea typeface="華康標楷體" panose="03000509000000000000" pitchFamily="65" charset="-120"/>
            </a:endParaRPr>
          </a:p>
        </p:txBody>
      </p:sp>
      <p:sp>
        <p:nvSpPr>
          <p:cNvPr id="11" name="文字方塊 10">
            <a:extLst>
              <a:ext uri="{FF2B5EF4-FFF2-40B4-BE49-F238E27FC236}">
                <a16:creationId xmlns:a16="http://schemas.microsoft.com/office/drawing/2014/main" id="{9747ABFF-FA4F-4DD4-4B47-93CFE915A3F4}"/>
              </a:ext>
            </a:extLst>
          </p:cNvPr>
          <p:cNvSpPr txBox="1"/>
          <p:nvPr/>
        </p:nvSpPr>
        <p:spPr>
          <a:xfrm>
            <a:off x="6558501" y="5445224"/>
            <a:ext cx="4119812" cy="1077218"/>
          </a:xfrm>
          <a:prstGeom prst="rect">
            <a:avLst/>
          </a:prstGeom>
          <a:noFill/>
        </p:spPr>
        <p:txBody>
          <a:bodyPr wrap="square">
            <a:spAutoFit/>
          </a:bodyPr>
          <a:lstStyle/>
          <a:p>
            <a:r>
              <a:rPr lang="en-US" altLang="zh-TW" sz="3200" b="1" kern="0" dirty="0">
                <a:solidFill>
                  <a:srgbClr val="3333CC"/>
                </a:solidFill>
                <a:latin typeface="華康標楷體" panose="03000509000000000000" pitchFamily="65" charset="-120"/>
                <a:ea typeface="華康標楷體" panose="03000509000000000000" pitchFamily="65" charset="-120"/>
              </a:rPr>
              <a:t>1952</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7</a:t>
            </a:r>
            <a:r>
              <a:rPr lang="zh-TW" altLang="en-US" sz="3200" b="1" kern="0" dirty="0">
                <a:solidFill>
                  <a:srgbClr val="3333CC"/>
                </a:solidFill>
                <a:latin typeface="華康標楷體" panose="03000509000000000000" pitchFamily="65" charset="-120"/>
                <a:ea typeface="華康標楷體" panose="03000509000000000000" pitchFamily="65" charset="-120"/>
              </a:rPr>
              <a:t>月新澤西州巴賽克市民目擊的</a:t>
            </a:r>
            <a:r>
              <a:rPr lang="en-US" altLang="zh-TW" sz="3200" b="1" kern="0" dirty="0">
                <a:solidFill>
                  <a:srgbClr val="3333CC"/>
                </a:solidFill>
                <a:latin typeface="華康標楷體" panose="03000509000000000000" pitchFamily="65" charset="-120"/>
                <a:ea typeface="華康標楷體" panose="03000509000000000000" pitchFamily="65" charset="-120"/>
              </a:rPr>
              <a:t>UFO</a:t>
            </a:r>
            <a:endParaRPr lang="zh-TW" altLang="en-US" sz="3200" dirty="0"/>
          </a:p>
        </p:txBody>
      </p:sp>
      <p:pic>
        <p:nvPicPr>
          <p:cNvPr id="12" name="圖片 11">
            <a:extLst>
              <a:ext uri="{FF2B5EF4-FFF2-40B4-BE49-F238E27FC236}">
                <a16:creationId xmlns:a16="http://schemas.microsoft.com/office/drawing/2014/main" id="{3EBA06C6-AB13-CCD8-1596-AB1D2C460B41}"/>
              </a:ext>
            </a:extLst>
          </p:cNvPr>
          <p:cNvPicPr>
            <a:picLocks noChangeAspect="1"/>
          </p:cNvPicPr>
          <p:nvPr/>
        </p:nvPicPr>
        <p:blipFill>
          <a:blip r:embed="rId3"/>
          <a:stretch>
            <a:fillRect/>
          </a:stretch>
        </p:blipFill>
        <p:spPr>
          <a:xfrm>
            <a:off x="5890154" y="677992"/>
            <a:ext cx="5749951" cy="4767232"/>
          </a:xfrm>
          <a:prstGeom prst="rect">
            <a:avLst/>
          </a:prstGeom>
          <a:ln w="12700">
            <a:solidFill>
              <a:schemeClr val="tx1"/>
            </a:solidFill>
          </a:ln>
        </p:spPr>
      </p:pic>
    </p:spTree>
    <p:extLst>
      <p:ext uri="{BB962C8B-B14F-4D97-AF65-F5344CB8AC3E}">
        <p14:creationId xmlns:p14="http://schemas.microsoft.com/office/powerpoint/2010/main" val="3539420454"/>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37842A5-33A3-24E4-136B-F472B8CDAD02}"/>
              </a:ext>
            </a:extLst>
          </p:cNvPr>
          <p:cNvSpPr>
            <a:spLocks noGrp="1" noChangeArrowheads="1"/>
          </p:cNvSpPr>
          <p:nvPr>
            <p:ph type="title"/>
          </p:nvPr>
        </p:nvSpPr>
        <p:spPr>
          <a:xfrm>
            <a:off x="1524000" y="5691023"/>
            <a:ext cx="4211960" cy="1064146"/>
          </a:xfrm>
        </p:spPr>
        <p:txBody>
          <a:bodyPr/>
          <a:lstStyle/>
          <a:p>
            <a:pPr>
              <a:lnSpc>
                <a:spcPts val="3600"/>
              </a:lnSpc>
            </a:pPr>
            <a:r>
              <a:rPr lang="en-US" altLang="zh-TW" sz="3200" b="1" dirty="0">
                <a:solidFill>
                  <a:srgbClr val="3333CC"/>
                </a:solidFill>
                <a:latin typeface="華康標楷體" panose="03000509000000000000" pitchFamily="65" charset="-120"/>
                <a:ea typeface="華康標楷體" panose="03000509000000000000" pitchFamily="65" charset="-120"/>
              </a:rPr>
              <a:t>1962</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5</a:t>
            </a:r>
            <a:r>
              <a:rPr lang="zh-TW" altLang="en-US" sz="3200" b="1" dirty="0">
                <a:solidFill>
                  <a:srgbClr val="3333CC"/>
                </a:solidFill>
                <a:latin typeface="華康標楷體" panose="03000509000000000000" pitchFamily="65" charset="-120"/>
                <a:ea typeface="華康標楷體" panose="03000509000000000000" pitchFamily="65" charset="-120"/>
              </a:rPr>
              <a:t>月美國極光七號太空人拍攝的幽浮</a:t>
            </a:r>
          </a:p>
        </p:txBody>
      </p:sp>
      <p:pic>
        <p:nvPicPr>
          <p:cNvPr id="21507" name="Picture 4" descr="ufo62A">
            <a:extLst>
              <a:ext uri="{FF2B5EF4-FFF2-40B4-BE49-F238E27FC236}">
                <a16:creationId xmlns:a16="http://schemas.microsoft.com/office/drawing/2014/main" id="{74312DE0-8F09-ECD1-F36F-07DA56F8F3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03512" y="3140968"/>
            <a:ext cx="3820852" cy="2608262"/>
          </a:xfr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31" name="Picture 4" descr="雙子星UFO1">
            <a:extLst>
              <a:ext uri="{FF2B5EF4-FFF2-40B4-BE49-F238E27FC236}">
                <a16:creationId xmlns:a16="http://schemas.microsoft.com/office/drawing/2014/main" id="{6A64ACD0-5DC4-0528-6770-CC6E172F3E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7634" y="3229829"/>
            <a:ext cx="2664296" cy="258448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2530" name="Rectangle 2">
            <a:extLst>
              <a:ext uri="{FF2B5EF4-FFF2-40B4-BE49-F238E27FC236}">
                <a16:creationId xmlns:a16="http://schemas.microsoft.com/office/drawing/2014/main" id="{11CFC540-0CEE-065E-D5F2-5A49FD71EB0B}"/>
              </a:ext>
            </a:extLst>
          </p:cNvPr>
          <p:cNvSpPr txBox="1">
            <a:spLocks noChangeArrowheads="1"/>
          </p:cNvSpPr>
          <p:nvPr/>
        </p:nvSpPr>
        <p:spPr bwMode="auto">
          <a:xfrm>
            <a:off x="6874794" y="5782590"/>
            <a:ext cx="4499992" cy="881011"/>
          </a:xfrm>
          <a:prstGeom prst="rect">
            <a:avLst/>
          </a:prstGeom>
          <a:noFill/>
          <a:ln>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lnSpc>
                <a:spcPts val="3600"/>
              </a:lnSpc>
            </a:pPr>
            <a:r>
              <a:rPr lang="en-US" altLang="zh-TW" sz="3200" b="1" kern="0" dirty="0">
                <a:solidFill>
                  <a:srgbClr val="3333CC"/>
                </a:solidFill>
                <a:latin typeface="華康標楷體" panose="03000509000000000000" pitchFamily="65" charset="-120"/>
                <a:ea typeface="華康標楷體" panose="03000509000000000000" pitchFamily="65" charset="-120"/>
              </a:rPr>
              <a:t>1966</a:t>
            </a:r>
            <a:r>
              <a:rPr lang="zh-TW" altLang="en-US" sz="3200" b="1" kern="0" dirty="0">
                <a:solidFill>
                  <a:srgbClr val="3333CC"/>
                </a:solidFill>
                <a:latin typeface="華康標楷體" panose="03000509000000000000" pitchFamily="65" charset="-120"/>
                <a:ea typeface="華康標楷體" panose="03000509000000000000" pitchFamily="65" charset="-120"/>
              </a:rPr>
              <a:t>年初雙子星太空人拍攝的幽浮</a:t>
            </a:r>
          </a:p>
        </p:txBody>
      </p:sp>
      <p:pic>
        <p:nvPicPr>
          <p:cNvPr id="18435" name="Picture 4" descr="ufoSPAIN">
            <a:extLst>
              <a:ext uri="{FF2B5EF4-FFF2-40B4-BE49-F238E27FC236}">
                <a16:creationId xmlns:a16="http://schemas.microsoft.com/office/drawing/2014/main" id="{2C570222-A3D1-663B-BAF8-659CCB396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5520" y="252006"/>
            <a:ext cx="2496816" cy="2780927"/>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434" name="Rectangle 2">
            <a:extLst>
              <a:ext uri="{FF2B5EF4-FFF2-40B4-BE49-F238E27FC236}">
                <a16:creationId xmlns:a16="http://schemas.microsoft.com/office/drawing/2014/main" id="{9FB38310-C833-1A04-5885-F90153C0A9B6}"/>
              </a:ext>
            </a:extLst>
          </p:cNvPr>
          <p:cNvSpPr txBox="1">
            <a:spLocks noChangeArrowheads="1"/>
          </p:cNvSpPr>
          <p:nvPr/>
        </p:nvSpPr>
        <p:spPr bwMode="auto">
          <a:xfrm>
            <a:off x="4223793" y="599192"/>
            <a:ext cx="1896307" cy="2067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zh-TW" altLang="en-US" sz="3200" b="1" kern="0" dirty="0">
                <a:solidFill>
                  <a:srgbClr val="3333CC"/>
                </a:solidFill>
                <a:latin typeface="華康標楷體" panose="03000509000000000000" pitchFamily="65" charset="-120"/>
                <a:ea typeface="華康標楷體" panose="03000509000000000000" pitchFamily="65" charset="-120"/>
              </a:rPr>
              <a:t>西班牙阿爾達美拉洞窟被發現的壁畫</a:t>
            </a:r>
          </a:p>
        </p:txBody>
      </p:sp>
      <p:pic>
        <p:nvPicPr>
          <p:cNvPr id="23555" name="Picture 4" descr="UFO78A">
            <a:extLst>
              <a:ext uri="{FF2B5EF4-FFF2-40B4-BE49-F238E27FC236}">
                <a16:creationId xmlns:a16="http://schemas.microsoft.com/office/drawing/2014/main" id="{52FC665F-C132-E441-D823-9A1D1F5BF1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4312" y="241864"/>
            <a:ext cx="2027993" cy="288951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3554" name="Rectangle 2">
            <a:extLst>
              <a:ext uri="{FF2B5EF4-FFF2-40B4-BE49-F238E27FC236}">
                <a16:creationId xmlns:a16="http://schemas.microsoft.com/office/drawing/2014/main" id="{FA7AD74A-2748-5105-9778-1796C20BC94B}"/>
              </a:ext>
            </a:extLst>
          </p:cNvPr>
          <p:cNvSpPr txBox="1">
            <a:spLocks noChangeArrowheads="1"/>
          </p:cNvSpPr>
          <p:nvPr/>
        </p:nvSpPr>
        <p:spPr bwMode="auto">
          <a:xfrm>
            <a:off x="8882305" y="143416"/>
            <a:ext cx="2249278" cy="2766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1966</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11</a:t>
            </a:r>
            <a:r>
              <a:rPr lang="zh-TW" altLang="en-US" sz="3200" b="1" kern="0" dirty="0">
                <a:solidFill>
                  <a:srgbClr val="3333CC"/>
                </a:solidFill>
                <a:latin typeface="華康標楷體" panose="03000509000000000000" pitchFamily="65" charset="-120"/>
                <a:ea typeface="華康標楷體" panose="03000509000000000000" pitchFamily="65" charset="-120"/>
              </a:rPr>
              <a:t>月雙子星七號太空船太空人發現兩個幽浮</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3CA0FC9-0B21-218A-38C4-3277B0B1BCFD}"/>
              </a:ext>
            </a:extLst>
          </p:cNvPr>
          <p:cNvSpPr>
            <a:spLocks noGrp="1" noChangeArrowheads="1"/>
          </p:cNvSpPr>
          <p:nvPr>
            <p:ph type="title"/>
          </p:nvPr>
        </p:nvSpPr>
        <p:spPr>
          <a:xfrm>
            <a:off x="1855203" y="2708920"/>
            <a:ext cx="3483011" cy="1224136"/>
          </a:xfrm>
        </p:spPr>
        <p:txBody>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1969</a:t>
            </a:r>
            <a:r>
              <a:rPr lang="zh-TW" altLang="en-US" sz="3200" b="1" dirty="0">
                <a:solidFill>
                  <a:srgbClr val="3333CC"/>
                </a:solidFill>
                <a:latin typeface="華康標楷體" panose="03000509000000000000" pitchFamily="65" charset="-120"/>
                <a:ea typeface="華康標楷體" panose="03000509000000000000" pitchFamily="65" charset="-120"/>
              </a:rPr>
              <a:t>年太陽神八號在月球拍攝的幽浮</a:t>
            </a:r>
          </a:p>
        </p:txBody>
      </p:sp>
      <p:pic>
        <p:nvPicPr>
          <p:cNvPr id="24579" name="Picture 6" descr="太陽神8">
            <a:extLst>
              <a:ext uri="{FF2B5EF4-FFF2-40B4-BE49-F238E27FC236}">
                <a16:creationId xmlns:a16="http://schemas.microsoft.com/office/drawing/2014/main" id="{E54B9ADC-1667-BB2E-1FB9-8E72F1616B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8530" y="208557"/>
            <a:ext cx="3669398" cy="2695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4" descr="未命名 - 6">
            <a:extLst>
              <a:ext uri="{FF2B5EF4-FFF2-40B4-BE49-F238E27FC236}">
                <a16:creationId xmlns:a16="http://schemas.microsoft.com/office/drawing/2014/main" id="{D2624807-17AE-90C5-204E-3FAEAAC5EA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811374" y="199654"/>
            <a:ext cx="4133141" cy="2785565"/>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602" name="Rectangle 2">
            <a:extLst>
              <a:ext uri="{FF2B5EF4-FFF2-40B4-BE49-F238E27FC236}">
                <a16:creationId xmlns:a16="http://schemas.microsoft.com/office/drawing/2014/main" id="{4D85A7FD-E462-F736-1ACF-68F0F1E7CCB3}"/>
              </a:ext>
            </a:extLst>
          </p:cNvPr>
          <p:cNvSpPr txBox="1">
            <a:spLocks noChangeArrowheads="1"/>
          </p:cNvSpPr>
          <p:nvPr/>
        </p:nvSpPr>
        <p:spPr bwMode="auto">
          <a:xfrm>
            <a:off x="5519936" y="3061952"/>
            <a:ext cx="4716016" cy="871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1969</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7</a:t>
            </a:r>
            <a:r>
              <a:rPr lang="zh-TW" altLang="en-US" sz="3200" b="1" kern="0" dirty="0">
                <a:solidFill>
                  <a:srgbClr val="3333CC"/>
                </a:solidFill>
                <a:latin typeface="華康標楷體" panose="03000509000000000000" pitchFamily="65" charset="-120"/>
                <a:ea typeface="華康標楷體" panose="03000509000000000000" pitchFamily="65" charset="-120"/>
              </a:rPr>
              <a:t>月太陽神</a:t>
            </a:r>
            <a:r>
              <a:rPr lang="en-US" altLang="zh-TW" sz="3200" b="1" kern="0" dirty="0">
                <a:solidFill>
                  <a:srgbClr val="3333CC"/>
                </a:solidFill>
                <a:latin typeface="華康標楷體" panose="03000509000000000000" pitchFamily="65" charset="-120"/>
                <a:ea typeface="華康標楷體" panose="03000509000000000000" pitchFamily="65" charset="-120"/>
              </a:rPr>
              <a:t>11</a:t>
            </a:r>
            <a:r>
              <a:rPr lang="zh-TW" altLang="en-US" sz="3200" b="1" kern="0" dirty="0">
                <a:solidFill>
                  <a:srgbClr val="3333CC"/>
                </a:solidFill>
                <a:latin typeface="華康標楷體" panose="03000509000000000000" pitchFamily="65" charset="-120"/>
                <a:ea typeface="華康標楷體" panose="03000509000000000000" pitchFamily="65" charset="-120"/>
              </a:rPr>
              <a:t>號太空船太空人拍攝不明物體 </a:t>
            </a:r>
          </a:p>
        </p:txBody>
      </p:sp>
      <p:pic>
        <p:nvPicPr>
          <p:cNvPr id="26627" name="Picture 4" descr="月球UFO1">
            <a:extLst>
              <a:ext uri="{FF2B5EF4-FFF2-40B4-BE49-F238E27FC236}">
                <a16:creationId xmlns:a16="http://schemas.microsoft.com/office/drawing/2014/main" id="{EBDAA808-3652-9D8F-AEC5-0A26B19274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4102" y="4077975"/>
            <a:ext cx="2448273" cy="244287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6626" name="Rectangle 2">
            <a:extLst>
              <a:ext uri="{FF2B5EF4-FFF2-40B4-BE49-F238E27FC236}">
                <a16:creationId xmlns:a16="http://schemas.microsoft.com/office/drawing/2014/main" id="{2DBF4C95-CA33-F196-1B36-E562F7F458BB}"/>
              </a:ext>
            </a:extLst>
          </p:cNvPr>
          <p:cNvSpPr txBox="1">
            <a:spLocks noChangeArrowheads="1"/>
          </p:cNvSpPr>
          <p:nvPr/>
        </p:nvSpPr>
        <p:spPr bwMode="auto">
          <a:xfrm>
            <a:off x="4079776" y="4433521"/>
            <a:ext cx="2016224" cy="173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zh-TW" altLang="en-US" sz="3200" b="1" kern="0" dirty="0">
                <a:solidFill>
                  <a:srgbClr val="3333CC"/>
                </a:solidFill>
                <a:latin typeface="華康標楷體" panose="03000509000000000000" pitchFamily="65" charset="-120"/>
                <a:ea typeface="華康標楷體" panose="03000509000000000000" pitchFamily="65" charset="-120"/>
              </a:rPr>
              <a:t>在月球上的太空人被奇異光芒所籠罩</a:t>
            </a:r>
          </a:p>
        </p:txBody>
      </p:sp>
      <p:pic>
        <p:nvPicPr>
          <p:cNvPr id="27651" name="Picture 4" descr="月球UFO2">
            <a:extLst>
              <a:ext uri="{FF2B5EF4-FFF2-40B4-BE49-F238E27FC236}">
                <a16:creationId xmlns:a16="http://schemas.microsoft.com/office/drawing/2014/main" id="{D70EFE8E-D8C5-16EC-3508-4F99308481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3224" y="4187394"/>
            <a:ext cx="2267360" cy="2224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Rectangle 2">
            <a:extLst>
              <a:ext uri="{FF2B5EF4-FFF2-40B4-BE49-F238E27FC236}">
                <a16:creationId xmlns:a16="http://schemas.microsoft.com/office/drawing/2014/main" id="{F0359306-42AB-B403-C227-3D1DD42779CF}"/>
              </a:ext>
            </a:extLst>
          </p:cNvPr>
          <p:cNvSpPr txBox="1">
            <a:spLocks noChangeArrowheads="1"/>
          </p:cNvSpPr>
          <p:nvPr/>
        </p:nvSpPr>
        <p:spPr bwMode="auto">
          <a:xfrm>
            <a:off x="8377561" y="4822944"/>
            <a:ext cx="2267360" cy="734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fontAlgn="ctr" hangingPunct="1"/>
            <a:r>
              <a:rPr lang="zh-TW" altLang="en-US" sz="3200" b="1" kern="0" dirty="0">
                <a:solidFill>
                  <a:srgbClr val="3333CC"/>
                </a:solidFill>
                <a:latin typeface="華康標楷體" panose="03000509000000000000" pitchFamily="65" charset="-120"/>
                <a:ea typeface="華康標楷體" panose="03000509000000000000" pitchFamily="65" charset="-120"/>
              </a:rPr>
              <a:t>在月球上的太空人發現有兩個不明發光物體</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AB0823FE-8444-FB5E-8DB3-11EEBDA14919}"/>
              </a:ext>
            </a:extLst>
          </p:cNvPr>
          <p:cNvSpPr>
            <a:spLocks noGrp="1" noChangeArrowheads="1"/>
          </p:cNvSpPr>
          <p:nvPr>
            <p:ph type="title"/>
          </p:nvPr>
        </p:nvSpPr>
        <p:spPr>
          <a:xfrm>
            <a:off x="1524000" y="2869973"/>
            <a:ext cx="4777200" cy="936104"/>
          </a:xfrm>
        </p:spPr>
        <p:txBody>
          <a:bodyPr/>
          <a:lstStyle/>
          <a:p>
            <a:pPr algn="just">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1973</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9</a:t>
            </a:r>
            <a:r>
              <a:rPr lang="zh-TW" altLang="en-US" sz="3200" b="1" dirty="0">
                <a:solidFill>
                  <a:srgbClr val="3333CC"/>
                </a:solidFill>
                <a:latin typeface="華康標楷體" panose="03000509000000000000" pitchFamily="65" charset="-120"/>
                <a:ea typeface="華康標楷體" panose="03000509000000000000" pitchFamily="65" charset="-120"/>
              </a:rPr>
              <a:t>月</a:t>
            </a:r>
            <a:r>
              <a:rPr lang="en-US" altLang="zh-TW" sz="3200" b="1" dirty="0">
                <a:solidFill>
                  <a:srgbClr val="3333CC"/>
                </a:solidFill>
                <a:latin typeface="華康標楷體" panose="03000509000000000000" pitchFamily="65" charset="-120"/>
                <a:ea typeface="華康標楷體" panose="03000509000000000000" pitchFamily="65" charset="-120"/>
              </a:rPr>
              <a:t>20</a:t>
            </a:r>
            <a:r>
              <a:rPr lang="zh-TW" altLang="en-US" sz="3200" b="1" dirty="0">
                <a:solidFill>
                  <a:srgbClr val="3333CC"/>
                </a:solidFill>
                <a:latin typeface="華康標楷體" panose="03000509000000000000" pitchFamily="65" charset="-120"/>
                <a:ea typeface="華康標楷體" panose="03000509000000000000" pitchFamily="65" charset="-120"/>
              </a:rPr>
              <a:t>日太空實驗室三號拍攝的超巨型幽浮。</a:t>
            </a:r>
          </a:p>
        </p:txBody>
      </p:sp>
      <p:pic>
        <p:nvPicPr>
          <p:cNvPr id="9" name="圖片 8" descr="一張含有 胭脂紅, 螢幕擷取畫面, 藝術, 兒童藝術 的圖片&#10;&#10;AI 產生的內容可能不正確。">
            <a:extLst>
              <a:ext uri="{FF2B5EF4-FFF2-40B4-BE49-F238E27FC236}">
                <a16:creationId xmlns:a16="http://schemas.microsoft.com/office/drawing/2014/main" id="{CA1D23B7-071D-CE31-0D3B-A7D15430BE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2528" y="137124"/>
            <a:ext cx="4197555" cy="2736304"/>
          </a:xfrm>
          <a:prstGeom prst="rect">
            <a:avLst/>
          </a:prstGeom>
        </p:spPr>
      </p:pic>
      <p:pic>
        <p:nvPicPr>
          <p:cNvPr id="4" name="圖片 3" descr="一張含有 黑與白, 戶外, 天空, 夜晚 的圖片&#10;&#10;AI 產生的內容可能不正確。">
            <a:extLst>
              <a:ext uri="{FF2B5EF4-FFF2-40B4-BE49-F238E27FC236}">
                <a16:creationId xmlns:a16="http://schemas.microsoft.com/office/drawing/2014/main" id="{AC12F50D-7144-E273-4A21-AAB66433FE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9863" y="116632"/>
            <a:ext cx="3804258" cy="3804258"/>
          </a:xfrm>
          <a:prstGeom prst="rect">
            <a:avLst/>
          </a:prstGeom>
        </p:spPr>
      </p:pic>
      <p:sp>
        <p:nvSpPr>
          <p:cNvPr id="30722" name="Rectangle 2">
            <a:extLst>
              <a:ext uri="{FF2B5EF4-FFF2-40B4-BE49-F238E27FC236}">
                <a16:creationId xmlns:a16="http://schemas.microsoft.com/office/drawing/2014/main" id="{6EC9E5B4-7082-CAC0-3690-EEBD7694CC41}"/>
              </a:ext>
            </a:extLst>
          </p:cNvPr>
          <p:cNvSpPr txBox="1">
            <a:spLocks noChangeArrowheads="1"/>
          </p:cNvSpPr>
          <p:nvPr/>
        </p:nvSpPr>
        <p:spPr bwMode="auto">
          <a:xfrm>
            <a:off x="6422701" y="3881911"/>
            <a:ext cx="3398781" cy="1440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1942</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2</a:t>
            </a:r>
            <a:r>
              <a:rPr lang="zh-TW" altLang="en-US" sz="3200" b="1" kern="0" dirty="0">
                <a:solidFill>
                  <a:srgbClr val="3333CC"/>
                </a:solidFill>
                <a:latin typeface="華康標楷體" panose="03000509000000000000" pitchFamily="65" charset="-120"/>
                <a:ea typeface="華康標楷體" panose="03000509000000000000" pitchFamily="65" charset="-120"/>
              </a:rPr>
              <a:t>月二次大戰期間洛杉磯上空出現</a:t>
            </a:r>
            <a:r>
              <a:rPr lang="en-US" altLang="zh-TW" sz="3200" b="1" kern="0" dirty="0">
                <a:solidFill>
                  <a:srgbClr val="3333CC"/>
                </a:solidFill>
                <a:latin typeface="華康標楷體" panose="03000509000000000000" pitchFamily="65" charset="-120"/>
                <a:ea typeface="華康標楷體" panose="03000509000000000000" pitchFamily="65" charset="-120"/>
              </a:rPr>
              <a:t>15</a:t>
            </a:r>
            <a:r>
              <a:rPr lang="zh-TW" altLang="en-US" sz="3200" b="1" kern="0" dirty="0">
                <a:solidFill>
                  <a:srgbClr val="3333CC"/>
                </a:solidFill>
                <a:latin typeface="華康標楷體" panose="03000509000000000000" pitchFamily="65" charset="-120"/>
                <a:ea typeface="華康標楷體" panose="03000509000000000000" pitchFamily="65" charset="-120"/>
              </a:rPr>
              <a:t>架幽浮</a:t>
            </a:r>
          </a:p>
        </p:txBody>
      </p:sp>
      <p:pic>
        <p:nvPicPr>
          <p:cNvPr id="31747" name="Picture 4" descr="奧農ufo">
            <a:extLst>
              <a:ext uri="{FF2B5EF4-FFF2-40B4-BE49-F238E27FC236}">
                <a16:creationId xmlns:a16="http://schemas.microsoft.com/office/drawing/2014/main" id="{DB9A9425-4D36-64DA-5CD4-ACB5604FB94A}"/>
              </a:ext>
            </a:extLst>
          </p:cNvPr>
          <p:cNvPicPr>
            <a:picLocks noGrp="1" noChangeAspect="1" noChangeArrowheads="1"/>
          </p:cNvPicPr>
          <p:nvPr>
            <p:ph idx="1"/>
          </p:nvPr>
        </p:nvPicPr>
        <p:blipFill>
          <a:blip r:embed="rId4">
            <a:lum bright="10000" contrast="10000"/>
            <a:extLst>
              <a:ext uri="{28A0092B-C50C-407E-A947-70E740481C1C}">
                <a14:useLocalDpi xmlns:a14="http://schemas.microsoft.com/office/drawing/2010/main" val="0"/>
              </a:ext>
            </a:extLst>
          </a:blip>
          <a:srcRect/>
          <a:stretch>
            <a:fillRect/>
          </a:stretch>
        </p:blipFill>
        <p:spPr>
          <a:xfrm>
            <a:off x="1702527" y="3781465"/>
            <a:ext cx="4067944" cy="2607439"/>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746" name="Rectangle 2">
            <a:extLst>
              <a:ext uri="{FF2B5EF4-FFF2-40B4-BE49-F238E27FC236}">
                <a16:creationId xmlns:a16="http://schemas.microsoft.com/office/drawing/2014/main" id="{172346F0-BBD7-6BAA-3739-ED219097A270}"/>
              </a:ext>
            </a:extLst>
          </p:cNvPr>
          <p:cNvSpPr txBox="1">
            <a:spLocks noChangeArrowheads="1"/>
          </p:cNvSpPr>
          <p:nvPr/>
        </p:nvSpPr>
        <p:spPr bwMode="auto">
          <a:xfrm>
            <a:off x="5685157" y="5239616"/>
            <a:ext cx="4551264" cy="12267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1950</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5</a:t>
            </a:r>
            <a:r>
              <a:rPr lang="zh-TW" altLang="en-US" sz="3200" b="1" kern="0" dirty="0">
                <a:solidFill>
                  <a:srgbClr val="3333CC"/>
                </a:solidFill>
                <a:latin typeface="華康標楷體" panose="03000509000000000000" pitchFamily="65" charset="-120"/>
                <a:ea typeface="華康標楷體" panose="03000509000000000000" pitchFamily="65" charset="-120"/>
              </a:rPr>
              <a:t>月美國奧勒岡州農夫拍攝的幽浮照片</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CDA72F7A-660E-00CB-FF34-39476FC49B86}"/>
              </a:ext>
            </a:extLst>
          </p:cNvPr>
          <p:cNvSpPr>
            <a:spLocks noGrp="1" noChangeArrowheads="1"/>
          </p:cNvSpPr>
          <p:nvPr>
            <p:ph type="title"/>
          </p:nvPr>
        </p:nvSpPr>
        <p:spPr>
          <a:xfrm>
            <a:off x="1520612" y="2780929"/>
            <a:ext cx="4396434" cy="1152128"/>
          </a:xfrm>
        </p:spPr>
        <p:txBody>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1950</a:t>
            </a:r>
            <a:r>
              <a:rPr lang="zh-TW" altLang="en-US" sz="3200" b="1" dirty="0">
                <a:solidFill>
                  <a:srgbClr val="3333CC"/>
                </a:solidFill>
                <a:latin typeface="華康標楷體" panose="03000509000000000000" pitchFamily="65" charset="-120"/>
                <a:ea typeface="華康標楷體" panose="03000509000000000000" pitchFamily="65" charset="-120"/>
              </a:rPr>
              <a:t>年在月球面多次出現幽浮拍攝到的影像  </a:t>
            </a:r>
          </a:p>
        </p:txBody>
      </p:sp>
      <p:sp>
        <p:nvSpPr>
          <p:cNvPr id="32771" name="Rectangle 7">
            <a:extLst>
              <a:ext uri="{FF2B5EF4-FFF2-40B4-BE49-F238E27FC236}">
                <a16:creationId xmlns:a16="http://schemas.microsoft.com/office/drawing/2014/main" id="{96590F91-F15A-EA07-3506-AE41A3106359}"/>
              </a:ext>
            </a:extLst>
          </p:cNvPr>
          <p:cNvSpPr>
            <a:spLocks noChangeArrowheads="1"/>
          </p:cNvSpPr>
          <p:nvPr/>
        </p:nvSpPr>
        <p:spPr bwMode="auto">
          <a:xfrm>
            <a:off x="1524001" y="1940997"/>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kumimoji="1">
                <a:solidFill>
                  <a:schemeClr val="tx1"/>
                </a:solidFill>
                <a:latin typeface="Arial" panose="020B0604020202020204" pitchFamily="34" charset="0"/>
                <a:ea typeface="新細明體" panose="02020500000000000000" pitchFamily="18" charset="-120"/>
              </a:defRPr>
            </a:lvl1pPr>
            <a:lvl2pPr marL="742950" indent="-285750" eaLnBrk="0" hangingPunct="0">
              <a:defRPr kumimoji="1">
                <a:solidFill>
                  <a:schemeClr val="tx1"/>
                </a:solidFill>
                <a:latin typeface="Arial" panose="020B0604020202020204" pitchFamily="34" charset="0"/>
                <a:ea typeface="新細明體" panose="02020500000000000000" pitchFamily="18" charset="-120"/>
              </a:defRPr>
            </a:lvl2pPr>
            <a:lvl3pPr marL="1143000" indent="-228600" eaLnBrk="0" hangingPunct="0">
              <a:defRPr kumimoji="1">
                <a:solidFill>
                  <a:schemeClr val="tx1"/>
                </a:solidFill>
                <a:latin typeface="Arial" panose="020B0604020202020204" pitchFamily="34" charset="0"/>
                <a:ea typeface="新細明體" panose="02020500000000000000" pitchFamily="18" charset="-120"/>
              </a:defRPr>
            </a:lvl3pPr>
            <a:lvl4pPr marL="1600200" indent="-228600" eaLnBrk="0" hangingPunct="0">
              <a:defRPr kumimoji="1">
                <a:solidFill>
                  <a:schemeClr val="tx1"/>
                </a:solidFill>
                <a:latin typeface="Arial" panose="020B0604020202020204" pitchFamily="34" charset="0"/>
                <a:ea typeface="新細明體" panose="02020500000000000000" pitchFamily="18" charset="-120"/>
              </a:defRPr>
            </a:lvl4pPr>
            <a:lvl5pPr marL="2057400" indent="-228600" eaLnBrk="0" hangingPunct="0">
              <a:defRPr kumimoji="1">
                <a:solidFill>
                  <a:schemeClr val="tx1"/>
                </a:solidFill>
                <a:latin typeface="Arial" panose="020B0604020202020204" pitchFamily="34" charset="0"/>
                <a:ea typeface="新細明體"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新細明體" panose="02020500000000000000" pitchFamily="18" charset="-120"/>
              </a:defRPr>
            </a:lvl9pPr>
          </a:lstStyle>
          <a:p>
            <a:pPr eaLnBrk="1" hangingPunct="1"/>
            <a:endParaRPr lang="zh-TW" altLang="en-US"/>
          </a:p>
        </p:txBody>
      </p:sp>
      <p:pic>
        <p:nvPicPr>
          <p:cNvPr id="32772" name="Picture 5" descr="月50UFO1">
            <a:extLst>
              <a:ext uri="{FF2B5EF4-FFF2-40B4-BE49-F238E27FC236}">
                <a16:creationId xmlns:a16="http://schemas.microsoft.com/office/drawing/2014/main" id="{CDF16996-6111-0E38-D95B-61152E6036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0395" y="141645"/>
            <a:ext cx="4210869" cy="278092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33794" name="Picture 4" descr="月50UFO">
            <a:extLst>
              <a:ext uri="{FF2B5EF4-FFF2-40B4-BE49-F238E27FC236}">
                <a16:creationId xmlns:a16="http://schemas.microsoft.com/office/drawing/2014/main" id="{A57ABEF8-E1BB-0C3A-4338-858FBE962A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6633"/>
            <a:ext cx="4243872" cy="278092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 name="文字方塊 2">
            <a:extLst>
              <a:ext uri="{FF2B5EF4-FFF2-40B4-BE49-F238E27FC236}">
                <a16:creationId xmlns:a16="http://schemas.microsoft.com/office/drawing/2014/main" id="{BBA5CC81-D2ED-529C-14C4-B03724021821}"/>
              </a:ext>
            </a:extLst>
          </p:cNvPr>
          <p:cNvSpPr txBox="1"/>
          <p:nvPr/>
        </p:nvSpPr>
        <p:spPr>
          <a:xfrm>
            <a:off x="6374342" y="2818384"/>
            <a:ext cx="3813550" cy="1077218"/>
          </a:xfrm>
          <a:prstGeom prst="rect">
            <a:avLst/>
          </a:prstGeom>
          <a:noFill/>
        </p:spPr>
        <p:txBody>
          <a:bodyPr wrap="square">
            <a:spAutoFit/>
          </a:bodyPr>
          <a:lstStyle/>
          <a:p>
            <a:pPr algn="ctr"/>
            <a:r>
              <a:rPr lang="zh-TW" altLang="en-US" sz="3200" b="1" dirty="0">
                <a:solidFill>
                  <a:srgbClr val="3333CC"/>
                </a:solidFill>
                <a:latin typeface="華康標楷體" panose="03000509000000000000" pitchFamily="65" charset="-120"/>
                <a:ea typeface="華康標楷體" panose="03000509000000000000" pitchFamily="65" charset="-120"/>
              </a:rPr>
              <a:t>在月球面出現被拍攝到的幽浮影像</a:t>
            </a:r>
          </a:p>
        </p:txBody>
      </p:sp>
      <p:pic>
        <p:nvPicPr>
          <p:cNvPr id="2" name="圖片 1">
            <a:extLst>
              <a:ext uri="{FF2B5EF4-FFF2-40B4-BE49-F238E27FC236}">
                <a16:creationId xmlns:a16="http://schemas.microsoft.com/office/drawing/2014/main" id="{0BDFC7FA-1F68-15DC-E843-6B4C86811BE8}"/>
              </a:ext>
            </a:extLst>
          </p:cNvPr>
          <p:cNvPicPr>
            <a:picLocks noChangeAspect="1"/>
          </p:cNvPicPr>
          <p:nvPr/>
        </p:nvPicPr>
        <p:blipFill>
          <a:blip r:embed="rId4"/>
          <a:stretch>
            <a:fillRect/>
          </a:stretch>
        </p:blipFill>
        <p:spPr>
          <a:xfrm>
            <a:off x="1925346" y="3895602"/>
            <a:ext cx="3882623" cy="2603122"/>
          </a:xfrm>
          <a:prstGeom prst="rect">
            <a:avLst/>
          </a:prstGeom>
          <a:ln w="6350">
            <a:solidFill>
              <a:schemeClr val="tx1"/>
            </a:solidFill>
          </a:ln>
        </p:spPr>
      </p:pic>
      <p:sp>
        <p:nvSpPr>
          <p:cNvPr id="34818" name="Rectangle 2">
            <a:extLst>
              <a:ext uri="{FF2B5EF4-FFF2-40B4-BE49-F238E27FC236}">
                <a16:creationId xmlns:a16="http://schemas.microsoft.com/office/drawing/2014/main" id="{65AD3EF7-8B87-3F33-D9CB-2D13D4FD8C64}"/>
              </a:ext>
            </a:extLst>
          </p:cNvPr>
          <p:cNvSpPr txBox="1">
            <a:spLocks noChangeArrowheads="1"/>
          </p:cNvSpPr>
          <p:nvPr/>
        </p:nvSpPr>
        <p:spPr bwMode="auto">
          <a:xfrm>
            <a:off x="5621051" y="4134696"/>
            <a:ext cx="3420251" cy="21915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1952</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7</a:t>
            </a:r>
            <a:r>
              <a:rPr lang="zh-TW" altLang="en-US" sz="3200" b="1" kern="0" dirty="0">
                <a:solidFill>
                  <a:srgbClr val="3333CC"/>
                </a:solidFill>
                <a:latin typeface="華康標楷體" panose="03000509000000000000" pitchFamily="65" charset="-120"/>
                <a:ea typeface="華康標楷體" panose="03000509000000000000" pitchFamily="65" charset="-120"/>
              </a:rPr>
              <a:t>月義大利阿爾卑斯山麓出現飛碟和外星人</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1041A50-4BE5-58BD-9C80-43D52CC45990}"/>
              </a:ext>
            </a:extLst>
          </p:cNvPr>
          <p:cNvSpPr>
            <a:spLocks noGrp="1" noChangeArrowheads="1"/>
          </p:cNvSpPr>
          <p:nvPr>
            <p:ph type="title"/>
          </p:nvPr>
        </p:nvSpPr>
        <p:spPr>
          <a:xfrm>
            <a:off x="1676948" y="2348881"/>
            <a:ext cx="3913380" cy="1293973"/>
          </a:xfrm>
        </p:spPr>
        <p:txBody>
          <a:bodyPr/>
          <a:lstStyle/>
          <a:p>
            <a:pPr>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1956</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3</a:t>
            </a:r>
            <a:r>
              <a:rPr lang="zh-TW" altLang="en-US" sz="3200" b="1" dirty="0">
                <a:solidFill>
                  <a:srgbClr val="3333CC"/>
                </a:solidFill>
                <a:latin typeface="華康標楷體" panose="03000509000000000000" pitchFamily="65" charset="-120"/>
                <a:ea typeface="華康標楷體" panose="03000509000000000000" pitchFamily="65" charset="-120"/>
              </a:rPr>
              <a:t>月美國檀香山大轉彎的幽浮 </a:t>
            </a:r>
          </a:p>
        </p:txBody>
      </p:sp>
      <p:pic>
        <p:nvPicPr>
          <p:cNvPr id="35843" name="Picture 4" descr="honululu">
            <a:extLst>
              <a:ext uri="{FF2B5EF4-FFF2-40B4-BE49-F238E27FC236}">
                <a16:creationId xmlns:a16="http://schemas.microsoft.com/office/drawing/2014/main" id="{DEB2F0ED-856E-B81E-D635-CA336E0DE29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96971" y="116632"/>
            <a:ext cx="3549061" cy="2420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7891" name="Picture 4" descr="ALIEN0">
            <a:extLst>
              <a:ext uri="{FF2B5EF4-FFF2-40B4-BE49-F238E27FC236}">
                <a16:creationId xmlns:a16="http://schemas.microsoft.com/office/drawing/2014/main" id="{2AA58053-F8B2-22CA-98EA-0279494D02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4991" y="3429000"/>
            <a:ext cx="3087871" cy="30963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890" name="Rectangle 2">
            <a:extLst>
              <a:ext uri="{FF2B5EF4-FFF2-40B4-BE49-F238E27FC236}">
                <a16:creationId xmlns:a16="http://schemas.microsoft.com/office/drawing/2014/main" id="{5610E990-46AA-5588-3383-F03108743D57}"/>
              </a:ext>
            </a:extLst>
          </p:cNvPr>
          <p:cNvSpPr txBox="1">
            <a:spLocks noChangeArrowheads="1"/>
          </p:cNvSpPr>
          <p:nvPr/>
        </p:nvSpPr>
        <p:spPr bwMode="auto">
          <a:xfrm>
            <a:off x="4820783" y="4362933"/>
            <a:ext cx="2337718" cy="1700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1959</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6</a:t>
            </a:r>
            <a:r>
              <a:rPr lang="zh-TW" altLang="en-US" sz="3200" b="1" kern="0" dirty="0">
                <a:solidFill>
                  <a:srgbClr val="3333CC"/>
                </a:solidFill>
                <a:latin typeface="華康標楷體" panose="03000509000000000000" pitchFamily="65" charset="-120"/>
                <a:ea typeface="華康標楷體" panose="03000509000000000000" pitchFamily="65" charset="-120"/>
              </a:rPr>
              <a:t>月日本天文學家觀測太陽拍到幽浮 </a:t>
            </a:r>
          </a:p>
        </p:txBody>
      </p:sp>
      <p:pic>
        <p:nvPicPr>
          <p:cNvPr id="39939" name="Picture 4" descr="19614蘇">
            <a:extLst>
              <a:ext uri="{FF2B5EF4-FFF2-40B4-BE49-F238E27FC236}">
                <a16:creationId xmlns:a16="http://schemas.microsoft.com/office/drawing/2014/main" id="{1132111F-5AAF-48DE-61B1-5A578362CA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89642" y="116633"/>
            <a:ext cx="4419052" cy="371486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9938" name="Rectangle 2">
            <a:extLst>
              <a:ext uri="{FF2B5EF4-FFF2-40B4-BE49-F238E27FC236}">
                <a16:creationId xmlns:a16="http://schemas.microsoft.com/office/drawing/2014/main" id="{6FC9DE38-C4F0-E358-8265-2E7F850B5B29}"/>
              </a:ext>
            </a:extLst>
          </p:cNvPr>
          <p:cNvSpPr txBox="1">
            <a:spLocks noChangeArrowheads="1"/>
          </p:cNvSpPr>
          <p:nvPr/>
        </p:nvSpPr>
        <p:spPr bwMode="auto">
          <a:xfrm>
            <a:off x="6888088" y="3831493"/>
            <a:ext cx="3491880" cy="1193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1961</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4</a:t>
            </a:r>
            <a:r>
              <a:rPr lang="zh-TW" altLang="en-US" sz="3200" b="1" kern="0" dirty="0">
                <a:solidFill>
                  <a:srgbClr val="3333CC"/>
                </a:solidFill>
                <a:latin typeface="華康標楷體" panose="03000509000000000000" pitchFamily="65" charset="-120"/>
                <a:ea typeface="華康標楷體" panose="03000509000000000000" pitchFamily="65" charset="-120"/>
              </a:rPr>
              <a:t>月蘇俄布羅斯基拍攝的幽浮 </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620B6D9-29B5-598D-FF52-334A2C018B30}"/>
              </a:ext>
            </a:extLst>
          </p:cNvPr>
          <p:cNvSpPr>
            <a:spLocks noGrp="1" noChangeArrowheads="1"/>
          </p:cNvSpPr>
          <p:nvPr>
            <p:ph type="ctrTitle"/>
          </p:nvPr>
        </p:nvSpPr>
        <p:spPr>
          <a:xfrm>
            <a:off x="6786026" y="3085407"/>
            <a:ext cx="3733516" cy="1296144"/>
          </a:xfrm>
        </p:spPr>
        <p:txBody>
          <a:bodyPr/>
          <a:lstStyle/>
          <a:p>
            <a:pPr algn="just">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1966</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2</a:t>
            </a:r>
            <a:r>
              <a:rPr lang="zh-TW" altLang="en-US" sz="3200" b="1" dirty="0">
                <a:solidFill>
                  <a:srgbClr val="3333CC"/>
                </a:solidFill>
                <a:latin typeface="華康標楷體" panose="03000509000000000000" pitchFamily="65" charset="-120"/>
                <a:ea typeface="華康標楷體" panose="03000509000000000000" pitchFamily="65" charset="-120"/>
              </a:rPr>
              <a:t>月委內瑞拉航照中拍攝的飛碟  </a:t>
            </a:r>
          </a:p>
        </p:txBody>
      </p:sp>
      <p:graphicFrame>
        <p:nvGraphicFramePr>
          <p:cNvPr id="40963" name="Object 15">
            <a:extLst>
              <a:ext uri="{FF2B5EF4-FFF2-40B4-BE49-F238E27FC236}">
                <a16:creationId xmlns:a16="http://schemas.microsoft.com/office/drawing/2014/main" id="{93D3A714-5B49-F90D-7947-06A70AFA1E11}"/>
              </a:ext>
            </a:extLst>
          </p:cNvPr>
          <p:cNvGraphicFramePr>
            <a:graphicFrameLocks noChangeAspect="1"/>
          </p:cNvGraphicFramePr>
          <p:nvPr/>
        </p:nvGraphicFramePr>
        <p:xfrm>
          <a:off x="6786027" y="108226"/>
          <a:ext cx="3615115" cy="3154924"/>
        </p:xfrm>
        <a:graphic>
          <a:graphicData uri="http://schemas.openxmlformats.org/presentationml/2006/ole">
            <mc:AlternateContent xmlns:mc="http://schemas.openxmlformats.org/markup-compatibility/2006">
              <mc:Choice xmlns:v="urn:schemas-microsoft-com:vml" Requires="v">
                <p:oleObj name="PhotoImpact" r:id="rId3" imgW="4201676" imgH="3666519" progId="PI3.Image">
                  <p:embed/>
                </p:oleObj>
              </mc:Choice>
              <mc:Fallback>
                <p:oleObj name="PhotoImpact" r:id="rId3" imgW="4201676" imgH="3666519" progId="PI3.Image">
                  <p:embed/>
                  <p:pic>
                    <p:nvPicPr>
                      <p:cNvPr id="40963" name="Object 15">
                        <a:extLst>
                          <a:ext uri="{FF2B5EF4-FFF2-40B4-BE49-F238E27FC236}">
                            <a16:creationId xmlns:a16="http://schemas.microsoft.com/office/drawing/2014/main" id="{93D3A714-5B49-F90D-7947-06A70AFA1E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6027" y="108226"/>
                        <a:ext cx="3615115" cy="3154924"/>
                      </a:xfrm>
                      <a:prstGeom prst="rect">
                        <a:avLst/>
                      </a:prstGeom>
                      <a:noFill/>
                      <a:ln w="9525">
                        <a:solidFill>
                          <a:schemeClr val="tx1"/>
                        </a:solidFill>
                        <a:miter lim="800000"/>
                        <a:headEnd/>
                        <a:tailEnd/>
                      </a:ln>
                      <a:effectLst/>
                    </p:spPr>
                  </p:pic>
                </p:oleObj>
              </mc:Fallback>
            </mc:AlternateContent>
          </a:graphicData>
        </a:graphic>
      </p:graphicFrame>
      <p:pic>
        <p:nvPicPr>
          <p:cNvPr id="41987" name="Picture 4" descr="ufoM">
            <a:extLst>
              <a:ext uri="{FF2B5EF4-FFF2-40B4-BE49-F238E27FC236}">
                <a16:creationId xmlns:a16="http://schemas.microsoft.com/office/drawing/2014/main" id="{2BD70773-643A-89E8-C01C-7D23443AE6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4429" y="108227"/>
            <a:ext cx="4454734" cy="2999985"/>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1986" name="Rectangle 2">
            <a:extLst>
              <a:ext uri="{FF2B5EF4-FFF2-40B4-BE49-F238E27FC236}">
                <a16:creationId xmlns:a16="http://schemas.microsoft.com/office/drawing/2014/main" id="{94FC0210-4C5C-2C3F-1993-6002A8FF01E6}"/>
              </a:ext>
            </a:extLst>
          </p:cNvPr>
          <p:cNvSpPr txBox="1">
            <a:spLocks noChangeArrowheads="1"/>
          </p:cNvSpPr>
          <p:nvPr/>
        </p:nvSpPr>
        <p:spPr bwMode="auto">
          <a:xfrm>
            <a:off x="1628740" y="3193678"/>
            <a:ext cx="4926115" cy="792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lnSpc>
                <a:spcPts val="3200"/>
              </a:lnSpc>
            </a:pPr>
            <a:r>
              <a:rPr lang="en-US" altLang="zh-TW" sz="3200" b="1" kern="0" dirty="0">
                <a:solidFill>
                  <a:srgbClr val="3333CC"/>
                </a:solidFill>
                <a:latin typeface="華康標楷體" panose="03000509000000000000" pitchFamily="65" charset="-120"/>
                <a:ea typeface="華康標楷體" panose="03000509000000000000" pitchFamily="65" charset="-120"/>
              </a:rPr>
              <a:t>1964</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12</a:t>
            </a:r>
            <a:r>
              <a:rPr lang="zh-TW" altLang="en-US" sz="3200" b="1" kern="0" dirty="0">
                <a:solidFill>
                  <a:srgbClr val="3333CC"/>
                </a:solidFill>
                <a:latin typeface="華康標楷體" panose="03000509000000000000" pitchFamily="65" charset="-120"/>
                <a:ea typeface="華康標楷體" panose="03000509000000000000" pitchFamily="65" charset="-120"/>
              </a:rPr>
              <a:t>月南極基地出現白色幽浮 </a:t>
            </a:r>
          </a:p>
        </p:txBody>
      </p:sp>
      <p:pic>
        <p:nvPicPr>
          <p:cNvPr id="43011" name="Picture 4" descr="ufo65a">
            <a:extLst>
              <a:ext uri="{FF2B5EF4-FFF2-40B4-BE49-F238E27FC236}">
                <a16:creationId xmlns:a16="http://schemas.microsoft.com/office/drawing/2014/main" id="{F22B4722-BA56-CEA0-F1B2-1D24686E76F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47980" y="3789041"/>
            <a:ext cx="3438046" cy="270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3010" name="Rectangle 2">
            <a:extLst>
              <a:ext uri="{FF2B5EF4-FFF2-40B4-BE49-F238E27FC236}">
                <a16:creationId xmlns:a16="http://schemas.microsoft.com/office/drawing/2014/main" id="{998011C8-2D5E-DD69-BC7B-509318961E38}"/>
              </a:ext>
            </a:extLst>
          </p:cNvPr>
          <p:cNvSpPr txBox="1">
            <a:spLocks noChangeArrowheads="1"/>
          </p:cNvSpPr>
          <p:nvPr/>
        </p:nvSpPr>
        <p:spPr bwMode="auto">
          <a:xfrm>
            <a:off x="6786027" y="4653136"/>
            <a:ext cx="3151485"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1965</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10</a:t>
            </a:r>
            <a:r>
              <a:rPr lang="zh-TW" altLang="en-US" sz="3200" b="1" kern="0" dirty="0">
                <a:solidFill>
                  <a:srgbClr val="3333CC"/>
                </a:solidFill>
                <a:latin typeface="華康標楷體" panose="03000509000000000000" pitchFamily="65" charset="-120"/>
                <a:ea typeface="華康標楷體" panose="03000509000000000000" pitchFamily="65" charset="-120"/>
              </a:rPr>
              <a:t>月美國聖特喬治副警長拍攝的幽浮 </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01F69707-66BF-0E59-404C-303FC9649614}"/>
              </a:ext>
            </a:extLst>
          </p:cNvPr>
          <p:cNvSpPr>
            <a:spLocks noGrp="1" noChangeArrowheads="1"/>
          </p:cNvSpPr>
          <p:nvPr>
            <p:ph type="title"/>
          </p:nvPr>
        </p:nvSpPr>
        <p:spPr>
          <a:xfrm>
            <a:off x="1990296" y="2932114"/>
            <a:ext cx="3593397" cy="1035496"/>
          </a:xfrm>
        </p:spPr>
        <p:txBody>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1966</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4</a:t>
            </a:r>
            <a:r>
              <a:rPr lang="zh-TW" altLang="en-US" sz="3200" b="1" dirty="0">
                <a:solidFill>
                  <a:srgbClr val="3333CC"/>
                </a:solidFill>
                <a:latin typeface="華康標楷體" panose="03000509000000000000" pitchFamily="65" charset="-120"/>
                <a:ea typeface="華康標楷體" panose="03000509000000000000" pitchFamily="65" charset="-120"/>
              </a:rPr>
              <a:t>月澳洲出現半圓型平飛幽浮 </a:t>
            </a:r>
          </a:p>
        </p:txBody>
      </p:sp>
      <p:pic>
        <p:nvPicPr>
          <p:cNvPr id="44035" name="Picture 4" descr="E">
            <a:extLst>
              <a:ext uri="{FF2B5EF4-FFF2-40B4-BE49-F238E27FC236}">
                <a16:creationId xmlns:a16="http://schemas.microsoft.com/office/drawing/2014/main" id="{2CB31885-4A08-8492-4181-F91AF8FB7C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90296" y="72008"/>
            <a:ext cx="3485893" cy="29249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6083" name="Picture 5" descr="羅德島ufo">
            <a:extLst>
              <a:ext uri="{FF2B5EF4-FFF2-40B4-BE49-F238E27FC236}">
                <a16:creationId xmlns:a16="http://schemas.microsoft.com/office/drawing/2014/main" id="{ADE6C47F-2BBD-4E7F-D012-1B7426C16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237" y="116906"/>
            <a:ext cx="4110469" cy="2736031"/>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6082" name="Rectangle 2">
            <a:extLst>
              <a:ext uri="{FF2B5EF4-FFF2-40B4-BE49-F238E27FC236}">
                <a16:creationId xmlns:a16="http://schemas.microsoft.com/office/drawing/2014/main" id="{A13DF649-2250-07DE-4DBD-1FA985205A97}"/>
              </a:ext>
            </a:extLst>
          </p:cNvPr>
          <p:cNvSpPr txBox="1">
            <a:spLocks noChangeArrowheads="1"/>
          </p:cNvSpPr>
          <p:nvPr/>
        </p:nvSpPr>
        <p:spPr bwMode="auto">
          <a:xfrm>
            <a:off x="6083961" y="2671466"/>
            <a:ext cx="4247456"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1967</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7</a:t>
            </a:r>
            <a:r>
              <a:rPr lang="zh-TW" altLang="en-US" sz="3200" b="1" kern="0" dirty="0">
                <a:solidFill>
                  <a:srgbClr val="3333CC"/>
                </a:solidFill>
                <a:latin typeface="華康標楷體" panose="03000509000000000000" pitchFamily="65" charset="-120"/>
                <a:ea typeface="華康標楷體" panose="03000509000000000000" pitchFamily="65" charset="-120"/>
              </a:rPr>
              <a:t>月美國羅德島出現巨大的雪茄型飛碟 </a:t>
            </a:r>
          </a:p>
        </p:txBody>
      </p:sp>
      <p:graphicFrame>
        <p:nvGraphicFramePr>
          <p:cNvPr id="47107" name="Object 4" descr="UTA1">
            <a:extLst>
              <a:ext uri="{FF2B5EF4-FFF2-40B4-BE49-F238E27FC236}">
                <a16:creationId xmlns:a16="http://schemas.microsoft.com/office/drawing/2014/main" id="{67A7393C-521A-AC6F-A2A9-CB396665B4A0}"/>
              </a:ext>
            </a:extLst>
          </p:cNvPr>
          <p:cNvGraphicFramePr>
            <a:graphicFrameLocks noChangeAspect="1"/>
          </p:cNvGraphicFramePr>
          <p:nvPr/>
        </p:nvGraphicFramePr>
        <p:xfrm>
          <a:off x="2927648" y="3986381"/>
          <a:ext cx="3872258" cy="2535790"/>
        </p:xfrm>
        <a:graphic>
          <a:graphicData uri="http://schemas.openxmlformats.org/presentationml/2006/ole">
            <mc:AlternateContent xmlns:mc="http://schemas.openxmlformats.org/markup-compatibility/2006">
              <mc:Choice xmlns:v="urn:schemas-microsoft-com:vml" Requires="v">
                <p:oleObj name="PhotoImpact" r:id="rId4" imgW="3538510" imgH="2315576" progId="PI3.Image">
                  <p:embed/>
                </p:oleObj>
              </mc:Choice>
              <mc:Fallback>
                <p:oleObj name="PhotoImpact" r:id="rId4" imgW="3538510" imgH="2315576" progId="PI3.Image">
                  <p:embed/>
                  <p:pic>
                    <p:nvPicPr>
                      <p:cNvPr id="47107" name="Object 4" descr="UTA1">
                        <a:extLst>
                          <a:ext uri="{FF2B5EF4-FFF2-40B4-BE49-F238E27FC236}">
                            <a16:creationId xmlns:a16="http://schemas.microsoft.com/office/drawing/2014/main" id="{67A7393C-521A-AC6F-A2A9-CB396665B4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27648" y="3986381"/>
                        <a:ext cx="3872258" cy="2535790"/>
                      </a:xfrm>
                      <a:prstGeom prst="rect">
                        <a:avLst/>
                      </a:prstGeom>
                      <a:noFill/>
                      <a:ln w="9525">
                        <a:solidFill>
                          <a:schemeClr val="tx1"/>
                        </a:solidFill>
                        <a:miter lim="800000"/>
                        <a:headEnd/>
                        <a:tailEnd/>
                      </a:ln>
                      <a:effectLst/>
                    </p:spPr>
                  </p:pic>
                </p:oleObj>
              </mc:Fallback>
            </mc:AlternateContent>
          </a:graphicData>
        </a:graphic>
      </p:graphicFrame>
      <p:sp>
        <p:nvSpPr>
          <p:cNvPr id="47106" name="Rectangle 2">
            <a:extLst>
              <a:ext uri="{FF2B5EF4-FFF2-40B4-BE49-F238E27FC236}">
                <a16:creationId xmlns:a16="http://schemas.microsoft.com/office/drawing/2014/main" id="{333F5765-C115-45F7-AC97-E170E4022321}"/>
              </a:ext>
            </a:extLst>
          </p:cNvPr>
          <p:cNvSpPr txBox="1">
            <a:spLocks noChangeArrowheads="1"/>
          </p:cNvSpPr>
          <p:nvPr/>
        </p:nvSpPr>
        <p:spPr bwMode="auto">
          <a:xfrm>
            <a:off x="6816080" y="4437112"/>
            <a:ext cx="2987824" cy="1440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a:solidFill>
                  <a:srgbClr val="3333CC"/>
                </a:solidFill>
                <a:latin typeface="華康標楷體" panose="03000509000000000000" pitchFamily="65" charset="-120"/>
                <a:ea typeface="華康標楷體" panose="03000509000000000000" pitchFamily="65" charset="-120"/>
              </a:rPr>
              <a:t>1968</a:t>
            </a:r>
            <a:r>
              <a:rPr lang="zh-TW" altLang="en-US" sz="3200" b="1" kern="0">
                <a:solidFill>
                  <a:srgbClr val="3333CC"/>
                </a:solidFill>
                <a:latin typeface="華康標楷體" panose="03000509000000000000" pitchFamily="65" charset="-120"/>
                <a:ea typeface="華康標楷體" panose="03000509000000000000" pitchFamily="65" charset="-120"/>
              </a:rPr>
              <a:t>年</a:t>
            </a:r>
            <a:r>
              <a:rPr lang="en-US" altLang="zh-TW" sz="3200" b="1" kern="0">
                <a:solidFill>
                  <a:srgbClr val="3333CC"/>
                </a:solidFill>
                <a:latin typeface="華康標楷體" panose="03000509000000000000" pitchFamily="65" charset="-120"/>
                <a:ea typeface="華康標楷體" panose="03000509000000000000" pitchFamily="65" charset="-120"/>
              </a:rPr>
              <a:t>3</a:t>
            </a:r>
            <a:r>
              <a:rPr lang="zh-TW" altLang="en-US" sz="3200" b="1" kern="0">
                <a:solidFill>
                  <a:srgbClr val="3333CC"/>
                </a:solidFill>
                <a:latin typeface="華康標楷體" panose="03000509000000000000" pitchFamily="65" charset="-120"/>
                <a:ea typeface="華康標楷體" panose="03000509000000000000" pitchFamily="65" charset="-120"/>
              </a:rPr>
              <a:t>月美國猶他州出現類似標準型飛碟 </a:t>
            </a:r>
            <a:endParaRPr lang="zh-TW" altLang="en-US" sz="3200" b="1" kern="0" dirty="0">
              <a:solidFill>
                <a:srgbClr val="3333CC"/>
              </a:solidFill>
              <a:latin typeface="華康標楷體" panose="03000509000000000000" pitchFamily="65" charset="-120"/>
              <a:ea typeface="華康標楷體" panose="03000509000000000000" pitchFamily="65" charset="-120"/>
            </a:endParaRP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FC45110F-16CC-18C2-8E60-A6BA905B9C2B}"/>
              </a:ext>
            </a:extLst>
          </p:cNvPr>
          <p:cNvSpPr>
            <a:spLocks noGrp="1" noChangeArrowheads="1"/>
          </p:cNvSpPr>
          <p:nvPr>
            <p:ph type="title"/>
          </p:nvPr>
        </p:nvSpPr>
        <p:spPr>
          <a:xfrm>
            <a:off x="6384033" y="5589240"/>
            <a:ext cx="4051806" cy="1124744"/>
          </a:xfrm>
        </p:spPr>
        <p:txBody>
          <a:bodyPr/>
          <a:lstStyle/>
          <a:p>
            <a:pPr algn="just">
              <a:lnSpc>
                <a:spcPts val="3600"/>
              </a:lnSpc>
            </a:pPr>
            <a:r>
              <a:rPr lang="en-US" altLang="zh-TW" sz="3200" b="1" dirty="0">
                <a:solidFill>
                  <a:srgbClr val="3333CC"/>
                </a:solidFill>
                <a:latin typeface="華康標楷體" panose="03000509000000000000" pitchFamily="65" charset="-120"/>
                <a:ea typeface="華康標楷體" panose="03000509000000000000" pitchFamily="65" charset="-120"/>
              </a:rPr>
              <a:t>1967</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6</a:t>
            </a:r>
            <a:r>
              <a:rPr lang="zh-TW" altLang="en-US" sz="3200" b="1" dirty="0">
                <a:solidFill>
                  <a:srgbClr val="3333CC"/>
                </a:solidFill>
                <a:latin typeface="華康標楷體" panose="03000509000000000000" pitchFamily="65" charset="-120"/>
                <a:ea typeface="華康標楷體" panose="03000509000000000000" pitchFamily="65" charset="-120"/>
              </a:rPr>
              <a:t>月西班牙有王字飛碟出現</a:t>
            </a:r>
          </a:p>
        </p:txBody>
      </p:sp>
      <p:pic>
        <p:nvPicPr>
          <p:cNvPr id="2" name="圖片 1">
            <a:extLst>
              <a:ext uri="{FF2B5EF4-FFF2-40B4-BE49-F238E27FC236}">
                <a16:creationId xmlns:a16="http://schemas.microsoft.com/office/drawing/2014/main" id="{DCBDF375-3FA5-ABCF-46A4-B185EF72E349}"/>
              </a:ext>
            </a:extLst>
          </p:cNvPr>
          <p:cNvPicPr>
            <a:picLocks noChangeAspect="1"/>
          </p:cNvPicPr>
          <p:nvPr/>
        </p:nvPicPr>
        <p:blipFill>
          <a:blip r:embed="rId2"/>
          <a:stretch>
            <a:fillRect/>
          </a:stretch>
        </p:blipFill>
        <p:spPr>
          <a:xfrm>
            <a:off x="6384033" y="144016"/>
            <a:ext cx="3951186" cy="5589240"/>
          </a:xfrm>
          <a:prstGeom prst="rect">
            <a:avLst/>
          </a:prstGeom>
          <a:ln w="12700">
            <a:solidFill>
              <a:schemeClr val="tx1"/>
            </a:solidFill>
          </a:ln>
        </p:spPr>
      </p:pic>
      <p:pic>
        <p:nvPicPr>
          <p:cNvPr id="3" name="圖片 2">
            <a:extLst>
              <a:ext uri="{FF2B5EF4-FFF2-40B4-BE49-F238E27FC236}">
                <a16:creationId xmlns:a16="http://schemas.microsoft.com/office/drawing/2014/main" id="{9783D1E8-8815-FBEE-E3AA-534A746F4C47}"/>
              </a:ext>
            </a:extLst>
          </p:cNvPr>
          <p:cNvPicPr>
            <a:picLocks noChangeAspect="1"/>
          </p:cNvPicPr>
          <p:nvPr/>
        </p:nvPicPr>
        <p:blipFill>
          <a:blip r:embed="rId3"/>
          <a:stretch>
            <a:fillRect/>
          </a:stretch>
        </p:blipFill>
        <p:spPr>
          <a:xfrm>
            <a:off x="2063552" y="141718"/>
            <a:ext cx="3777921" cy="5591538"/>
          </a:xfrm>
          <a:prstGeom prst="rect">
            <a:avLst/>
          </a:prstGeom>
        </p:spPr>
      </p:pic>
      <p:sp>
        <p:nvSpPr>
          <p:cNvPr id="6" name="文字方塊 5">
            <a:extLst>
              <a:ext uri="{FF2B5EF4-FFF2-40B4-BE49-F238E27FC236}">
                <a16:creationId xmlns:a16="http://schemas.microsoft.com/office/drawing/2014/main" id="{2AF87F03-16C2-10C8-D389-25156D4C390E}"/>
              </a:ext>
            </a:extLst>
          </p:cNvPr>
          <p:cNvSpPr txBox="1"/>
          <p:nvPr/>
        </p:nvSpPr>
        <p:spPr>
          <a:xfrm>
            <a:off x="1919536" y="5661249"/>
            <a:ext cx="4107306" cy="1015663"/>
          </a:xfrm>
          <a:prstGeom prst="rect">
            <a:avLst/>
          </a:prstGeom>
          <a:noFill/>
        </p:spPr>
        <p:txBody>
          <a:bodyPr wrap="square">
            <a:spAutoFit/>
          </a:bodyPr>
          <a:lstStyle/>
          <a:p>
            <a:pPr>
              <a:lnSpc>
                <a:spcPts val="3600"/>
              </a:lnSpc>
            </a:pPr>
            <a:r>
              <a:rPr lang="en-US" altLang="zh-TW" sz="3200" b="1" dirty="0">
                <a:solidFill>
                  <a:srgbClr val="3333CC"/>
                </a:solidFill>
                <a:latin typeface="華康標楷體" panose="03000509000000000000" pitchFamily="65" charset="-120"/>
                <a:ea typeface="華康標楷體" panose="03000509000000000000" pitchFamily="65" charset="-120"/>
              </a:rPr>
              <a:t>1959</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6</a:t>
            </a:r>
            <a:r>
              <a:rPr lang="zh-TW" altLang="en-US" sz="3200" b="1" dirty="0">
                <a:solidFill>
                  <a:srgbClr val="3333CC"/>
                </a:solidFill>
                <a:latin typeface="華康標楷體" panose="03000509000000000000" pitchFamily="65" charset="-120"/>
                <a:ea typeface="華康標楷體" panose="03000509000000000000" pitchFamily="65" charset="-120"/>
              </a:rPr>
              <a:t>月美國夏威夷檀香山出現的幽浮</a:t>
            </a:r>
            <a:endParaRPr lang="zh-TW" altLang="en-US" sz="3200" dirty="0"/>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05BAC477-5EF3-875E-3CF7-6B034E102847}"/>
              </a:ext>
            </a:extLst>
          </p:cNvPr>
          <p:cNvSpPr>
            <a:spLocks noGrp="1" noChangeArrowheads="1"/>
          </p:cNvSpPr>
          <p:nvPr>
            <p:ph type="title"/>
          </p:nvPr>
        </p:nvSpPr>
        <p:spPr>
          <a:xfrm>
            <a:off x="1812445" y="5504339"/>
            <a:ext cx="4723866" cy="1080120"/>
          </a:xfrm>
        </p:spPr>
        <p:txBody>
          <a:bodyPr/>
          <a:lstStyle/>
          <a:p>
            <a:pPr algn="just"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1958</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1</a:t>
            </a:r>
            <a:r>
              <a:rPr lang="zh-TW" altLang="en-US" sz="3200" b="1" dirty="0">
                <a:solidFill>
                  <a:srgbClr val="3333CC"/>
                </a:solidFill>
                <a:latin typeface="華康標楷體" panose="03000509000000000000" pitchFamily="65" charset="-120"/>
                <a:ea typeface="華康標楷體" panose="03000509000000000000" pitchFamily="65" charset="-120"/>
              </a:rPr>
              <a:t>月巴西出現土星型飛碟  </a:t>
            </a:r>
          </a:p>
        </p:txBody>
      </p:sp>
      <p:pic>
        <p:nvPicPr>
          <p:cNvPr id="36867" name="Picture 4" descr="巴西58">
            <a:extLst>
              <a:ext uri="{FF2B5EF4-FFF2-40B4-BE49-F238E27FC236}">
                <a16:creationId xmlns:a16="http://schemas.microsoft.com/office/drawing/2014/main" id="{3AD4F2FE-090C-C839-5670-678051B9BA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91843" y="193480"/>
            <a:ext cx="4644468" cy="5341008"/>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Picture 4" descr="ufo1">
            <a:extLst>
              <a:ext uri="{FF2B5EF4-FFF2-40B4-BE49-F238E27FC236}">
                <a16:creationId xmlns:a16="http://schemas.microsoft.com/office/drawing/2014/main" id="{73EA0859-3C28-08A9-3788-B6B038EC80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1780" y="198842"/>
            <a:ext cx="3680534" cy="5335647"/>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 name="Rectangle 2">
            <a:extLst>
              <a:ext uri="{FF2B5EF4-FFF2-40B4-BE49-F238E27FC236}">
                <a16:creationId xmlns:a16="http://schemas.microsoft.com/office/drawing/2014/main" id="{EBDDB67A-265E-6665-1A98-35B43F139690}"/>
              </a:ext>
            </a:extLst>
          </p:cNvPr>
          <p:cNvSpPr txBox="1">
            <a:spLocks noChangeArrowheads="1"/>
          </p:cNvSpPr>
          <p:nvPr/>
        </p:nvSpPr>
        <p:spPr bwMode="auto">
          <a:xfrm>
            <a:off x="6494263" y="5643141"/>
            <a:ext cx="4035568" cy="817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1971</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5</a:t>
            </a:r>
            <a:r>
              <a:rPr lang="zh-TW" altLang="en-US" sz="3200" b="1" kern="0" dirty="0">
                <a:solidFill>
                  <a:srgbClr val="3333CC"/>
                </a:solidFill>
                <a:latin typeface="華康標楷體" panose="03000509000000000000" pitchFamily="65" charset="-120"/>
                <a:ea typeface="華康標楷體" panose="03000509000000000000" pitchFamily="65" charset="-120"/>
              </a:rPr>
              <a:t>月瑞典卡車司機拍攝到的幽浮 </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FAC917B7-4C0D-2942-A6A2-20802656CAB8}"/>
              </a:ext>
            </a:extLst>
          </p:cNvPr>
          <p:cNvSpPr>
            <a:spLocks noGrp="1" noChangeArrowheads="1"/>
          </p:cNvSpPr>
          <p:nvPr>
            <p:ph type="title"/>
          </p:nvPr>
        </p:nvSpPr>
        <p:spPr>
          <a:xfrm>
            <a:off x="1631505" y="6093296"/>
            <a:ext cx="9144001" cy="450850"/>
          </a:xfrm>
        </p:spPr>
        <p:txBody>
          <a:bodyPr>
            <a:normAutofit fontScale="90000"/>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1971</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12</a:t>
            </a:r>
            <a:r>
              <a:rPr lang="zh-TW" altLang="en-US" sz="3200" b="1" dirty="0">
                <a:solidFill>
                  <a:srgbClr val="3333CC"/>
                </a:solidFill>
                <a:latin typeface="華康標楷體" panose="03000509000000000000" pitchFamily="65" charset="-120"/>
                <a:ea typeface="華康標楷體" panose="03000509000000000000" pitchFamily="65" charset="-120"/>
              </a:rPr>
              <a:t>月阿根廷馬提阿斯海灣有從海底飛出幽浮</a:t>
            </a:r>
          </a:p>
        </p:txBody>
      </p:sp>
      <p:graphicFrame>
        <p:nvGraphicFramePr>
          <p:cNvPr id="50179" name="Object 3">
            <a:extLst>
              <a:ext uri="{FF2B5EF4-FFF2-40B4-BE49-F238E27FC236}">
                <a16:creationId xmlns:a16="http://schemas.microsoft.com/office/drawing/2014/main" id="{C683E5BD-779B-0068-6AE9-75BC1A19AEE3}"/>
              </a:ext>
            </a:extLst>
          </p:cNvPr>
          <p:cNvGraphicFramePr>
            <a:graphicFrameLocks noGrp="1" noChangeAspect="1"/>
          </p:cNvGraphicFramePr>
          <p:nvPr>
            <p:ph idx="1"/>
          </p:nvPr>
        </p:nvGraphicFramePr>
        <p:xfrm>
          <a:off x="2020098" y="180408"/>
          <a:ext cx="8151804" cy="5912888"/>
        </p:xfrm>
        <a:graphic>
          <a:graphicData uri="http://schemas.openxmlformats.org/presentationml/2006/ole">
            <mc:AlternateContent xmlns:mc="http://schemas.openxmlformats.org/markup-compatibility/2006">
              <mc:Choice xmlns:v="urn:schemas-microsoft-com:vml" Requires="v">
                <p:oleObj name="PhotoImpact" r:id="rId2" imgW="5646073" imgH="4096520" progId="PI3.Image">
                  <p:embed/>
                </p:oleObj>
              </mc:Choice>
              <mc:Fallback>
                <p:oleObj name="PhotoImpact" r:id="rId2" imgW="5646073" imgH="4096520" progId="PI3.Image">
                  <p:embed/>
                  <p:pic>
                    <p:nvPicPr>
                      <p:cNvPr id="50179" name="Object 3">
                        <a:extLst>
                          <a:ext uri="{FF2B5EF4-FFF2-40B4-BE49-F238E27FC236}">
                            <a16:creationId xmlns:a16="http://schemas.microsoft.com/office/drawing/2014/main" id="{C683E5BD-779B-0068-6AE9-75BC1A19AE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0098" y="180408"/>
                        <a:ext cx="8151804" cy="5912888"/>
                      </a:xfrm>
                      <a:prstGeom prst="rect">
                        <a:avLst/>
                      </a:prstGeom>
                      <a:noFill/>
                      <a:ln w="9525">
                        <a:solidFill>
                          <a:schemeClr val="tx1"/>
                        </a:solidFill>
                        <a:miter lim="800000"/>
                        <a:headEnd/>
                        <a:tailEnd/>
                      </a:ln>
                      <a:effectLst/>
                    </p:spPr>
                  </p:pic>
                </p:oleObj>
              </mc:Fallback>
            </mc:AlternateContent>
          </a:graphicData>
        </a:graphic>
      </p:graphicFrame>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A09A6D2A-974C-B685-4675-248DBEB0DDEE}"/>
              </a:ext>
            </a:extLst>
          </p:cNvPr>
          <p:cNvSpPr>
            <a:spLocks noGrp="1" noChangeArrowheads="1"/>
          </p:cNvSpPr>
          <p:nvPr>
            <p:ph type="title"/>
          </p:nvPr>
        </p:nvSpPr>
        <p:spPr>
          <a:xfrm>
            <a:off x="1625633" y="3366085"/>
            <a:ext cx="3801496" cy="1191550"/>
          </a:xfrm>
        </p:spPr>
        <p:txBody>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1973</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5</a:t>
            </a:r>
            <a:r>
              <a:rPr lang="zh-TW" altLang="en-US" sz="3200" b="1" dirty="0">
                <a:solidFill>
                  <a:srgbClr val="3333CC"/>
                </a:solidFill>
                <a:latin typeface="華康標楷體" panose="03000509000000000000" pitchFamily="65" charset="-120"/>
                <a:ea typeface="華康標楷體" panose="03000509000000000000" pitchFamily="65" charset="-120"/>
              </a:rPr>
              <a:t>月日本中學生拍攝發光幽浮 </a:t>
            </a:r>
          </a:p>
        </p:txBody>
      </p:sp>
      <p:pic>
        <p:nvPicPr>
          <p:cNvPr id="51203" name="Picture 4" descr="UFOJAP2">
            <a:extLst>
              <a:ext uri="{FF2B5EF4-FFF2-40B4-BE49-F238E27FC236}">
                <a16:creationId xmlns:a16="http://schemas.microsoft.com/office/drawing/2014/main" id="{18BE13A5-2F6D-20F4-E0CD-24FDA78AA5C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83094" y="116632"/>
            <a:ext cx="3486574" cy="3312368"/>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2227" name="Picture 4" descr="查德">
            <a:extLst>
              <a:ext uri="{FF2B5EF4-FFF2-40B4-BE49-F238E27FC236}">
                <a16:creationId xmlns:a16="http://schemas.microsoft.com/office/drawing/2014/main" id="{B436525B-4780-8819-665A-EE4D7B34A3F5}"/>
              </a:ext>
            </a:extLst>
          </p:cNvPr>
          <p:cNvPicPr>
            <a:picLocks noChangeAspect="1" noChangeArrowheads="1"/>
          </p:cNvPicPr>
          <p:nvPr/>
        </p:nvPicPr>
        <p:blipFill>
          <a:blip r:embed="rId3">
            <a:lum contrast="10000"/>
            <a:extLst>
              <a:ext uri="{28A0092B-C50C-407E-A947-70E740481C1C}">
                <a14:useLocalDpi xmlns:a14="http://schemas.microsoft.com/office/drawing/2010/main" val="0"/>
              </a:ext>
            </a:extLst>
          </a:blip>
          <a:srcRect/>
          <a:stretch>
            <a:fillRect/>
          </a:stretch>
        </p:blipFill>
        <p:spPr bwMode="auto">
          <a:xfrm>
            <a:off x="5552617" y="116632"/>
            <a:ext cx="4742539" cy="331236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2226" name="Rectangle 2">
            <a:extLst>
              <a:ext uri="{FF2B5EF4-FFF2-40B4-BE49-F238E27FC236}">
                <a16:creationId xmlns:a16="http://schemas.microsoft.com/office/drawing/2014/main" id="{E4159C5E-4270-B9F1-28CF-EF8502118946}"/>
              </a:ext>
            </a:extLst>
          </p:cNvPr>
          <p:cNvSpPr txBox="1">
            <a:spLocks noChangeArrowheads="1"/>
          </p:cNvSpPr>
          <p:nvPr/>
        </p:nvSpPr>
        <p:spPr bwMode="auto">
          <a:xfrm>
            <a:off x="5312502" y="3366085"/>
            <a:ext cx="5355498" cy="6067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1973</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6</a:t>
            </a:r>
            <a:r>
              <a:rPr lang="zh-TW" altLang="en-US" sz="3200" b="1" kern="0" dirty="0">
                <a:solidFill>
                  <a:srgbClr val="3333CC"/>
                </a:solidFill>
                <a:latin typeface="華康標楷體" panose="03000509000000000000" pitchFamily="65" charset="-120"/>
                <a:ea typeface="華康標楷體" panose="03000509000000000000" pitchFamily="65" charset="-120"/>
              </a:rPr>
              <a:t>月查德日蝕出現幽浮 </a:t>
            </a:r>
          </a:p>
        </p:txBody>
      </p:sp>
      <p:pic>
        <p:nvPicPr>
          <p:cNvPr id="48131" name="Picture 4" descr="藤松1">
            <a:extLst>
              <a:ext uri="{FF2B5EF4-FFF2-40B4-BE49-F238E27FC236}">
                <a16:creationId xmlns:a16="http://schemas.microsoft.com/office/drawing/2014/main" id="{48A510C3-09D6-AFC4-6FFE-D133342533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0056" y="3973834"/>
            <a:ext cx="3662952" cy="2446419"/>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8130" name="Rectangle 2">
            <a:extLst>
              <a:ext uri="{FF2B5EF4-FFF2-40B4-BE49-F238E27FC236}">
                <a16:creationId xmlns:a16="http://schemas.microsoft.com/office/drawing/2014/main" id="{00447FE6-A982-B78C-A09C-530837185667}"/>
              </a:ext>
            </a:extLst>
          </p:cNvPr>
          <p:cNvSpPr txBox="1">
            <a:spLocks noChangeArrowheads="1"/>
          </p:cNvSpPr>
          <p:nvPr/>
        </p:nvSpPr>
        <p:spPr bwMode="auto">
          <a:xfrm>
            <a:off x="3937520" y="4557635"/>
            <a:ext cx="2664296" cy="1809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1970</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10</a:t>
            </a:r>
            <a:r>
              <a:rPr lang="zh-TW" altLang="en-US" sz="3200" b="1" kern="0" dirty="0">
                <a:solidFill>
                  <a:srgbClr val="3333CC"/>
                </a:solidFill>
                <a:latin typeface="華康標楷體" panose="03000509000000000000" pitchFamily="65" charset="-120"/>
                <a:ea typeface="華康標楷體" panose="03000509000000000000" pitchFamily="65" charset="-120"/>
              </a:rPr>
              <a:t>月日本川崎出現雪茄型幽浮 </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C5A73E04-8787-6360-7097-7E9628311B59}"/>
              </a:ext>
            </a:extLst>
          </p:cNvPr>
          <p:cNvSpPr>
            <a:spLocks noGrp="1" noChangeArrowheads="1"/>
          </p:cNvSpPr>
          <p:nvPr>
            <p:ph type="title"/>
          </p:nvPr>
        </p:nvSpPr>
        <p:spPr>
          <a:xfrm>
            <a:off x="2089142" y="3219149"/>
            <a:ext cx="3718826" cy="868511"/>
          </a:xfrm>
        </p:spPr>
        <p:txBody>
          <a:bodyPr>
            <a:normAutofit fontScale="90000"/>
          </a:bodyPr>
          <a:lstStyle/>
          <a:p>
            <a:pPr>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1974</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3</a:t>
            </a:r>
            <a:r>
              <a:rPr lang="zh-TW" altLang="en-US" sz="3200" b="1" dirty="0">
                <a:solidFill>
                  <a:srgbClr val="3333CC"/>
                </a:solidFill>
                <a:latin typeface="華康標楷體" panose="03000509000000000000" pitchFamily="65" charset="-120"/>
                <a:ea typeface="華康標楷體" panose="03000509000000000000" pitchFamily="65" charset="-120"/>
              </a:rPr>
              <a:t>月法國出現四條光束幽浮 </a:t>
            </a:r>
          </a:p>
        </p:txBody>
      </p:sp>
      <p:pic>
        <p:nvPicPr>
          <p:cNvPr id="53251" name="Picture 4" descr="UFO74">
            <a:extLst>
              <a:ext uri="{FF2B5EF4-FFF2-40B4-BE49-F238E27FC236}">
                <a16:creationId xmlns:a16="http://schemas.microsoft.com/office/drawing/2014/main" id="{CEFE9BFA-619C-1C91-097B-A1A6BA6220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8177" y="116633"/>
            <a:ext cx="3807084" cy="314109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5299" name="Picture 4" descr="蘭開郡ufo1">
            <a:extLst>
              <a:ext uri="{FF2B5EF4-FFF2-40B4-BE49-F238E27FC236}">
                <a16:creationId xmlns:a16="http://schemas.microsoft.com/office/drawing/2014/main" id="{7C1E7328-3A96-5D88-48E9-166EBE30DC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064" y="116632"/>
            <a:ext cx="3301002" cy="42396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5298" name="Rectangle 2">
            <a:extLst>
              <a:ext uri="{FF2B5EF4-FFF2-40B4-BE49-F238E27FC236}">
                <a16:creationId xmlns:a16="http://schemas.microsoft.com/office/drawing/2014/main" id="{B0BE4FF9-263A-C6C1-3917-7658F81336BF}"/>
              </a:ext>
            </a:extLst>
          </p:cNvPr>
          <p:cNvSpPr txBox="1">
            <a:spLocks noChangeArrowheads="1"/>
          </p:cNvSpPr>
          <p:nvPr/>
        </p:nvSpPr>
        <p:spPr bwMode="auto">
          <a:xfrm>
            <a:off x="6180134" y="4275783"/>
            <a:ext cx="4499992" cy="1020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1974</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10</a:t>
            </a:r>
            <a:r>
              <a:rPr lang="zh-TW" altLang="en-US" sz="3200" b="1" kern="0" dirty="0">
                <a:solidFill>
                  <a:srgbClr val="3333CC"/>
                </a:solidFill>
                <a:latin typeface="華康標楷體" panose="03000509000000000000" pitchFamily="65" charset="-120"/>
                <a:ea typeface="華康標楷體" panose="03000509000000000000" pitchFamily="65" charset="-120"/>
              </a:rPr>
              <a:t>月英國蘭開郡出現通體發光幽浮 </a:t>
            </a:r>
          </a:p>
        </p:txBody>
      </p:sp>
      <p:pic>
        <p:nvPicPr>
          <p:cNvPr id="59395" name="Picture 4" descr="ufo29">
            <a:extLst>
              <a:ext uri="{FF2B5EF4-FFF2-40B4-BE49-F238E27FC236}">
                <a16:creationId xmlns:a16="http://schemas.microsoft.com/office/drawing/2014/main" id="{4B41C92C-9685-CFAB-8930-029C3C1109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0425" y="4052916"/>
            <a:ext cx="3951442" cy="2551973"/>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9394" name="Rectangle 2">
            <a:extLst>
              <a:ext uri="{FF2B5EF4-FFF2-40B4-BE49-F238E27FC236}">
                <a16:creationId xmlns:a16="http://schemas.microsoft.com/office/drawing/2014/main" id="{56EA0EA4-FDCB-5411-10AC-B3265FAFA3A0}"/>
              </a:ext>
            </a:extLst>
          </p:cNvPr>
          <p:cNvSpPr txBox="1">
            <a:spLocks noChangeArrowheads="1"/>
          </p:cNvSpPr>
          <p:nvPr/>
        </p:nvSpPr>
        <p:spPr bwMode="auto">
          <a:xfrm>
            <a:off x="5992456" y="5340135"/>
            <a:ext cx="3456384" cy="1265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1979</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10</a:t>
            </a:r>
            <a:r>
              <a:rPr lang="zh-TW" altLang="en-US" sz="3200" b="1" kern="0" dirty="0">
                <a:solidFill>
                  <a:srgbClr val="3333CC"/>
                </a:solidFill>
                <a:latin typeface="華康標楷體" panose="03000509000000000000" pitchFamily="65" charset="-120"/>
                <a:ea typeface="華康標楷體" panose="03000509000000000000" pitchFamily="65" charset="-120"/>
              </a:rPr>
              <a:t>月紐西蘭出現環狀幽浮 </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3BF6E76E-705F-BFD7-FABA-2D628C728A4F}"/>
              </a:ext>
            </a:extLst>
          </p:cNvPr>
          <p:cNvSpPr>
            <a:spLocks noGrp="1" noChangeArrowheads="1"/>
          </p:cNvSpPr>
          <p:nvPr>
            <p:ph type="title"/>
          </p:nvPr>
        </p:nvSpPr>
        <p:spPr>
          <a:xfrm>
            <a:off x="1524002" y="5949280"/>
            <a:ext cx="9143999" cy="630932"/>
          </a:xfrm>
        </p:spPr>
        <p:txBody>
          <a:bodyPr/>
          <a:lstStyle/>
          <a:p>
            <a:pPr algn="ct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1974</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5</a:t>
            </a:r>
            <a:r>
              <a:rPr lang="zh-TW" altLang="en-US" sz="3200" b="1" dirty="0">
                <a:solidFill>
                  <a:srgbClr val="3333CC"/>
                </a:solidFill>
                <a:latin typeface="華康標楷體" panose="03000509000000000000" pitchFamily="65" charset="-120"/>
                <a:ea typeface="華康標楷體" panose="03000509000000000000" pitchFamily="65" charset="-120"/>
              </a:rPr>
              <a:t>月日本阿蘇火山口出現幽浮 </a:t>
            </a:r>
          </a:p>
        </p:txBody>
      </p:sp>
      <p:pic>
        <p:nvPicPr>
          <p:cNvPr id="54275" name="Picture 4" descr="ufoasu">
            <a:extLst>
              <a:ext uri="{FF2B5EF4-FFF2-40B4-BE49-F238E27FC236}">
                <a16:creationId xmlns:a16="http://schemas.microsoft.com/office/drawing/2014/main" id="{37200F9F-EAF2-D55B-0606-F05530483E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75520" y="188641"/>
            <a:ext cx="8606170" cy="5802675"/>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6D4B65D0-FB35-0F18-CD83-2B94B517C6BD}"/>
              </a:ext>
            </a:extLst>
          </p:cNvPr>
          <p:cNvSpPr>
            <a:spLocks noGrp="1" noChangeArrowheads="1"/>
          </p:cNvSpPr>
          <p:nvPr>
            <p:ph type="title"/>
          </p:nvPr>
        </p:nvSpPr>
        <p:spPr>
          <a:xfrm>
            <a:off x="1917696" y="3429000"/>
            <a:ext cx="3975100" cy="864096"/>
          </a:xfrm>
        </p:spPr>
        <p:txBody>
          <a:bodyPr>
            <a:normAutofit fontScale="90000"/>
          </a:bodyPr>
          <a:lstStyle/>
          <a:p>
            <a:pPr>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1974</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11</a:t>
            </a:r>
            <a:r>
              <a:rPr lang="zh-TW" altLang="en-US" sz="3200" b="1" dirty="0">
                <a:solidFill>
                  <a:srgbClr val="3333CC"/>
                </a:solidFill>
                <a:latin typeface="華康標楷體" panose="03000509000000000000" pitchFamily="65" charset="-120"/>
                <a:ea typeface="華康標楷體" panose="03000509000000000000" pitchFamily="65" charset="-120"/>
              </a:rPr>
              <a:t>月丹麥出現有白霧的幽浮 </a:t>
            </a:r>
          </a:p>
        </p:txBody>
      </p:sp>
      <p:pic>
        <p:nvPicPr>
          <p:cNvPr id="56323" name="Picture 4" descr="UFOH">
            <a:extLst>
              <a:ext uri="{FF2B5EF4-FFF2-40B4-BE49-F238E27FC236}">
                <a16:creationId xmlns:a16="http://schemas.microsoft.com/office/drawing/2014/main" id="{A9492999-85BD-4D65-A33B-68669AE251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4654" y="240012"/>
            <a:ext cx="3672408" cy="3188989"/>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57348" name="Object 4">
            <a:extLst>
              <a:ext uri="{FF2B5EF4-FFF2-40B4-BE49-F238E27FC236}">
                <a16:creationId xmlns:a16="http://schemas.microsoft.com/office/drawing/2014/main" id="{4A54F9B6-D8C0-C05A-E6F9-7105BFC33335}"/>
              </a:ext>
            </a:extLst>
          </p:cNvPr>
          <p:cNvGraphicFramePr>
            <a:graphicFrameLocks noChangeAspect="1"/>
          </p:cNvGraphicFramePr>
          <p:nvPr/>
        </p:nvGraphicFramePr>
        <p:xfrm>
          <a:off x="6299205" y="240011"/>
          <a:ext cx="3975100" cy="4148138"/>
        </p:xfrm>
        <a:graphic>
          <a:graphicData uri="http://schemas.openxmlformats.org/presentationml/2006/ole">
            <mc:AlternateContent xmlns:mc="http://schemas.openxmlformats.org/markup-compatibility/2006">
              <mc:Choice xmlns:v="urn:schemas-microsoft-com:vml" Requires="v">
                <p:oleObj name="PhotoImpact" r:id="rId3" imgW="2818465" imgH="2950857" progId="PI3.Image">
                  <p:embed/>
                </p:oleObj>
              </mc:Choice>
              <mc:Fallback>
                <p:oleObj name="PhotoImpact" r:id="rId3" imgW="2818465" imgH="2950857" progId="PI3.Image">
                  <p:embed/>
                  <p:pic>
                    <p:nvPicPr>
                      <p:cNvPr id="57348" name="Object 4">
                        <a:extLst>
                          <a:ext uri="{FF2B5EF4-FFF2-40B4-BE49-F238E27FC236}">
                            <a16:creationId xmlns:a16="http://schemas.microsoft.com/office/drawing/2014/main" id="{4A54F9B6-D8C0-C05A-E6F9-7105BFC333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9205" y="240011"/>
                        <a:ext cx="3975100" cy="4148138"/>
                      </a:xfrm>
                      <a:prstGeom prst="rect">
                        <a:avLst/>
                      </a:prstGeom>
                      <a:noFill/>
                      <a:ln>
                        <a:noFill/>
                      </a:ln>
                    </p:spPr>
                  </p:pic>
                </p:oleObj>
              </mc:Fallback>
            </mc:AlternateContent>
          </a:graphicData>
        </a:graphic>
      </p:graphicFrame>
      <p:sp>
        <p:nvSpPr>
          <p:cNvPr id="57346" name="Rectangle 2">
            <a:extLst>
              <a:ext uri="{FF2B5EF4-FFF2-40B4-BE49-F238E27FC236}">
                <a16:creationId xmlns:a16="http://schemas.microsoft.com/office/drawing/2014/main" id="{5AEE9A7F-8025-E13B-D490-B3DCEB83147D}"/>
              </a:ext>
            </a:extLst>
          </p:cNvPr>
          <p:cNvSpPr txBox="1">
            <a:spLocks noChangeArrowheads="1"/>
          </p:cNvSpPr>
          <p:nvPr/>
        </p:nvSpPr>
        <p:spPr bwMode="auto">
          <a:xfrm>
            <a:off x="6299651" y="4311562"/>
            <a:ext cx="3974654" cy="1040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1978</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3</a:t>
            </a:r>
            <a:r>
              <a:rPr lang="zh-TW" altLang="en-US" sz="3200" b="1" kern="0" dirty="0">
                <a:solidFill>
                  <a:srgbClr val="3333CC"/>
                </a:solidFill>
                <a:latin typeface="華康標楷體" panose="03000509000000000000" pitchFamily="65" charset="-120"/>
                <a:ea typeface="華康標楷體" panose="03000509000000000000" pitchFamily="65" charset="-120"/>
              </a:rPr>
              <a:t>月日本學者日蝕時拍攝到幽浮 </a:t>
            </a:r>
          </a:p>
        </p:txBody>
      </p:sp>
      <p:pic>
        <p:nvPicPr>
          <p:cNvPr id="58371" name="Picture 4" descr="O">
            <a:extLst>
              <a:ext uri="{FF2B5EF4-FFF2-40B4-BE49-F238E27FC236}">
                <a16:creationId xmlns:a16="http://schemas.microsoft.com/office/drawing/2014/main" id="{83A5D15B-69AE-9A3A-46B5-5ED2A1086F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4654" y="4311562"/>
            <a:ext cx="3354798" cy="2343117"/>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8370" name="Rectangle 2">
            <a:extLst>
              <a:ext uri="{FF2B5EF4-FFF2-40B4-BE49-F238E27FC236}">
                <a16:creationId xmlns:a16="http://schemas.microsoft.com/office/drawing/2014/main" id="{5CBECBD0-9BEF-E72C-6B92-5E360FD511F4}"/>
              </a:ext>
            </a:extLst>
          </p:cNvPr>
          <p:cNvSpPr txBox="1">
            <a:spLocks noChangeArrowheads="1"/>
          </p:cNvSpPr>
          <p:nvPr/>
        </p:nvSpPr>
        <p:spPr bwMode="auto">
          <a:xfrm>
            <a:off x="5381046" y="5198301"/>
            <a:ext cx="3863797" cy="13625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1978</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4</a:t>
            </a:r>
            <a:r>
              <a:rPr lang="zh-TW" altLang="en-US" sz="3200" b="1" kern="0" dirty="0">
                <a:solidFill>
                  <a:srgbClr val="3333CC"/>
                </a:solidFill>
                <a:latin typeface="華康標楷體" panose="03000509000000000000" pitchFamily="65" charset="-120"/>
                <a:ea typeface="華康標楷體" panose="03000509000000000000" pitchFamily="65" charset="-120"/>
              </a:rPr>
              <a:t>月美國威斯康辛警官目擊幽浮 </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7693555B-3F9A-3C8D-A0AD-72F4AE717D79}"/>
              </a:ext>
            </a:extLst>
          </p:cNvPr>
          <p:cNvSpPr>
            <a:spLocks noGrp="1" noChangeArrowheads="1"/>
          </p:cNvSpPr>
          <p:nvPr>
            <p:ph type="title"/>
          </p:nvPr>
        </p:nvSpPr>
        <p:spPr>
          <a:xfrm>
            <a:off x="1586670" y="2833680"/>
            <a:ext cx="4464496" cy="1072794"/>
          </a:xfrm>
        </p:spPr>
        <p:txBody>
          <a:bodyPr/>
          <a:lstStyle/>
          <a:p>
            <a:pPr>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1980</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4</a:t>
            </a:r>
            <a:r>
              <a:rPr lang="zh-TW" altLang="en-US" sz="3200" b="1" dirty="0">
                <a:solidFill>
                  <a:srgbClr val="3333CC"/>
                </a:solidFill>
                <a:latin typeface="華康標楷體" panose="03000509000000000000" pitchFamily="65" charset="-120"/>
                <a:ea typeface="華康標楷體" panose="03000509000000000000" pitchFamily="65" charset="-120"/>
              </a:rPr>
              <a:t>月北卡羅萊納州出現碟形幽浮 </a:t>
            </a:r>
          </a:p>
        </p:txBody>
      </p:sp>
      <p:pic>
        <p:nvPicPr>
          <p:cNvPr id="60419" name="Picture 3" descr="ufo80">
            <a:extLst>
              <a:ext uri="{FF2B5EF4-FFF2-40B4-BE49-F238E27FC236}">
                <a16:creationId xmlns:a16="http://schemas.microsoft.com/office/drawing/2014/main" id="{E66DFB88-E439-2491-4628-9463DEC982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81315" y="143632"/>
            <a:ext cx="4198662" cy="2773595"/>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4" name="Object 4">
            <a:extLst>
              <a:ext uri="{FF2B5EF4-FFF2-40B4-BE49-F238E27FC236}">
                <a16:creationId xmlns:a16="http://schemas.microsoft.com/office/drawing/2014/main" id="{F63C0F78-F3CB-04AB-3D75-6CC7DF38076F}"/>
              </a:ext>
            </a:extLst>
          </p:cNvPr>
          <p:cNvGraphicFramePr>
            <a:graphicFrameLocks noChangeAspect="1"/>
          </p:cNvGraphicFramePr>
          <p:nvPr/>
        </p:nvGraphicFramePr>
        <p:xfrm>
          <a:off x="1699406" y="3824184"/>
          <a:ext cx="3938755" cy="2701160"/>
        </p:xfrm>
        <a:graphic>
          <a:graphicData uri="http://schemas.openxmlformats.org/presentationml/2006/ole">
            <mc:AlternateContent xmlns:mc="http://schemas.openxmlformats.org/markup-compatibility/2006">
              <mc:Choice xmlns:v="urn:schemas-microsoft-com:vml" Requires="v">
                <p:oleObj name="PhotoImpact" r:id="rId3" imgW="2379580" imgH="1631896" progId="PI3.Image">
                  <p:embed/>
                </p:oleObj>
              </mc:Choice>
              <mc:Fallback>
                <p:oleObj name="PhotoImpact" r:id="rId3" imgW="2379580" imgH="1631896" progId="PI3.Image">
                  <p:embed/>
                  <p:pic>
                    <p:nvPicPr>
                      <p:cNvPr id="4" name="Object 4">
                        <a:extLst>
                          <a:ext uri="{FF2B5EF4-FFF2-40B4-BE49-F238E27FC236}">
                            <a16:creationId xmlns:a16="http://schemas.microsoft.com/office/drawing/2014/main" id="{F63C0F78-F3CB-04AB-3D75-6CC7DF3807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9406" y="3824184"/>
                        <a:ext cx="3938755" cy="2701160"/>
                      </a:xfrm>
                      <a:prstGeom prst="rect">
                        <a:avLst/>
                      </a:prstGeom>
                      <a:noFill/>
                      <a:ln w="9525">
                        <a:solidFill>
                          <a:schemeClr val="tx1"/>
                        </a:solidFill>
                        <a:miter lim="800000"/>
                        <a:headEnd/>
                        <a:tailEnd/>
                      </a:ln>
                      <a:effectLst/>
                    </p:spPr>
                  </p:pic>
                </p:oleObj>
              </mc:Fallback>
            </mc:AlternateContent>
          </a:graphicData>
        </a:graphic>
      </p:graphicFrame>
      <p:sp>
        <p:nvSpPr>
          <p:cNvPr id="61442" name="Rectangle 2">
            <a:extLst>
              <a:ext uri="{FF2B5EF4-FFF2-40B4-BE49-F238E27FC236}">
                <a16:creationId xmlns:a16="http://schemas.microsoft.com/office/drawing/2014/main" id="{46CF1F05-F545-21E5-71E3-4EDA3E87A581}"/>
              </a:ext>
            </a:extLst>
          </p:cNvPr>
          <p:cNvSpPr txBox="1">
            <a:spLocks noChangeArrowheads="1"/>
          </p:cNvSpPr>
          <p:nvPr/>
        </p:nvSpPr>
        <p:spPr bwMode="auto">
          <a:xfrm>
            <a:off x="5616060" y="4944784"/>
            <a:ext cx="3482176" cy="1754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1981</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10</a:t>
            </a:r>
            <a:r>
              <a:rPr lang="zh-TW" altLang="en-US" sz="3200" b="1" kern="0" dirty="0">
                <a:solidFill>
                  <a:srgbClr val="3333CC"/>
                </a:solidFill>
                <a:latin typeface="華康標楷體" panose="03000509000000000000" pitchFamily="65" charset="-120"/>
                <a:ea typeface="華康標楷體" panose="03000509000000000000" pitchFamily="65" charset="-120"/>
              </a:rPr>
              <a:t>月加拿大溫哥華出現飛碟 </a:t>
            </a:r>
          </a:p>
        </p:txBody>
      </p:sp>
      <p:pic>
        <p:nvPicPr>
          <p:cNvPr id="63491" name="Picture 3" descr="ufo85jp">
            <a:extLst>
              <a:ext uri="{FF2B5EF4-FFF2-40B4-BE49-F238E27FC236}">
                <a16:creationId xmlns:a16="http://schemas.microsoft.com/office/drawing/2014/main" id="{A1224CDC-3248-6305-C30E-BFF39EBFCF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9660" y="129931"/>
            <a:ext cx="4470836" cy="39526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3490" name="Rectangle 2">
            <a:extLst>
              <a:ext uri="{FF2B5EF4-FFF2-40B4-BE49-F238E27FC236}">
                <a16:creationId xmlns:a16="http://schemas.microsoft.com/office/drawing/2014/main" id="{724EF9B6-B718-F96F-CBFB-766C782AACF6}"/>
              </a:ext>
            </a:extLst>
          </p:cNvPr>
          <p:cNvSpPr txBox="1">
            <a:spLocks noChangeArrowheads="1"/>
          </p:cNvSpPr>
          <p:nvPr/>
        </p:nvSpPr>
        <p:spPr bwMode="auto">
          <a:xfrm>
            <a:off x="6089660" y="3824184"/>
            <a:ext cx="4578340" cy="1461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1985</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7</a:t>
            </a:r>
            <a:r>
              <a:rPr lang="zh-TW" altLang="en-US" sz="3200" b="1" kern="0" dirty="0">
                <a:solidFill>
                  <a:srgbClr val="3333CC"/>
                </a:solidFill>
                <a:latin typeface="華康標楷體" panose="03000509000000000000" pitchFamily="65" charset="-120"/>
                <a:ea typeface="華康標楷體" panose="03000509000000000000" pitchFamily="65" charset="-120"/>
              </a:rPr>
              <a:t>月日本關西岡崎正義醫師拍攝的幽浮 </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D343B672-365A-AF85-FB34-328F5ADDCDFB}"/>
              </a:ext>
            </a:extLst>
          </p:cNvPr>
          <p:cNvSpPr>
            <a:spLocks noGrp="1" noChangeArrowheads="1"/>
          </p:cNvSpPr>
          <p:nvPr>
            <p:ph type="title"/>
          </p:nvPr>
        </p:nvSpPr>
        <p:spPr>
          <a:xfrm>
            <a:off x="6973648" y="5194832"/>
            <a:ext cx="3456384" cy="970473"/>
          </a:xfrm>
        </p:spPr>
        <p:txBody>
          <a:bodyPr/>
          <a:lstStyle/>
          <a:p>
            <a:pPr eaLnBrk="1" hangingPunct="1"/>
            <a:r>
              <a:rPr lang="en-US" altLang="zh-TW" sz="3200" b="1" dirty="0">
                <a:solidFill>
                  <a:srgbClr val="3333CC"/>
                </a:solidFill>
                <a:latin typeface="華康標楷體" panose="03000509000000000000" pitchFamily="65" charset="-120"/>
                <a:ea typeface="華康標楷體" panose="03000509000000000000" pitchFamily="65" charset="-120"/>
              </a:rPr>
              <a:t>1988</a:t>
            </a:r>
            <a:r>
              <a:rPr lang="zh-TW" altLang="en-US" sz="3200" b="1" dirty="0">
                <a:solidFill>
                  <a:srgbClr val="3333CC"/>
                </a:solidFill>
                <a:latin typeface="華康標楷體" panose="03000509000000000000" pitchFamily="65" charset="-120"/>
                <a:ea typeface="華康標楷體" panose="03000509000000000000" pitchFamily="65" charset="-120"/>
              </a:rPr>
              <a:t>年美國加州電塔附近出現幽浮 </a:t>
            </a:r>
          </a:p>
        </p:txBody>
      </p:sp>
      <p:pic>
        <p:nvPicPr>
          <p:cNvPr id="65539" name="Picture 3" descr="ufoD">
            <a:extLst>
              <a:ext uri="{FF2B5EF4-FFF2-40B4-BE49-F238E27FC236}">
                <a16:creationId xmlns:a16="http://schemas.microsoft.com/office/drawing/2014/main" id="{5C435DAC-5205-CB12-8178-147575E14C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626270" y="183131"/>
            <a:ext cx="3915858" cy="5011700"/>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4515" name="Picture 3" descr="斯大">
            <a:extLst>
              <a:ext uri="{FF2B5EF4-FFF2-40B4-BE49-F238E27FC236}">
                <a16:creationId xmlns:a16="http://schemas.microsoft.com/office/drawing/2014/main" id="{E97FE28A-D30D-693D-1D98-9C944218EA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221" y="168862"/>
            <a:ext cx="4813473" cy="4700299"/>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4514" name="Rectangle 2">
            <a:extLst>
              <a:ext uri="{FF2B5EF4-FFF2-40B4-BE49-F238E27FC236}">
                <a16:creationId xmlns:a16="http://schemas.microsoft.com/office/drawing/2014/main" id="{21B0A627-FC8D-4598-72F0-61C9AF99EF63}"/>
              </a:ext>
            </a:extLst>
          </p:cNvPr>
          <p:cNvSpPr txBox="1">
            <a:spLocks noChangeArrowheads="1"/>
          </p:cNvSpPr>
          <p:nvPr/>
        </p:nvSpPr>
        <p:spPr bwMode="auto">
          <a:xfrm>
            <a:off x="1940972" y="4653136"/>
            <a:ext cx="4283968" cy="16445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1988</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3</a:t>
            </a:r>
            <a:r>
              <a:rPr lang="zh-TW" altLang="en-US" sz="3200" b="1" kern="0" dirty="0">
                <a:solidFill>
                  <a:srgbClr val="3333CC"/>
                </a:solidFill>
                <a:latin typeface="華康標楷體" panose="03000509000000000000" pitchFamily="65" charset="-120"/>
                <a:ea typeface="華康標楷體" panose="03000509000000000000" pitchFamily="65" charset="-120"/>
              </a:rPr>
              <a:t>月哥斯大黎加軍刀機追不上飛碟  </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FB69928C-5133-898F-BC1C-1F009A0DE111}"/>
              </a:ext>
            </a:extLst>
          </p:cNvPr>
          <p:cNvSpPr>
            <a:spLocks noGrp="1" noChangeArrowheads="1"/>
          </p:cNvSpPr>
          <p:nvPr>
            <p:ph type="title"/>
          </p:nvPr>
        </p:nvSpPr>
        <p:spPr>
          <a:xfrm>
            <a:off x="1877751" y="3206496"/>
            <a:ext cx="3860713" cy="1152128"/>
          </a:xfrm>
        </p:spPr>
        <p:txBody>
          <a:bodyPr/>
          <a:lstStyle/>
          <a:p>
            <a:pPr algn="just">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1993</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4</a:t>
            </a:r>
            <a:r>
              <a:rPr lang="zh-TW" altLang="en-US" sz="3200" b="1" dirty="0">
                <a:solidFill>
                  <a:srgbClr val="3333CC"/>
                </a:solidFill>
                <a:latin typeface="華康標楷體" panose="03000509000000000000" pitchFamily="65" charset="-120"/>
                <a:ea typeface="華康標楷體" panose="03000509000000000000" pitchFamily="65" charset="-120"/>
              </a:rPr>
              <a:t>月美國紐約曼哈頓島出現幽浮 </a:t>
            </a:r>
          </a:p>
        </p:txBody>
      </p:sp>
      <p:pic>
        <p:nvPicPr>
          <p:cNvPr id="68611" name="Picture 4" descr="K2">
            <a:extLst>
              <a:ext uri="{FF2B5EF4-FFF2-40B4-BE49-F238E27FC236}">
                <a16:creationId xmlns:a16="http://schemas.microsoft.com/office/drawing/2014/main" id="{DF920072-34E4-A365-1146-3B1CAF3833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06930" y="4259685"/>
            <a:ext cx="3495253" cy="2317173"/>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7587" name="Picture 3" descr="I1">
            <a:extLst>
              <a:ext uri="{FF2B5EF4-FFF2-40B4-BE49-F238E27FC236}">
                <a16:creationId xmlns:a16="http://schemas.microsoft.com/office/drawing/2014/main" id="{95336854-3891-E6C8-926E-501BD207CC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339" y="203461"/>
            <a:ext cx="3998575" cy="3478213"/>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7586" name="Rectangle 2">
            <a:extLst>
              <a:ext uri="{FF2B5EF4-FFF2-40B4-BE49-F238E27FC236}">
                <a16:creationId xmlns:a16="http://schemas.microsoft.com/office/drawing/2014/main" id="{812FAAFA-B5C3-65CA-9F5E-C20DA5F6AD16}"/>
              </a:ext>
            </a:extLst>
          </p:cNvPr>
          <p:cNvSpPr txBox="1">
            <a:spLocks noChangeArrowheads="1"/>
          </p:cNvSpPr>
          <p:nvPr/>
        </p:nvSpPr>
        <p:spPr bwMode="auto">
          <a:xfrm>
            <a:off x="5879976" y="3505208"/>
            <a:ext cx="4138812" cy="1293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1993</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3</a:t>
            </a:r>
            <a:r>
              <a:rPr lang="zh-TW" altLang="en-US" sz="3200" b="1" kern="0" dirty="0">
                <a:solidFill>
                  <a:srgbClr val="3333CC"/>
                </a:solidFill>
                <a:latin typeface="華康標楷體" panose="03000509000000000000" pitchFamily="65" charset="-120"/>
                <a:ea typeface="華康標楷體" panose="03000509000000000000" pitchFamily="65" charset="-120"/>
              </a:rPr>
              <a:t>月美國夏威夷出現的幽浮 </a:t>
            </a:r>
          </a:p>
        </p:txBody>
      </p:sp>
      <p:graphicFrame>
        <p:nvGraphicFramePr>
          <p:cNvPr id="66563" name="Object 3">
            <a:extLst>
              <a:ext uri="{FF2B5EF4-FFF2-40B4-BE49-F238E27FC236}">
                <a16:creationId xmlns:a16="http://schemas.microsoft.com/office/drawing/2014/main" id="{BD6C454A-7CD0-94C5-7827-9F5B1A496B3F}"/>
              </a:ext>
            </a:extLst>
          </p:cNvPr>
          <p:cNvGraphicFramePr>
            <a:graphicFrameLocks noChangeAspect="1"/>
          </p:cNvGraphicFramePr>
          <p:nvPr/>
        </p:nvGraphicFramePr>
        <p:xfrm>
          <a:off x="2463893" y="203461"/>
          <a:ext cx="2981325" cy="3101975"/>
        </p:xfrm>
        <a:graphic>
          <a:graphicData uri="http://schemas.openxmlformats.org/presentationml/2006/ole">
            <mc:AlternateContent xmlns:mc="http://schemas.openxmlformats.org/markup-compatibility/2006">
              <mc:Choice xmlns:v="urn:schemas-microsoft-com:vml" Requires="v">
                <p:oleObj name="PhotoImpact" r:id="rId4" imgW="28406349" imgH="29549206" progId="PI3.Image">
                  <p:embed/>
                </p:oleObj>
              </mc:Choice>
              <mc:Fallback>
                <p:oleObj name="PhotoImpact" r:id="rId4" imgW="28406349" imgH="29549206" progId="PI3.Image">
                  <p:embed/>
                  <p:pic>
                    <p:nvPicPr>
                      <p:cNvPr id="66563" name="Object 3">
                        <a:extLst>
                          <a:ext uri="{FF2B5EF4-FFF2-40B4-BE49-F238E27FC236}">
                            <a16:creationId xmlns:a16="http://schemas.microsoft.com/office/drawing/2014/main" id="{BD6C454A-7CD0-94C5-7827-9F5B1A496B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63893" y="203461"/>
                        <a:ext cx="2981325" cy="3101975"/>
                      </a:xfrm>
                      <a:prstGeom prst="rect">
                        <a:avLst/>
                      </a:prstGeom>
                      <a:noFill/>
                      <a:ln>
                        <a:noFill/>
                      </a:ln>
                      <a:effectLst/>
                    </p:spPr>
                  </p:pic>
                </p:oleObj>
              </mc:Fallback>
            </mc:AlternateContent>
          </a:graphicData>
        </a:graphic>
      </p:graphicFrame>
      <p:sp>
        <p:nvSpPr>
          <p:cNvPr id="66562" name="Rectangle 2">
            <a:extLst>
              <a:ext uri="{FF2B5EF4-FFF2-40B4-BE49-F238E27FC236}">
                <a16:creationId xmlns:a16="http://schemas.microsoft.com/office/drawing/2014/main" id="{96B4D8E6-48EC-375E-7CA6-C57302F45DF7}"/>
              </a:ext>
            </a:extLst>
          </p:cNvPr>
          <p:cNvSpPr txBox="1">
            <a:spLocks noChangeArrowheads="1"/>
          </p:cNvSpPr>
          <p:nvPr/>
        </p:nvSpPr>
        <p:spPr bwMode="auto">
          <a:xfrm>
            <a:off x="5702183" y="5142492"/>
            <a:ext cx="3860713" cy="14538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r>
              <a:rPr lang="en-US" altLang="zh-TW" sz="3200" b="1" kern="0" dirty="0">
                <a:solidFill>
                  <a:srgbClr val="3333CC"/>
                </a:solidFill>
                <a:latin typeface="華康標楷體" panose="03000509000000000000" pitchFamily="65" charset="-120"/>
                <a:ea typeface="華康標楷體" panose="03000509000000000000" pitchFamily="65" charset="-120"/>
              </a:rPr>
              <a:t>1989</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9</a:t>
            </a:r>
            <a:r>
              <a:rPr lang="zh-TW" altLang="en-US" sz="3200" b="1" kern="0" dirty="0">
                <a:solidFill>
                  <a:srgbClr val="3333CC"/>
                </a:solidFill>
                <a:latin typeface="華康標楷體" panose="03000509000000000000" pitchFamily="65" charset="-120"/>
                <a:ea typeface="華康標楷體" panose="03000509000000000000" pitchFamily="65" charset="-120"/>
              </a:rPr>
              <a:t>月美國田納西州出現的巨大幽浮</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D9433211-99D2-6AE3-8EC9-BB4FC40D7F67}"/>
              </a:ext>
            </a:extLst>
          </p:cNvPr>
          <p:cNvSpPr>
            <a:spLocks noGrp="1" noChangeArrowheads="1"/>
          </p:cNvSpPr>
          <p:nvPr>
            <p:ph type="title"/>
          </p:nvPr>
        </p:nvSpPr>
        <p:spPr>
          <a:xfrm>
            <a:off x="1930800" y="5630177"/>
            <a:ext cx="4998360" cy="981703"/>
          </a:xfrm>
        </p:spPr>
        <p:txBody>
          <a:bodyPr/>
          <a:lstStyle/>
          <a:p>
            <a:pPr algn="just">
              <a:lnSpc>
                <a:spcPts val="3200"/>
              </a:lnSpc>
            </a:pPr>
            <a:r>
              <a:rPr lang="en-US" altLang="zh-TW" sz="3200" b="1" dirty="0">
                <a:solidFill>
                  <a:srgbClr val="3333CC"/>
                </a:solidFill>
                <a:latin typeface="華康標楷體" panose="03000509000000000000" pitchFamily="65" charset="-120"/>
                <a:ea typeface="華康標楷體" panose="03000509000000000000" pitchFamily="65" charset="-120"/>
              </a:rPr>
              <a:t>1993</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4</a:t>
            </a:r>
            <a:r>
              <a:rPr lang="zh-TW" altLang="en-US" sz="3200" b="1" dirty="0">
                <a:solidFill>
                  <a:srgbClr val="3333CC"/>
                </a:solidFill>
                <a:latin typeface="華康標楷體" panose="03000509000000000000" pitchFamily="65" charset="-120"/>
                <a:ea typeface="華康標楷體" panose="03000509000000000000" pitchFamily="65" charset="-120"/>
              </a:rPr>
              <a:t>月墨西哥出現帽子型幽浮 </a:t>
            </a:r>
          </a:p>
        </p:txBody>
      </p:sp>
      <p:pic>
        <p:nvPicPr>
          <p:cNvPr id="69635" name="Picture 4" descr="H">
            <a:extLst>
              <a:ext uri="{FF2B5EF4-FFF2-40B4-BE49-F238E27FC236}">
                <a16:creationId xmlns:a16="http://schemas.microsoft.com/office/drawing/2014/main" id="{E9AF98F4-96BA-F690-2795-28FCC5BE06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30800" y="203366"/>
            <a:ext cx="4957288" cy="5453830"/>
          </a:xfr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0659" name="Picture 4" descr="koreaufo">
            <a:extLst>
              <a:ext uri="{FF2B5EF4-FFF2-40B4-BE49-F238E27FC236}">
                <a16:creationId xmlns:a16="http://schemas.microsoft.com/office/drawing/2014/main" id="{1F2ECC15-9EBF-1A9D-A5D2-4C0CA215E994}"/>
              </a:ext>
            </a:extLst>
          </p:cNvPr>
          <p:cNvPicPr>
            <a:picLocks noChangeAspect="1" noChangeArrowheads="1"/>
          </p:cNvPicPr>
          <p:nvPr/>
        </p:nvPicPr>
        <p:blipFill>
          <a:blip r:embed="rId4">
            <a:lum bright="10000"/>
            <a:extLst>
              <a:ext uri="{28A0092B-C50C-407E-A947-70E740481C1C}">
                <a14:useLocalDpi xmlns:a14="http://schemas.microsoft.com/office/drawing/2010/main" val="0"/>
              </a:ext>
            </a:extLst>
          </a:blip>
          <a:srcRect/>
          <a:stretch>
            <a:fillRect/>
          </a:stretch>
        </p:blipFill>
        <p:spPr bwMode="auto">
          <a:xfrm>
            <a:off x="7527443" y="225959"/>
            <a:ext cx="3165872" cy="5408644"/>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0658" name="Rectangle 2">
            <a:extLst>
              <a:ext uri="{FF2B5EF4-FFF2-40B4-BE49-F238E27FC236}">
                <a16:creationId xmlns:a16="http://schemas.microsoft.com/office/drawing/2014/main" id="{672AF393-1E1E-9F3D-15CD-858E4B06CA50}"/>
              </a:ext>
            </a:extLst>
          </p:cNvPr>
          <p:cNvSpPr txBox="1">
            <a:spLocks noChangeArrowheads="1"/>
          </p:cNvSpPr>
          <p:nvPr/>
        </p:nvSpPr>
        <p:spPr bwMode="auto">
          <a:xfrm>
            <a:off x="7352648" y="5630177"/>
            <a:ext cx="3515462"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pPr algn="just" eaLnBrk="1" hangingPunct="1">
              <a:lnSpc>
                <a:spcPts val="3200"/>
              </a:lnSpc>
            </a:pPr>
            <a:r>
              <a:rPr lang="en-US" altLang="zh-TW" sz="3200" b="1" kern="0" dirty="0">
                <a:solidFill>
                  <a:srgbClr val="3333CC"/>
                </a:solidFill>
                <a:latin typeface="華康標楷體" panose="03000509000000000000" pitchFamily="65" charset="-120"/>
                <a:ea typeface="華康標楷體" panose="03000509000000000000" pitchFamily="65" charset="-120"/>
              </a:rPr>
              <a:t>1995</a:t>
            </a:r>
            <a:r>
              <a:rPr lang="zh-TW" altLang="en-US" sz="3200" b="1" kern="0" dirty="0">
                <a:solidFill>
                  <a:srgbClr val="3333CC"/>
                </a:solidFill>
                <a:latin typeface="華康標楷體" panose="03000509000000000000" pitchFamily="65" charset="-120"/>
                <a:ea typeface="華康標楷體" panose="03000509000000000000" pitchFamily="65" charset="-120"/>
              </a:rPr>
              <a:t>年</a:t>
            </a:r>
            <a:r>
              <a:rPr lang="en-US" altLang="zh-TW" sz="3200" b="1" kern="0" dirty="0">
                <a:solidFill>
                  <a:srgbClr val="3333CC"/>
                </a:solidFill>
                <a:latin typeface="華康標楷體" panose="03000509000000000000" pitchFamily="65" charset="-120"/>
                <a:ea typeface="華康標楷體" panose="03000509000000000000" pitchFamily="65" charset="-120"/>
              </a:rPr>
              <a:t>9</a:t>
            </a:r>
            <a:r>
              <a:rPr lang="zh-TW" altLang="en-US" sz="3200" b="1" kern="0" dirty="0">
                <a:solidFill>
                  <a:srgbClr val="3333CC"/>
                </a:solidFill>
                <a:latin typeface="華康標楷體" panose="03000509000000000000" pitchFamily="65" charset="-120"/>
                <a:ea typeface="華康標楷體" panose="03000509000000000000" pitchFamily="65" charset="-120"/>
              </a:rPr>
              <a:t>月韓國漢城市郊出現幽浮</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2994" name="Picture 2">
            <a:extLst>
              <a:ext uri="{FF2B5EF4-FFF2-40B4-BE49-F238E27FC236}">
                <a16:creationId xmlns:a16="http://schemas.microsoft.com/office/drawing/2014/main" id="{9C1771EF-EBAE-4BFB-A59D-F67DE7DFF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306" y="1458881"/>
            <a:ext cx="7445851" cy="418829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4" name="文字方塊 3">
            <a:extLst>
              <a:ext uri="{FF2B5EF4-FFF2-40B4-BE49-F238E27FC236}">
                <a16:creationId xmlns:a16="http://schemas.microsoft.com/office/drawing/2014/main" id="{A7BC93B5-87D5-45E1-9D73-78C166437DCE}"/>
              </a:ext>
            </a:extLst>
          </p:cNvPr>
          <p:cNvSpPr txBox="1"/>
          <p:nvPr/>
        </p:nvSpPr>
        <p:spPr>
          <a:xfrm>
            <a:off x="7867859" y="1227716"/>
            <a:ext cx="4005835" cy="4903265"/>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2021</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6</a:t>
            </a:r>
            <a:r>
              <a:rPr lang="zh-TW" altLang="en-US" sz="3200" b="1" dirty="0">
                <a:solidFill>
                  <a:srgbClr val="002060"/>
                </a:solidFill>
                <a:latin typeface="華康粗圓體" panose="020F0709000000000000" pitchFamily="49" charset="-120"/>
                <a:ea typeface="華康粗圓體" panose="020F0709000000000000" pitchFamily="49" charset="-120"/>
              </a:rPr>
              <a:t>月美國五角大廈應國會要求公佈「不明飛行現象（</a:t>
            </a:r>
            <a:r>
              <a:rPr lang="en-US" altLang="zh-TW" sz="3200" b="1" dirty="0">
                <a:solidFill>
                  <a:srgbClr val="002060"/>
                </a:solidFill>
                <a:latin typeface="華康粗圓體" panose="020F0709000000000000" pitchFamily="49" charset="-120"/>
                <a:ea typeface="華康粗圓體" panose="020F0709000000000000" pitchFamily="49" charset="-120"/>
              </a:rPr>
              <a:t>UAP</a:t>
            </a:r>
            <a:r>
              <a:rPr lang="zh-TW" altLang="en-US" sz="3200" b="1" dirty="0">
                <a:solidFill>
                  <a:srgbClr val="002060"/>
                </a:solidFill>
                <a:latin typeface="華康粗圓體" panose="020F0709000000000000" pitchFamily="49" charset="-120"/>
                <a:ea typeface="華康粗圓體" panose="020F0709000000000000" pitchFamily="49" charset="-120"/>
              </a:rPr>
              <a:t>）」研究報告：自</a:t>
            </a:r>
            <a:r>
              <a:rPr lang="en-US" altLang="zh-TW" sz="3200" b="1" dirty="0">
                <a:solidFill>
                  <a:srgbClr val="002060"/>
                </a:solidFill>
                <a:latin typeface="華康粗圓體" panose="020F0709000000000000" pitchFamily="49" charset="-120"/>
                <a:ea typeface="華康粗圓體" panose="020F0709000000000000" pitchFamily="49" charset="-120"/>
              </a:rPr>
              <a:t>2004</a:t>
            </a:r>
            <a:r>
              <a:rPr lang="zh-TW" altLang="en-US" sz="3200" b="1" dirty="0">
                <a:solidFill>
                  <a:srgbClr val="002060"/>
                </a:solidFill>
                <a:latin typeface="華康粗圓體" panose="020F0709000000000000" pitchFamily="49" charset="-120"/>
                <a:ea typeface="華康粗圓體" panose="020F0709000000000000" pitchFamily="49" charset="-120"/>
              </a:rPr>
              <a:t>年以來，軍機飛行員遭遇</a:t>
            </a:r>
            <a:r>
              <a:rPr lang="en-US" altLang="zh-TW" sz="3200" b="1" dirty="0">
                <a:solidFill>
                  <a:srgbClr val="002060"/>
                </a:solidFill>
                <a:latin typeface="華康粗圓體" panose="020F0709000000000000" pitchFamily="49" charset="-120"/>
                <a:ea typeface="華康粗圓體" panose="020F0709000000000000" pitchFamily="49" charset="-120"/>
              </a:rPr>
              <a:t>143</a:t>
            </a:r>
            <a:r>
              <a:rPr lang="zh-TW" altLang="en-US" sz="3200" b="1" dirty="0">
                <a:solidFill>
                  <a:srgbClr val="002060"/>
                </a:solidFill>
                <a:latin typeface="華康粗圓體" panose="020F0709000000000000" pitchFamily="49" charset="-120"/>
                <a:ea typeface="華康粗圓體" panose="020F0709000000000000" pitchFamily="49" charset="-120"/>
              </a:rPr>
              <a:t>件</a:t>
            </a:r>
            <a:r>
              <a:rPr lang="en-US" altLang="zh-TW" sz="3200" b="1" dirty="0">
                <a:solidFill>
                  <a:srgbClr val="002060"/>
                </a:solidFill>
                <a:latin typeface="華康粗圓體" panose="020F0709000000000000" pitchFamily="49" charset="-120"/>
                <a:ea typeface="華康粗圓體" panose="020F0709000000000000" pitchFamily="49" charset="-120"/>
              </a:rPr>
              <a:t>UAP</a:t>
            </a:r>
            <a:r>
              <a:rPr lang="zh-TW" altLang="en-US" sz="3200" b="1" dirty="0">
                <a:solidFill>
                  <a:srgbClr val="002060"/>
                </a:solidFill>
                <a:latin typeface="華康粗圓體" panose="020F0709000000000000" pitchFamily="49" charset="-120"/>
                <a:ea typeface="華康粗圓體" panose="020F0709000000000000" pitchFamily="49" charset="-120"/>
              </a:rPr>
              <a:t>目睹事件，提供官方說明，表示「無法確認」。</a:t>
            </a:r>
          </a:p>
        </p:txBody>
      </p:sp>
      <p:sp>
        <p:nvSpPr>
          <p:cNvPr id="6" name="文字方塊 5">
            <a:extLst>
              <a:ext uri="{FF2B5EF4-FFF2-40B4-BE49-F238E27FC236}">
                <a16:creationId xmlns:a16="http://schemas.microsoft.com/office/drawing/2014/main" id="{8A06AD2E-4D8C-45FB-BC86-AD2257E1D66C}"/>
              </a:ext>
            </a:extLst>
          </p:cNvPr>
          <p:cNvSpPr txBox="1"/>
          <p:nvPr/>
        </p:nvSpPr>
        <p:spPr>
          <a:xfrm>
            <a:off x="2711624" y="297501"/>
            <a:ext cx="6919784" cy="769441"/>
          </a:xfrm>
          <a:prstGeom prst="rect">
            <a:avLst/>
          </a:prstGeom>
          <a:noFill/>
        </p:spPr>
        <p:txBody>
          <a:bodyPr wrap="square">
            <a:spAutoFit/>
          </a:bodyPr>
          <a:lstStyle/>
          <a:p>
            <a:pPr algn="ctr"/>
            <a:r>
              <a:rPr lang="zh-TW" altLang="en-US" sz="4400" dirty="0">
                <a:solidFill>
                  <a:srgbClr val="C00000"/>
                </a:solidFill>
                <a:latin typeface="華康中特圓體" panose="020F0809000000000000" pitchFamily="49" charset="-120"/>
                <a:ea typeface="華康中特圓體" panose="020F0809000000000000" pitchFamily="49" charset="-120"/>
              </a:rPr>
              <a:t>美國防部</a:t>
            </a:r>
            <a:r>
              <a:rPr lang="en-US" altLang="zh-TW" sz="4400" b="1" dirty="0">
                <a:solidFill>
                  <a:srgbClr val="C00000"/>
                </a:solidFill>
                <a:ea typeface="華康中特圓體" panose="020F0809000000000000" pitchFamily="49" charset="-120"/>
              </a:rPr>
              <a:t>UFP</a:t>
            </a:r>
            <a:r>
              <a:rPr lang="zh-TW" altLang="en-US" sz="4400" dirty="0">
                <a:solidFill>
                  <a:srgbClr val="C00000"/>
                </a:solidFill>
                <a:latin typeface="華康中特圓體" panose="020F0809000000000000" pitchFamily="49" charset="-120"/>
                <a:ea typeface="華康中特圓體" panose="020F0809000000000000" pitchFamily="49" charset="-120"/>
              </a:rPr>
              <a:t>報告出爐</a:t>
            </a:r>
          </a:p>
        </p:txBody>
      </p:sp>
    </p:spTree>
    <p:extLst>
      <p:ext uri="{BB962C8B-B14F-4D97-AF65-F5344CB8AC3E}">
        <p14:creationId xmlns:p14="http://schemas.microsoft.com/office/powerpoint/2010/main" val="3939209671"/>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descr="一張含有 山脈, 飛船, 戶外, 飛機 的圖片&#10;&#10;AI 產生的內容可能不正確。">
            <a:extLst>
              <a:ext uri="{FF2B5EF4-FFF2-40B4-BE49-F238E27FC236}">
                <a16:creationId xmlns:a16="http://schemas.microsoft.com/office/drawing/2014/main" id="{198A5467-25A5-CB8E-AC8E-C64EB33B67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624" y="1340768"/>
            <a:ext cx="4445186" cy="4599801"/>
          </a:xfrm>
          <a:prstGeom prst="rect">
            <a:avLst/>
          </a:prstGeom>
          <a:ln w="12700">
            <a:solidFill>
              <a:schemeClr val="tx1"/>
            </a:solidFill>
          </a:ln>
        </p:spPr>
      </p:pic>
      <p:sp>
        <p:nvSpPr>
          <p:cNvPr id="3" name="文字方塊 2">
            <a:extLst>
              <a:ext uri="{FF2B5EF4-FFF2-40B4-BE49-F238E27FC236}">
                <a16:creationId xmlns:a16="http://schemas.microsoft.com/office/drawing/2014/main" id="{57B604EA-9E5C-9C08-7F8D-EAD7647DF286}"/>
              </a:ext>
            </a:extLst>
          </p:cNvPr>
          <p:cNvSpPr txBox="1"/>
          <p:nvPr/>
        </p:nvSpPr>
        <p:spPr>
          <a:xfrm>
            <a:off x="2211223" y="5940569"/>
            <a:ext cx="8226895" cy="584775"/>
          </a:xfrm>
          <a:prstGeom prst="rect">
            <a:avLst/>
          </a:prstGeom>
          <a:noFill/>
        </p:spPr>
        <p:txBody>
          <a:bodyPr wrap="square">
            <a:spAutoFit/>
          </a:bodyPr>
          <a:lstStyle/>
          <a:p>
            <a:pPr algn="ctr"/>
            <a:r>
              <a:rPr lang="en-US" altLang="zh-TW" sz="3200" dirty="0">
                <a:solidFill>
                  <a:srgbClr val="0000CC"/>
                </a:solidFill>
                <a:ea typeface="華康標楷體" panose="03000509000000000000" pitchFamily="65" charset="-120"/>
                <a:cs typeface="Arial" panose="020B0604020202020204" pitchFamily="34" charset="0"/>
              </a:rPr>
              <a:t>2010</a:t>
            </a:r>
            <a:r>
              <a:rPr lang="zh-TW" altLang="en-US" sz="3200" dirty="0">
                <a:solidFill>
                  <a:srgbClr val="0000CC"/>
                </a:solidFill>
                <a:ea typeface="華康標楷體" panose="03000509000000000000" pitchFamily="65" charset="-120"/>
                <a:cs typeface="Arial" panose="020B0604020202020204" pitchFamily="34" charset="0"/>
              </a:rPr>
              <a:t>年</a:t>
            </a:r>
            <a:r>
              <a:rPr lang="en-US" altLang="zh-TW" sz="3200" dirty="0">
                <a:solidFill>
                  <a:srgbClr val="0000CC"/>
                </a:solidFill>
                <a:ea typeface="華康標楷體" panose="03000509000000000000" pitchFamily="65" charset="-120"/>
                <a:cs typeface="Arial" panose="020B0604020202020204" pitchFamily="34" charset="0"/>
              </a:rPr>
              <a:t>9</a:t>
            </a:r>
            <a:r>
              <a:rPr lang="zh-TW" altLang="en-US" sz="3200" b="1" dirty="0">
                <a:solidFill>
                  <a:srgbClr val="0000CC"/>
                </a:solidFill>
                <a:latin typeface="華康標楷體" panose="03000509000000000000" pitchFamily="65" charset="-120"/>
                <a:ea typeface="華康標楷體" panose="03000509000000000000" pitchFamily="65" charset="-120"/>
              </a:rPr>
              <a:t>月在土耳其拍攝非常清晰的</a:t>
            </a:r>
            <a:r>
              <a:rPr lang="en-US" altLang="zh-TW" sz="3200" dirty="0">
                <a:solidFill>
                  <a:srgbClr val="0000CC"/>
                </a:solidFill>
                <a:ea typeface="華康標楷體" panose="03000509000000000000" pitchFamily="65" charset="-120"/>
                <a:cs typeface="Arial" panose="020B0604020202020204" pitchFamily="34" charset="0"/>
              </a:rPr>
              <a:t>UFO</a:t>
            </a:r>
            <a:endParaRPr lang="zh-TW" altLang="en-US" sz="3200" b="1" dirty="0">
              <a:solidFill>
                <a:srgbClr val="0000CC"/>
              </a:solidFill>
              <a:latin typeface="華康標楷體" panose="03000509000000000000" pitchFamily="65" charset="-120"/>
              <a:ea typeface="華康標楷體" panose="03000509000000000000" pitchFamily="65" charset="-120"/>
            </a:endParaRPr>
          </a:p>
        </p:txBody>
      </p:sp>
      <p:pic>
        <p:nvPicPr>
          <p:cNvPr id="7" name="圖片 6" descr="一張含有 雲, 運輸, 天空, 飛船 的圖片&#10;&#10;AI 產生的內容可能不正確。">
            <a:extLst>
              <a:ext uri="{FF2B5EF4-FFF2-40B4-BE49-F238E27FC236}">
                <a16:creationId xmlns:a16="http://schemas.microsoft.com/office/drawing/2014/main" id="{AB051199-5EDC-3541-1FFB-8971861DD2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927" y="1340768"/>
            <a:ext cx="6137619" cy="4599800"/>
          </a:xfrm>
          <a:prstGeom prst="rect">
            <a:avLst/>
          </a:prstGeom>
          <a:ln w="12700">
            <a:solidFill>
              <a:schemeClr val="tx1"/>
            </a:solidFill>
          </a:ln>
        </p:spPr>
      </p:pic>
      <p:sp>
        <p:nvSpPr>
          <p:cNvPr id="12" name="標題 1">
            <a:extLst>
              <a:ext uri="{FF2B5EF4-FFF2-40B4-BE49-F238E27FC236}">
                <a16:creationId xmlns:a16="http://schemas.microsoft.com/office/drawing/2014/main" id="{54DD0B55-609E-3C6D-77BE-D3DEEFE50914}"/>
              </a:ext>
            </a:extLst>
          </p:cNvPr>
          <p:cNvSpPr txBox="1">
            <a:spLocks/>
          </p:cNvSpPr>
          <p:nvPr/>
        </p:nvSpPr>
        <p:spPr>
          <a:xfrm>
            <a:off x="2063552" y="332656"/>
            <a:ext cx="8229600" cy="854968"/>
          </a:xfrm>
          <a:prstGeom prst="rect">
            <a:avLst/>
          </a:prstGeom>
        </p:spPr>
        <p:txBody>
          <a:bodyP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ea typeface="新細明體" pitchFamily="18" charset="-120"/>
              </a:defRPr>
            </a:lvl2pPr>
            <a:lvl3pPr algn="ctr" rtl="0" eaLnBrk="0" fontAlgn="base" hangingPunct="0">
              <a:spcBef>
                <a:spcPct val="0"/>
              </a:spcBef>
              <a:spcAft>
                <a:spcPct val="0"/>
              </a:spcAft>
              <a:defRPr kumimoji="1" sz="4400">
                <a:solidFill>
                  <a:schemeClr val="tx2"/>
                </a:solidFill>
                <a:latin typeface="Arial" charset="0"/>
                <a:ea typeface="新細明體" pitchFamily="18" charset="-120"/>
              </a:defRPr>
            </a:lvl3pPr>
            <a:lvl4pPr algn="ctr" rtl="0" eaLnBrk="0" fontAlgn="base" hangingPunct="0">
              <a:spcBef>
                <a:spcPct val="0"/>
              </a:spcBef>
              <a:spcAft>
                <a:spcPct val="0"/>
              </a:spcAft>
              <a:defRPr kumimoji="1" sz="4400">
                <a:solidFill>
                  <a:schemeClr val="tx2"/>
                </a:solidFill>
                <a:latin typeface="Arial" charset="0"/>
                <a:ea typeface="新細明體" pitchFamily="18" charset="-120"/>
              </a:defRPr>
            </a:lvl4pPr>
            <a:lvl5pPr algn="ctr" rtl="0" eaLnBrk="0" fontAlgn="base" hangingPunct="0">
              <a:spcBef>
                <a:spcPct val="0"/>
              </a:spcBef>
              <a:spcAft>
                <a:spcPct val="0"/>
              </a:spcAft>
              <a:defRPr kumimoji="1" sz="4400">
                <a:solidFill>
                  <a:schemeClr val="tx2"/>
                </a:solidFill>
                <a:latin typeface="Arial" charset="0"/>
                <a:ea typeface="新細明體" pitchFamily="18" charset="-120"/>
              </a:defRPr>
            </a:lvl5pPr>
            <a:lvl6pPr marL="457200" algn="ctr" rtl="0" fontAlgn="base">
              <a:spcBef>
                <a:spcPct val="0"/>
              </a:spcBef>
              <a:spcAft>
                <a:spcPct val="0"/>
              </a:spcAft>
              <a:defRPr kumimoji="1" sz="4400">
                <a:solidFill>
                  <a:schemeClr val="tx2"/>
                </a:solidFill>
                <a:latin typeface="Arial" charset="0"/>
                <a:ea typeface="新細明體" pitchFamily="18" charset="-120"/>
              </a:defRPr>
            </a:lvl6pPr>
            <a:lvl7pPr marL="914400" algn="ctr" rtl="0" fontAlgn="base">
              <a:spcBef>
                <a:spcPct val="0"/>
              </a:spcBef>
              <a:spcAft>
                <a:spcPct val="0"/>
              </a:spcAft>
              <a:defRPr kumimoji="1" sz="4400">
                <a:solidFill>
                  <a:schemeClr val="tx2"/>
                </a:solidFill>
                <a:latin typeface="Arial" charset="0"/>
                <a:ea typeface="新細明體" pitchFamily="18" charset="-120"/>
              </a:defRPr>
            </a:lvl7pPr>
            <a:lvl8pPr marL="1371600" algn="ctr" rtl="0" fontAlgn="base">
              <a:spcBef>
                <a:spcPct val="0"/>
              </a:spcBef>
              <a:spcAft>
                <a:spcPct val="0"/>
              </a:spcAft>
              <a:defRPr kumimoji="1" sz="4400">
                <a:solidFill>
                  <a:schemeClr val="tx2"/>
                </a:solidFill>
                <a:latin typeface="Arial" charset="0"/>
                <a:ea typeface="新細明體" pitchFamily="18" charset="-120"/>
              </a:defRPr>
            </a:lvl8pPr>
            <a:lvl9pPr marL="1828800" algn="ctr" rtl="0" fontAlgn="base">
              <a:spcBef>
                <a:spcPct val="0"/>
              </a:spcBef>
              <a:spcAft>
                <a:spcPct val="0"/>
              </a:spcAft>
              <a:defRPr kumimoji="1" sz="4400">
                <a:solidFill>
                  <a:schemeClr val="tx2"/>
                </a:solidFill>
                <a:latin typeface="Arial" charset="0"/>
                <a:ea typeface="新細明體" pitchFamily="18" charset="-120"/>
              </a:defRPr>
            </a:lvl9pPr>
          </a:lstStyle>
          <a:p>
            <a:r>
              <a:rPr lang="zh-TW" altLang="en-US" kern="0" dirty="0">
                <a:solidFill>
                  <a:srgbClr val="C00000"/>
                </a:solidFill>
                <a:latin typeface="華康中特圓體" panose="020F0809000000000000" pitchFamily="49" charset="-120"/>
                <a:ea typeface="華康中特圓體" panose="020F0809000000000000" pitchFamily="49" charset="-120"/>
              </a:rPr>
              <a:t>近期出現的</a:t>
            </a:r>
            <a:r>
              <a:rPr lang="en-US" altLang="zh-TW" b="1" kern="0" dirty="0">
                <a:solidFill>
                  <a:srgbClr val="C00000"/>
                </a:solidFill>
                <a:latin typeface="+mn-lt"/>
                <a:ea typeface="華康中特圓體" panose="020F0809000000000000" pitchFamily="49" charset="-120"/>
              </a:rPr>
              <a:t>UFO</a:t>
            </a:r>
            <a:endParaRPr lang="zh-TW" altLang="en-US" b="1" kern="0" dirty="0">
              <a:solidFill>
                <a:srgbClr val="C00000"/>
              </a:solidFill>
              <a:latin typeface="+mn-lt"/>
              <a:ea typeface="華康中特圓體" panose="020F0809000000000000" pitchFamily="49" charset="-120"/>
            </a:endParaRPr>
          </a:p>
        </p:txBody>
      </p:sp>
    </p:spTree>
    <p:extLst>
      <p:ext uri="{BB962C8B-B14F-4D97-AF65-F5344CB8AC3E}">
        <p14:creationId xmlns:p14="http://schemas.microsoft.com/office/powerpoint/2010/main" val="1758329019"/>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283EA989-0E6F-95AE-AC79-185E2CBD66EA}"/>
              </a:ext>
            </a:extLst>
          </p:cNvPr>
          <p:cNvPicPr>
            <a:picLocks noChangeAspect="1"/>
          </p:cNvPicPr>
          <p:nvPr/>
        </p:nvPicPr>
        <p:blipFill>
          <a:blip r:embed="rId2"/>
          <a:stretch>
            <a:fillRect/>
          </a:stretch>
        </p:blipFill>
        <p:spPr>
          <a:xfrm>
            <a:off x="1149012" y="668455"/>
            <a:ext cx="9713258" cy="5148027"/>
          </a:xfrm>
          <a:prstGeom prst="rect">
            <a:avLst/>
          </a:prstGeom>
          <a:ln w="12700">
            <a:solidFill>
              <a:schemeClr val="tx1"/>
            </a:solidFill>
          </a:ln>
        </p:spPr>
      </p:pic>
      <p:sp>
        <p:nvSpPr>
          <p:cNvPr id="4" name="文字方塊 3">
            <a:extLst>
              <a:ext uri="{FF2B5EF4-FFF2-40B4-BE49-F238E27FC236}">
                <a16:creationId xmlns:a16="http://schemas.microsoft.com/office/drawing/2014/main" id="{20F3320A-5C80-F023-2932-D01A62BD812D}"/>
              </a:ext>
            </a:extLst>
          </p:cNvPr>
          <p:cNvSpPr txBox="1"/>
          <p:nvPr/>
        </p:nvSpPr>
        <p:spPr>
          <a:xfrm>
            <a:off x="913246" y="5816482"/>
            <a:ext cx="10652406" cy="584775"/>
          </a:xfrm>
          <a:prstGeom prst="rect">
            <a:avLst/>
          </a:prstGeom>
          <a:noFill/>
        </p:spPr>
        <p:txBody>
          <a:bodyPr wrap="square">
            <a:spAutoFit/>
          </a:bodyPr>
          <a:lstStyle/>
          <a:p>
            <a:r>
              <a:rPr lang="en-US" altLang="zh-TW" sz="3200" b="1" dirty="0">
                <a:solidFill>
                  <a:srgbClr val="3333CC"/>
                </a:solidFill>
                <a:latin typeface="華康標楷體" panose="03000509000000000000" pitchFamily="65" charset="-120"/>
                <a:ea typeface="華康標楷體" panose="03000509000000000000" pitchFamily="65" charset="-120"/>
              </a:rPr>
              <a:t>2014</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b="1" dirty="0">
                <a:solidFill>
                  <a:srgbClr val="3333CC"/>
                </a:solidFill>
                <a:latin typeface="華康標楷體" panose="03000509000000000000" pitchFamily="65" charset="-120"/>
                <a:ea typeface="華康標楷體" panose="03000509000000000000" pitchFamily="65" charset="-120"/>
              </a:rPr>
              <a:t>1</a:t>
            </a:r>
            <a:r>
              <a:rPr lang="zh-TW" altLang="en-US" sz="3200" b="1" dirty="0">
                <a:solidFill>
                  <a:srgbClr val="3333CC"/>
                </a:solidFill>
                <a:latin typeface="華康標楷體" panose="03000509000000000000" pitchFamily="65" charset="-120"/>
                <a:ea typeface="華康標楷體" panose="03000509000000000000" pitchFamily="65" charset="-120"/>
              </a:rPr>
              <a:t>月英國倫敦希斯洛機場有一架客機差點和</a:t>
            </a:r>
            <a:r>
              <a:rPr lang="en-US" altLang="zh-TW" sz="3200" b="1" dirty="0">
                <a:solidFill>
                  <a:srgbClr val="3333CC"/>
                </a:solidFill>
                <a:latin typeface="華康標楷體" panose="03000509000000000000" pitchFamily="65" charset="-120"/>
                <a:ea typeface="華康標楷體" panose="03000509000000000000" pitchFamily="65" charset="-120"/>
              </a:rPr>
              <a:t>UFO</a:t>
            </a:r>
            <a:r>
              <a:rPr lang="zh-TW" altLang="en-US" sz="3200" b="1" dirty="0">
                <a:solidFill>
                  <a:srgbClr val="3333CC"/>
                </a:solidFill>
                <a:latin typeface="華康標楷體" panose="03000509000000000000" pitchFamily="65" charset="-120"/>
                <a:ea typeface="華康標楷體" panose="03000509000000000000" pitchFamily="65" charset="-120"/>
              </a:rPr>
              <a:t>相撞！</a:t>
            </a:r>
          </a:p>
        </p:txBody>
      </p:sp>
    </p:spTree>
    <p:extLst>
      <p:ext uri="{BB962C8B-B14F-4D97-AF65-F5344CB8AC3E}">
        <p14:creationId xmlns:p14="http://schemas.microsoft.com/office/powerpoint/2010/main" val="2145806367"/>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360CB9D-3F29-8EF3-3AF2-C0742D7808BB}"/>
              </a:ext>
            </a:extLst>
          </p:cNvPr>
          <p:cNvSpPr txBox="1"/>
          <p:nvPr/>
        </p:nvSpPr>
        <p:spPr>
          <a:xfrm>
            <a:off x="8410470" y="1251147"/>
            <a:ext cx="3356150" cy="4903265"/>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2023</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6</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3</a:t>
            </a:r>
            <a:r>
              <a:rPr lang="zh-TW" altLang="en-US" sz="3200" b="1" dirty="0">
                <a:solidFill>
                  <a:srgbClr val="002060"/>
                </a:solidFill>
                <a:latin typeface="華康粗圓體" panose="020F0709000000000000" pitchFamily="49" charset="-120"/>
                <a:ea typeface="華康粗圓體" panose="020F0709000000000000" pitchFamily="49" charset="-120"/>
              </a:rPr>
              <a:t>日退役老兵比爾布雷和同事在英國休倫縣一處停車目擊兩架</a:t>
            </a:r>
            <a:r>
              <a:rPr lang="en-US" altLang="zh-TW" sz="3200" b="1" dirty="0">
                <a:solidFill>
                  <a:srgbClr val="002060"/>
                </a:solidFill>
                <a:latin typeface="華康粗圓體" panose="020F0709000000000000" pitchFamily="49" charset="-120"/>
                <a:ea typeface="華康粗圓體" panose="020F0709000000000000" pitchFamily="49" charset="-120"/>
              </a:rPr>
              <a:t>F-16</a:t>
            </a:r>
            <a:r>
              <a:rPr lang="zh-TW" altLang="en-US" sz="3200" b="1" dirty="0">
                <a:solidFill>
                  <a:srgbClr val="002060"/>
                </a:solidFill>
                <a:latin typeface="華康粗圓體" panose="020F0709000000000000" pitchFamily="49" charset="-120"/>
                <a:ea typeface="華康粗圓體" panose="020F0709000000000000" pitchFamily="49" charset="-120"/>
              </a:rPr>
              <a:t>戰機與一個白色的金屬</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在空中進行纏鬥，發出震耳欲理的聲音。</a:t>
            </a:r>
          </a:p>
        </p:txBody>
      </p:sp>
      <p:pic>
        <p:nvPicPr>
          <p:cNvPr id="11" name="Picture 2" descr="飛行員發現UFO 土耳其南部機場暫停航班">
            <a:extLst>
              <a:ext uri="{FF2B5EF4-FFF2-40B4-BE49-F238E27FC236}">
                <a16:creationId xmlns:a16="http://schemas.microsoft.com/office/drawing/2014/main" id="{92E3CA1D-F6A7-CB50-D4A2-6280685C66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105" y="1173098"/>
            <a:ext cx="7642786" cy="505936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868840"/>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127F371C-2FCC-FD82-DA9D-CFA23FD929C1}"/>
              </a:ext>
            </a:extLst>
          </p:cNvPr>
          <p:cNvPicPr>
            <a:picLocks noChangeAspect="1"/>
          </p:cNvPicPr>
          <p:nvPr/>
        </p:nvPicPr>
        <p:blipFill>
          <a:blip r:embed="rId2"/>
          <a:stretch>
            <a:fillRect/>
          </a:stretch>
        </p:blipFill>
        <p:spPr>
          <a:xfrm>
            <a:off x="832047" y="1125415"/>
            <a:ext cx="7654078" cy="5102718"/>
          </a:xfrm>
          <a:prstGeom prst="rect">
            <a:avLst/>
          </a:prstGeom>
          <a:ln w="12700">
            <a:solidFill>
              <a:schemeClr val="tx1"/>
            </a:solidFill>
          </a:ln>
        </p:spPr>
      </p:pic>
      <p:sp>
        <p:nvSpPr>
          <p:cNvPr id="7" name="文字方塊 6">
            <a:extLst>
              <a:ext uri="{FF2B5EF4-FFF2-40B4-BE49-F238E27FC236}">
                <a16:creationId xmlns:a16="http://schemas.microsoft.com/office/drawing/2014/main" id="{8D098FC8-C1D9-53EA-4134-E6912D35D5DB}"/>
              </a:ext>
            </a:extLst>
          </p:cNvPr>
          <p:cNvSpPr txBox="1"/>
          <p:nvPr/>
        </p:nvSpPr>
        <p:spPr>
          <a:xfrm>
            <a:off x="8641582" y="1324868"/>
            <a:ext cx="3104576" cy="4903265"/>
          </a:xfrm>
          <a:prstGeom prst="rect">
            <a:avLst/>
          </a:prstGeom>
          <a:noFill/>
        </p:spPr>
        <p:txBody>
          <a:bodyPr wrap="square">
            <a:spAutoFit/>
          </a:bodyPr>
          <a:lstStyle/>
          <a:p>
            <a:pPr algn="just" hangingPunct="0">
              <a:lnSpc>
                <a:spcPts val="4200"/>
              </a:lnSpc>
            </a:pPr>
            <a:r>
              <a:rPr lang="en-US" altLang="zh-TW" sz="3200" b="1" dirty="0">
                <a:solidFill>
                  <a:srgbClr val="002060"/>
                </a:solidFill>
                <a:latin typeface="華康粗圓體" panose="020F0709000000000000" pitchFamily="49" charset="-120"/>
                <a:ea typeface="華康粗圓體" panose="020F0709000000000000" pitchFamily="49" charset="-120"/>
              </a:rPr>
              <a:t>2025</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3</a:t>
            </a:r>
            <a:r>
              <a:rPr lang="zh-TW" altLang="en-US" sz="3200" b="1" dirty="0">
                <a:solidFill>
                  <a:srgbClr val="002060"/>
                </a:solidFill>
                <a:latin typeface="華康粗圓體" panose="020F0709000000000000" pitchFamily="49" charset="-120"/>
                <a:ea typeface="華康粗圓體" panose="020F0709000000000000" pitchFamily="49" charset="-120"/>
              </a:rPr>
              <a:t>月出現在哥倫比亞布加鎮上空一個三層的金屬球體</a:t>
            </a:r>
            <a:r>
              <a:rPr lang="en-US" altLang="zh-TW" sz="3200" b="1" dirty="0">
                <a:solidFill>
                  <a:srgbClr val="002060"/>
                </a:solidFill>
                <a:latin typeface="華康粗圓體" panose="020F0709000000000000" pitchFamily="49" charset="-120"/>
                <a:ea typeface="華康粗圓體" panose="020F0709000000000000" pitchFamily="49" charset="-120"/>
              </a:rPr>
              <a:t>UFO</a:t>
            </a:r>
            <a:r>
              <a:rPr lang="zh-TW" altLang="en-US" sz="3200" b="1" dirty="0">
                <a:solidFill>
                  <a:srgbClr val="002060"/>
                </a:solidFill>
                <a:latin typeface="華康粗圓體" panose="020F0709000000000000" pitchFamily="49" charset="-120"/>
                <a:ea typeface="華康粗圓體" panose="020F0709000000000000" pitchFamily="49" charset="-120"/>
              </a:rPr>
              <a:t>，後來墜落。這個多層球體「沒有焊接或接縫」，可能來自外星球。</a:t>
            </a:r>
          </a:p>
        </p:txBody>
      </p:sp>
    </p:spTree>
    <p:extLst>
      <p:ext uri="{BB962C8B-B14F-4D97-AF65-F5344CB8AC3E}">
        <p14:creationId xmlns:p14="http://schemas.microsoft.com/office/powerpoint/2010/main" val="2437644952"/>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62112DD-20AC-F1E1-1BD3-C68A77A4375D}"/>
              </a:ext>
            </a:extLst>
          </p:cNvPr>
          <p:cNvSpPr>
            <a:spLocks noGrp="1"/>
          </p:cNvSpPr>
          <p:nvPr>
            <p:ph type="title"/>
          </p:nvPr>
        </p:nvSpPr>
        <p:spPr>
          <a:xfrm>
            <a:off x="1524000" y="90434"/>
            <a:ext cx="9144000" cy="1013209"/>
          </a:xfrm>
        </p:spPr>
        <p:txBody>
          <a:bodyPr/>
          <a:lstStyle/>
          <a:p>
            <a:pPr algn="ctr"/>
            <a:r>
              <a:rPr lang="en-US" altLang="zh-TW" b="1" dirty="0">
                <a:solidFill>
                  <a:srgbClr val="C00000"/>
                </a:solidFill>
                <a:latin typeface="華康粗圓體" panose="020F0709000000000000" pitchFamily="49" charset="-120"/>
                <a:ea typeface="華康粗圓體" panose="020F0709000000000000" pitchFamily="49" charset="-120"/>
              </a:rPr>
              <a:t>2026</a:t>
            </a:r>
            <a:r>
              <a:rPr lang="zh-TW" altLang="en-US" b="1" dirty="0">
                <a:solidFill>
                  <a:srgbClr val="C00000"/>
                </a:solidFill>
                <a:latin typeface="華康粗圓體" panose="020F0709000000000000" pitchFamily="49" charset="-120"/>
                <a:ea typeface="華康粗圓體" panose="020F0709000000000000" pitchFamily="49" charset="-120"/>
              </a:rPr>
              <a:t>年美國公布第一批</a:t>
            </a:r>
            <a:r>
              <a:rPr lang="en-US" altLang="zh-TW" b="1" dirty="0">
                <a:solidFill>
                  <a:srgbClr val="C00000"/>
                </a:solidFill>
                <a:latin typeface="華康粗圓體" panose="020F0709000000000000" pitchFamily="49" charset="-120"/>
                <a:ea typeface="華康粗圓體" panose="020F0709000000000000" pitchFamily="49" charset="-120"/>
              </a:rPr>
              <a:t>UAP</a:t>
            </a:r>
            <a:r>
              <a:rPr lang="zh-TW" altLang="en-US" b="1" dirty="0">
                <a:solidFill>
                  <a:srgbClr val="C00000"/>
                </a:solidFill>
                <a:latin typeface="華康粗圓體" panose="020F0709000000000000" pitchFamily="49" charset="-120"/>
                <a:ea typeface="華康粗圓體" panose="020F0709000000000000" pitchFamily="49" charset="-120"/>
              </a:rPr>
              <a:t>檔案</a:t>
            </a:r>
            <a:endParaRPr lang="zh-TW" altLang="en-US" dirty="0">
              <a:solidFill>
                <a:srgbClr val="C00000"/>
              </a:solidFill>
            </a:endParaRPr>
          </a:p>
        </p:txBody>
      </p:sp>
      <p:sp>
        <p:nvSpPr>
          <p:cNvPr id="6" name="文字方塊 5">
            <a:extLst>
              <a:ext uri="{FF2B5EF4-FFF2-40B4-BE49-F238E27FC236}">
                <a16:creationId xmlns:a16="http://schemas.microsoft.com/office/drawing/2014/main" id="{88D536FB-E0E8-5DFE-4567-7B9D7341CEB2}"/>
              </a:ext>
            </a:extLst>
          </p:cNvPr>
          <p:cNvSpPr txBox="1"/>
          <p:nvPr/>
        </p:nvSpPr>
        <p:spPr>
          <a:xfrm>
            <a:off x="8002743" y="1207257"/>
            <a:ext cx="3693823" cy="5016758"/>
          </a:xfrm>
          <a:prstGeom prst="rect">
            <a:avLst/>
          </a:prstGeom>
          <a:noFill/>
        </p:spPr>
        <p:txBody>
          <a:bodyPr wrap="square">
            <a:spAutoFit/>
          </a:bodyPr>
          <a:lstStyle/>
          <a:p>
            <a:pPr algn="just" hangingPunct="0"/>
            <a:r>
              <a:rPr lang="zh-TW" altLang="en-US" sz="3200" b="1" dirty="0">
                <a:solidFill>
                  <a:srgbClr val="002060"/>
                </a:solidFill>
                <a:latin typeface="華康粗圓體" panose="020F0709000000000000" pitchFamily="49" charset="-120"/>
                <a:ea typeface="華康粗圓體" panose="020F0709000000000000" pitchFamily="49" charset="-120"/>
              </a:rPr>
              <a:t> </a:t>
            </a:r>
            <a:r>
              <a:rPr lang="en-US" altLang="zh-TW" sz="3200" b="1" dirty="0">
                <a:solidFill>
                  <a:srgbClr val="002060"/>
                </a:solidFill>
                <a:latin typeface="華康粗圓體" panose="020F0709000000000000" pitchFamily="49" charset="-120"/>
                <a:ea typeface="華康粗圓體" panose="020F0709000000000000" pitchFamily="49" charset="-120"/>
              </a:rPr>
              <a:t>2026</a:t>
            </a:r>
            <a:r>
              <a:rPr lang="zh-TW" altLang="en-US" sz="3200" b="1" dirty="0">
                <a:solidFill>
                  <a:srgbClr val="002060"/>
                </a:solidFill>
                <a:latin typeface="華康粗圓體" panose="020F0709000000000000" pitchFamily="49" charset="-120"/>
                <a:ea typeface="華康粗圓體" panose="020F0709000000000000" pitchFamily="49" charset="-120"/>
              </a:rPr>
              <a:t>年</a:t>
            </a:r>
            <a:r>
              <a:rPr lang="en-US" altLang="zh-TW" sz="3200" b="1" dirty="0">
                <a:solidFill>
                  <a:srgbClr val="002060"/>
                </a:solidFill>
                <a:latin typeface="華康粗圓體" panose="020F0709000000000000" pitchFamily="49" charset="-120"/>
                <a:ea typeface="華康粗圓體" panose="020F0709000000000000" pitchFamily="49" charset="-120"/>
              </a:rPr>
              <a:t>5</a:t>
            </a:r>
            <a:r>
              <a:rPr lang="zh-TW" altLang="en-US" sz="3200" b="1" dirty="0">
                <a:solidFill>
                  <a:srgbClr val="002060"/>
                </a:solidFill>
                <a:latin typeface="華康粗圓體" panose="020F0709000000000000" pitchFamily="49" charset="-120"/>
                <a:ea typeface="華康粗圓體" panose="020F0709000000000000" pitchFamily="49" charset="-120"/>
              </a:rPr>
              <a:t>月</a:t>
            </a:r>
            <a:r>
              <a:rPr lang="en-US" altLang="zh-TW" sz="3200" b="1" dirty="0">
                <a:solidFill>
                  <a:srgbClr val="002060"/>
                </a:solidFill>
                <a:latin typeface="華康粗圓體" panose="020F0709000000000000" pitchFamily="49" charset="-120"/>
                <a:ea typeface="華康粗圓體" panose="020F0709000000000000" pitchFamily="49" charset="-120"/>
              </a:rPr>
              <a:t>8</a:t>
            </a:r>
            <a:r>
              <a:rPr lang="zh-TW" altLang="en-US" sz="3200" b="1" dirty="0">
                <a:solidFill>
                  <a:srgbClr val="002060"/>
                </a:solidFill>
                <a:latin typeface="華康粗圓體" panose="020F0709000000000000" pitchFamily="49" charset="-120"/>
                <a:ea typeface="華康粗圓體" panose="020F0709000000000000" pitchFamily="49" charset="-120"/>
              </a:rPr>
              <a:t>日美國戰爭部與川普總統公開展現一些不明異常現象</a:t>
            </a:r>
            <a:r>
              <a:rPr lang="en-US" altLang="zh-TW" sz="3200" b="1" dirty="0">
                <a:solidFill>
                  <a:srgbClr val="002060"/>
                </a:solidFill>
                <a:latin typeface="華康粗圓體" panose="020F0709000000000000" pitchFamily="49" charset="-120"/>
                <a:ea typeface="華康粗圓體" panose="020F0709000000000000" pitchFamily="49" charset="-120"/>
              </a:rPr>
              <a:t>(UAP)</a:t>
            </a:r>
            <a:r>
              <a:rPr lang="zh-TW" altLang="en-US" sz="3200" b="1" dirty="0">
                <a:solidFill>
                  <a:srgbClr val="002060"/>
                </a:solidFill>
                <a:latin typeface="華康粗圓體" panose="020F0709000000000000" pitchFamily="49" charset="-120"/>
                <a:ea typeface="華康粗圓體" panose="020F0709000000000000" pitchFamily="49" charset="-120"/>
              </a:rPr>
              <a:t>的檔案。這些檔案曾被機密隱藏，長期以來引發許多猜測</a:t>
            </a:r>
            <a:r>
              <a:rPr lang="zh-TW" altLang="en-US" sz="3200" b="1" dirty="0">
                <a:solidFill>
                  <a:srgbClr val="002060"/>
                </a:solidFill>
                <a:ea typeface="華康粗圓體" panose="020F0709000000000000" pitchFamily="49" charset="-120"/>
              </a:rPr>
              <a:t>。</a:t>
            </a:r>
            <a:r>
              <a:rPr lang="zh-TW" altLang="en-US" sz="3200" b="1" dirty="0">
                <a:solidFill>
                  <a:srgbClr val="002060"/>
                </a:solidFill>
                <a:latin typeface="華康粗圓體" panose="020F0709000000000000" pitchFamily="49" charset="-120"/>
                <a:ea typeface="華康粗圓體" panose="020F0709000000000000" pitchFamily="49" charset="-120"/>
              </a:rPr>
              <a:t>這次文件解密，展現川普政府對人民的真誠承諾。</a:t>
            </a:r>
          </a:p>
        </p:txBody>
      </p:sp>
      <p:sp>
        <p:nvSpPr>
          <p:cNvPr id="10" name="文字方塊 9">
            <a:extLst>
              <a:ext uri="{FF2B5EF4-FFF2-40B4-BE49-F238E27FC236}">
                <a16:creationId xmlns:a16="http://schemas.microsoft.com/office/drawing/2014/main" id="{6BCB7F02-E802-CF63-C198-48373D3D5305}"/>
              </a:ext>
            </a:extLst>
          </p:cNvPr>
          <p:cNvSpPr txBox="1"/>
          <p:nvPr/>
        </p:nvSpPr>
        <p:spPr>
          <a:xfrm>
            <a:off x="495434" y="5988509"/>
            <a:ext cx="7560840" cy="584775"/>
          </a:xfrm>
          <a:prstGeom prst="rect">
            <a:avLst/>
          </a:prstGeom>
          <a:noFill/>
        </p:spPr>
        <p:txBody>
          <a:bodyPr wrap="square">
            <a:spAutoFit/>
          </a:bodyPr>
          <a:lstStyle/>
          <a:p>
            <a:pPr algn="ctr"/>
            <a:r>
              <a:rPr lang="en-US" altLang="zh-TW" sz="3200" dirty="0">
                <a:solidFill>
                  <a:srgbClr val="3333CC"/>
                </a:solidFill>
                <a:ea typeface="華康標楷體" panose="03000509000000000000" pitchFamily="65" charset="-120"/>
              </a:rPr>
              <a:t>2024</a:t>
            </a:r>
            <a:r>
              <a:rPr lang="zh-TW" altLang="en-US" sz="3200" b="1" dirty="0">
                <a:solidFill>
                  <a:srgbClr val="3333CC"/>
                </a:solidFill>
                <a:latin typeface="華康標楷體" panose="03000509000000000000" pitchFamily="65" charset="-120"/>
                <a:ea typeface="華康標楷體" panose="03000509000000000000" pitchFamily="65" charset="-120"/>
              </a:rPr>
              <a:t>年</a:t>
            </a:r>
            <a:r>
              <a:rPr lang="en-US" altLang="zh-TW" sz="3200" dirty="0">
                <a:solidFill>
                  <a:srgbClr val="3333CC"/>
                </a:solidFill>
                <a:ea typeface="華康標楷體" panose="03000509000000000000" pitchFamily="65" charset="-120"/>
              </a:rPr>
              <a:t>4</a:t>
            </a:r>
            <a:r>
              <a:rPr lang="zh-TW" altLang="en-US" sz="3200" b="1" dirty="0">
                <a:solidFill>
                  <a:srgbClr val="3333CC"/>
                </a:solidFill>
                <a:latin typeface="華康標楷體" panose="03000509000000000000" pitchFamily="65" charset="-120"/>
                <a:ea typeface="華康標楷體" panose="03000509000000000000" pitchFamily="65" charset="-120"/>
              </a:rPr>
              <a:t>月</a:t>
            </a:r>
            <a:r>
              <a:rPr lang="en-US" altLang="zh-TW" sz="3200" dirty="0">
                <a:solidFill>
                  <a:srgbClr val="3333CC"/>
                </a:solidFill>
                <a:ea typeface="華康標楷體" panose="03000509000000000000" pitchFamily="65" charset="-120"/>
              </a:rPr>
              <a:t>30</a:t>
            </a:r>
            <a:r>
              <a:rPr lang="zh-TW" altLang="en-US" sz="3200" b="1" dirty="0">
                <a:solidFill>
                  <a:srgbClr val="3333CC"/>
                </a:solidFill>
                <a:latin typeface="華康標楷體" panose="03000509000000000000" pitchFamily="65" charset="-120"/>
                <a:ea typeface="華康標楷體" panose="03000509000000000000" pitchFamily="65" charset="-120"/>
              </a:rPr>
              <a:t>日發現</a:t>
            </a:r>
            <a:r>
              <a:rPr lang="en-US" altLang="zh-TW" sz="3200" dirty="0">
                <a:solidFill>
                  <a:srgbClr val="3333CC"/>
                </a:solidFill>
                <a:ea typeface="華康標楷體" panose="03000509000000000000" pitchFamily="65" charset="-120"/>
              </a:rPr>
              <a:t>UAP</a:t>
            </a:r>
            <a:r>
              <a:rPr lang="zh-TW" altLang="en-US" sz="3200" b="1" dirty="0">
                <a:solidFill>
                  <a:srgbClr val="3333CC"/>
                </a:solidFill>
                <a:latin typeface="華康標楷體" panose="03000509000000000000" pitchFamily="65" charset="-120"/>
                <a:ea typeface="華康標楷體" panose="03000509000000000000" pitchFamily="65" charset="-120"/>
              </a:rPr>
              <a:t>的合成畫</a:t>
            </a:r>
          </a:p>
        </p:txBody>
      </p:sp>
      <p:pic>
        <p:nvPicPr>
          <p:cNvPr id="5" name="圖片 4" descr="一張含有 草, 戶外, 天空, 飛船 的圖片&#10;&#10;AI 產生的內容可能不正確。">
            <a:extLst>
              <a:ext uri="{FF2B5EF4-FFF2-40B4-BE49-F238E27FC236}">
                <a16:creationId xmlns:a16="http://schemas.microsoft.com/office/drawing/2014/main" id="{8296206C-D875-E66B-5145-D078CEFDFB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705" y="1207257"/>
            <a:ext cx="7214298" cy="4809532"/>
          </a:xfrm>
          <a:prstGeom prst="rect">
            <a:avLst/>
          </a:prstGeom>
          <a:ln w="12700">
            <a:solidFill>
              <a:schemeClr val="tx1"/>
            </a:solidFill>
          </a:ln>
        </p:spPr>
      </p:pic>
    </p:spTree>
    <p:extLst>
      <p:ext uri="{BB962C8B-B14F-4D97-AF65-F5344CB8AC3E}">
        <p14:creationId xmlns:p14="http://schemas.microsoft.com/office/powerpoint/2010/main" val="4168973964"/>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2808</TotalTime>
  <Words>23305</Words>
  <Application>Microsoft Office PowerPoint</Application>
  <PresentationFormat>寬螢幕</PresentationFormat>
  <Paragraphs>916</Paragraphs>
  <Slides>310</Slides>
  <Notes>84</Notes>
  <HiddenSlides>0</HiddenSlides>
  <MMClips>0</MMClips>
  <ScaleCrop>false</ScaleCrop>
  <HeadingPairs>
    <vt:vector size="8" baseType="variant">
      <vt:variant>
        <vt:lpstr>使用字型</vt:lpstr>
      </vt:variant>
      <vt:variant>
        <vt:i4>18</vt:i4>
      </vt:variant>
      <vt:variant>
        <vt:lpstr>佈景主題</vt:lpstr>
      </vt:variant>
      <vt:variant>
        <vt:i4>1</vt:i4>
      </vt:variant>
      <vt:variant>
        <vt:lpstr>內嵌 OLE 伺服程式</vt:lpstr>
      </vt:variant>
      <vt:variant>
        <vt:i4>1</vt:i4>
      </vt:variant>
      <vt:variant>
        <vt:lpstr>投影片標題</vt:lpstr>
      </vt:variant>
      <vt:variant>
        <vt:i4>310</vt:i4>
      </vt:variant>
    </vt:vector>
  </HeadingPairs>
  <TitlesOfParts>
    <vt:vector size="330" baseType="lpstr">
      <vt:lpstr>Adobe 繁黑體 Std B</vt:lpstr>
      <vt:lpstr>華康中特圓體</vt:lpstr>
      <vt:lpstr>華康中圓體</vt:lpstr>
      <vt:lpstr>華康正顏楷體W7</vt:lpstr>
      <vt:lpstr>華康粗圓體</vt:lpstr>
      <vt:lpstr>華康超明體</vt:lpstr>
      <vt:lpstr>華康新特圓體</vt:lpstr>
      <vt:lpstr>華康標楷體</vt:lpstr>
      <vt:lpstr>華康魏碑體</vt:lpstr>
      <vt:lpstr>華康儷粗圓</vt:lpstr>
      <vt:lpstr>華康儷粗圓(P)</vt:lpstr>
      <vt:lpstr>新細明體</vt:lpstr>
      <vt:lpstr>標楷體</vt:lpstr>
      <vt:lpstr>Aptos</vt:lpstr>
      <vt:lpstr>Aptos Display</vt:lpstr>
      <vt:lpstr>Arial</vt:lpstr>
      <vt:lpstr>Segoe UI Semibold</vt:lpstr>
      <vt:lpstr>Times New Roman</vt:lpstr>
      <vt:lpstr>Office 佈景主題</vt:lpstr>
      <vt:lpstr>PhotoImpact</vt:lpstr>
      <vt:lpstr>PowerPoint 簡報</vt:lpstr>
      <vt:lpstr>PowerPoint 簡報</vt:lpstr>
      <vt:lpstr>PowerPoint 簡報</vt:lpstr>
      <vt:lpstr>何顯榮著作共有十二冊</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外星人到地球目的</vt:lpstr>
      <vt:lpstr>PowerPoint 簡報</vt:lpstr>
      <vt:lpstr>先天神真就是無身體的外星神</vt:lpstr>
      <vt:lpstr>PowerPoint 簡報</vt:lpstr>
      <vt:lpstr>PowerPoint 簡報</vt:lpstr>
      <vt:lpstr>外星天魔為代理戰爭的發動者</vt:lpstr>
      <vt:lpstr>參加天帝教被器重推為教務長</vt:lpstr>
      <vt:lpstr>突然天魔裁截我的魂魄而死亡</vt:lpstr>
      <vt:lpstr>天魔正尋找人間的救世者欲滅之</vt:lpstr>
      <vt:lpstr>PowerPoint 簡報</vt:lpstr>
      <vt:lpstr>PowerPoint 簡報</vt:lpstr>
      <vt:lpstr>PowerPoint 簡報</vt:lpstr>
      <vt:lpstr>我對天魔的奮鬥史</vt:lpstr>
      <vt:lpstr>名醫看不出是什麼病免診療費</vt:lpstr>
      <vt:lpstr>天魔欲毀世界信徒以誦誥而祈福</vt:lpstr>
      <vt:lpstr>國際局勢危殆天魔欲毀世界</vt:lpstr>
      <vt:lpstr>我對外星生命的奮鬥史</vt:lpstr>
      <vt:lpstr>PowerPoint 簡報</vt:lpstr>
      <vt:lpstr>PowerPoint 簡報</vt:lpstr>
      <vt:lpstr>在行天宮關聖帝君賜予嗣子之名</vt:lpstr>
      <vt:lpstr>PowerPoint 簡報</vt:lpstr>
      <vt:lpstr>行劫天魔和救劫神真的會談</vt:lpstr>
      <vt:lpstr>PowerPoint 簡報</vt:lpstr>
      <vt:lpstr>天魔法力高強我個人來承受</vt:lpstr>
      <vt:lpstr>發生兩次大車禍幸運地活下來</vt:lpstr>
      <vt:lpstr>松山慈惠堂瑤池金母廟前受傷</vt:lpstr>
      <vt:lpstr>行劫者同意天上聖母回台</vt:lpstr>
      <vt:lpstr>在安平祈請神真請求釋出真媽祖</vt:lpstr>
      <vt:lpstr>PowerPoint 簡報</vt:lpstr>
      <vt:lpstr>媽祖神像「過火」無恙！</vt:lpstr>
      <vt:lpstr>PowerPoint 簡報</vt:lpstr>
      <vt:lpstr>PowerPoint 簡報</vt:lpstr>
      <vt:lpstr>化解外星天魔對人類的危害 </vt:lpstr>
      <vt:lpstr>宗教融入科學研究是未來方向</vt:lpstr>
      <vt:lpstr>現代人的聰明將釀成人類的毀滅</vt:lpstr>
      <vt:lpstr>中國固有文化注重覺能的啟發 </vt:lpstr>
      <vt:lpstr>傳授內觀之知凡事實踐中道 </vt:lpstr>
      <vt:lpstr>教育方法欠缺啟發覺悟本能</vt:lpstr>
      <vt:lpstr>教育應有啟發覺能課程以消弭毀滅 </vt:lpstr>
      <vt:lpstr>PowerPoint 簡報</vt:lpstr>
      <vt:lpstr>各國接納台灣可化解台海危機</vt:lpstr>
      <vt:lpstr>在宇宙中我們不孤獨</vt:lpstr>
      <vt:lpstr>宇宙充滿製造生命的物質</vt:lpstr>
      <vt:lpstr>PowerPoint 簡報</vt:lpstr>
      <vt:lpstr>1.元素分子合成適合生命生存物質 </vt:lpstr>
      <vt:lpstr>2.在特殊環境合成複雜高分子有機物</vt:lpstr>
      <vt:lpstr>3.有機物質形成自我複製出現生命 </vt:lpstr>
      <vt:lpstr>4.由多分子有機體發展為原始生命體 </vt:lpstr>
      <vt:lpstr>5.高等動物演化成為現代智人</vt:lpstr>
      <vt:lpstr>地球生命體始源處的理論</vt:lpstr>
      <vt:lpstr>科學試驗無法創造生命體</vt:lpstr>
      <vt:lpstr>史丹利．米勒實驗</vt:lpstr>
      <vt:lpstr>生命體太空移入說－胚種論</vt:lpstr>
      <vt:lpstr>PowerPoint 簡報</vt:lpstr>
      <vt:lpstr>深擊坦普爾一號彗星驗證胚種論 </vt:lpstr>
      <vt:lpstr>微生物的生命力非常頑強 </vt:lpstr>
      <vt:lpstr>地底二億五千萬年前的細菌可以復活 </vt:lpstr>
      <vt:lpstr>適合高級生物生命生存的環境</vt:lpstr>
      <vt:lpstr>生命僅能生存在類地行星</vt:lpstr>
      <vt:lpstr>PowerPoint 簡報</vt:lpstr>
      <vt:lpstr>PowerPoint 簡報</vt:lpstr>
      <vt:lpstr>地球生命可能出自火星</vt:lpstr>
      <vt:lpstr>火星表面</vt:lpstr>
      <vt:lpstr>火星地形圖</vt:lpstr>
      <vt:lpstr>火星隕石有生命遺跡</vt:lpstr>
      <vt:lpstr>船長岩細緻平行的紋路，顯示火星上曾經有水。火星的瑞烏爾河谷是過去河流的痕跡，因水的侵蝕作用而形成。</vt:lpstr>
      <vt:lpstr>火星南北極曾有豐沛的水存在 </vt:lpstr>
      <vt:lpstr>火星上水存在的證據</vt:lpstr>
      <vt:lpstr>複製動物都有缺陷</vt:lpstr>
      <vt:lpstr>複製動物出現許多缺陷</vt:lpstr>
      <vt:lpstr>複製人類不可行 </vt:lpstr>
      <vt:lpstr>外星人複製人類未有實證</vt:lpstr>
      <vt:lpstr>外星人與猿人結合生出人類難產</vt:lpstr>
      <vt:lpstr>外星人不可能以遺傳工學創造人類</vt:lpstr>
      <vt:lpstr>外星人創造人類不符實況</vt:lpstr>
      <vt:lpstr>現代人原鄉的理論</vt:lpstr>
      <vt:lpstr>現代人從遠離非洲繁衍而來</vt:lpstr>
      <vt:lpstr>七萬餘年前氣候嚴苛人類僅剩二千人 </vt:lpstr>
      <vt:lpstr>地球生物的演化理論 </vt:lpstr>
      <vt:lpstr>人類的演化歷史 </vt:lpstr>
      <vt:lpstr>人類身體和動物演化情形相似 </vt:lpstr>
      <vt:lpstr>PowerPoint 簡報</vt:lpstr>
      <vt:lpstr>人類與黑猩猩的親緣最近 </vt:lpstr>
      <vt:lpstr>人類與其他靈長類特徵的差異 </vt:lpstr>
      <vt:lpstr>現代人有動物本性的天性</vt:lpstr>
      <vt:lpstr>人類有動物本性來源依循演化論 </vt:lpstr>
      <vt:lpstr>動物的天性是殘忍的</vt:lpstr>
      <vt:lpstr>人類是最殘忍的動物 </vt:lpstr>
      <vt:lpstr>人類的大腦演化獨有高級心智 </vt:lpstr>
      <vt:lpstr>人類快速進化的最大變異在大腦</vt:lpstr>
      <vt:lpstr>猿人、原人與現代人腦容量比較 </vt:lpstr>
      <vt:lpstr>脊椎動物腦部的演化 </vt:lpstr>
      <vt:lpstr>PowerPoint 簡報</vt:lpstr>
      <vt:lpstr>脊椎動物腦部演化的三個同心圓</vt:lpstr>
      <vt:lpstr>人腦三個同心圓的作用 </vt:lpstr>
      <vt:lpstr>PowerPoint 簡報</vt:lpstr>
      <vt:lpstr>PowerPoint 簡報</vt:lpstr>
      <vt:lpstr>心智是人類大腦的所作所為</vt:lpstr>
      <vt:lpstr>人類的高級心智中獨有語言 </vt:lpstr>
      <vt:lpstr>現代人的心智是天賦本性的表現</vt:lpstr>
      <vt:lpstr>天賦本性就是如來覺性</vt:lpstr>
      <vt:lpstr>天賦本性內涵有二要素</vt:lpstr>
      <vt:lpstr>人類天賦智慧本能因人而異 </vt:lpstr>
      <vt:lpstr>人類天賦覺悟本能有顯隱之別</vt:lpstr>
      <vt:lpstr>PowerPoint 簡報</vt:lpstr>
      <vt:lpstr>人性含有佛性和欲性同時存在</vt:lpstr>
      <vt:lpstr>佛性與欲性所佔比例顯示品格高低</vt:lpstr>
      <vt:lpstr>PowerPoint 簡報</vt:lpstr>
      <vt:lpstr>性為體心為用 </vt:lpstr>
      <vt:lpstr>修道涵養佛性</vt:lpstr>
      <vt:lpstr>禪宗修習佛法各依兩種本性</vt:lpstr>
      <vt:lpstr>兩種本性符合現代哲學家說法</vt:lpstr>
      <vt:lpstr>佛洛依德的心理分析與人類本能相通 </vt:lpstr>
      <vt:lpstr>人類的天賦本性源依循創造論 </vt:lpstr>
      <vt:lpstr>人類的天賦本性可能來自創造神 </vt:lpstr>
      <vt:lpstr>天賦本性來自外星生命</vt:lpstr>
      <vt:lpstr>人類古代曾是人神相處的時代</vt:lpstr>
      <vt:lpstr>尚書絕地天通透露古代神人相通</vt:lpstr>
      <vt:lpstr>傑出科學家大都相信創造神存在</vt:lpstr>
      <vt:lpstr>人類需歷經演化論和創造論才成為地球之主</vt:lpstr>
      <vt:lpstr>科學研究證實心靈世界的存在</vt:lpstr>
      <vt:lpstr>PowerPoint 簡報</vt:lpstr>
      <vt:lpstr>人死後需要經歷隧道現象到天堂</vt:lpstr>
      <vt:lpstr>創造神加入靈魂才成為完整的人</vt:lpstr>
      <vt:lpstr>中醫生命系統建構在人的靈體上</vt:lpstr>
      <vt:lpstr>朱秀華借屍還魂證實身靈可分離</vt:lpstr>
      <vt:lpstr>PowerPoint 簡報</vt:lpstr>
      <vt:lpstr>轉世現象的研究</vt:lpstr>
      <vt:lpstr>人類天賦本性來自創造神的恩典 </vt:lpstr>
      <vt:lpstr>神佛菩薩化身造福人類</vt:lpstr>
      <vt:lpstr>PowerPoint 簡報</vt:lpstr>
      <vt:lpstr>PowerPoint 簡報</vt:lpstr>
      <vt:lpstr>PowerPoint 簡報</vt:lpstr>
      <vt:lpstr>科學家意外發現宇宙微波背景輻射</vt:lpstr>
      <vt:lpstr>科學家們相信「大爆炸理論」</vt:lpstr>
      <vt:lpstr>PowerPoint 簡報</vt:lpstr>
      <vt:lpstr>PowerPoint 簡報</vt:lpstr>
      <vt:lpstr>PowerPoint 簡報</vt:lpstr>
      <vt:lpstr>PowerPoint 簡報</vt:lpstr>
      <vt:lpstr>詹姆斯·韋伯太空望遠鏡(JWST)</vt:lpstr>
      <vt:lpstr>PowerPoint 簡報</vt:lpstr>
      <vt:lpstr>PowerPoint 簡報</vt:lpstr>
      <vt:lpstr>PowerPoint 簡報</vt:lpstr>
      <vt:lpstr>單一原子圖</vt:lpstr>
      <vt:lpstr>PowerPoint 簡報</vt:lpstr>
      <vt:lpstr>物質構造演化</vt:lpstr>
      <vt:lpstr>宇宙特殊物體</vt:lpstr>
      <vt:lpstr>PowerPoint 簡報</vt:lpstr>
      <vt:lpstr>太陽系猶如大海中之一顆小水珠 </vt:lpstr>
      <vt:lpstr>太陽系行星圖</vt:lpstr>
      <vt:lpstr>太陽系行星自轉一天的時間</vt:lpstr>
      <vt:lpstr>PowerPoint 簡報</vt:lpstr>
      <vt:lpstr>航海家1號離開太陽系</vt:lpstr>
      <vt:lpstr>太陽系的邊緣歐特雲</vt:lpstr>
      <vt:lpstr>暗物質的發現</vt:lpstr>
      <vt:lpstr>宇宙中發現隱藏著大量「暗物質」</vt:lpstr>
      <vt:lpstr>PowerPoint 簡報</vt:lpstr>
      <vt:lpstr>PowerPoint 簡報</vt:lpstr>
      <vt:lpstr>PowerPoint 簡報</vt:lpstr>
      <vt:lpstr>哈雷彗星的觀測紀錄發現可能有暗行星</vt:lpstr>
      <vt:lpstr>PowerPoint 簡報</vt:lpstr>
      <vt:lpstr>天文學家發表「Ｘ行星學說」</vt:lpstr>
      <vt:lpstr>2002年科學家發現太空探測船先鋒十號，到達土星附近時，因受到不明力量影響被拉回偏向太陽的方向，在更深入太空之際，這股力量毫無減弱跡象。由於現有理論無法解釋這股宇宙神秘力量。這個現象可能是受到Ｘ行星影響。</vt:lpstr>
      <vt:lpstr>PowerPoint 簡報</vt:lpstr>
      <vt:lpstr>天文學家哈伯</vt:lpstr>
      <vt:lpstr>造父變星被稱為「量天尺」</vt:lpstr>
      <vt:lpstr>造父變星的快速演化</vt:lpstr>
      <vt:lpstr>雙星系可成1a型超新星</vt:lpstr>
      <vt:lpstr>PowerPoint 簡報</vt:lpstr>
      <vt:lpstr>宇宙擴張不斷加速被認為有暗能量</vt:lpstr>
      <vt:lpstr>暗能量大暗物質甚多宇宙不斷加速膨脹</vt:lpstr>
      <vt:lpstr>PowerPoint 簡報</vt:lpstr>
      <vt:lpstr>量子實驗得知有多元宇宙存在</vt:lpstr>
      <vt:lpstr>PowerPoint 簡報</vt:lpstr>
      <vt:lpstr>根據暴脹理論宇宙可為多元宇宙</vt:lpstr>
      <vt:lpstr>他宇宙牽引本星球擴張的初步證據</vt:lpstr>
      <vt:lpstr>PowerPoint 簡報</vt:lpstr>
      <vt:lpstr>多元宇宙說是從弦論推演出來的</vt:lpstr>
      <vt:lpstr>PowerPoint 簡報</vt:lpstr>
      <vt:lpstr>PowerPoint 簡報</vt:lpstr>
      <vt:lpstr>各種弦論的版本</vt:lpstr>
      <vt:lpstr>PowerPoint 簡報</vt:lpstr>
      <vt:lpstr>弦論是一種量子重力論</vt:lpstr>
      <vt:lpstr>PowerPoint 簡報</vt:lpstr>
      <vt:lpstr>PowerPoint 簡報</vt:lpstr>
      <vt:lpstr>LHC進行對撞試驗未發現額外空間</vt:lpstr>
      <vt:lpstr>德瓦利認為額外空間同於平常空間</vt:lpstr>
      <vt:lpstr>弦論有三重宇宙的時空架構</vt:lpstr>
      <vt:lpstr>PowerPoint 簡報</vt:lpstr>
      <vt:lpstr>PowerPoint 簡報</vt:lpstr>
      <vt:lpstr>PowerPoint 簡報</vt:lpstr>
      <vt:lpstr>PowerPoint 簡報</vt:lpstr>
      <vt:lpstr>從地球內部構造模式研究暗物質</vt:lpstr>
      <vt:lpstr>1993年在北京發表｢地球新模式的重建和內部暗物質的發現｣論文</vt:lpstr>
      <vt:lpstr>錢德勒擺動可作為暗行星的佐證</vt:lpstr>
      <vt:lpstr>PowerPoint 簡報</vt:lpstr>
      <vt:lpstr>本宇宙為低能量密度的宇宙</vt:lpstr>
      <vt:lpstr>他宇宙星球正拉拖本星球加速膨脹</vt:lpstr>
      <vt:lpstr>三重宇宙能容納暗物質和暗能量</vt:lpstr>
      <vt:lpstr>宇宙持續膨脹撕裂物質將成大裂縫</vt:lpstr>
      <vt:lpstr>根據大爆炸理論宇宙終將呈大緊縮</vt:lpstr>
      <vt:lpstr>1990年發表三重宇宙架構演講</vt:lpstr>
      <vt:lpstr>PowerPoint 簡報</vt:lpstr>
      <vt:lpstr>從空間探討外星人來處:外星人宇宙</vt:lpstr>
      <vt:lpstr>PowerPoint 簡報</vt:lpstr>
      <vt:lpstr>PowerPoint 簡報</vt:lpstr>
      <vt:lpstr>出現不同空間的轉換入口「天門」</vt:lpstr>
      <vt:lpstr>PowerPoint 簡報</vt:lpstr>
      <vt:lpstr>PowerPoint 簡報</vt:lpstr>
      <vt:lpstr> </vt:lpstr>
      <vt:lpstr> 從時間探討外星人的來處 </vt:lpstr>
      <vt:lpstr>格儂飛行遇到｢隧道現象｣</vt:lpstr>
      <vt:lpstr>拜爾駕機從極地飛入地底世界</vt:lpstr>
      <vt:lpstr>PowerPoint 簡報</vt:lpstr>
      <vt:lpstr>從宇宙歷史探討外星人的存在</vt:lpstr>
      <vt:lpstr>三千大千世界隱含三重宇宙涵意</vt:lpstr>
      <vt:lpstr>毛端現十方佛剎是空間轉換</vt:lpstr>
      <vt:lpstr>PowerPoint 簡報</vt:lpstr>
      <vt:lpstr>佛菩薩的世界存在於華藏宇宙</vt:lpstr>
      <vt:lpstr>佛菩薩的世界與我們的世界不同</vt:lpstr>
      <vt:lpstr>佛菩薩世界皆透明而非有質量的物質</vt:lpstr>
      <vt:lpstr>三重不同宇宙結合成大宇宙</vt:lpstr>
      <vt:lpstr>PowerPoint 簡報</vt:lpstr>
      <vt:lpstr>古代超文明遺物：歐帕玆</vt:lpstr>
      <vt:lpstr>PowerPoint 簡報</vt:lpstr>
      <vt:lpstr>PowerPoint 簡報</vt:lpstr>
      <vt:lpstr>PowerPoint 簡報</vt:lpstr>
      <vt:lpstr>PowerPoint 簡報</vt:lpstr>
      <vt:lpstr>PowerPoint 簡報</vt:lpstr>
      <vt:lpstr>PowerPoint 簡報</vt:lpstr>
      <vt:lpstr>PowerPoint 簡報</vt:lpstr>
      <vt:lpstr>PowerPoint 簡報</vt:lpstr>
      <vt:lpstr>印加古文明最可能來自外星人</vt:lpstr>
      <vt:lpstr>PowerPoint 簡報</vt:lpstr>
      <vt:lpstr>PowerPoint 簡報</vt:lpstr>
      <vt:lpstr>山坡上的巨型燭台與人形造物</vt:lpstr>
      <vt:lpstr>PowerPoint 簡報</vt:lpstr>
      <vt:lpstr>PowerPoint 簡報</vt:lpstr>
      <vt:lpstr>UFO目擊的分類 </vt:lpstr>
      <vt:lpstr>第四類接觸的詭異</vt:lpstr>
      <vt:lpstr>PowerPoint 簡報</vt:lpstr>
      <vt:lpstr>在宇宙中我們不孤獨</vt:lpstr>
      <vt:lpstr>PowerPoint 簡報</vt:lpstr>
      <vt:lpstr>非洲撤哈拉沙漠的達西利遺跡壁畫和日本青森縣龜仔岡遺跡古代土偶，類似外星人穿著太空裝。 </vt:lpstr>
      <vt:lpstr>PowerPoint 簡報</vt:lpstr>
      <vt:lpstr>1967年6月28日蔡章鴻攝於台北圓山天文台</vt:lpstr>
      <vt:lpstr>電腦製作台灣第一張UFO照片</vt:lpstr>
      <vt:lpstr>PowerPoint 簡報</vt:lpstr>
      <vt:lpstr>飛碟的種類</vt:lpstr>
      <vt:lpstr>飛碟被目擊的各種不同形狀</vt:lpstr>
      <vt:lpstr>中國古文字飛碟圖 </vt:lpstr>
      <vt:lpstr>PowerPoint 簡報</vt:lpstr>
      <vt:lpstr>烏茲別克菲加納壁畫</vt:lpstr>
      <vt:lpstr>南斯拉夫提嘉尼修道院壁畫描寫耶蘇與飛碟。 </vt:lpstr>
      <vt:lpstr>1941年日人桐生幸一在天津大街拍攝中國第一張幽浮照片 </vt:lpstr>
      <vt:lpstr>PowerPoint 簡報</vt:lpstr>
      <vt:lpstr>1962年5月美國極光七號太空人拍攝的幽浮</vt:lpstr>
      <vt:lpstr>1969年太陽神八號在月球拍攝的幽浮</vt:lpstr>
      <vt:lpstr>1973年9月20日太空實驗室三號拍攝的超巨型幽浮。</vt:lpstr>
      <vt:lpstr>1950年在月球面多次出現幽浮拍攝到的影像  </vt:lpstr>
      <vt:lpstr>1956年3月美國檀香山大轉彎的幽浮 </vt:lpstr>
      <vt:lpstr>1966年2月委內瑞拉航照中拍攝的飛碟  </vt:lpstr>
      <vt:lpstr>1966年4月澳洲出現半圓型平飛幽浮 </vt:lpstr>
      <vt:lpstr>1967年6月西班牙有王字飛碟出現</vt:lpstr>
      <vt:lpstr>1958年1月巴西出現土星型飛碟  </vt:lpstr>
      <vt:lpstr>1971年12月阿根廷馬提阿斯海灣有從海底飛出幽浮</vt:lpstr>
      <vt:lpstr>1973年5月日本中學生拍攝發光幽浮 </vt:lpstr>
      <vt:lpstr>1974年3月法國出現四條光束幽浮 </vt:lpstr>
      <vt:lpstr>1974年5月日本阿蘇火山口出現幽浮 </vt:lpstr>
      <vt:lpstr>1974年11月丹麥出現有白霧的幽浮 </vt:lpstr>
      <vt:lpstr>1980年4月北卡羅萊納州出現碟形幽浮 </vt:lpstr>
      <vt:lpstr>1988年美國加州電塔附近出現幽浮 </vt:lpstr>
      <vt:lpstr>1993年4月美國紐約曼哈頓島出現幽浮 </vt:lpstr>
      <vt:lpstr>1993年4月墨西哥出現帽子型幽浮 </vt:lpstr>
      <vt:lpstr>PowerPoint 簡報</vt:lpstr>
      <vt:lpstr>PowerPoint 簡報</vt:lpstr>
      <vt:lpstr>PowerPoint 簡報</vt:lpstr>
      <vt:lpstr>PowerPoint 簡報</vt:lpstr>
      <vt:lpstr>PowerPoint 簡報</vt:lpstr>
      <vt:lpstr>2026年美國公布第一批UAP檔案</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newidea Ho</dc:creator>
  <cp:lastModifiedBy>newidea Ho</cp:lastModifiedBy>
  <cp:revision>56</cp:revision>
  <dcterms:created xsi:type="dcterms:W3CDTF">2026-05-23T08:59:06Z</dcterms:created>
  <dcterms:modified xsi:type="dcterms:W3CDTF">2026-06-05T09:16:27Z</dcterms:modified>
</cp:coreProperties>
</file>